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77"/>
  </p:notesMasterIdLst>
  <p:handoutMasterIdLst>
    <p:handoutMasterId r:id="rId78"/>
  </p:handoutMasterIdLst>
  <p:sldIdLst>
    <p:sldId id="591" r:id="rId2"/>
    <p:sldId id="845" r:id="rId3"/>
    <p:sldId id="833" r:id="rId4"/>
    <p:sldId id="965" r:id="rId5"/>
    <p:sldId id="930" r:id="rId6"/>
    <p:sldId id="802" r:id="rId7"/>
    <p:sldId id="936" r:id="rId8"/>
    <p:sldId id="931" r:id="rId9"/>
    <p:sldId id="932" r:id="rId10"/>
    <p:sldId id="933" r:id="rId11"/>
    <p:sldId id="934" r:id="rId12"/>
    <p:sldId id="937" r:id="rId13"/>
    <p:sldId id="935" r:id="rId14"/>
    <p:sldId id="966" r:id="rId15"/>
    <p:sldId id="962" r:id="rId16"/>
    <p:sldId id="963" r:id="rId17"/>
    <p:sldId id="800" r:id="rId18"/>
    <p:sldId id="739" r:id="rId19"/>
    <p:sldId id="747" r:id="rId20"/>
    <p:sldId id="748" r:id="rId21"/>
    <p:sldId id="872" r:id="rId22"/>
    <p:sldId id="924" r:id="rId23"/>
    <p:sldId id="925" r:id="rId24"/>
    <p:sldId id="847" r:id="rId25"/>
    <p:sldId id="873" r:id="rId26"/>
    <p:sldId id="874" r:id="rId27"/>
    <p:sldId id="875" r:id="rId28"/>
    <p:sldId id="876" r:id="rId29"/>
    <p:sldId id="877" r:id="rId30"/>
    <p:sldId id="737" r:id="rId31"/>
    <p:sldId id="738" r:id="rId32"/>
    <p:sldId id="740" r:id="rId33"/>
    <p:sldId id="741" r:id="rId34"/>
    <p:sldId id="826" r:id="rId35"/>
    <p:sldId id="830" r:id="rId36"/>
    <p:sldId id="832" r:id="rId37"/>
    <p:sldId id="910" r:id="rId38"/>
    <p:sldId id="915" r:id="rId39"/>
    <p:sldId id="916" r:id="rId40"/>
    <p:sldId id="917" r:id="rId41"/>
    <p:sldId id="926" r:id="rId42"/>
    <p:sldId id="927" r:id="rId43"/>
    <p:sldId id="928" r:id="rId44"/>
    <p:sldId id="929" r:id="rId45"/>
    <p:sldId id="913" r:id="rId46"/>
    <p:sldId id="912" r:id="rId47"/>
    <p:sldId id="914" r:id="rId48"/>
    <p:sldId id="797" r:id="rId49"/>
    <p:sldId id="938" r:id="rId50"/>
    <p:sldId id="939" r:id="rId51"/>
    <p:sldId id="940" r:id="rId52"/>
    <p:sldId id="941" r:id="rId53"/>
    <p:sldId id="942" r:id="rId54"/>
    <p:sldId id="943" r:id="rId55"/>
    <p:sldId id="944" r:id="rId56"/>
    <p:sldId id="945" r:id="rId57"/>
    <p:sldId id="946" r:id="rId58"/>
    <p:sldId id="947" r:id="rId59"/>
    <p:sldId id="948" r:id="rId60"/>
    <p:sldId id="949" r:id="rId61"/>
    <p:sldId id="950" r:id="rId62"/>
    <p:sldId id="951" r:id="rId63"/>
    <p:sldId id="952" r:id="rId64"/>
    <p:sldId id="953" r:id="rId65"/>
    <p:sldId id="954" r:id="rId66"/>
    <p:sldId id="955" r:id="rId67"/>
    <p:sldId id="956" r:id="rId68"/>
    <p:sldId id="957" r:id="rId69"/>
    <p:sldId id="958" r:id="rId70"/>
    <p:sldId id="959" r:id="rId71"/>
    <p:sldId id="960" r:id="rId72"/>
    <p:sldId id="961" r:id="rId73"/>
    <p:sldId id="754" r:id="rId74"/>
    <p:sldId id="822" r:id="rId75"/>
    <p:sldId id="909" r:id="rId76"/>
  </p:sldIdLst>
  <p:sldSz cx="9144000" cy="6858000" type="screen4x3"/>
  <p:notesSz cx="6934200" cy="92329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6600CC"/>
    <a:srgbClr val="006600"/>
    <a:srgbClr val="FF3300"/>
    <a:srgbClr val="0066FF"/>
    <a:srgbClr val="FF00FF"/>
    <a:srgbClr val="FF6600"/>
    <a:srgbClr val="0080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6" autoAdjust="0"/>
    <p:restoredTop sz="74443" autoAdjust="0"/>
  </p:normalViewPr>
  <p:slideViewPr>
    <p:cSldViewPr>
      <p:cViewPr varScale="1">
        <p:scale>
          <a:sx n="63" d="100"/>
          <a:sy n="63" d="100"/>
        </p:scale>
        <p:origin x="-498" y="-96"/>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6426"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927776" y="0"/>
            <a:ext cx="3006425"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772516"/>
            <a:ext cx="3006426"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927776" y="8772516"/>
            <a:ext cx="3006425"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932591"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17600" y="684213"/>
            <a:ext cx="4651375" cy="34893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0114" y="4400449"/>
            <a:ext cx="5065818" cy="4176562"/>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932591"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21</a:t>
            </a:fld>
            <a:endParaRPr lang="en-US"/>
          </a:p>
        </p:txBody>
      </p:sp>
    </p:spTree>
    <p:extLst>
      <p:ext uri="{BB962C8B-B14F-4D97-AF65-F5344CB8AC3E}">
        <p14:creationId xmlns:p14="http://schemas.microsoft.com/office/powerpoint/2010/main" val="275581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24</a:t>
            </a:fld>
            <a:endParaRPr lang="en-US"/>
          </a:p>
        </p:txBody>
      </p:sp>
    </p:spTree>
    <p:extLst>
      <p:ext uri="{BB962C8B-B14F-4D97-AF65-F5344CB8AC3E}">
        <p14:creationId xmlns:p14="http://schemas.microsoft.com/office/powerpoint/2010/main" val="3019562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25</a:t>
            </a:fld>
            <a:endParaRPr lang="en-US"/>
          </a:p>
        </p:txBody>
      </p:sp>
    </p:spTree>
    <p:extLst>
      <p:ext uri="{BB962C8B-B14F-4D97-AF65-F5344CB8AC3E}">
        <p14:creationId xmlns:p14="http://schemas.microsoft.com/office/powerpoint/2010/main" val="392149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26</a:t>
            </a:fld>
            <a:endParaRPr lang="en-US"/>
          </a:p>
        </p:txBody>
      </p:sp>
    </p:spTree>
    <p:extLst>
      <p:ext uri="{BB962C8B-B14F-4D97-AF65-F5344CB8AC3E}">
        <p14:creationId xmlns:p14="http://schemas.microsoft.com/office/powerpoint/2010/main" val="211390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27</a:t>
            </a:fld>
            <a:endParaRPr lang="en-US"/>
          </a:p>
        </p:txBody>
      </p:sp>
    </p:spTree>
    <p:extLst>
      <p:ext uri="{BB962C8B-B14F-4D97-AF65-F5344CB8AC3E}">
        <p14:creationId xmlns:p14="http://schemas.microsoft.com/office/powerpoint/2010/main" val="355990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28</a:t>
            </a:fld>
            <a:endParaRPr lang="en-US"/>
          </a:p>
        </p:txBody>
      </p:sp>
    </p:spTree>
    <p:extLst>
      <p:ext uri="{BB962C8B-B14F-4D97-AF65-F5344CB8AC3E}">
        <p14:creationId xmlns:p14="http://schemas.microsoft.com/office/powerpoint/2010/main" val="258155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29</a:t>
            </a:fld>
            <a:endParaRPr lang="en-US"/>
          </a:p>
        </p:txBody>
      </p:sp>
    </p:spTree>
    <p:extLst>
      <p:ext uri="{BB962C8B-B14F-4D97-AF65-F5344CB8AC3E}">
        <p14:creationId xmlns:p14="http://schemas.microsoft.com/office/powerpoint/2010/main" val="424159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30</a:t>
            </a:fld>
            <a:endParaRPr lang="en-US"/>
          </a:p>
        </p:txBody>
      </p:sp>
    </p:spTree>
    <p:extLst>
      <p:ext uri="{BB962C8B-B14F-4D97-AF65-F5344CB8AC3E}">
        <p14:creationId xmlns:p14="http://schemas.microsoft.com/office/powerpoint/2010/main" val="2405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31</a:t>
            </a:fld>
            <a:endParaRPr lang="en-US"/>
          </a:p>
        </p:txBody>
      </p:sp>
    </p:spTree>
    <p:extLst>
      <p:ext uri="{BB962C8B-B14F-4D97-AF65-F5344CB8AC3E}">
        <p14:creationId xmlns:p14="http://schemas.microsoft.com/office/powerpoint/2010/main" val="8206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a:t>
            </a:fld>
            <a:endParaRPr lang="en-US"/>
          </a:p>
        </p:txBody>
      </p:sp>
    </p:spTree>
    <p:extLst>
      <p:ext uri="{BB962C8B-B14F-4D97-AF65-F5344CB8AC3E}">
        <p14:creationId xmlns:p14="http://schemas.microsoft.com/office/powerpoint/2010/main" val="424093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32</a:t>
            </a:fld>
            <a:endParaRPr lang="en-US"/>
          </a:p>
        </p:txBody>
      </p:sp>
    </p:spTree>
    <p:extLst>
      <p:ext uri="{BB962C8B-B14F-4D97-AF65-F5344CB8AC3E}">
        <p14:creationId xmlns:p14="http://schemas.microsoft.com/office/powerpoint/2010/main" val="3824324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33</a:t>
            </a:fld>
            <a:endParaRPr lang="en-US"/>
          </a:p>
        </p:txBody>
      </p:sp>
    </p:spTree>
    <p:extLst>
      <p:ext uri="{BB962C8B-B14F-4D97-AF65-F5344CB8AC3E}">
        <p14:creationId xmlns:p14="http://schemas.microsoft.com/office/powerpoint/2010/main" val="245858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8" charset="0"/>
                <a:ea typeface="+mn-ea"/>
                <a:cs typeface="+mn-cs"/>
              </a:rPr>
              <a:t>A DCCT or Direct Current </a:t>
            </a:r>
            <a:r>
              <a:rPr lang="en-US" sz="1200" kern="1200" dirty="0" err="1" smtClean="0">
                <a:solidFill>
                  <a:schemeClr val="tx1"/>
                </a:solidFill>
                <a:effectLst/>
                <a:latin typeface="Times New Roman" pitchFamily="18" charset="0"/>
                <a:ea typeface="+mn-ea"/>
                <a:cs typeface="+mn-cs"/>
              </a:rPr>
              <a:t>Current</a:t>
            </a:r>
            <a:r>
              <a:rPr lang="en-US" sz="1200" kern="1200" dirty="0" smtClean="0">
                <a:solidFill>
                  <a:schemeClr val="tx1"/>
                </a:solidFill>
                <a:effectLst/>
                <a:latin typeface="Times New Roman" pitchFamily="18" charset="0"/>
                <a:ea typeface="+mn-ea"/>
                <a:cs typeface="+mn-cs"/>
              </a:rPr>
              <a:t> Transformer is a device used to measure the quantity of circulating beam with high precision. Accuracy is one part in 10</a:t>
            </a:r>
            <a:r>
              <a:rPr lang="en-US" sz="1200" kern="1200" baseline="30000" dirty="0" smtClean="0">
                <a:solidFill>
                  <a:schemeClr val="tx1"/>
                </a:solidFill>
                <a:effectLst/>
                <a:latin typeface="Times New Roman" pitchFamily="18" charset="0"/>
                <a:ea typeface="+mn-ea"/>
                <a:cs typeface="+mn-cs"/>
              </a:rPr>
              <a:t>5</a:t>
            </a:r>
            <a:r>
              <a:rPr lang="en-US" sz="1200" kern="1200" dirty="0" smtClean="0">
                <a:solidFill>
                  <a:schemeClr val="tx1"/>
                </a:solidFill>
                <a:effectLst/>
                <a:latin typeface="Times New Roman" pitchFamily="18" charset="0"/>
                <a:ea typeface="+mn-ea"/>
                <a:cs typeface="+mn-cs"/>
              </a:rPr>
              <a:t> over the range of 10^10  to 300 x</a:t>
            </a:r>
            <a:r>
              <a:rPr lang="en-US" sz="1200" kern="1200" baseline="0" dirty="0" smtClean="0">
                <a:solidFill>
                  <a:schemeClr val="tx1"/>
                </a:solidFill>
                <a:effectLst/>
                <a:latin typeface="Times New Roman" pitchFamily="18" charset="0"/>
                <a:ea typeface="+mn-ea"/>
                <a:cs typeface="+mn-cs"/>
              </a:rPr>
              <a:t> 10^10</a:t>
            </a:r>
            <a:r>
              <a:rPr lang="en-US" sz="1200" kern="1200" dirty="0" smtClean="0">
                <a:solidFill>
                  <a:schemeClr val="tx1"/>
                </a:solidFill>
                <a:effectLst/>
                <a:latin typeface="Times New Roman" pitchFamily="18" charset="0"/>
                <a:ea typeface="+mn-ea"/>
                <a:cs typeface="+mn-cs"/>
              </a:rPr>
              <a:t> of beam current.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pickups are </a:t>
            </a:r>
            <a:r>
              <a:rPr lang="en-US" sz="1200" kern="1200" dirty="0" err="1" smtClean="0">
                <a:solidFill>
                  <a:schemeClr val="tx1"/>
                </a:solidFill>
                <a:effectLst/>
                <a:latin typeface="Times New Roman" pitchFamily="18" charset="0"/>
                <a:ea typeface="+mn-ea"/>
                <a:cs typeface="+mn-cs"/>
              </a:rPr>
              <a:t>supermalloy</a:t>
            </a:r>
            <a:r>
              <a:rPr lang="en-US" sz="1200" kern="1200" dirty="0" smtClean="0">
                <a:solidFill>
                  <a:schemeClr val="tx1"/>
                </a:solidFill>
                <a:effectLst/>
                <a:latin typeface="Times New Roman" pitchFamily="18" charset="0"/>
                <a:ea typeface="+mn-ea"/>
                <a:cs typeface="+mn-cs"/>
              </a:rPr>
              <a:t> tape-wound </a:t>
            </a:r>
            <a:r>
              <a:rPr lang="en-US" sz="1200" kern="1200" dirty="0" err="1" smtClean="0">
                <a:solidFill>
                  <a:schemeClr val="tx1"/>
                </a:solidFill>
                <a:effectLst/>
                <a:latin typeface="Times New Roman" pitchFamily="18" charset="0"/>
                <a:ea typeface="+mn-ea"/>
                <a:cs typeface="+mn-cs"/>
              </a:rPr>
              <a:t>toroidal</a:t>
            </a:r>
            <a:r>
              <a:rPr lang="en-US" sz="1200" kern="1200" dirty="0" smtClean="0">
                <a:solidFill>
                  <a:schemeClr val="tx1"/>
                </a:solidFill>
                <a:effectLst/>
                <a:latin typeface="Times New Roman" pitchFamily="18" charset="0"/>
                <a:ea typeface="+mn-ea"/>
                <a:cs typeface="+mn-cs"/>
              </a:rPr>
              <a:t> cores with laminations, which act to reduce eddy currents. Beam goes through the hole of the donut and acts as a single turn on the toroid transformer. The beam sensing electronics are attached to wire windings on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Passing beam induces magnetic flux in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and the electronics sense the second harmonic of the 801 Hz pilot signal (caused by the non-linear hysteresis characteristics of the toroid) and produces an equal and opposite current that minimizes the harmonic and thus keeps the net toroid flux at zero. T1 senses the AC portion of the beam while T2, T3, the modulator, and demodulator sense the signal caused by the DC portion. The DC and AC signals are summed in OP1, which drives each toroid just hard enough to cancel the beam-induced flux. The beam cancellation signal is measured across the </a:t>
            </a:r>
            <a:r>
              <a:rPr lang="en-US" sz="1200" kern="1200" dirty="0" err="1" smtClean="0">
                <a:solidFill>
                  <a:schemeClr val="tx1"/>
                </a:solidFill>
                <a:effectLst/>
                <a:latin typeface="Times New Roman" pitchFamily="18" charset="0"/>
                <a:ea typeface="+mn-ea"/>
                <a:cs typeface="+mn-cs"/>
              </a:rPr>
              <a:t>heatsinked</a:t>
            </a:r>
            <a:r>
              <a:rPr lang="en-US" sz="1200" kern="1200" dirty="0" smtClean="0">
                <a:solidFill>
                  <a:schemeClr val="tx1"/>
                </a:solidFill>
                <a:effectLst/>
                <a:latin typeface="Times New Roman" pitchFamily="18" charset="0"/>
                <a:ea typeface="+mn-ea"/>
                <a:cs typeface="+mn-cs"/>
              </a:rPr>
              <a:t> power resistor R. The accuracy of the measurement is dependent on the resistance staying constant.</a:t>
            </a:r>
            <a:r>
              <a:rPr lang="en-US" sz="1200" kern="1200" baseline="0" dirty="0" smtClean="0">
                <a:solidFill>
                  <a:schemeClr val="tx1"/>
                </a:solidFill>
                <a:effectLst/>
                <a:latin typeface="Times New Roman" pitchFamily="18" charset="0"/>
                <a:ea typeface="+mn-ea"/>
                <a:cs typeface="+mn-cs"/>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DCCT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contained in 40 inch long by 10 inch diameter structures that reside in straight section 10 of both rings. Signals go to a receiver chassis upstairs at AP10. Each receiver chassis has a slow (1 Hz), medium (100 Hz) and fast (220Hz) output. Each output can be configured to be sampled on a small scale (5 mA/V) or full scale (40 mA/V).</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Due to the slow 1 Hz sample rate and large beam intensity scale, D:IBEAM is not useful to measure g-2 beam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34</a:t>
            </a:fld>
            <a:endParaRPr lang="en-US"/>
          </a:p>
        </p:txBody>
      </p:sp>
    </p:spTree>
    <p:extLst>
      <p:ext uri="{BB962C8B-B14F-4D97-AF65-F5344CB8AC3E}">
        <p14:creationId xmlns:p14="http://schemas.microsoft.com/office/powerpoint/2010/main" val="3565959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transfers. The plastic scintillator BLMs are distributed throughout the Accumulator and Debuncher rings and can be used for studies or for locating loss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ion chamber monitors are the same as those used in the </a:t>
            </a:r>
            <a:r>
              <a:rPr lang="en-US" sz="1200" kern="1200" dirty="0" err="1" smtClean="0">
                <a:solidFill>
                  <a:schemeClr val="tx1"/>
                </a:solidFill>
                <a:effectLst/>
                <a:latin typeface="Times New Roman" pitchFamily="18" charset="0"/>
                <a:ea typeface="+mn-ea"/>
                <a:cs typeface="+mn-cs"/>
              </a:rPr>
              <a:t>Tevatron</a:t>
            </a:r>
            <a:r>
              <a:rPr lang="en-US" sz="1200" kern="1200" dirty="0" smtClean="0">
                <a:solidFill>
                  <a:schemeClr val="tx1"/>
                </a:solidFill>
                <a:effectLst/>
                <a:latin typeface="Times New Roman" pitchFamily="18" charset="0"/>
                <a:ea typeface="+mn-ea"/>
                <a:cs typeface="+mn-cs"/>
              </a:rPr>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sz="1200" kern="1200" dirty="0" err="1" smtClean="0">
                <a:solidFill>
                  <a:schemeClr val="tx1"/>
                </a:solidFill>
                <a:effectLst/>
                <a:latin typeface="Times New Roman" pitchFamily="18" charset="0"/>
                <a:ea typeface="+mn-ea"/>
                <a:cs typeface="+mn-cs"/>
              </a:rPr>
              <a:t>throughs</a:t>
            </a:r>
            <a:r>
              <a:rPr lang="en-US" sz="1200" kern="1200" dirty="0" smtClean="0">
                <a:solidFill>
                  <a:schemeClr val="tx1"/>
                </a:solidFill>
                <a:effectLst/>
                <a:latin typeface="Times New Roman" pitchFamily="18" charset="0"/>
                <a:ea typeface="+mn-ea"/>
                <a:cs typeface="+mn-cs"/>
              </a:rPr>
              <a:t> for the high voltage and signal cables.</a:t>
            </a:r>
          </a:p>
          <a:p>
            <a:r>
              <a:rPr lang="en-US" dirty="0" smtClean="0"/>
              <a:t>- </a:t>
            </a:r>
            <a:r>
              <a:rPr lang="en-US" sz="1200" dirty="0" smtClean="0"/>
              <a:t>P1, P2, AP1</a:t>
            </a:r>
            <a:r>
              <a:rPr lang="en-US" sz="1200" baseline="0" dirty="0" smtClean="0"/>
              <a:t> </a:t>
            </a:r>
            <a:r>
              <a:rPr lang="en-US" sz="1200" dirty="0" smtClean="0"/>
              <a:t>Repurpose BLM chassis from </a:t>
            </a:r>
            <a:r>
              <a:rPr lang="en-US" sz="1200" dirty="0" err="1" smtClean="0"/>
              <a:t>Tevatron</a:t>
            </a:r>
            <a:r>
              <a:rPr lang="en-US" sz="1200" dirty="0" smtClean="0"/>
              <a:t> and assemble integrator cards. Refurbish some of the existing ion chambers. Repurpose additional ion chambers from the </a:t>
            </a:r>
            <a:r>
              <a:rPr lang="en-US" sz="1200" dirty="0" err="1" smtClean="0"/>
              <a:t>Tevatron</a:t>
            </a:r>
            <a:r>
              <a:rPr lang="en-US" sz="1200" dirty="0" smtClean="0"/>
              <a:t>. </a:t>
            </a:r>
            <a:r>
              <a:rPr lang="en-US" sz="1200" baseline="0" dirty="0" smtClean="0"/>
              <a:t> </a:t>
            </a:r>
            <a:r>
              <a:rPr lang="en-US" sz="1200" dirty="0" smtClean="0"/>
              <a:t>Debuncher: For Mu2e operations, the current BLM system will be replaced by </a:t>
            </a:r>
            <a:r>
              <a:rPr lang="en-US" sz="1200" dirty="0" err="1" smtClean="0"/>
              <a:t>Tevatron</a:t>
            </a:r>
            <a:r>
              <a:rPr lang="en-US" sz="1200" dirty="0" smtClean="0"/>
              <a:t> style BLMs, but this may not be appropriate for the smaller g-2 beam intensities.</a:t>
            </a:r>
          </a:p>
          <a:p>
            <a:r>
              <a:rPr lang="en-US" sz="1200" dirty="0" smtClean="0"/>
              <a:t>- The existing Debuncher BLM system was designed for low intensity </a:t>
            </a:r>
            <a:r>
              <a:rPr lang="en-US" sz="1200" dirty="0" err="1" smtClean="0"/>
              <a:t>secondaries</a:t>
            </a:r>
            <a:r>
              <a:rPr lang="en-US" sz="1200" dirty="0" smtClean="0"/>
              <a:t> and may be more suitable for g-2 operations.</a:t>
            </a:r>
            <a:r>
              <a:rPr lang="en-US" sz="1200" baseline="0" dirty="0" smtClean="0"/>
              <a:t> </a:t>
            </a:r>
            <a:r>
              <a:rPr lang="en-US" sz="1200" dirty="0" smtClean="0"/>
              <a:t>Debuncher Abort Line: Need to develop a plan for BLMs in the Debuncher abort line</a:t>
            </a:r>
          </a:p>
          <a:p>
            <a:r>
              <a:rPr lang="en-US" sz="1200" dirty="0" smtClean="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35</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 </a:t>
            </a:r>
            <a:r>
              <a:rPr lang="en-US" sz="1200" kern="1200" dirty="0" smtClean="0">
                <a:solidFill>
                  <a:schemeClr val="tx1"/>
                </a:solidFill>
                <a:effectLst/>
                <a:latin typeface="Times New Roman" pitchFamily="18" charset="0"/>
                <a:ea typeface="+mn-ea"/>
                <a:cs typeface="+mn-cs"/>
              </a:rPr>
              <a:t>Optical Transition Radiation (OTR) is generated when a charged particle beam transits the interface of two media with different dielectric constants.   An OTR detector works by placing a metal foil in the path of the beam. The interface between the vacuum and foil creates OTR when beam hits the foil. The foil is thin to minimize beam scattering and is placed at an angle with respect to the beam, so that the reflected OTR can be directed to a camera. The camera can then record a two dimensional beam profile that includes information about the transverse profile, transverse position, </a:t>
            </a:r>
            <a:r>
              <a:rPr lang="en-US" sz="1200" kern="1200" dirty="0" err="1" smtClean="0">
                <a:solidFill>
                  <a:schemeClr val="tx1"/>
                </a:solidFill>
                <a:effectLst/>
                <a:latin typeface="Times New Roman" pitchFamily="18" charset="0"/>
                <a:ea typeface="+mn-ea"/>
                <a:cs typeface="+mn-cs"/>
              </a:rPr>
              <a:t>emittance</a:t>
            </a:r>
            <a:r>
              <a:rPr lang="en-US" sz="1200" kern="1200" dirty="0" smtClean="0">
                <a:solidFill>
                  <a:schemeClr val="tx1"/>
                </a:solidFill>
                <a:effectLst/>
                <a:latin typeface="Times New Roman" pitchFamily="18" charset="0"/>
                <a:ea typeface="+mn-ea"/>
                <a:cs typeface="+mn-cs"/>
              </a:rPr>
              <a:t>, and intensity of the beam.</a:t>
            </a:r>
          </a:p>
          <a:p>
            <a:r>
              <a:rPr lang="en-US" dirty="0" smtClean="0"/>
              <a:t>- </a:t>
            </a:r>
            <a:r>
              <a:rPr lang="en-US" sz="1200" kern="1200" dirty="0" smtClean="0">
                <a:solidFill>
                  <a:schemeClr val="tx1"/>
                </a:solidFill>
                <a:effectLst/>
                <a:latin typeface="Times New Roman" pitchFamily="18" charset="0"/>
                <a:ea typeface="+mn-ea"/>
                <a:cs typeface="+mn-cs"/>
              </a:rPr>
              <a:t>OTR detectors are a commonplace diagnostic in electron accelerators.  Fermilab experts are attempting to expand the use of this diagnostic to proton and antiproton beams in the various transfer lines. A prototype OTR detector was installed in the AP1 beamline just downstream of EB6 (D:H926) for evaluation. Figure 7.10 is a block diagram of the AP1 OTR system. Foils were composed of 20 mm Aluminum or 12 mm Titanium. It was found that the Aluminum foil provided a brighter signal, but the Titanium foil was more resistant to particle flux. As a result, the choice of OTR foil is dependent on the expected particle flux in the line. A single lens is used to focus the OTR signal onto a radiation-hardened Charge Injection Device (CID) camera. To minimize radiation damage, the camera and lens are placed as far away from the foil as the optics will allow. The foil is located in the </a:t>
            </a:r>
            <a:r>
              <a:rPr lang="en-US" sz="1200" kern="1200" dirty="0" err="1" smtClean="0">
                <a:solidFill>
                  <a:schemeClr val="tx1"/>
                </a:solidFill>
                <a:effectLst/>
                <a:latin typeface="Times New Roman" pitchFamily="18" charset="0"/>
                <a:ea typeface="+mn-ea"/>
                <a:cs typeface="+mn-cs"/>
              </a:rPr>
              <a:t>beampipe</a:t>
            </a:r>
            <a:r>
              <a:rPr lang="en-US" sz="1200" kern="1200" dirty="0" smtClean="0">
                <a:solidFill>
                  <a:schemeClr val="tx1"/>
                </a:solidFill>
                <a:effectLst/>
                <a:latin typeface="Times New Roman" pitchFamily="18" charset="0"/>
                <a:ea typeface="+mn-ea"/>
                <a:cs typeface="+mn-cs"/>
              </a:rPr>
              <a:t> vacuum with a transparent vacuum window between it and the camera and lens which are enclosed inside a light-tight box. Motion control is provided to adjust the angle of the foil and the focus of the camera. For best focus, the camera is placed at the </a:t>
            </a:r>
            <a:r>
              <a:rPr lang="en-US" sz="1200" kern="1200" dirty="0" err="1" smtClean="0">
                <a:solidFill>
                  <a:schemeClr val="tx1"/>
                </a:solidFill>
                <a:effectLst/>
                <a:latin typeface="Times New Roman" pitchFamily="18" charset="0"/>
                <a:ea typeface="+mn-ea"/>
                <a:cs typeface="+mn-cs"/>
              </a:rPr>
              <a:t>Scheimpflug</a:t>
            </a:r>
            <a:r>
              <a:rPr lang="en-US" sz="1200" kern="1200" dirty="0" smtClean="0">
                <a:solidFill>
                  <a:schemeClr val="tx1"/>
                </a:solidFill>
                <a:effectLst/>
                <a:latin typeface="Times New Roman" pitchFamily="18" charset="0"/>
                <a:ea typeface="+mn-ea"/>
                <a:cs typeface="+mn-cs"/>
              </a:rPr>
              <a:t> angle, which defines where the best focus occurs when the subject plane (foil) and image plane (camera) are not parallel. Controlling electronics are connected to a </a:t>
            </a:r>
            <a:r>
              <a:rPr lang="en-US" sz="1200" kern="1200" dirty="0" err="1" smtClean="0">
                <a:solidFill>
                  <a:schemeClr val="tx1"/>
                </a:solidFill>
                <a:effectLst/>
                <a:latin typeface="Times New Roman" pitchFamily="18" charset="0"/>
                <a:ea typeface="+mn-ea"/>
                <a:cs typeface="+mn-cs"/>
              </a:rPr>
              <a:t>Labview</a:t>
            </a:r>
            <a:r>
              <a:rPr lang="en-US" sz="1200" kern="1200" dirty="0" smtClean="0">
                <a:solidFill>
                  <a:schemeClr val="tx1"/>
                </a:solidFill>
                <a:effectLst/>
                <a:latin typeface="Times New Roman" pitchFamily="18" charset="0"/>
                <a:ea typeface="+mn-ea"/>
                <a:cs typeface="+mn-cs"/>
              </a:rPr>
              <a:t> PC located at the F27 service building. Data collection is currently an expert-only task, as </a:t>
            </a:r>
          </a:p>
          <a:p>
            <a:r>
              <a:rPr lang="en-US" sz="1200" kern="1200" dirty="0" smtClean="0">
                <a:solidFill>
                  <a:schemeClr val="tx1"/>
                </a:solidFill>
                <a:effectLst/>
                <a:latin typeface="Times New Roman" pitchFamily="18" charset="0"/>
                <a:ea typeface="+mn-ea"/>
                <a:cs typeface="+mn-cs"/>
              </a:rPr>
              <a:t>there is not yet an ACNET interface to this system.</a:t>
            </a:r>
          </a:p>
          <a:p>
            <a:r>
              <a:rPr lang="en-US" sz="1200" kern="1200" dirty="0" smtClean="0">
                <a:solidFill>
                  <a:schemeClr val="tx1"/>
                </a:solidFill>
                <a:effectLst/>
                <a:latin typeface="Times New Roman" pitchFamily="18" charset="0"/>
                <a:ea typeface="+mn-ea"/>
                <a:cs typeface="+mn-cs"/>
              </a:rPr>
              <a:t>-OTR images were successfully gathered for 120 GeV proton beam during stacking, providing a 2-dimensional beam profile that (unlike a SEM) included the rotation of the beam ellipse. The OTR is downstream (stacking direction) of the AP1 to AP3 line split so that the vacuum windows won’t cause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emittances</a:t>
            </a:r>
            <a:r>
              <a:rPr lang="en-US" sz="1200" kern="1200" dirty="0" smtClean="0">
                <a:solidFill>
                  <a:schemeClr val="tx1"/>
                </a:solidFill>
                <a:effectLst/>
                <a:latin typeface="Times New Roman" pitchFamily="18" charset="0"/>
                <a:ea typeface="+mn-ea"/>
                <a:cs typeface="+mn-cs"/>
              </a:rPr>
              <a:t> to grow during transfers to the Recycler. Also, the OTR was most suitable as a 120 GeV diagnostic because the lower energy 8 GeV beam generates a wider optical distribution, resulting in less light collection. The optical distribution of the OTR peaks at roughly 1/g, where . The gamma (g) for 8 GeV protons is approximately 13 times smaller than that of 120 GeV protons, so the optical distribution generated by the OTR would be about 13 times larger.</a:t>
            </a:r>
          </a:p>
          <a:p>
            <a:r>
              <a:rPr lang="en-US" sz="1200" kern="1200" dirty="0" smtClean="0">
                <a:solidFill>
                  <a:schemeClr val="tx1"/>
                </a:solidFill>
                <a:effectLst/>
                <a:latin typeface="Times New Roman" pitchFamily="18" charset="0"/>
                <a:ea typeface="+mn-ea"/>
                <a:cs typeface="+mn-cs"/>
              </a:rPr>
              <a:t>	Experts also considered installing an OTR detector in the AP2 line. In this case, one could use secondary particles rather than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to make the OTR signal. All negatively charged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going down the AP2 line have a momentum of 8.9 GeV/c, but all have different gammas since their rest energies are different. As a result, the optical distribution for each type of particle would be different. Beam in the AP2 line is overwhelmingly dominated by pions, which outnumber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by orders of magnitude. In addition, the pions have a gamma that is seven times larger than that of an equal momentum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making the spot size seven times smaller. Consequently, experts believe that it is feasible to put an OTR in the AP2 line if desired.</a:t>
            </a:r>
          </a:p>
          <a:p>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36</a:t>
            </a:fld>
            <a:endParaRPr lang="en-US"/>
          </a:p>
        </p:txBody>
      </p:sp>
    </p:spTree>
    <p:extLst>
      <p:ext uri="{BB962C8B-B14F-4D97-AF65-F5344CB8AC3E}">
        <p14:creationId xmlns:p14="http://schemas.microsoft.com/office/powerpoint/2010/main" val="1439517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37</a:t>
            </a:fld>
            <a:endParaRPr lang="en-US"/>
          </a:p>
        </p:txBody>
      </p:sp>
    </p:spTree>
    <p:extLst>
      <p:ext uri="{BB962C8B-B14F-4D97-AF65-F5344CB8AC3E}">
        <p14:creationId xmlns:p14="http://schemas.microsoft.com/office/powerpoint/2010/main" val="54856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38</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39</a:t>
            </a:fld>
            <a:endParaRPr lang="en-US"/>
          </a:p>
        </p:txBody>
      </p:sp>
    </p:spTree>
    <p:extLst>
      <p:ext uri="{BB962C8B-B14F-4D97-AF65-F5344CB8AC3E}">
        <p14:creationId xmlns:p14="http://schemas.microsoft.com/office/powerpoint/2010/main" val="3472255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40</a:t>
            </a:fld>
            <a:endParaRPr lang="en-US"/>
          </a:p>
        </p:txBody>
      </p:sp>
    </p:spTree>
    <p:extLst>
      <p:ext uri="{BB962C8B-B14F-4D97-AF65-F5344CB8AC3E}">
        <p14:creationId xmlns:p14="http://schemas.microsoft.com/office/powerpoint/2010/main" val="66381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45</a:t>
            </a:fld>
            <a:endParaRPr lang="en-US"/>
          </a:p>
        </p:txBody>
      </p:sp>
    </p:spTree>
    <p:extLst>
      <p:ext uri="{BB962C8B-B14F-4D97-AF65-F5344CB8AC3E}">
        <p14:creationId xmlns:p14="http://schemas.microsoft.com/office/powerpoint/2010/main" val="183993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the three</a:t>
            </a:r>
            <a:r>
              <a:rPr lang="en-US" baseline="0" dirty="0" smtClean="0"/>
              <a:t> different areas of </a:t>
            </a:r>
            <a:r>
              <a:rPr lang="en-US" baseline="0" dirty="0" err="1" smtClean="0"/>
              <a:t>instrumenation</a:t>
            </a:r>
            <a:endParaRPr lang="en-US" baseline="0" dirty="0" smtClean="0"/>
          </a:p>
          <a:p>
            <a:r>
              <a:rPr lang="en-US" baseline="0" dirty="0" smtClean="0"/>
              <a:t>-Primary Proton Beam</a:t>
            </a:r>
          </a:p>
          <a:p>
            <a:r>
              <a:rPr lang="en-US" baseline="0" dirty="0" smtClean="0"/>
              <a:t>-Mixed </a:t>
            </a:r>
            <a:r>
              <a:rPr lang="en-US" baseline="0" dirty="0" err="1" smtClean="0"/>
              <a:t>secondaries</a:t>
            </a:r>
            <a:endParaRPr lang="en-US" baseline="0" dirty="0" smtClean="0"/>
          </a:p>
          <a:p>
            <a:r>
              <a:rPr lang="en-US" baseline="0" dirty="0" smtClean="0"/>
              <a:t>-Muon </a:t>
            </a:r>
            <a:r>
              <a:rPr lang="en-US" baseline="0" dirty="0" err="1" smtClean="0"/>
              <a:t>secondaries</a:t>
            </a:r>
            <a:endParaRPr lang="en-US" baseline="0" dirty="0" smtClean="0"/>
          </a:p>
          <a:p>
            <a:endParaRPr lang="en-US" baseline="0" dirty="0" smtClean="0"/>
          </a:p>
          <a:p>
            <a:r>
              <a:rPr lang="en-US" baseline="0" dirty="0" smtClean="0"/>
              <a:t>Emphasize M2/M3/Delivery Ring/Abort and M4/g-2 lines.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a:t>
            </a:fld>
            <a:endParaRPr lang="en-US"/>
          </a:p>
        </p:txBody>
      </p:sp>
    </p:spTree>
    <p:extLst>
      <p:ext uri="{BB962C8B-B14F-4D97-AF65-F5344CB8AC3E}">
        <p14:creationId xmlns:p14="http://schemas.microsoft.com/office/powerpoint/2010/main" val="591052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46</a:t>
            </a:fld>
            <a:endParaRPr lang="en-US"/>
          </a:p>
        </p:txBody>
      </p:sp>
    </p:spTree>
    <p:extLst>
      <p:ext uri="{BB962C8B-B14F-4D97-AF65-F5344CB8AC3E}">
        <p14:creationId xmlns:p14="http://schemas.microsoft.com/office/powerpoint/2010/main" val="2681621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47</a:t>
            </a:fld>
            <a:endParaRPr lang="en-US"/>
          </a:p>
        </p:txBody>
      </p:sp>
    </p:spTree>
    <p:extLst>
      <p:ext uri="{BB962C8B-B14F-4D97-AF65-F5344CB8AC3E}">
        <p14:creationId xmlns:p14="http://schemas.microsoft.com/office/powerpoint/2010/main" val="3076766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48</a:t>
            </a:fld>
            <a:endParaRPr lang="en-US"/>
          </a:p>
        </p:txBody>
      </p:sp>
    </p:spTree>
    <p:extLst>
      <p:ext uri="{BB962C8B-B14F-4D97-AF65-F5344CB8AC3E}">
        <p14:creationId xmlns:p14="http://schemas.microsoft.com/office/powerpoint/2010/main" val="1298415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goal is to repurpose as much of the existing </a:t>
            </a:r>
            <a:r>
              <a:rPr lang="en-US" baseline="0" dirty="0" err="1" smtClean="0"/>
              <a:t>Antirproton</a:t>
            </a:r>
            <a:r>
              <a:rPr lang="en-US" baseline="0" dirty="0" smtClean="0"/>
              <a:t> Source instrumentation as possible for use with g-2 and Mu2e operations.   When existing systems cannot be used, additional unused components from Collider operations (</a:t>
            </a:r>
            <a:r>
              <a:rPr lang="en-US" baseline="0" dirty="0" err="1" smtClean="0"/>
              <a:t>Tevatron</a:t>
            </a:r>
            <a:r>
              <a:rPr lang="en-US" baseline="0" dirty="0" smtClean="0"/>
              <a:t> and Recycler) will be used when possible to minimize the cost of implementing new instrumentation.</a:t>
            </a:r>
          </a:p>
          <a:p>
            <a:endParaRPr lang="en-US" baseline="0" dirty="0" smtClean="0"/>
          </a:p>
          <a:p>
            <a:r>
              <a:rPr lang="en-US" baseline="0" dirty="0" smtClean="0"/>
              <a:t>We have a fully instrumented set of beam lines and rings in Pbar.</a:t>
            </a:r>
            <a:endParaRPr lang="en-US" dirty="0" smtClean="0"/>
          </a:p>
          <a:p>
            <a:endParaRPr lang="en-US" dirty="0" smtClean="0"/>
          </a:p>
          <a:p>
            <a:r>
              <a:rPr lang="en-US" dirty="0" err="1" smtClean="0"/>
              <a:t>Toroids</a:t>
            </a:r>
            <a:r>
              <a:rPr lang="en-US" dirty="0" smtClean="0"/>
              <a:t>:</a:t>
            </a:r>
          </a:p>
          <a:p>
            <a:r>
              <a:rPr lang="en-US" dirty="0" smtClean="0"/>
              <a:t>-5 </a:t>
            </a:r>
            <a:r>
              <a:rPr lang="en-US" dirty="0" err="1" smtClean="0"/>
              <a:t>toroids</a:t>
            </a:r>
            <a:r>
              <a:rPr lang="en-US" dirty="0" smtClean="0"/>
              <a:t> in the primary beam lines: P1 (2),</a:t>
            </a:r>
            <a:r>
              <a:rPr lang="en-US" baseline="0" dirty="0" smtClean="0"/>
              <a:t> P2, AP1 (2)</a:t>
            </a:r>
          </a:p>
          <a:p>
            <a:r>
              <a:rPr lang="en-US" baseline="0" dirty="0" smtClean="0"/>
              <a:t>-4 </a:t>
            </a:r>
            <a:r>
              <a:rPr lang="en-US" baseline="0" dirty="0" err="1" smtClean="0"/>
              <a:t>toroids</a:t>
            </a:r>
            <a:r>
              <a:rPr lang="en-US" baseline="0" dirty="0" smtClean="0"/>
              <a:t> in the secondary beam lines: AP2 (3), D/A</a:t>
            </a:r>
          </a:p>
          <a:p>
            <a:endParaRPr lang="en-US" baseline="0" dirty="0" smtClean="0"/>
          </a:p>
          <a:p>
            <a:r>
              <a:rPr lang="en-US" baseline="0" dirty="0" smtClean="0"/>
              <a:t>BPMs:</a:t>
            </a:r>
          </a:p>
          <a:p>
            <a:r>
              <a:rPr lang="en-US" baseline="0" dirty="0" smtClean="0"/>
              <a:t>-P1 (30), P2(18), AP1 (18) and AP3 (58) fully equipped with </a:t>
            </a:r>
            <a:r>
              <a:rPr lang="en-US" baseline="0" dirty="0" err="1" smtClean="0"/>
              <a:t>Echotek</a:t>
            </a:r>
            <a:r>
              <a:rPr lang="en-US" baseline="0" dirty="0" smtClean="0"/>
              <a:t> BPMs </a:t>
            </a:r>
          </a:p>
          <a:p>
            <a:r>
              <a:rPr lang="en-US" baseline="0" dirty="0" smtClean="0"/>
              <a:t>-Delivery Ring (120): </a:t>
            </a:r>
          </a:p>
          <a:p>
            <a:endParaRPr lang="en-US" baseline="0" dirty="0" smtClean="0"/>
          </a:p>
          <a:p>
            <a:r>
              <a:rPr lang="en-US" baseline="0" dirty="0" smtClean="0"/>
              <a:t>SEMs:</a:t>
            </a:r>
          </a:p>
          <a:p>
            <a:r>
              <a:rPr lang="en-US" baseline="0" dirty="0" smtClean="0"/>
              <a:t>P1 (6), P2 (4), AP1 (5), AP3 (7), AP2 (8), D/A (4), DR (2), </a:t>
            </a:r>
            <a:r>
              <a:rPr lang="en-US" baseline="0" dirty="0" err="1" smtClean="0"/>
              <a:t>Acc</a:t>
            </a:r>
            <a:r>
              <a:rPr lang="en-US" baseline="0" dirty="0" smtClean="0"/>
              <a:t> (1)</a:t>
            </a:r>
          </a:p>
          <a:p>
            <a:endParaRPr lang="en-US" baseline="0" dirty="0" smtClean="0"/>
          </a:p>
          <a:p>
            <a:r>
              <a:rPr lang="en-US" dirty="0" smtClean="0"/>
              <a:t>IC:</a:t>
            </a:r>
          </a:p>
          <a:p>
            <a:r>
              <a:rPr lang="en-US" dirty="0" smtClean="0"/>
              <a:t>AP2 (1)</a:t>
            </a:r>
          </a:p>
          <a:p>
            <a:endParaRPr lang="en-US" dirty="0" smtClean="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49</a:t>
            </a:fld>
            <a:endParaRPr lang="en-US"/>
          </a:p>
        </p:txBody>
      </p:sp>
    </p:spTree>
    <p:extLst>
      <p:ext uri="{BB962C8B-B14F-4D97-AF65-F5344CB8AC3E}">
        <p14:creationId xmlns:p14="http://schemas.microsoft.com/office/powerpoint/2010/main" val="916351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differences in intensity, RF</a:t>
            </a:r>
            <a:r>
              <a:rPr lang="en-US" baseline="0" dirty="0" smtClean="0"/>
              <a:t> frequency and bunch structure between Pbar and g-2.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Beam properties between</a:t>
            </a:r>
            <a:r>
              <a:rPr lang="en-US" baseline="0" dirty="0" smtClean="0"/>
              <a:t> Pbar and g-2 operations are different, meaning that the existing instrumentation often can not be used “as-is.”  In some cases we are lucky and simple electronics upgrades, with components often repurposed from the </a:t>
            </a:r>
            <a:r>
              <a:rPr lang="en-US" baseline="0" dirty="0" err="1" smtClean="0"/>
              <a:t>Tevatron</a:t>
            </a:r>
            <a:r>
              <a:rPr lang="en-US" baseline="0" dirty="0" smtClean="0"/>
              <a:t> and Recycler, can be made to the existing systems to make work with g-2 operations.  In other cases, the original instrumentation will not be </a:t>
            </a:r>
            <a:r>
              <a:rPr lang="en-US" baseline="0" dirty="0" err="1" smtClean="0"/>
              <a:t>funcitonal</a:t>
            </a:r>
            <a:r>
              <a:rPr lang="en-US" baseline="0" dirty="0" smtClean="0"/>
              <a:t> for g-2.</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50</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51</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52</a:t>
            </a:fld>
            <a:endParaRPr lang="en-US"/>
          </a:p>
        </p:txBody>
      </p:sp>
    </p:spTree>
    <p:extLst>
      <p:ext uri="{BB962C8B-B14F-4D97-AF65-F5344CB8AC3E}">
        <p14:creationId xmlns:p14="http://schemas.microsoft.com/office/powerpoint/2010/main" val="6228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53</a:t>
            </a:fld>
            <a:endParaRPr lang="en-US"/>
          </a:p>
        </p:txBody>
      </p:sp>
    </p:spTree>
    <p:extLst>
      <p:ext uri="{BB962C8B-B14F-4D97-AF65-F5344CB8AC3E}">
        <p14:creationId xmlns:p14="http://schemas.microsoft.com/office/powerpoint/2010/main" val="2581518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Two </a:t>
            </a:r>
            <a:r>
              <a:rPr lang="en-US" sz="1200" kern="120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in P1, one in P2,  two in the M1 line, three in the old AP2 line and one in the D/A line.</a:t>
            </a: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configured for high intensity running can measure 10^12 or 10^13.</a:t>
            </a:r>
          </a:p>
          <a:p>
            <a:pPr marL="171450" indent="-171450">
              <a:buFontTx/>
              <a:buChar char="-"/>
            </a:pPr>
            <a:r>
              <a:rPr lang="en-US" dirty="0" smtClean="0"/>
              <a:t>Use existing </a:t>
            </a:r>
            <a:r>
              <a:rPr lang="en-US" dirty="0" err="1" smtClean="0"/>
              <a:t>Toroids</a:t>
            </a:r>
            <a:r>
              <a:rPr lang="en-US" dirty="0" smtClean="0"/>
              <a:t> and insulators in the P1, P2</a:t>
            </a:r>
            <a:r>
              <a:rPr lang="en-US" baseline="0" dirty="0" smtClean="0"/>
              <a:t> and </a:t>
            </a:r>
            <a:r>
              <a:rPr lang="en-US" dirty="0" smtClean="0"/>
              <a:t>M1 beam lines.  Some work needed on some of the stands, signal cables and calibration cables. A couple of </a:t>
            </a:r>
            <a:r>
              <a:rPr lang="en-US" dirty="0" err="1" smtClean="0"/>
              <a:t>Toroids</a:t>
            </a:r>
            <a:r>
              <a:rPr lang="en-US" dirty="0" smtClean="0"/>
              <a:t> may need to be added or moved.</a:t>
            </a:r>
            <a:r>
              <a:rPr lang="en-US" baseline="0" dirty="0" smtClean="0"/>
              <a:t> </a:t>
            </a:r>
            <a:r>
              <a:rPr lang="en-US" dirty="0" smtClean="0"/>
              <a:t>VME crate, controllers and timing cards re-purposed from other accelerator locations. </a:t>
            </a:r>
            <a:endParaRPr lang="en-US" sz="1200" kern="1200" baseline="0" dirty="0" smtClean="0">
              <a:solidFill>
                <a:schemeClr val="tx1"/>
              </a:solidFill>
              <a:effectLst/>
              <a:latin typeface="Times New Roman" pitchFamily="18" charset="0"/>
              <a:ea typeface="+mn-ea"/>
              <a:cs typeface="+mn-cs"/>
            </a:endParaRP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for low intensity </a:t>
            </a:r>
            <a:r>
              <a:rPr lang="en-US" sz="1200" kern="1200" baseline="0" dirty="0" err="1" smtClean="0">
                <a:solidFill>
                  <a:schemeClr val="tx1"/>
                </a:solidFill>
                <a:effectLst/>
                <a:latin typeface="Times New Roman" pitchFamily="18" charset="0"/>
                <a:ea typeface="+mn-ea"/>
                <a:cs typeface="+mn-cs"/>
              </a:rPr>
              <a:t>pbars</a:t>
            </a:r>
            <a:r>
              <a:rPr lang="en-US" sz="1200" kern="1200" baseline="0" dirty="0" smtClean="0">
                <a:solidFill>
                  <a:schemeClr val="tx1"/>
                </a:solidFill>
                <a:effectLst/>
                <a:latin typeface="Times New Roman" pitchFamily="18" charset="0"/>
                <a:ea typeface="+mn-ea"/>
                <a:cs typeface="+mn-cs"/>
              </a:rPr>
              <a:t> in the AP2 line measured 10^10 to 10^11, but won’t be able to be used in the M3 line. </a:t>
            </a:r>
            <a:r>
              <a:rPr lang="en-US" sz="1200" kern="1200" dirty="0" smtClean="0">
                <a:solidFill>
                  <a:schemeClr val="tx1"/>
                </a:solidFill>
                <a:effectLst/>
                <a:latin typeface="Times New Roman" pitchFamily="18" charset="0"/>
                <a:ea typeface="+mn-ea"/>
                <a:cs typeface="+mn-cs"/>
              </a:rPr>
              <a:t>A pulse of 10</a:t>
            </a:r>
            <a:r>
              <a:rPr lang="en-US" sz="1200" kern="1200" baseline="30000" dirty="0" smtClean="0">
                <a:solidFill>
                  <a:schemeClr val="tx1"/>
                </a:solidFill>
                <a:effectLst/>
                <a:latin typeface="Times New Roman" pitchFamily="18" charset="0"/>
                <a:ea typeface="+mn-ea"/>
                <a:cs typeface="+mn-cs"/>
              </a:rPr>
              <a:t>10</a:t>
            </a:r>
            <a:r>
              <a:rPr lang="en-US" sz="1200" kern="1200" dirty="0" smtClean="0">
                <a:solidFill>
                  <a:schemeClr val="tx1"/>
                </a:solidFill>
                <a:effectLst/>
                <a:latin typeface="Times New Roman" pitchFamily="18" charset="0"/>
                <a:ea typeface="+mn-ea"/>
                <a:cs typeface="+mn-cs"/>
              </a:rPr>
              <a:t> particles in 1.6 microseconds is equivalent to 1 mA of current flowing through the toroid. This produces an output signal of only 1 mV, requiring high gain and careful filtering.   In the AP2 line we connected</a:t>
            </a:r>
            <a:r>
              <a:rPr lang="en-US" sz="1200" kern="1200" baseline="0" dirty="0" smtClean="0">
                <a:solidFill>
                  <a:schemeClr val="tx1"/>
                </a:solidFill>
                <a:effectLst/>
                <a:latin typeface="Times New Roman" pitchFamily="18" charset="0"/>
                <a:ea typeface="+mn-ea"/>
                <a:cs typeface="+mn-cs"/>
              </a:rPr>
              <a:t> to scopes.</a:t>
            </a:r>
            <a:endParaRPr lang="en-US" sz="1200" kern="1200" dirty="0" smtClean="0">
              <a:solidFill>
                <a:schemeClr val="tx1"/>
              </a:solidFill>
              <a:effectLst/>
              <a:latin typeface="Times New Roman" pitchFamily="18" charset="0"/>
              <a:ea typeface="+mn-ea"/>
              <a:cs typeface="+mn-cs"/>
            </a:endParaRPr>
          </a:p>
          <a:p>
            <a:pPr marL="171450" indent="-171450">
              <a:buFontTx/>
              <a:buChar char="-"/>
            </a:pPr>
            <a:r>
              <a:rPr lang="en-US" sz="1200" kern="1200" dirty="0" smtClean="0">
                <a:solidFill>
                  <a:schemeClr val="tx1"/>
                </a:solidFill>
                <a:effectLst/>
                <a:latin typeface="Times New Roman" pitchFamily="18" charset="0"/>
                <a:ea typeface="+mn-ea"/>
                <a:cs typeface="+mn-cs"/>
              </a:rPr>
              <a:t>Pearson single turn large aperture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located in the transport lines to monitor beam intensity. They are beam transformers that produce a signal that is proportional to the intensity (1 V for every 1 A of current).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make use of integrators that sample over a gated period that is defined by a Main Injector Beam Synch (MIBS) timer. </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54</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high</a:t>
            </a:r>
            <a:r>
              <a:rPr lang="en-US" baseline="0" dirty="0" smtClean="0"/>
              <a:t> gain preamps</a:t>
            </a:r>
            <a:endParaRPr lang="en-US" dirty="0" smtClean="0"/>
          </a:p>
          <a:p>
            <a:r>
              <a:rPr lang="en-US" dirty="0" smtClean="0"/>
              <a:t>-Advantage of toroid</a:t>
            </a:r>
            <a:r>
              <a:rPr lang="en-US" baseline="0" dirty="0" smtClean="0"/>
              <a:t> is you can plug in a test signal in the upstairs electronics to calibrate the output signal.</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55</a:t>
            </a:fld>
            <a:endParaRPr lang="en-US"/>
          </a:p>
        </p:txBody>
      </p:sp>
    </p:spTree>
    <p:extLst>
      <p:ext uri="{BB962C8B-B14F-4D97-AF65-F5344CB8AC3E}">
        <p14:creationId xmlns:p14="http://schemas.microsoft.com/office/powerpoint/2010/main" val="110568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have 8.9GeV/c beam throughout, we can inject 2.5MHz protons into the lines for tune-up.</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a:t>
            </a:fld>
            <a:endParaRPr lang="en-US"/>
          </a:p>
        </p:txBody>
      </p:sp>
    </p:spTree>
    <p:extLst>
      <p:ext uri="{BB962C8B-B14F-4D97-AF65-F5344CB8AC3E}">
        <p14:creationId xmlns:p14="http://schemas.microsoft.com/office/powerpoint/2010/main" val="1953453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-Tor704 in the upstream AP2 line with high gain preamp electronics.</a:t>
            </a:r>
          </a:p>
          <a:p>
            <a:r>
              <a:rPr lang="en-US" dirty="0" smtClean="0"/>
              <a:t>-Bottom line is the expected beam intensities</a:t>
            </a:r>
            <a:r>
              <a:rPr lang="en-US" baseline="0" dirty="0" smtClean="0"/>
              <a:t> make a barely measureable signal on Tor704 in the upstream AP2 line.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56</a:t>
            </a:fld>
            <a:endParaRPr lang="en-US"/>
          </a:p>
        </p:txBody>
      </p:sp>
    </p:spTree>
    <p:extLst>
      <p:ext uri="{BB962C8B-B14F-4D97-AF65-F5344CB8AC3E}">
        <p14:creationId xmlns:p14="http://schemas.microsoft.com/office/powerpoint/2010/main" val="4274426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-Tor724 in the downstream AP2 line with high gain</a:t>
            </a:r>
            <a:r>
              <a:rPr lang="en-US" sz="1200" baseline="0" dirty="0" smtClean="0"/>
              <a:t> preamp electronics.</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-Model shows beam at Tor724 should be a factor of 8 reduction,</a:t>
            </a:r>
            <a:r>
              <a:rPr lang="en-US" sz="1200" baseline="0" dirty="0" smtClean="0"/>
              <a:t> or 2E7.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-We barely see a test pulse signal at 2E8.</a:t>
            </a:r>
            <a:r>
              <a:rPr lang="en-US" sz="120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 We see no signal at Tor724</a:t>
            </a:r>
            <a:r>
              <a:rPr lang="en-US" sz="1200" baseline="0" dirty="0" smtClean="0"/>
              <a:t> when beam is run down the line.</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-Toroid will get even less signal with</a:t>
            </a:r>
            <a:r>
              <a:rPr lang="en-US" sz="1200" baseline="0" dirty="0" smtClean="0"/>
              <a:t> the short 2.515MHz bunch.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-In short, we will not be able to use </a:t>
            </a:r>
            <a:r>
              <a:rPr lang="en-US" sz="1200" baseline="0" dirty="0" err="1" smtClean="0"/>
              <a:t>Toroids</a:t>
            </a:r>
            <a:r>
              <a:rPr lang="en-US" sz="1200" baseline="0" dirty="0" smtClean="0"/>
              <a:t> for low intensity operations.</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57</a:t>
            </a:fld>
            <a:endParaRPr lang="en-US"/>
          </a:p>
        </p:txBody>
      </p:sp>
    </p:spTree>
    <p:extLst>
      <p:ext uri="{BB962C8B-B14F-4D97-AF65-F5344CB8AC3E}">
        <p14:creationId xmlns:p14="http://schemas.microsoft.com/office/powerpoint/2010/main" val="3236477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-IC728 is the only location</a:t>
            </a:r>
            <a:r>
              <a:rPr lang="en-US" baseline="0" dirty="0" smtClean="0"/>
              <a:t> in Pbar/Muon that has an ion chamber.</a:t>
            </a:r>
          </a:p>
          <a:p>
            <a:r>
              <a:rPr lang="en-US" baseline="0" dirty="0" smtClean="0"/>
              <a:t>-One that has a leak and a second one.</a:t>
            </a:r>
          </a:p>
          <a:p>
            <a:r>
              <a:rPr lang="en-US" baseline="0" dirty="0" smtClean="0"/>
              <a:t>-If we can’t locate spares we may have to build some.</a:t>
            </a:r>
          </a:p>
          <a:p>
            <a:r>
              <a:rPr lang="en-US" baseline="0" dirty="0" smtClean="0"/>
              <a:t>-Work includes calibrating the existing toroid and building additional ones.</a:t>
            </a:r>
          </a:p>
          <a:p>
            <a:r>
              <a:rPr lang="en-US" baseline="0" dirty="0" smtClean="0"/>
              <a:t>- M2 (1), M3 (1), DR(?), M4, g-2</a:t>
            </a:r>
            <a:endParaRPr lang="en-US" dirty="0" smtClean="0"/>
          </a:p>
          <a:p>
            <a:pPr marL="171450" indent="-171450">
              <a:buFontTx/>
              <a:buChar char="-"/>
            </a:pPr>
            <a:endParaRPr lang="en-US" dirty="0" smtClean="0"/>
          </a:p>
          <a:p>
            <a:pPr marL="171450" indent="-171450">
              <a:buFontTx/>
              <a:buChar char="-"/>
            </a:pPr>
            <a:r>
              <a:rPr lang="en-US" dirty="0" smtClean="0"/>
              <a:t>Requires a vacuum break,</a:t>
            </a:r>
            <a:r>
              <a:rPr lang="en-US" baseline="0" dirty="0" smtClean="0"/>
              <a:t> </a:t>
            </a:r>
            <a:r>
              <a:rPr lang="en-US" dirty="0" smtClean="0"/>
              <a:t>ArCo2, degrades beam quality.</a:t>
            </a:r>
          </a:p>
          <a:p>
            <a:pPr marL="171450" indent="-171450">
              <a:buFontTx/>
              <a:buChar char="-"/>
            </a:pPr>
            <a:r>
              <a:rPr lang="en-US" dirty="0" smtClean="0"/>
              <a:t>Good for measuring beam</a:t>
            </a:r>
            <a:r>
              <a:rPr lang="en-US" baseline="0" dirty="0" smtClean="0"/>
              <a:t> intensities from 10^5 to 10^11</a:t>
            </a:r>
          </a:p>
          <a:p>
            <a:pPr marL="171450" indent="-171450">
              <a:buFontTx/>
              <a:buChar char="-"/>
            </a:pPr>
            <a:r>
              <a:rPr lang="en-US" baseline="0" dirty="0" smtClean="0"/>
              <a:t>Used to use one in the AP2 line at the 728 location.   Further back also at 704 and 806</a:t>
            </a:r>
          </a:p>
          <a:p>
            <a:r>
              <a:rPr lang="en-US" sz="1200" b="0" i="0" u="none" strike="noStrike" kern="1200" baseline="0" dirty="0" smtClean="0">
                <a:solidFill>
                  <a:schemeClr val="tx1"/>
                </a:solidFill>
                <a:latin typeface="Times New Roman" pitchFamily="18" charset="0"/>
                <a:ea typeface="+mn-ea"/>
                <a:cs typeface="+mn-cs"/>
              </a:rPr>
              <a:t>-The ion chamber has a high voltage electrode at -300V and a signal</a:t>
            </a:r>
          </a:p>
          <a:p>
            <a:r>
              <a:rPr lang="en-US" sz="1200" b="0" i="0" u="none" strike="noStrike" kern="1200" baseline="0" dirty="0" smtClean="0">
                <a:solidFill>
                  <a:schemeClr val="tx1"/>
                </a:solidFill>
                <a:latin typeface="Times New Roman" pitchFamily="18" charset="0"/>
                <a:ea typeface="+mn-ea"/>
                <a:cs typeface="+mn-cs"/>
              </a:rPr>
              <a:t>electrode contained in a chamber filled with helium gas. Secondary particles</a:t>
            </a:r>
          </a:p>
          <a:p>
            <a:r>
              <a:rPr lang="en-US" sz="1200" b="0" i="0" u="none" strike="noStrike" kern="1200" baseline="0" dirty="0" smtClean="0">
                <a:solidFill>
                  <a:schemeClr val="tx1"/>
                </a:solidFill>
                <a:latin typeface="Times New Roman" pitchFamily="18" charset="0"/>
                <a:ea typeface="+mn-ea"/>
                <a:cs typeface="+mn-cs"/>
              </a:rPr>
              <a:t>traveling down the AP-2 line pass through the chamber and ionize the helium</a:t>
            </a:r>
          </a:p>
          <a:p>
            <a:r>
              <a:rPr lang="en-US" sz="1200" b="0" i="0" u="none" strike="noStrike" kern="1200" baseline="0" dirty="0" smtClean="0">
                <a:solidFill>
                  <a:schemeClr val="tx1"/>
                </a:solidFill>
                <a:latin typeface="Times New Roman" pitchFamily="18" charset="0"/>
                <a:ea typeface="+mn-ea"/>
                <a:cs typeface="+mn-cs"/>
              </a:rPr>
              <a:t>resulting in a current path to the signal electrode. The result is a signal</a:t>
            </a:r>
          </a:p>
          <a:p>
            <a:r>
              <a:rPr lang="en-US" sz="1200" b="0" i="0" u="none" strike="noStrike" kern="1200" baseline="0" dirty="0" smtClean="0">
                <a:solidFill>
                  <a:schemeClr val="tx1"/>
                </a:solidFill>
                <a:latin typeface="Times New Roman" pitchFamily="18" charset="0"/>
                <a:ea typeface="+mn-ea"/>
                <a:cs typeface="+mn-cs"/>
              </a:rPr>
              <a:t>proportional to the beam intensity.</a:t>
            </a:r>
          </a:p>
          <a:p>
            <a:r>
              <a:rPr lang="en-US" sz="1200" b="0" i="0" u="none" strike="noStrike" kern="1200" baseline="0" dirty="0" smtClean="0">
                <a:solidFill>
                  <a:schemeClr val="tx1"/>
                </a:solidFill>
                <a:latin typeface="Times New Roman" pitchFamily="18" charset="0"/>
                <a:ea typeface="+mn-ea"/>
                <a:cs typeface="+mn-cs"/>
              </a:rPr>
              <a:t>-A small amount of helium passes out of the ion chamber through a</a:t>
            </a:r>
          </a:p>
          <a:p>
            <a:r>
              <a:rPr lang="en-US" sz="1200" b="0" i="0" u="none" strike="noStrike" kern="1200" baseline="0" dirty="0" smtClean="0">
                <a:solidFill>
                  <a:schemeClr val="tx1"/>
                </a:solidFill>
                <a:latin typeface="Times New Roman" pitchFamily="18" charset="0"/>
                <a:ea typeface="+mn-ea"/>
                <a:cs typeface="+mn-cs"/>
              </a:rPr>
              <a:t>bubbler, however the loss rate is very small.</a:t>
            </a:r>
          </a:p>
          <a:p>
            <a:r>
              <a:rPr lang="en-US" sz="1200" b="0" i="0" u="none" strike="noStrike" kern="1200" baseline="0" dirty="0" smtClean="0">
                <a:solidFill>
                  <a:schemeClr val="tx1"/>
                </a:solidFill>
                <a:latin typeface="Times New Roman" pitchFamily="18" charset="0"/>
                <a:ea typeface="+mn-ea"/>
                <a:cs typeface="+mn-cs"/>
              </a:rPr>
              <a:t>An ion chamber is able to measure smaller beam currents than a toroid</a:t>
            </a:r>
          </a:p>
          <a:p>
            <a:r>
              <a:rPr lang="en-US" sz="1200" b="0" i="0" u="none" strike="noStrike" kern="1200" baseline="0" dirty="0" smtClean="0">
                <a:solidFill>
                  <a:schemeClr val="tx1"/>
                </a:solidFill>
                <a:latin typeface="Times New Roman" pitchFamily="18" charset="0"/>
                <a:ea typeface="+mn-ea"/>
                <a:cs typeface="+mn-cs"/>
              </a:rPr>
              <a:t>so it is an appropriate choice for low intensity </a:t>
            </a:r>
            <a:r>
              <a:rPr lang="en-US" sz="1200" b="0" i="0" u="none" strike="noStrike" kern="1200" baseline="0" dirty="0" err="1" smtClean="0">
                <a:solidFill>
                  <a:schemeClr val="tx1"/>
                </a:solidFill>
                <a:latin typeface="Times New Roman" pitchFamily="18" charset="0"/>
                <a:ea typeface="+mn-ea"/>
                <a:cs typeface="+mn-cs"/>
              </a:rPr>
              <a:t>secondaries</a:t>
            </a:r>
            <a:r>
              <a:rPr lang="en-US" sz="1200" b="0" i="0" u="none" strike="noStrike" kern="1200" baseline="0" dirty="0" smtClean="0">
                <a:solidFill>
                  <a:schemeClr val="tx1"/>
                </a:solidFill>
                <a:latin typeface="Times New Roman" pitchFamily="18" charset="0"/>
                <a:ea typeface="+mn-ea"/>
                <a:cs typeface="+mn-cs"/>
              </a:rPr>
              <a:t>.</a:t>
            </a:r>
          </a:p>
          <a:p>
            <a:r>
              <a:rPr lang="en-US" sz="1200" b="0" i="0" u="none" strike="noStrike" kern="1200" baseline="0" dirty="0" smtClean="0">
                <a:solidFill>
                  <a:schemeClr val="tx1"/>
                </a:solidFill>
                <a:latin typeface="Times New Roman" pitchFamily="18" charset="0"/>
                <a:ea typeface="+mn-ea"/>
                <a:cs typeface="+mn-cs"/>
              </a:rPr>
              <a:t>- The ion chambers have a tendency to leak gas into the </a:t>
            </a:r>
            <a:r>
              <a:rPr lang="en-US" sz="1200" b="0" i="0" u="none" strike="noStrike" kern="1200" baseline="0" dirty="0" err="1" smtClean="0">
                <a:solidFill>
                  <a:schemeClr val="tx1"/>
                </a:solidFill>
                <a:latin typeface="Times New Roman" pitchFamily="18" charset="0"/>
                <a:ea typeface="+mn-ea"/>
                <a:cs typeface="+mn-cs"/>
              </a:rPr>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58</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a:t>
            </a:r>
            <a:r>
              <a:rPr lang="en-US" dirty="0" err="1" smtClean="0"/>
              <a:t>uncalibrated</a:t>
            </a:r>
            <a:r>
              <a:rPr lang="en-US" dirty="0" smtClean="0"/>
              <a:t> toroid signal seems to match the model over the tested range within a factor of 2.</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59</a:t>
            </a:fld>
            <a:endParaRPr lang="en-US"/>
          </a:p>
        </p:txBody>
      </p:sp>
    </p:spTree>
    <p:extLst>
      <p:ext uri="{BB962C8B-B14F-4D97-AF65-F5344CB8AC3E}">
        <p14:creationId xmlns:p14="http://schemas.microsoft.com/office/powerpoint/2010/main" val="2231443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sz="1200" kern="1200" dirty="0" smtClean="0">
                <a:solidFill>
                  <a:schemeClr val="tx1"/>
                </a:solidFill>
                <a:effectLst/>
                <a:latin typeface="Times New Roman" pitchFamily="18" charset="0"/>
                <a:ea typeface="+mn-ea"/>
                <a:cs typeface="+mn-cs"/>
              </a:rPr>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sz="1200" kern="1200" dirty="0" err="1" smtClean="0">
                <a:solidFill>
                  <a:schemeClr val="tx1"/>
                </a:solidFill>
                <a:effectLst/>
                <a:latin typeface="Times New Roman" pitchFamily="18" charset="0"/>
                <a:ea typeface="+mn-ea"/>
                <a:cs typeface="+mn-cs"/>
              </a:rPr>
              <a:t>mH</a:t>
            </a:r>
            <a:r>
              <a:rPr lang="en-US" sz="1200" kern="1200" dirty="0" smtClean="0">
                <a:solidFill>
                  <a:schemeClr val="tx1"/>
                </a:solidFill>
                <a:effectLst/>
                <a:latin typeface="Times New Roman" pitchFamily="18" charset="0"/>
                <a:ea typeface="+mn-ea"/>
                <a:cs typeface="+mn-cs"/>
              </a:rPr>
              <a:t>) and the gap resistance (0.5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sz="1200" kern="1200" dirty="0" smtClean="0">
                <a:solidFill>
                  <a:schemeClr val="tx1"/>
                </a:solidFill>
                <a:effectLst/>
                <a:latin typeface="Times New Roman" pitchFamily="18" charset="0"/>
                <a:ea typeface="+mn-ea"/>
                <a:cs typeface="+mn-cs"/>
              </a:rPr>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sz="1200" kern="1200" dirty="0" smtClean="0">
                <a:solidFill>
                  <a:schemeClr val="tx1"/>
                </a:solidFill>
                <a:effectLst/>
                <a:latin typeface="Times New Roman" pitchFamily="18" charset="0"/>
                <a:ea typeface="+mn-ea"/>
                <a:cs typeface="+mn-cs"/>
              </a:rPr>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terminating resistor, etc. is approximately 0.15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60</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Delivery Ring</a:t>
            </a:r>
            <a:r>
              <a:rPr lang="en-US" baseline="0" dirty="0" smtClean="0"/>
              <a:t> BPM Plan:</a:t>
            </a:r>
          </a:p>
          <a:p>
            <a:pPr lvl="1"/>
            <a:r>
              <a:rPr lang="en-US" sz="1200" kern="1200" dirty="0" smtClean="0">
                <a:solidFill>
                  <a:schemeClr val="tx1"/>
                </a:solidFill>
                <a:effectLst/>
                <a:latin typeface="Times New Roman" pitchFamily="18" charset="0"/>
                <a:ea typeface="+mn-ea"/>
                <a:cs typeface="+mn-cs"/>
              </a:rPr>
              <a:t>-Removing old BPM electronics hardware from the Delivery Ring (Debuncher). </a:t>
            </a:r>
          </a:p>
          <a:p>
            <a:pPr lvl="1"/>
            <a:r>
              <a:rPr lang="en-US" sz="1200" kern="1200" dirty="0" smtClean="0">
                <a:solidFill>
                  <a:schemeClr val="tx1"/>
                </a:solidFill>
                <a:effectLst/>
                <a:latin typeface="Times New Roman" pitchFamily="18" charset="0"/>
                <a:ea typeface="+mn-ea"/>
                <a:cs typeface="+mn-cs"/>
              </a:rPr>
              <a:t>-Modify Recycler analog transition boards to handle expected signal intensity produced by a 1e12 ppb (2.5 MHz) in the Delivery Ring.</a:t>
            </a:r>
          </a:p>
          <a:p>
            <a:pPr lvl="1"/>
            <a:r>
              <a:rPr lang="en-US" sz="1200" kern="1200" dirty="0" smtClean="0">
                <a:solidFill>
                  <a:schemeClr val="tx1"/>
                </a:solidFill>
                <a:effectLst/>
                <a:latin typeface="Times New Roman" pitchFamily="18" charset="0"/>
                <a:ea typeface="+mn-ea"/>
                <a:cs typeface="+mn-cs"/>
              </a:rPr>
              <a:t>-Design a plate which transitions N-type connectors to DB-9 connectors allowing BPM signals to connect to 2.5 MHz transition board DB -9 input connectors.</a:t>
            </a:r>
          </a:p>
          <a:p>
            <a:pPr lvl="1"/>
            <a:r>
              <a:rPr lang="en-US" sz="1200" kern="1200" dirty="0" smtClean="0">
                <a:solidFill>
                  <a:schemeClr val="tx1"/>
                </a:solidFill>
                <a:effectLst/>
                <a:latin typeface="Times New Roman" pitchFamily="18" charset="0"/>
                <a:ea typeface="+mn-ea"/>
                <a:cs typeface="+mn-cs"/>
              </a:rPr>
              <a:t>-Design and test 2.5 MHz filters in the digital down-converter boards installed in the Debuncher.</a:t>
            </a:r>
          </a:p>
          <a:p>
            <a:pPr lvl="1"/>
            <a:r>
              <a:rPr lang="en-US" sz="1200" kern="1200" dirty="0" smtClean="0">
                <a:solidFill>
                  <a:schemeClr val="tx1"/>
                </a:solidFill>
                <a:effectLst/>
                <a:latin typeface="Times New Roman" pitchFamily="18" charset="0"/>
                <a:ea typeface="+mn-ea"/>
                <a:cs typeface="+mn-cs"/>
              </a:rPr>
              <a:t>-Install VME64X crates in Delivery Ring service building. </a:t>
            </a:r>
          </a:p>
          <a:p>
            <a:pPr lvl="1"/>
            <a:r>
              <a:rPr lang="en-US" sz="1200" kern="1200" dirty="0" smtClean="0">
                <a:solidFill>
                  <a:schemeClr val="tx1"/>
                </a:solidFill>
                <a:effectLst/>
                <a:latin typeface="Times New Roman" pitchFamily="18" charset="0"/>
                <a:ea typeface="+mn-ea"/>
                <a:cs typeface="+mn-cs"/>
              </a:rPr>
              <a:t>-Purchase MVME5500 processor boards to be used as crate controllers or if any available from </a:t>
            </a:r>
            <a:r>
              <a:rPr lang="en-US" sz="1200" kern="1200" dirty="0" err="1" smtClean="0">
                <a:solidFill>
                  <a:schemeClr val="tx1"/>
                </a:solidFill>
                <a:effectLst/>
                <a:latin typeface="Times New Roman" pitchFamily="18" charset="0"/>
                <a:ea typeface="+mn-ea"/>
                <a:cs typeface="+mn-cs"/>
              </a:rPr>
              <a:t>TeV</a:t>
            </a:r>
            <a:r>
              <a:rPr lang="en-US" sz="1200" kern="1200" dirty="0" smtClean="0">
                <a:solidFill>
                  <a:schemeClr val="tx1"/>
                </a:solidFill>
                <a:effectLst/>
                <a:latin typeface="Times New Roman" pitchFamily="18" charset="0"/>
                <a:ea typeface="+mn-ea"/>
                <a:cs typeface="+mn-cs"/>
              </a:rPr>
              <a:t> BPM system use those.</a:t>
            </a:r>
          </a:p>
          <a:p>
            <a:pPr lvl="1"/>
            <a:r>
              <a:rPr lang="en-US" sz="1200" kern="1200" dirty="0" smtClean="0">
                <a:solidFill>
                  <a:schemeClr val="tx1"/>
                </a:solidFill>
                <a:effectLst/>
                <a:latin typeface="Times New Roman" pitchFamily="18" charset="0"/>
                <a:ea typeface="+mn-ea"/>
                <a:cs typeface="+mn-cs"/>
              </a:rPr>
              <a:t>-Make # of Top Plates for the relay racks where the VME64X crates will be installed.</a:t>
            </a:r>
          </a:p>
          <a:p>
            <a:pPr lvl="1"/>
            <a:r>
              <a:rPr lang="en-US" sz="1200" kern="1200" dirty="0" smtClean="0">
                <a:solidFill>
                  <a:schemeClr val="tx1"/>
                </a:solidFill>
                <a:effectLst/>
                <a:latin typeface="Times New Roman" pitchFamily="18" charset="0"/>
                <a:ea typeface="+mn-ea"/>
                <a:cs typeface="+mn-cs"/>
              </a:rPr>
              <a:t>-Modify transition boards to handle signal intensity in the 2.5 MHz channel which is already implemented in the existing transition boards.</a:t>
            </a:r>
          </a:p>
          <a:p>
            <a:pPr lvl="1"/>
            <a:r>
              <a:rPr lang="en-US" sz="1200" kern="1200" dirty="0" smtClean="0">
                <a:solidFill>
                  <a:schemeClr val="tx1"/>
                </a:solidFill>
                <a:effectLst/>
                <a:latin typeface="Times New Roman" pitchFamily="18" charset="0"/>
                <a:ea typeface="+mn-ea"/>
                <a:cs typeface="+mn-cs"/>
              </a:rPr>
              <a:t>-Develop front-end software in the BPM system that can be used with Debuncher control system.</a:t>
            </a:r>
          </a:p>
          <a:p>
            <a:pPr lvl="1"/>
            <a:r>
              <a:rPr lang="en-US" sz="1200" kern="1200" dirty="0" smtClean="0">
                <a:solidFill>
                  <a:schemeClr val="tx1"/>
                </a:solidFill>
                <a:effectLst/>
                <a:latin typeface="Times New Roman" pitchFamily="18" charset="0"/>
                <a:ea typeface="+mn-ea"/>
                <a:cs typeface="+mn-cs"/>
              </a:rPr>
              <a:t>-Develop code to process signals from the digital down converter boards and produce a beam position signal.</a:t>
            </a:r>
          </a:p>
          <a:p>
            <a:pPr marL="171450" lvl="0" indent="-171450">
              <a:buFontTx/>
              <a:buChar char="-"/>
            </a:pPr>
            <a:r>
              <a:rPr lang="en-US" dirty="0" smtClean="0"/>
              <a:t>Beam Line BPM</a:t>
            </a:r>
            <a:r>
              <a:rPr lang="en-US" baseline="0" dirty="0" smtClean="0"/>
              <a:t> Plan</a:t>
            </a:r>
          </a:p>
          <a:p>
            <a:pPr lvl="1"/>
            <a:r>
              <a:rPr lang="en-US" sz="1200" kern="1200" dirty="0" smtClean="0">
                <a:solidFill>
                  <a:schemeClr val="tx1"/>
                </a:solidFill>
                <a:effectLst/>
                <a:latin typeface="Times New Roman" pitchFamily="18" charset="0"/>
                <a:ea typeface="+mn-ea"/>
                <a:cs typeface="+mn-cs"/>
              </a:rPr>
              <a:t>-P1, P2, M1 (AP1) and M3 (AP3) lines have an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-based BPM system , no software is required for these lines. It is based on detecting 2.5MHz single bunch on a single pass by digitizing at 80 </a:t>
            </a:r>
            <a:r>
              <a:rPr lang="en-US" sz="1200" kern="1200" dirty="0" err="1" smtClean="0">
                <a:solidFill>
                  <a:schemeClr val="tx1"/>
                </a:solidFill>
                <a:effectLst/>
                <a:latin typeface="Times New Roman" pitchFamily="18" charset="0"/>
                <a:ea typeface="+mn-ea"/>
                <a:cs typeface="+mn-cs"/>
              </a:rPr>
              <a:t>MHz.</a:t>
            </a:r>
            <a:endParaRPr lang="en-US" sz="1200" kern="1200" dirty="0" smtClean="0">
              <a:solidFill>
                <a:schemeClr val="tx1"/>
              </a:solidFill>
              <a:effectLst/>
              <a:latin typeface="Times New Roman" pitchFamily="18" charset="0"/>
              <a:ea typeface="+mn-ea"/>
              <a:cs typeface="+mn-cs"/>
            </a:endParaRPr>
          </a:p>
          <a:p>
            <a:pPr lvl="1"/>
            <a:r>
              <a:rPr lang="en-US" sz="1200" kern="1200" dirty="0" smtClean="0">
                <a:solidFill>
                  <a:schemeClr val="tx1"/>
                </a:solidFill>
                <a:effectLst/>
                <a:latin typeface="Times New Roman" pitchFamily="18" charset="0"/>
                <a:ea typeface="+mn-ea"/>
                <a:cs typeface="+mn-cs"/>
              </a:rPr>
              <a:t>-Hardware changes to the 2.5 MHz channel to handle the input signal level consist on adding an external attenuator at the top plate for each BPM pickup.</a:t>
            </a:r>
          </a:p>
          <a:p>
            <a:pPr lvl="1"/>
            <a:r>
              <a:rPr lang="en-US" sz="1200" kern="1200" dirty="0" smtClean="0">
                <a:solidFill>
                  <a:schemeClr val="tx1"/>
                </a:solidFill>
                <a:effectLst/>
                <a:latin typeface="Times New Roman" pitchFamily="18" charset="0"/>
                <a:ea typeface="+mn-ea"/>
                <a:cs typeface="+mn-cs"/>
              </a:rPr>
              <a:t>-The Debuncher Abort line has 8 BPM’s. It will require two 2.5 MHz recycler transition boards and two 8 channel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boards. It will need 1 VME64X -9 channel slot crate, one MVME5500 processor and one timing board. </a:t>
            </a:r>
          </a:p>
          <a:p>
            <a:pPr marL="628650" lvl="1" indent="-171450">
              <a:buFontTx/>
              <a:buChar char="-"/>
            </a:pPr>
            <a:endParaRPr lang="en-US" dirty="0" smtClean="0"/>
          </a:p>
          <a:p>
            <a:pPr marL="171450" indent="-171450">
              <a:buFontTx/>
              <a:buChar char="-"/>
            </a:pPr>
            <a:r>
              <a:rPr lang="en-US" dirty="0" smtClean="0"/>
              <a:t>Pbar has three different styles</a:t>
            </a:r>
            <a:r>
              <a:rPr lang="en-US" baseline="0" dirty="0" smtClean="0"/>
              <a:t> of BPMs.</a:t>
            </a:r>
            <a:endParaRPr lang="en-US" dirty="0" smtClean="0"/>
          </a:p>
          <a:p>
            <a:pPr marL="171450" indent="-171450">
              <a:buFontTx/>
              <a:buChar char="-"/>
            </a:pPr>
            <a:r>
              <a:rPr lang="en-US" dirty="0" smtClean="0"/>
              <a:t>Provide sub-millimeter</a:t>
            </a:r>
            <a:r>
              <a:rPr lang="en-US" baseline="0" dirty="0" smtClean="0"/>
              <a:t> resolution of the horizontal and vertical positions.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Debuncher BPM’s are cylindrical with an 18 cm diameter. BPM's can also be found in the AP1, 2 and 3 beamlines. The AP-1 line has 7.6 cm diameter combined horizontal and vertical BPM’s at every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 while the AP-2 and AP-3 lines are single-plane and 13 cm in diameter, generally alternating planes at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120 Debuncher BPMs are divided into six “houses” of 20 BPMs each (10 horizontal and 10 vertical)</a:t>
            </a:r>
            <a:r>
              <a:rPr lang="en-US" sz="1200" kern="1200" baseline="0" dirty="0" smtClean="0">
                <a:solidFill>
                  <a:schemeClr val="tx1"/>
                </a:solidFill>
                <a:effectLst/>
                <a:latin typeface="Times New Roman" pitchFamily="18" charset="0"/>
                <a:ea typeface="+mn-ea"/>
                <a:cs typeface="+mn-cs"/>
              </a:rPr>
              <a:t> – can only see 53MHz beam.</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P1, P2, AP1 and AP3 lines all share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bunches in Accumulator to Recycler antiproton transfer mode. There are two crates used to process the BPM data: the analog crate and the VME crate. Figure 7.7 gives an overview of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BPM layout.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cards in the BPM VME crate. The analog crate also contains a test/control module that handles setup of the filter modules including test pulses. The entire crate is powered with an external +5V power supply that is found near the bottom of the rack.</a:t>
            </a:r>
          </a:p>
          <a:p>
            <a:r>
              <a:rPr lang="en-US" sz="1200" kern="1200" dirty="0" smtClean="0">
                <a:solidFill>
                  <a:schemeClr val="tx1"/>
                </a:solidFill>
                <a:effectLst/>
                <a:latin typeface="Times New Roman" pitchFamily="18" charset="0"/>
                <a:ea typeface="+mn-ea"/>
                <a:cs typeface="+mn-cs"/>
              </a:rPr>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(mostly pions and electrons) in the AP-2 line is relatively small, on the order of 1 x 10</a:t>
            </a:r>
            <a:r>
              <a:rPr lang="en-US" sz="1200" kern="1200" baseline="30000" dirty="0" smtClean="0">
                <a:solidFill>
                  <a:schemeClr val="tx1"/>
                </a:solidFill>
                <a:effectLst/>
                <a:latin typeface="Times New Roman" pitchFamily="18" charset="0"/>
                <a:ea typeface="+mn-ea"/>
                <a:cs typeface="+mn-cs"/>
              </a:rPr>
              <a:t>11 </a:t>
            </a:r>
            <a:r>
              <a:rPr lang="en-US" sz="1200" kern="1200" dirty="0" smtClean="0">
                <a:solidFill>
                  <a:schemeClr val="tx1"/>
                </a:solidFill>
                <a:effectLst/>
                <a:latin typeface="Times New Roman" pitchFamily="18" charset="0"/>
                <a:ea typeface="+mn-ea"/>
                <a:cs typeface="+mn-cs"/>
              </a:rPr>
              <a:t>at the beginning of the line and 1 x 10</a:t>
            </a:r>
            <a:r>
              <a:rPr lang="en-US" sz="1200" kern="1200" baseline="30000" dirty="0" smtClean="0">
                <a:solidFill>
                  <a:schemeClr val="tx1"/>
                </a:solidFill>
                <a:effectLst/>
                <a:latin typeface="Times New Roman" pitchFamily="18" charset="0"/>
                <a:ea typeface="+mn-ea"/>
                <a:cs typeface="+mn-cs"/>
              </a:rPr>
              <a:t>10 </a:t>
            </a:r>
            <a:r>
              <a:rPr lang="en-US" sz="1200" kern="1200" dirty="0" smtClean="0">
                <a:solidFill>
                  <a:schemeClr val="tx1"/>
                </a:solidFill>
                <a:effectLst/>
                <a:latin typeface="Times New Roman" pitchFamily="18" charset="0"/>
                <a:ea typeface="+mn-ea"/>
                <a:cs typeface="+mn-cs"/>
              </a:rPr>
              <a:t>at the end of the line. The beam intensity in the D to A line is even smaller, with ~10</a:t>
            </a:r>
            <a:r>
              <a:rPr lang="en-US" sz="1200" kern="1200" baseline="30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 or less reaching the Debuncher. In addition, the AP-2 BPMs on the Debuncher end of the line see significant electrical noise from the Debuncher Injection kicker. For these reasons, the AP-2 and D to A Line BPMs could not be used for measuring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in past years. In 2005, new BPM electronics were designed for use in the AP-2 line. After the electronics were installed and deemed a success, they were then propagated to the D to A line BPMs. AP-2 BPMs can be used to look at both bunched stacking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1450" indent="-171450">
              <a:buFontTx/>
              <a:buChar char="-"/>
            </a:pPr>
            <a:r>
              <a:rPr lang="en-US" sz="1200" kern="1200" dirty="0" smtClean="0">
                <a:solidFill>
                  <a:schemeClr val="tx1"/>
                </a:solidFill>
                <a:effectLst/>
                <a:latin typeface="Times New Roman" pitchFamily="18" charset="0"/>
                <a:ea typeface="+mn-ea"/>
                <a:cs typeface="+mn-cs"/>
              </a:rPr>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sz="1200" dirty="0" smtClean="0"/>
              <a:t>P1, P2, AP1 and AP3 lines hardware and </a:t>
            </a:r>
            <a:r>
              <a:rPr lang="en-US" sz="1200" dirty="0" err="1" smtClean="0"/>
              <a:t>Echotek</a:t>
            </a:r>
            <a:r>
              <a:rPr lang="en-US" sz="1200" dirty="0" smtClean="0"/>
              <a:t> electronics are already in place and are already are capable of seeing 2.5MHz beam. </a:t>
            </a:r>
          </a:p>
          <a:p>
            <a:r>
              <a:rPr lang="en-US" sz="1200" dirty="0" smtClean="0"/>
              <a:t>Debuncher BPM tunnel hardware can be reused.   Electronics would need to be removed and replaced with the </a:t>
            </a:r>
            <a:r>
              <a:rPr lang="en-US" sz="1200" dirty="0" err="1" smtClean="0"/>
              <a:t>Echotek</a:t>
            </a:r>
            <a:r>
              <a:rPr lang="en-US" sz="1200" dirty="0" smtClean="0"/>
              <a:t> system to see the 2.5MHz beam.   </a:t>
            </a:r>
          </a:p>
          <a:p>
            <a:r>
              <a:rPr lang="en-US" sz="1200" dirty="0" err="1" smtClean="0"/>
              <a:t>Echotek</a:t>
            </a:r>
            <a:r>
              <a:rPr lang="en-US" sz="1200" dirty="0" smtClean="0"/>
              <a:t> electronics would be repurposed from the </a:t>
            </a:r>
            <a:r>
              <a:rPr lang="en-US" sz="1200" dirty="0" err="1" smtClean="0"/>
              <a:t>Tevatron</a:t>
            </a:r>
            <a:r>
              <a:rPr lang="en-US" sz="1200" dirty="0" smtClean="0"/>
              <a:t> and Recycler.  </a:t>
            </a:r>
          </a:p>
          <a:p>
            <a:r>
              <a:rPr lang="en-US" sz="1200" dirty="0" smtClean="0"/>
              <a:t>Beam only circulates in the Debuncher three times, we need to determine if we can see this beam with the proposed BPM system. Debuncher abort line would use the AP2 line BPM tunnel hardware and update the electronics to the </a:t>
            </a:r>
            <a:r>
              <a:rPr lang="en-US" sz="1200" dirty="0" err="1" smtClean="0"/>
              <a:t>Echotek</a:t>
            </a:r>
            <a:r>
              <a:rPr lang="en-US" sz="1200" dirty="0" smtClean="0"/>
              <a:t> system.  </a:t>
            </a:r>
          </a:p>
          <a:p>
            <a:r>
              <a:rPr lang="en-US" sz="1200" dirty="0" smtClean="0"/>
              <a:t>We will not likely be able to use them in AP3, Debuncher, Abort or Extraction Line</a:t>
            </a:r>
          </a:p>
          <a:p>
            <a:pPr marL="171450" indent="-171450">
              <a:buFontTx/>
              <a:buChar char="-"/>
            </a:pPr>
            <a:endParaRPr lang="en-US" sz="1200" kern="1200" dirty="0" smtClean="0">
              <a:solidFill>
                <a:schemeClr val="tx1"/>
              </a:solidFill>
              <a:effectLst/>
              <a:latin typeface="Times New Roman" pitchFamily="18"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61</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62</a:t>
            </a:fld>
            <a:endParaRPr lang="en-US"/>
          </a:p>
        </p:txBody>
      </p:sp>
    </p:spTree>
    <p:extLst>
      <p:ext uri="{BB962C8B-B14F-4D97-AF65-F5344CB8AC3E}">
        <p14:creationId xmlns:p14="http://schemas.microsoft.com/office/powerpoint/2010/main" val="2300034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single 2.515MHz RF bunch at 1E12 </a:t>
            </a:r>
            <a:r>
              <a:rPr lang="en-US" baseline="0" dirty="0" smtClean="0"/>
              <a:t>should be easier to see than the same intensity spread out over 55dB.</a:t>
            </a:r>
          </a:p>
          <a:p>
            <a:r>
              <a:rPr lang="en-US" baseline="0" dirty="0" smtClean="0"/>
              <a:t>-upgrades to electronics</a:t>
            </a:r>
          </a:p>
          <a:p>
            <a:r>
              <a:rPr lang="en-US" baseline="0" dirty="0" smtClean="0"/>
              <a:t>-Experts believe we will be able to see BPM signals in the M2 and M3 lines. </a:t>
            </a:r>
          </a:p>
          <a:p>
            <a:r>
              <a:rPr lang="en-US" baseline="0" dirty="0" smtClean="0"/>
              <a:t>Dynamic range is 55dB</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63</a:t>
            </a:fld>
            <a:endParaRPr lang="en-US"/>
          </a:p>
        </p:txBody>
      </p:sp>
    </p:spTree>
    <p:extLst>
      <p:ext uri="{BB962C8B-B14F-4D97-AF65-F5344CB8AC3E}">
        <p14:creationId xmlns:p14="http://schemas.microsoft.com/office/powerpoint/2010/main" val="3528150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1450" indent="-171450">
              <a:buFontTx/>
              <a:buChar char="-"/>
            </a:pPr>
            <a:r>
              <a:rPr lang="en-US" baseline="0" dirty="0" smtClean="0"/>
              <a:t>ArC02 gas flows through vacuum can</a:t>
            </a:r>
          </a:p>
          <a:p>
            <a:pPr marL="171450" indent="-171450">
              <a:buFontTx/>
              <a:buChar char="-"/>
            </a:pPr>
            <a:r>
              <a:rPr lang="en-US" baseline="0" dirty="0" smtClean="0"/>
              <a:t>3 to 4 mil titanium vacuum window separates vacuum can from beam line </a:t>
            </a:r>
          </a:p>
          <a:p>
            <a:pPr marL="171450" indent="-171450">
              <a:buFontTx/>
              <a:buChar char="-"/>
            </a:pPr>
            <a:r>
              <a:rPr lang="en-US" baseline="0" dirty="0" smtClean="0"/>
              <a:t>Gas ionizes – positive ions move toward signal wires.</a:t>
            </a:r>
          </a:p>
          <a:p>
            <a:pPr marL="171450" indent="-171450">
              <a:buFontTx/>
              <a:buChar char="-"/>
            </a:pPr>
            <a:r>
              <a:rPr lang="en-US" baseline="0" dirty="0" smtClean="0"/>
              <a:t>Destructive measurement of beam.</a:t>
            </a:r>
          </a:p>
          <a:p>
            <a:pPr marL="171450" indent="-171450">
              <a:buFontTx/>
              <a:buChar char="-"/>
            </a:pPr>
            <a:r>
              <a:rPr lang="en-US" baseline="0" dirty="0" smtClean="0"/>
              <a:t>Each SWIC loses 7E9 per 5E12</a:t>
            </a:r>
          </a:p>
          <a:p>
            <a:pPr marL="171450" indent="-171450">
              <a:buFontTx/>
              <a:buChar char="-"/>
            </a:pPr>
            <a:r>
              <a:rPr lang="en-US" baseline="0" dirty="0" smtClean="0"/>
              <a:t>Two styles – SY (square box – wires rotate vertically) and Bayonet can (wires move up/down)</a:t>
            </a:r>
          </a:p>
          <a:p>
            <a:pPr marL="171450" indent="-171450">
              <a:buFontTx/>
              <a:buChar char="-"/>
            </a:pPr>
            <a:r>
              <a:rPr lang="en-US" baseline="0" dirty="0" smtClean="0"/>
              <a:t>Vacuum cans have 4” beam flange, but can accommodate up to 6” </a:t>
            </a:r>
          </a:p>
          <a:p>
            <a:pPr marL="171450" indent="-171450">
              <a:buFontTx/>
              <a:buChar char="-"/>
            </a:pPr>
            <a:r>
              <a:rPr lang="en-US" baseline="0" dirty="0" smtClean="0"/>
              <a:t>Wire spacing 0.5 to 3mm</a:t>
            </a:r>
          </a:p>
          <a:p>
            <a:pPr marL="171450" indent="-171450">
              <a:buFontTx/>
              <a:buChar char="-"/>
            </a:pPr>
            <a:r>
              <a:rPr lang="en-US" baseline="0" dirty="0" smtClean="0"/>
              <a:t>Measure beam intensities from 10^5 to 10^13.</a:t>
            </a:r>
          </a:p>
          <a:p>
            <a:pPr marL="171450" indent="-171450">
              <a:buFontTx/>
              <a:buChar char="-"/>
            </a:pPr>
            <a:r>
              <a:rPr lang="en-US" baseline="0" dirty="0" smtClean="0"/>
              <a:t>Instrumentation doing an inventory from spares.  There appears to not be enough spares to cover everything, so additional ones would have to be made.</a:t>
            </a:r>
          </a:p>
          <a:p>
            <a:pPr marL="171450" indent="-171450">
              <a:buFontTx/>
              <a:buChar char="-"/>
            </a:pPr>
            <a:r>
              <a:rPr lang="en-US" baseline="0" dirty="0" smtClean="0"/>
              <a:t>Vacuum boxes don’t normally hold good vacuum.  10^-6 tor at best.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64</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1450" indent="-171450">
              <a:buFontTx/>
              <a:buChar char="-"/>
            </a:pPr>
            <a:r>
              <a:rPr lang="en-US" sz="1200" kern="1200" dirty="0" smtClean="0">
                <a:solidFill>
                  <a:schemeClr val="tx1"/>
                </a:solidFill>
                <a:effectLst/>
                <a:latin typeface="Times New Roman" pitchFamily="18" charset="0"/>
                <a:ea typeface="+mn-ea"/>
                <a:cs typeface="+mn-cs"/>
              </a:rPr>
              <a:t>Wire spacing is either</a:t>
            </a:r>
            <a:r>
              <a:rPr lang="en-US" sz="1200" kern="1200" baseline="0" dirty="0" smtClean="0">
                <a:solidFill>
                  <a:schemeClr val="tx1"/>
                </a:solidFill>
                <a:effectLst/>
                <a:latin typeface="Times New Roman" pitchFamily="18" charset="0"/>
                <a:ea typeface="+mn-ea"/>
                <a:cs typeface="+mn-cs"/>
              </a:rPr>
              <a:t> 1.5mm or 3mm and most are 3mm.</a:t>
            </a:r>
            <a:endParaRPr lang="en-US" sz="1200" kern="1200" dirty="0" smtClean="0">
              <a:solidFill>
                <a:schemeClr val="tx1"/>
              </a:solidFill>
              <a:effectLst/>
              <a:latin typeface="Times New Roman" pitchFamily="18" charset="0"/>
              <a:ea typeface="+mn-ea"/>
              <a:cs typeface="+mn-cs"/>
            </a:endParaRPr>
          </a:p>
          <a:p>
            <a:r>
              <a:rPr lang="en-US" baseline="0" dirty="0" smtClean="0"/>
              <a:t>-   SEMs: P1 (6), P2 (4), AP1 (5), AP3 (7), AP2 (8), D/A (4), DR (2), </a:t>
            </a:r>
            <a:r>
              <a:rPr lang="en-US" baseline="0" dirty="0" err="1" smtClean="0"/>
              <a:t>Acc</a:t>
            </a:r>
            <a:r>
              <a:rPr lang="en-US" baseline="0" dirty="0" smtClean="0"/>
              <a:t> (1)</a:t>
            </a:r>
            <a:endParaRPr lang="en-US" sz="1200" kern="1200" dirty="0" smtClean="0">
              <a:solidFill>
                <a:schemeClr val="tx1"/>
              </a:solidFill>
              <a:effectLst/>
              <a:latin typeface="Times New Roman" pitchFamily="18" charset="0"/>
              <a:ea typeface="+mn-ea"/>
              <a:cs typeface="+mn-cs"/>
            </a:endParaRPr>
          </a:p>
          <a:p>
            <a:pPr marL="171450" indent="-171450">
              <a:buFontTx/>
              <a:buChar char="-"/>
            </a:pPr>
            <a:r>
              <a:rPr lang="en-US" sz="1200" kern="1200" dirty="0" smtClean="0">
                <a:solidFill>
                  <a:schemeClr val="tx1"/>
                </a:solidFill>
                <a:effectLst/>
                <a:latin typeface="Times New Roman" pitchFamily="18" charset="0"/>
                <a:ea typeface="+mn-ea"/>
                <a:cs typeface="+mn-cs"/>
              </a:rPr>
              <a:t>For every forty protons or antiprotons passing through the SEM, one electron is dislodged yielding a detector efficiency of 2.5%. A </a:t>
            </a:r>
          </a:p>
          <a:p>
            <a:r>
              <a:rPr lang="en-US" sz="1200" kern="1200" dirty="0" smtClean="0">
                <a:solidFill>
                  <a:schemeClr val="tx1"/>
                </a:solidFill>
                <a:effectLst/>
                <a:latin typeface="Times New Roman" pitchFamily="18" charset="0"/>
                <a:ea typeface="+mn-ea"/>
                <a:cs typeface="+mn-cs"/>
              </a:rPr>
              <a:t>- 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sz="1200" dirty="0" smtClean="0"/>
              <a:t>P1, P2, AP1 and AP3 :  </a:t>
            </a:r>
          </a:p>
          <a:p>
            <a:pPr lvl="2"/>
            <a:r>
              <a:rPr lang="en-US" sz="1200" dirty="0" smtClean="0"/>
              <a:t>Existing SEM/</a:t>
            </a:r>
            <a:r>
              <a:rPr lang="en-US" sz="1200" dirty="0" err="1" smtClean="0"/>
              <a:t>Multiwire</a:t>
            </a:r>
            <a:r>
              <a:rPr lang="en-US" sz="1200" dirty="0" smtClean="0"/>
              <a:t> tunnel hardware will be used.</a:t>
            </a:r>
          </a:p>
          <a:p>
            <a:pPr lvl="2"/>
            <a:r>
              <a:rPr lang="en-US" sz="1200" dirty="0" smtClean="0"/>
              <a:t>Some refurbishing will be required on some of the cans.</a:t>
            </a:r>
          </a:p>
          <a:p>
            <a:pPr lvl="2"/>
            <a:r>
              <a:rPr lang="en-US" sz="1200" dirty="0" smtClean="0"/>
              <a:t>Electronics will be upgraded to an instrumentation standard.</a:t>
            </a:r>
            <a:br>
              <a:rPr lang="en-US" sz="1200" dirty="0" smtClean="0"/>
            </a:br>
            <a:endParaRPr lang="en-US" sz="1200" dirty="0" smtClean="0"/>
          </a:p>
          <a:p>
            <a:r>
              <a:rPr lang="en-US" sz="1200" dirty="0" smtClean="0"/>
              <a:t>Debuncher There is currently one SEM in the Debuncher Ring.  </a:t>
            </a:r>
          </a:p>
          <a:p>
            <a:r>
              <a:rPr lang="en-US" sz="1200" dirty="0" smtClean="0"/>
              <a:t>Debuncher Abort One or two existing AP2 SEMs can be used for the Debuncher abort line</a:t>
            </a:r>
          </a:p>
          <a:p>
            <a:r>
              <a:rPr lang="en-US" sz="1200" dirty="0" smtClean="0"/>
              <a:t>Extraction Line Need to develop a plan for SEMs in the extraction line.</a:t>
            </a:r>
          </a:p>
          <a:p>
            <a:r>
              <a:rPr lang="en-US" sz="1200" dirty="0" smtClean="0"/>
              <a:t>BNL SWICS and/or ion chambers</a:t>
            </a:r>
          </a:p>
          <a:p>
            <a:pPr lvl="1"/>
            <a:r>
              <a:rPr lang="en-US" sz="1200" dirty="0" smtClean="0"/>
              <a:t>Instrumentation experts will determine if we can use the SWICs and Ion Chambers used by the BLN g-2 decay line.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65</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downstream of the target is 3.1</a:t>
            </a:r>
            <a:r>
              <a:rPr lang="en-US" baseline="0" dirty="0" smtClean="0"/>
              <a:t> GeV/c, we cannot inject 8.9GeV/c “reverse protons” down the M3 line and Delivery Ring for tune-up.</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a:t>
            </a:fld>
            <a:endParaRPr lang="en-US"/>
          </a:p>
        </p:txBody>
      </p:sp>
    </p:spTree>
    <p:extLst>
      <p:ext uri="{BB962C8B-B14F-4D97-AF65-F5344CB8AC3E}">
        <p14:creationId xmlns:p14="http://schemas.microsoft.com/office/powerpoint/2010/main" val="765998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66</a:t>
            </a:fld>
            <a:endParaRPr lang="en-US"/>
          </a:p>
        </p:txBody>
      </p:sp>
    </p:spTree>
    <p:extLst>
      <p:ext uri="{BB962C8B-B14F-4D97-AF65-F5344CB8AC3E}">
        <p14:creationId xmlns:p14="http://schemas.microsoft.com/office/powerpoint/2010/main" val="2603344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91440"/>
            <a:r>
              <a:rPr lang="en-US" sz="1200" dirty="0" smtClean="0"/>
              <a:t>AP2 Line SEMs RAW data for 3.1GeV/c </a:t>
            </a:r>
            <a:r>
              <a:rPr lang="en-US" sz="1200" dirty="0" err="1" smtClean="0"/>
              <a:t>secondaries</a:t>
            </a:r>
            <a:r>
              <a:rPr lang="en-US" sz="1200" dirty="0" smtClean="0"/>
              <a:t> from 1E12 protons on target.</a:t>
            </a:r>
          </a:p>
          <a:p>
            <a:pPr marL="0" indent="91440"/>
            <a:r>
              <a:rPr lang="en-US" sz="1200" dirty="0" smtClean="0"/>
              <a:t>Only 2 of 6 hi gain preamps worked for 8/3.1</a:t>
            </a:r>
          </a:p>
          <a:p>
            <a:pPr marL="0" indent="91440"/>
            <a:r>
              <a:rPr lang="en-US" sz="1200" dirty="0" smtClean="0"/>
              <a:t>715 and 733 provide profiles.</a:t>
            </a:r>
          </a:p>
          <a:p>
            <a:pPr marL="0" indent="91440"/>
            <a:r>
              <a:rPr lang="en-US" sz="1200" dirty="0" smtClean="0"/>
              <a:t>Not enough spare cards to build</a:t>
            </a:r>
          </a:p>
          <a:p>
            <a:pPr marL="0" indent="0">
              <a:buNone/>
            </a:pPr>
            <a:r>
              <a:rPr lang="en-US" sz="1200" dirty="0" smtClean="0"/>
              <a:t>additional units for AP2 &amp; g-2 line</a:t>
            </a:r>
          </a:p>
          <a:p>
            <a:pPr marL="0" indent="91440"/>
            <a:r>
              <a:rPr lang="en-US" sz="1200" dirty="0" smtClean="0">
                <a:solidFill>
                  <a:srgbClr val="0000FF"/>
                </a:solidFill>
              </a:rPr>
              <a:t>Need preamp redesign with possible increased dynamic range for g-2 and M4 (mu2e) line</a:t>
            </a:r>
          </a:p>
          <a:p>
            <a:pPr marL="0" indent="91440"/>
            <a:r>
              <a:rPr lang="en-US" sz="1200" dirty="0" smtClean="0"/>
              <a:t>Need to develop a set of specs for design.</a:t>
            </a:r>
          </a:p>
          <a:p>
            <a:pPr marL="0" indent="91440"/>
            <a:endParaRPr lang="en-US" sz="1200" dirty="0" smtClean="0"/>
          </a:p>
          <a:p>
            <a:pPr marL="91440" indent="91440"/>
            <a:r>
              <a:rPr lang="en-US" sz="1200" dirty="0" smtClean="0"/>
              <a:t>AP2 Line SEMs with manual (file)  noise subtraction for 3.1GeV/c </a:t>
            </a:r>
            <a:r>
              <a:rPr lang="en-US" sz="1200" dirty="0" err="1" smtClean="0"/>
              <a:t>secondaries</a:t>
            </a:r>
            <a:r>
              <a:rPr lang="en-US" sz="1200" dirty="0" smtClean="0"/>
              <a:t> from 1E12 protons on target.</a:t>
            </a:r>
          </a:p>
          <a:p>
            <a:pPr marL="91440" indent="91440"/>
            <a:r>
              <a:rPr lang="en-US" sz="1200" dirty="0" smtClean="0"/>
              <a:t>Need triggered background subtraction (BGS).  The new scanner will provide this feature. </a:t>
            </a:r>
          </a:p>
          <a:p>
            <a:pPr marL="91440" indent="91440"/>
            <a:r>
              <a:rPr lang="en-US" sz="1200" dirty="0" smtClean="0"/>
              <a:t>New scanner time difference from background and beam frame -&gt; ~ 3msec.</a:t>
            </a:r>
          </a:p>
          <a:p>
            <a:pPr marL="91440" indent="91440"/>
            <a:r>
              <a:rPr lang="en-US" sz="1200" dirty="0" smtClean="0"/>
              <a:t> Would like to get profiles for all 16 g-2 pulses with BGS.  Looks achievable.</a:t>
            </a:r>
          </a:p>
          <a:p>
            <a:pPr marL="0" indent="91440"/>
            <a:endParaRPr lang="en-US" sz="1200" dirty="0" smtClean="0"/>
          </a:p>
          <a:p>
            <a:pPr lvl="0" indent="91440" eaLnBrk="0" hangingPunct="0">
              <a:spcBef>
                <a:spcPct val="20000"/>
              </a:spcBef>
              <a:buClr>
                <a:srgbClr val="F0AD00"/>
              </a:buClr>
              <a:buSzPct val="80000"/>
              <a:buFont typeface="Wingdings 2" pitchFamily="18" charset="2"/>
              <a:buChar char=""/>
            </a:pPr>
            <a:r>
              <a:rPr lang="en-US" sz="1200" kern="0" dirty="0" smtClean="0">
                <a:solidFill>
                  <a:prstClr val="black"/>
                </a:solidFill>
                <a:latin typeface="Candara"/>
              </a:rPr>
              <a:t>We understand that there can be an increase in signal to noise by using clearing fields (CF)  (for low intensity signals).</a:t>
            </a:r>
          </a:p>
          <a:p>
            <a:pPr lvl="0" indent="91440" eaLnBrk="0" hangingPunct="0">
              <a:spcBef>
                <a:spcPct val="20000"/>
              </a:spcBef>
              <a:buClr>
                <a:srgbClr val="F0AD00"/>
              </a:buClr>
              <a:buSzPct val="80000"/>
              <a:buFont typeface="Wingdings 2" pitchFamily="18" charset="2"/>
              <a:buChar char=""/>
            </a:pPr>
            <a:r>
              <a:rPr lang="en-US" sz="1200" kern="0" dirty="0" smtClean="0">
                <a:solidFill>
                  <a:prstClr val="black"/>
                </a:solidFill>
                <a:latin typeface="Candara"/>
              </a:rPr>
              <a:t>Currently, CF not used or supported.  100V power supplies are removed. AP1,AP2,Ap3 had sufficient intensities without them.</a:t>
            </a:r>
          </a:p>
          <a:p>
            <a:pPr lvl="0" indent="91440" eaLnBrk="0" hangingPunct="0">
              <a:spcBef>
                <a:spcPct val="20000"/>
              </a:spcBef>
              <a:buClr>
                <a:srgbClr val="F0AD00"/>
              </a:buClr>
              <a:buSzPct val="80000"/>
              <a:buFont typeface="Wingdings 2" pitchFamily="18" charset="2"/>
              <a:buChar char=""/>
            </a:pPr>
            <a:r>
              <a:rPr lang="en-US" sz="1200" kern="0" dirty="0" smtClean="0">
                <a:solidFill>
                  <a:prstClr val="black"/>
                </a:solidFill>
                <a:latin typeface="Candara"/>
              </a:rPr>
              <a:t>Hooked up the CF to 1 SEM during beam studies and applied 100v but did not see any differences.</a:t>
            </a:r>
          </a:p>
          <a:p>
            <a:pPr lvl="0" indent="91440" eaLnBrk="0" hangingPunct="0">
              <a:spcBef>
                <a:spcPct val="20000"/>
              </a:spcBef>
              <a:buClr>
                <a:srgbClr val="F0AD00"/>
              </a:buClr>
              <a:buSzPct val="80000"/>
              <a:buFont typeface="Wingdings 2" pitchFamily="18" charset="2"/>
              <a:buChar char=""/>
            </a:pPr>
            <a:r>
              <a:rPr lang="en-US" sz="1200" kern="0" dirty="0" smtClean="0">
                <a:solidFill>
                  <a:srgbClr val="0000FF"/>
                </a:solidFill>
                <a:latin typeface="Candara"/>
              </a:rPr>
              <a:t>Need expert technical help to assess. </a:t>
            </a:r>
          </a:p>
          <a:p>
            <a:pPr marL="0" indent="91440"/>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67</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68</a:t>
            </a:fld>
            <a:endParaRPr lang="en-US"/>
          </a:p>
        </p:txBody>
      </p:sp>
    </p:spTree>
    <p:extLst>
      <p:ext uri="{BB962C8B-B14F-4D97-AF65-F5344CB8AC3E}">
        <p14:creationId xmlns:p14="http://schemas.microsoft.com/office/powerpoint/2010/main" val="841300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69</a:t>
            </a:fld>
            <a:endParaRPr lang="en-US"/>
          </a:p>
        </p:txBody>
      </p:sp>
    </p:spTree>
    <p:extLst>
      <p:ext uri="{BB962C8B-B14F-4D97-AF65-F5344CB8AC3E}">
        <p14:creationId xmlns:p14="http://schemas.microsoft.com/office/powerpoint/2010/main" val="944932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70</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71</a:t>
            </a:fld>
            <a:endParaRPr lang="en-US"/>
          </a:p>
        </p:txBody>
      </p:sp>
    </p:spTree>
    <p:extLst>
      <p:ext uri="{BB962C8B-B14F-4D97-AF65-F5344CB8AC3E}">
        <p14:creationId xmlns:p14="http://schemas.microsoft.com/office/powerpoint/2010/main" val="14115328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72</a:t>
            </a:fld>
            <a:endParaRPr lang="en-US"/>
          </a:p>
        </p:txBody>
      </p:sp>
    </p:spTree>
    <p:extLst>
      <p:ext uri="{BB962C8B-B14F-4D97-AF65-F5344CB8AC3E}">
        <p14:creationId xmlns:p14="http://schemas.microsoft.com/office/powerpoint/2010/main" val="1789424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73</a:t>
            </a:fld>
            <a:endParaRPr lang="en-US"/>
          </a:p>
        </p:txBody>
      </p:sp>
    </p:spTree>
    <p:extLst>
      <p:ext uri="{BB962C8B-B14F-4D97-AF65-F5344CB8AC3E}">
        <p14:creationId xmlns:p14="http://schemas.microsoft.com/office/powerpoint/2010/main" val="28990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74</a:t>
            </a:fld>
            <a:endParaRPr lang="en-US"/>
          </a:p>
        </p:txBody>
      </p:sp>
    </p:spTree>
    <p:extLst>
      <p:ext uri="{BB962C8B-B14F-4D97-AF65-F5344CB8AC3E}">
        <p14:creationId xmlns:p14="http://schemas.microsoft.com/office/powerpoint/2010/main" val="2900423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75</a:t>
            </a:fld>
            <a:endParaRPr lang="en-US"/>
          </a:p>
        </p:txBody>
      </p:sp>
    </p:spTree>
    <p:extLst>
      <p:ext uri="{BB962C8B-B14F-4D97-AF65-F5344CB8AC3E}">
        <p14:creationId xmlns:p14="http://schemas.microsoft.com/office/powerpoint/2010/main" val="1789424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per proton at the exit of IQ4 in the upstream AP2 line for 1E12 on target with</a:t>
            </a:r>
            <a:r>
              <a:rPr lang="en-US" baseline="0" dirty="0" smtClean="0"/>
              <a:t> a ±10% momentum cut and 40π </a:t>
            </a:r>
            <a:r>
              <a:rPr lang="en-US" baseline="0" dirty="0" err="1" smtClean="0"/>
              <a:t>emittance</a:t>
            </a:r>
            <a:r>
              <a:rPr lang="en-US" baseline="0" dirty="0" smtClean="0"/>
              <a:t> </a:t>
            </a:r>
            <a:r>
              <a:rPr lang="en-US" dirty="0" smtClean="0"/>
              <a:t>(Cary Yoshikawa):</a:t>
            </a:r>
          </a:p>
          <a:p>
            <a:r>
              <a:rPr lang="en-US" dirty="0" smtClean="0"/>
              <a:t>Pi+ = 9.9E-7</a:t>
            </a:r>
          </a:p>
          <a:p>
            <a:r>
              <a:rPr lang="en-US" dirty="0" smtClean="0"/>
              <a:t>Muon+ = 1.7E6</a:t>
            </a:r>
          </a:p>
          <a:p>
            <a:r>
              <a:rPr lang="en-US" dirty="0" smtClean="0"/>
              <a:t>Proton = 1.2E-8</a:t>
            </a:r>
          </a:p>
          <a:p>
            <a:r>
              <a:rPr lang="en-US" dirty="0" smtClean="0"/>
              <a:t>e+ = 7.9E-5</a:t>
            </a:r>
          </a:p>
          <a:p>
            <a:r>
              <a:rPr lang="en-US" dirty="0" smtClean="0"/>
              <a:t>Total</a:t>
            </a:r>
            <a:r>
              <a:rPr lang="en-US" baseline="0" dirty="0" smtClean="0"/>
              <a:t> = 2.2E8</a:t>
            </a:r>
          </a:p>
          <a:p>
            <a:endParaRPr lang="en-US" baseline="0" dirty="0" smtClean="0"/>
          </a:p>
          <a:p>
            <a:r>
              <a:rPr lang="en-US" baseline="0" dirty="0" smtClean="0"/>
              <a:t>To the gap monitor in D10, assuming ±2% </a:t>
            </a:r>
            <a:r>
              <a:rPr lang="en-US" baseline="0" dirty="0" err="1" smtClean="0"/>
              <a:t>dp</a:t>
            </a:r>
            <a:r>
              <a:rPr lang="en-US" baseline="0" dirty="0" smtClean="0"/>
              <a:t>/p and 35π </a:t>
            </a:r>
            <a:r>
              <a:rPr lang="en-US" baseline="0" dirty="0" err="1" smtClean="0"/>
              <a:t>emittance</a:t>
            </a:r>
            <a:r>
              <a:rPr lang="en-US" baseline="0" dirty="0" smtClean="0"/>
              <a:t>.  [TURN 1,2,3,4,5]</a:t>
            </a:r>
          </a:p>
          <a:p>
            <a:r>
              <a:rPr lang="en-US" dirty="0" smtClean="0"/>
              <a:t>Pi+ = 1.1E-6		5.8e4	3.2e3	1.7e2	9.3e0</a:t>
            </a:r>
          </a:p>
          <a:p>
            <a:r>
              <a:rPr lang="en-US" dirty="0" smtClean="0"/>
              <a:t>Muon+ = 3.4E5	3.3e5	3.2e5	3.14e5	3.1e5</a:t>
            </a:r>
          </a:p>
          <a:p>
            <a:r>
              <a:rPr lang="en-US" dirty="0" smtClean="0"/>
              <a:t>Proton = 2.4E-7	2.4e7	2.4e7	2.4e7	2.4e7</a:t>
            </a:r>
          </a:p>
          <a:p>
            <a:r>
              <a:rPr lang="en-US" dirty="0" smtClean="0"/>
              <a:t>e+ = 1.6E-5		1.53e5	1.53e5	1.49e5	4.46e5	</a:t>
            </a:r>
          </a:p>
          <a:p>
            <a:r>
              <a:rPr lang="en-US" dirty="0" smtClean="0"/>
              <a:t>Total</a:t>
            </a:r>
            <a:r>
              <a:rPr lang="en-US" baseline="0" dirty="0" smtClean="0"/>
              <a:t> = 2.56E7	2.45e7	2.448e7	2.446e7	2.445E7</a:t>
            </a:r>
          </a:p>
          <a:p>
            <a:endParaRPr lang="en-US" dirty="0" smtClean="0"/>
          </a:p>
          <a:p>
            <a:endParaRPr lang="en-US" dirty="0" smtClean="0"/>
          </a:p>
          <a:p>
            <a:r>
              <a:rPr lang="en-US" dirty="0" smtClean="0"/>
              <a:t>Assume</a:t>
            </a:r>
            <a:r>
              <a:rPr lang="en-US" baseline="0" dirty="0" smtClean="0"/>
              <a:t> ~80% of the pions are gone by the time you get to the Delivery Ring</a:t>
            </a:r>
          </a:p>
          <a:p>
            <a:endParaRPr lang="en-US" baseline="0" dirty="0" smtClean="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a:t>
            </a:fld>
            <a:endParaRPr lang="en-US"/>
          </a:p>
        </p:txBody>
      </p:sp>
    </p:spTree>
    <p:extLst>
      <p:ext uri="{BB962C8B-B14F-4D97-AF65-F5344CB8AC3E}">
        <p14:creationId xmlns:p14="http://schemas.microsoft.com/office/powerpoint/2010/main" val="139767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17</a:t>
            </a:fld>
            <a:endParaRPr lang="en-US"/>
          </a:p>
        </p:txBody>
      </p:sp>
    </p:spTree>
    <p:extLst>
      <p:ext uri="{BB962C8B-B14F-4D97-AF65-F5344CB8AC3E}">
        <p14:creationId xmlns:p14="http://schemas.microsoft.com/office/powerpoint/2010/main" val="132235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18</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19</a:t>
            </a:fld>
            <a:endParaRPr lang="en-US"/>
          </a:p>
        </p:txBody>
      </p:sp>
    </p:spTree>
    <p:extLst>
      <p:ext uri="{BB962C8B-B14F-4D97-AF65-F5344CB8AC3E}">
        <p14:creationId xmlns:p14="http://schemas.microsoft.com/office/powerpoint/2010/main" val="168183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gif"/></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4.bin"/><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6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5.jpeg"/><Relationship Id="rId7"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37.pn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beamdocs.fnal.gov/AD-private/DocDB/ShowDocument?docid=555" TargetMode="External"/><Relationship Id="rId3" Type="http://schemas.openxmlformats.org/officeDocument/2006/relationships/hyperlink" Target="https://beamdocs.fnal.gov/AD-private/DocDB/ShowDocument?docid=1279" TargetMode="External"/><Relationship Id="rId7" Type="http://schemas.openxmlformats.org/officeDocument/2006/relationships/hyperlink" Target="https://beamdocs.fnal.gov/AD-private/DocDB/ShowDocument?docid=846"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beamdocs.fnal.gov/AD-private/DocDB/ShowDocument?docid=2641" TargetMode="External"/><Relationship Id="rId5" Type="http://schemas.openxmlformats.org/officeDocument/2006/relationships/hyperlink" Target="https://beamdocs.fnal.gov/AD-private/DocDB/ShowDocument?docid=1849" TargetMode="External"/><Relationship Id="rId4" Type="http://schemas.openxmlformats.org/officeDocument/2006/relationships/hyperlink" Target="https://beamdocs.fnal.gov/AD-private/DocDB/ShowDocument?docid=1768" TargetMode="External"/><Relationship Id="rId9" Type="http://schemas.openxmlformats.org/officeDocument/2006/relationships/hyperlink" Target="https://beamdocs.fnal.gov/AD-private/DocDB/ShowDocument?docid=211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beamdocs.fnal.gov/AD-public/DocDB/ShowDocument?docid=1019"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pbardebuncher.fnal.gov/wja/docs/ap2bpm/" TargetMode="External"/><Relationship Id="rId4" Type="http://schemas.openxmlformats.org/officeDocument/2006/relationships/hyperlink" Target="http://pbardebuncher.fnal.gov/wja/docs/bpi10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304800"/>
            <a:ext cx="9067800" cy="32956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a:t>
            </a:r>
            <a:br>
              <a:rPr dirty="0" smtClean="0">
                <a:solidFill>
                  <a:schemeClr val="tx2">
                    <a:shade val="85000"/>
                    <a:satMod val="150000"/>
                  </a:schemeClr>
                </a:solidFill>
              </a:rPr>
            </a:br>
            <a:r>
              <a:rPr dirty="0" smtClean="0">
                <a:solidFill>
                  <a:schemeClr val="tx2">
                    <a:shade val="85000"/>
                    <a:satMod val="150000"/>
                  </a:schemeClr>
                </a:solidFill>
              </a:rPr>
              <a:t>plans for g-2</a:t>
            </a:r>
            <a:endParaRPr sz="3600"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r>
              <a:rPr dirty="0" smtClean="0"/>
              <a:t/>
            </a:r>
            <a:br>
              <a:rPr dirty="0" smtClean="0"/>
            </a:br>
            <a:r>
              <a:rPr dirty="0" smtClean="0"/>
              <a:t>August 27, 2012</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Instrumentation Needs</a:t>
            </a:r>
            <a:endParaRPr lang="en-US" dirty="0"/>
          </a:p>
        </p:txBody>
      </p:sp>
      <p:sp>
        <p:nvSpPr>
          <p:cNvPr id="3" name="Content Placeholder 2"/>
          <p:cNvSpPr>
            <a:spLocks noGrp="1"/>
          </p:cNvSpPr>
          <p:nvPr>
            <p:ph idx="1"/>
          </p:nvPr>
        </p:nvSpPr>
        <p:spPr/>
        <p:txBody>
          <a:bodyPr/>
          <a:lstStyle/>
          <a:p>
            <a:pPr marL="274320" indent="-274320"/>
            <a:r>
              <a:rPr lang="en-US" dirty="0" smtClean="0"/>
              <a:t>Mu2e (CDR – Mu2e-doc-1169)</a:t>
            </a:r>
          </a:p>
          <a:p>
            <a:pPr lvl="1"/>
            <a:r>
              <a:rPr lang="en-US" dirty="0" smtClean="0"/>
              <a:t>Delivery Ring DCCT – Mu2e-doc-1573</a:t>
            </a:r>
          </a:p>
          <a:p>
            <a:pPr lvl="2"/>
            <a:r>
              <a:rPr lang="en-US" dirty="0" smtClean="0"/>
              <a:t>Well understood and </a:t>
            </a:r>
            <a:r>
              <a:rPr lang="en-US" dirty="0" err="1" smtClean="0"/>
              <a:t>costed</a:t>
            </a:r>
            <a:r>
              <a:rPr lang="en-US" dirty="0" smtClean="0"/>
              <a:t>.</a:t>
            </a:r>
          </a:p>
          <a:p>
            <a:pPr lvl="1"/>
            <a:r>
              <a:rPr lang="en-US" dirty="0" smtClean="0"/>
              <a:t>Delivery Ring Tune Measurement </a:t>
            </a:r>
            <a:r>
              <a:rPr lang="en-US" dirty="0"/>
              <a:t>– </a:t>
            </a:r>
            <a:r>
              <a:rPr lang="en-US" dirty="0" smtClean="0"/>
              <a:t>Mu2e-doc-1573</a:t>
            </a:r>
          </a:p>
          <a:p>
            <a:pPr lvl="2"/>
            <a:r>
              <a:rPr lang="en-US" dirty="0" smtClean="0"/>
              <a:t>Would like to request </a:t>
            </a:r>
            <a:r>
              <a:rPr lang="en-US" dirty="0" err="1" smtClean="0"/>
              <a:t>Schottky</a:t>
            </a:r>
            <a:r>
              <a:rPr lang="en-US" dirty="0" smtClean="0"/>
              <a:t> Option</a:t>
            </a:r>
          </a:p>
          <a:p>
            <a:pPr lvl="2"/>
            <a:r>
              <a:rPr lang="en-US" dirty="0" smtClean="0"/>
              <a:t>Need engineering time to design a system.</a:t>
            </a:r>
          </a:p>
          <a:p>
            <a:pPr lvl="1"/>
            <a:r>
              <a:rPr lang="en-US" dirty="0" smtClean="0"/>
              <a:t>Extraction Profile </a:t>
            </a:r>
            <a:r>
              <a:rPr lang="en-US" dirty="0" smtClean="0"/>
              <a:t>Monitors  </a:t>
            </a:r>
            <a:r>
              <a:rPr lang="en-US" dirty="0" smtClean="0"/>
              <a:t>- </a:t>
            </a:r>
            <a:r>
              <a:rPr lang="en-US" dirty="0" smtClean="0"/>
              <a:t>Mu2e-doc-2123</a:t>
            </a:r>
          </a:p>
          <a:p>
            <a:pPr lvl="2"/>
            <a:r>
              <a:rPr lang="en-US" dirty="0" smtClean="0"/>
              <a:t>16 SWICs in M4 line</a:t>
            </a:r>
            <a:endParaRPr lang="en-US" dirty="0" smtClean="0"/>
          </a:p>
          <a:p>
            <a:pPr lvl="1"/>
            <a:r>
              <a:rPr lang="en-US" dirty="0"/>
              <a:t>Extraction </a:t>
            </a:r>
            <a:r>
              <a:rPr lang="en-US" dirty="0" smtClean="0"/>
              <a:t>Intensity Monitors- </a:t>
            </a:r>
            <a:r>
              <a:rPr lang="en-US" dirty="0" smtClean="0"/>
              <a:t>Mu2e-doc-2123</a:t>
            </a:r>
          </a:p>
          <a:p>
            <a:pPr lvl="2"/>
            <a:r>
              <a:rPr lang="en-US" dirty="0" smtClean="0"/>
              <a:t>2 retractable Ion Chambers in M4 line</a:t>
            </a:r>
            <a:endParaRPr lang="en-US" dirty="0" smtClean="0"/>
          </a:p>
          <a:p>
            <a:pPr lvl="1"/>
            <a:r>
              <a:rPr lang="en-US" dirty="0"/>
              <a:t>Extraction </a:t>
            </a:r>
            <a:r>
              <a:rPr lang="en-US" dirty="0" smtClean="0"/>
              <a:t>Loss Monitors- </a:t>
            </a:r>
            <a:r>
              <a:rPr lang="en-US" dirty="0" smtClean="0"/>
              <a:t>Mu2e-doc-2123</a:t>
            </a:r>
          </a:p>
          <a:p>
            <a:pPr lvl="2"/>
            <a:r>
              <a:rPr lang="en-US" dirty="0" smtClean="0"/>
              <a:t>10 BLMs in M4 line</a:t>
            </a:r>
            <a:endParaRPr lang="en-US" dirty="0"/>
          </a:p>
          <a:p>
            <a:pPr lvl="1"/>
            <a:endParaRPr lang="en-US" dirty="0"/>
          </a:p>
          <a:p>
            <a:pPr lvl="1"/>
            <a:endParaRPr lang="en-US" dirty="0" smtClean="0"/>
          </a:p>
          <a:p>
            <a:pPr lvl="2"/>
            <a:endParaRPr lang="en-US" dirty="0"/>
          </a:p>
        </p:txBody>
      </p:sp>
    </p:spTree>
    <p:extLst>
      <p:ext uri="{BB962C8B-B14F-4D97-AF65-F5344CB8AC3E}">
        <p14:creationId xmlns:p14="http://schemas.microsoft.com/office/powerpoint/2010/main" val="195659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AIP Instrumentation Needs</a:t>
            </a:r>
            <a:endParaRPr lang="en-US" dirty="0"/>
          </a:p>
        </p:txBody>
      </p:sp>
      <p:sp>
        <p:nvSpPr>
          <p:cNvPr id="3" name="Content Placeholder 2"/>
          <p:cNvSpPr>
            <a:spLocks noGrp="1"/>
          </p:cNvSpPr>
          <p:nvPr>
            <p:ph idx="1"/>
          </p:nvPr>
        </p:nvSpPr>
        <p:spPr/>
        <p:txBody>
          <a:bodyPr/>
          <a:lstStyle/>
          <a:p>
            <a:pPr indent="-274320"/>
            <a:r>
              <a:rPr lang="en-US" dirty="0" smtClean="0"/>
              <a:t>Beam Line Instrumentation – (Covers P1, P2, M1) Beams-doc-4150</a:t>
            </a:r>
          </a:p>
          <a:p>
            <a:pPr lvl="1" indent="-274320"/>
            <a:r>
              <a:rPr lang="en-US" dirty="0" smtClean="0"/>
              <a:t>Beam Line Toroids</a:t>
            </a:r>
          </a:p>
          <a:p>
            <a:pPr lvl="1" indent="-274320"/>
            <a:r>
              <a:rPr lang="en-US" dirty="0" smtClean="0"/>
              <a:t>Beam Line BPMs</a:t>
            </a:r>
          </a:p>
          <a:p>
            <a:pPr lvl="1" indent="-274320"/>
            <a:r>
              <a:rPr lang="en-US" dirty="0" smtClean="0"/>
              <a:t>Beam Line BLMs</a:t>
            </a:r>
          </a:p>
          <a:p>
            <a:pPr lvl="1" indent="-274320"/>
            <a:r>
              <a:rPr lang="en-US" dirty="0" smtClean="0"/>
              <a:t>Beam Line Profile Monitors</a:t>
            </a:r>
          </a:p>
          <a:p>
            <a:pPr indent="-274320"/>
            <a:r>
              <a:rPr lang="en-US" dirty="0" smtClean="0"/>
              <a:t>Delivery Ring Instrumentation – Beams-doc-4151</a:t>
            </a:r>
          </a:p>
          <a:p>
            <a:pPr lvl="1"/>
            <a:r>
              <a:rPr lang="en-US" dirty="0" smtClean="0"/>
              <a:t>Delivery Ring BPMs</a:t>
            </a:r>
          </a:p>
          <a:p>
            <a:pPr lvl="1"/>
            <a:r>
              <a:rPr lang="en-US" dirty="0" smtClean="0"/>
              <a:t>Delivery Ring BLMs </a:t>
            </a:r>
          </a:p>
          <a:p>
            <a:pPr lvl="1"/>
            <a:r>
              <a:rPr lang="en-US" dirty="0" smtClean="0"/>
              <a:t>Delivery Ring SEMs</a:t>
            </a:r>
            <a:endParaRPr lang="en-US" dirty="0"/>
          </a:p>
        </p:txBody>
      </p:sp>
    </p:spTree>
    <p:extLst>
      <p:ext uri="{BB962C8B-B14F-4D97-AF65-F5344CB8AC3E}">
        <p14:creationId xmlns:p14="http://schemas.microsoft.com/office/powerpoint/2010/main" val="825543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R AIP Instrumentation Needs</a:t>
            </a:r>
            <a:endParaRPr lang="en-US" dirty="0"/>
          </a:p>
        </p:txBody>
      </p:sp>
      <p:sp>
        <p:nvSpPr>
          <p:cNvPr id="3" name="Content Placeholder 2"/>
          <p:cNvSpPr>
            <a:spLocks noGrp="1"/>
          </p:cNvSpPr>
          <p:nvPr>
            <p:ph idx="1"/>
          </p:nvPr>
        </p:nvSpPr>
        <p:spPr/>
        <p:txBody>
          <a:bodyPr/>
          <a:lstStyle/>
          <a:p>
            <a:pPr indent="-274320"/>
            <a:r>
              <a:rPr lang="en-US" dirty="0" smtClean="0"/>
              <a:t>Recycler???</a:t>
            </a:r>
          </a:p>
          <a:p>
            <a:pPr lvl="1" indent="-274320"/>
            <a:r>
              <a:rPr lang="en-US" dirty="0" smtClean="0"/>
              <a:t>Where is costing for RR instrumentation covered?</a:t>
            </a:r>
          </a:p>
          <a:p>
            <a:pPr lvl="1" indent="-274320"/>
            <a:r>
              <a:rPr lang="en-US" dirty="0" smtClean="0"/>
              <a:t>Does existing instrumentation work as-is?</a:t>
            </a:r>
            <a:endParaRPr lang="en-US" dirty="0" smtClean="0"/>
          </a:p>
          <a:p>
            <a:pPr indent="-274320"/>
            <a:r>
              <a:rPr lang="en-US" dirty="0" smtClean="0"/>
              <a:t>P1 </a:t>
            </a:r>
            <a:r>
              <a:rPr lang="en-US" dirty="0" smtClean="0"/>
              <a:t>Stub</a:t>
            </a:r>
          </a:p>
          <a:p>
            <a:pPr lvl="1"/>
            <a:r>
              <a:rPr lang="en-US" dirty="0" smtClean="0"/>
              <a:t>2 </a:t>
            </a:r>
            <a:r>
              <a:rPr lang="en-US" dirty="0" err="1" smtClean="0"/>
              <a:t>Multiwires</a:t>
            </a:r>
            <a:endParaRPr lang="en-US" dirty="0" smtClean="0"/>
          </a:p>
          <a:p>
            <a:pPr lvl="1"/>
            <a:r>
              <a:rPr lang="en-US" dirty="0" smtClean="0"/>
              <a:t>2 BPMs</a:t>
            </a:r>
          </a:p>
          <a:p>
            <a:pPr lvl="1"/>
            <a:r>
              <a:rPr lang="en-US" dirty="0" smtClean="0"/>
              <a:t>2 BLMs</a:t>
            </a:r>
          </a:p>
        </p:txBody>
      </p:sp>
      <p:sp>
        <p:nvSpPr>
          <p:cNvPr id="4" name="Rectangle 3"/>
          <p:cNvSpPr/>
          <p:nvPr/>
        </p:nvSpPr>
        <p:spPr>
          <a:xfrm>
            <a:off x="4419600" y="3657600"/>
            <a:ext cx="31325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x10^12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55004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533400"/>
          </a:xfrm>
        </p:spPr>
        <p:txBody>
          <a:bodyPr>
            <a:normAutofit fontScale="90000"/>
          </a:bodyPr>
          <a:lstStyle/>
          <a:p>
            <a:r>
              <a:rPr lang="en-US" dirty="0" smtClean="0"/>
              <a:t>G-2 Instrumentation Needs</a:t>
            </a:r>
            <a:endParaRPr lang="en-US" dirty="0"/>
          </a:p>
        </p:txBody>
      </p:sp>
      <p:sp>
        <p:nvSpPr>
          <p:cNvPr id="3" name="Content Placeholder 2"/>
          <p:cNvSpPr>
            <a:spLocks noGrp="1"/>
          </p:cNvSpPr>
          <p:nvPr>
            <p:ph idx="1"/>
          </p:nvPr>
        </p:nvSpPr>
        <p:spPr>
          <a:xfrm>
            <a:off x="457200" y="533400"/>
            <a:ext cx="8229600" cy="5257800"/>
          </a:xfrm>
        </p:spPr>
        <p:txBody>
          <a:bodyPr/>
          <a:lstStyle/>
          <a:p>
            <a:pPr indent="-274320"/>
            <a:r>
              <a:rPr lang="en-US" sz="2000" dirty="0" smtClean="0"/>
              <a:t>Mixed </a:t>
            </a:r>
            <a:r>
              <a:rPr lang="en-US" sz="2000" dirty="0" err="1" smtClean="0"/>
              <a:t>Secondaries</a:t>
            </a:r>
            <a:r>
              <a:rPr lang="en-US" sz="2000" dirty="0" smtClean="0"/>
              <a:t> (M2/M3/Delivery Ring):</a:t>
            </a:r>
          </a:p>
          <a:p>
            <a:pPr lvl="1"/>
            <a:r>
              <a:rPr lang="en-US" sz="1800" dirty="0" smtClean="0"/>
              <a:t>Toroids:</a:t>
            </a:r>
          </a:p>
          <a:p>
            <a:pPr lvl="2"/>
            <a:r>
              <a:rPr lang="en-US" sz="1600" dirty="0" smtClean="0"/>
              <a:t>Beam studies shows can only be used down to the 1e9 level.</a:t>
            </a:r>
            <a:endParaRPr lang="en-US" sz="1600" dirty="0" smtClean="0"/>
          </a:p>
          <a:p>
            <a:pPr lvl="1"/>
            <a:r>
              <a:rPr lang="en-US" sz="1800" dirty="0" smtClean="0"/>
              <a:t>Ion chamber:  </a:t>
            </a:r>
          </a:p>
          <a:p>
            <a:pPr lvl="2"/>
            <a:r>
              <a:rPr lang="en-US" sz="1600" dirty="0" smtClean="0"/>
              <a:t>1 or 2 </a:t>
            </a:r>
            <a:r>
              <a:rPr lang="en-US" sz="1600" dirty="0" smtClean="0"/>
              <a:t>in </a:t>
            </a:r>
            <a:r>
              <a:rPr lang="en-US" sz="1600" dirty="0" smtClean="0"/>
              <a:t>M2 – can be of the permanent variety.</a:t>
            </a:r>
            <a:endParaRPr lang="en-US" sz="1600" dirty="0" smtClean="0"/>
          </a:p>
          <a:p>
            <a:pPr lvl="2"/>
            <a:r>
              <a:rPr lang="en-US" sz="1600" dirty="0" smtClean="0"/>
              <a:t>M3 and Delivery Ring – </a:t>
            </a:r>
            <a:r>
              <a:rPr lang="en-US" sz="1600" dirty="0" smtClean="0"/>
              <a:t>Need to be retractable</a:t>
            </a:r>
            <a:r>
              <a:rPr lang="en-US" sz="1600" dirty="0" smtClean="0"/>
              <a:t>. </a:t>
            </a:r>
          </a:p>
          <a:p>
            <a:pPr lvl="1"/>
            <a:r>
              <a:rPr lang="en-US" sz="1800" dirty="0" smtClean="0"/>
              <a:t>Beam Position Monitors</a:t>
            </a:r>
          </a:p>
          <a:p>
            <a:pPr lvl="2"/>
            <a:r>
              <a:rPr lang="en-US" sz="1600" dirty="0" smtClean="0"/>
              <a:t>AP3 – </a:t>
            </a:r>
            <a:r>
              <a:rPr lang="en-US" sz="1600" dirty="0" smtClean="0"/>
              <a:t>2.5MHz, but can’t see g-2 intensities</a:t>
            </a:r>
            <a:endParaRPr lang="en-US" sz="1600" dirty="0" smtClean="0"/>
          </a:p>
          <a:p>
            <a:pPr lvl="2"/>
            <a:r>
              <a:rPr lang="en-US" sz="1600" dirty="0" smtClean="0"/>
              <a:t>AP2 </a:t>
            </a:r>
            <a:r>
              <a:rPr lang="en-US" sz="1600" dirty="0" smtClean="0"/>
              <a:t>–  53MHz, maybe used during beam studies. </a:t>
            </a:r>
            <a:r>
              <a:rPr lang="en-US" sz="1600" dirty="0" smtClean="0"/>
              <a:t> </a:t>
            </a:r>
          </a:p>
          <a:p>
            <a:pPr lvl="2"/>
            <a:r>
              <a:rPr lang="en-US" sz="1600" dirty="0" smtClean="0"/>
              <a:t>Delivery </a:t>
            </a:r>
            <a:r>
              <a:rPr lang="en-US" sz="1600" dirty="0" smtClean="0"/>
              <a:t>Ring – </a:t>
            </a:r>
            <a:r>
              <a:rPr lang="en-US" sz="1600" dirty="0" smtClean="0"/>
              <a:t>53MHz upgrade to </a:t>
            </a:r>
            <a:r>
              <a:rPr lang="en-US" sz="1600" dirty="0" smtClean="0"/>
              <a:t>2.5MHz for Mu2e but can’t see g-2 intensities.</a:t>
            </a:r>
            <a:endParaRPr lang="en-US" sz="1600" dirty="0" smtClean="0"/>
          </a:p>
          <a:p>
            <a:pPr lvl="1"/>
            <a:r>
              <a:rPr lang="en-US" sz="1800" dirty="0" smtClean="0"/>
              <a:t>Wall Current Monitor:  M2, M3, </a:t>
            </a:r>
            <a:r>
              <a:rPr lang="en-US" sz="1800" dirty="0" smtClean="0"/>
              <a:t>DR</a:t>
            </a:r>
          </a:p>
          <a:p>
            <a:pPr lvl="2"/>
            <a:r>
              <a:rPr lang="en-US" sz="1600" dirty="0" smtClean="0"/>
              <a:t>More expensive than Ion Chambers but is transparent to the beam.</a:t>
            </a:r>
            <a:endParaRPr lang="en-US" sz="1600" dirty="0" smtClean="0"/>
          </a:p>
          <a:p>
            <a:pPr lvl="1"/>
            <a:r>
              <a:rPr lang="en-US" sz="1800" dirty="0" smtClean="0"/>
              <a:t>SEMs</a:t>
            </a:r>
          </a:p>
          <a:p>
            <a:pPr lvl="2"/>
            <a:r>
              <a:rPr lang="en-US" sz="1600" dirty="0" smtClean="0"/>
              <a:t>High Gain Preamps design/manufacture</a:t>
            </a:r>
          </a:p>
          <a:p>
            <a:pPr lvl="2"/>
            <a:r>
              <a:rPr lang="en-US" sz="1600" dirty="0" smtClean="0"/>
              <a:t>Brittle </a:t>
            </a:r>
            <a:r>
              <a:rPr lang="en-US" sz="1600" dirty="0" smtClean="0"/>
              <a:t>cabling?  May need to pull new cable on SEMs that move.</a:t>
            </a:r>
          </a:p>
          <a:p>
            <a:pPr lvl="2"/>
            <a:r>
              <a:rPr lang="en-US" sz="1600" dirty="0" smtClean="0"/>
              <a:t>SEM can/wires maintenance?</a:t>
            </a:r>
          </a:p>
          <a:p>
            <a:pPr lvl="2"/>
            <a:r>
              <a:rPr lang="en-US" sz="1600" dirty="0" smtClean="0"/>
              <a:t>Move spares to the Delivery Ring for tune-up since BPMs won’t work for g-2.</a:t>
            </a:r>
            <a:endParaRPr lang="en-US" sz="1600" dirty="0" smtClean="0"/>
          </a:p>
          <a:p>
            <a:pPr lvl="1"/>
            <a:r>
              <a:rPr lang="en-US" sz="1800" dirty="0" smtClean="0"/>
              <a:t>BLMs</a:t>
            </a:r>
          </a:p>
          <a:p>
            <a:pPr lvl="2"/>
            <a:r>
              <a:rPr lang="en-US" sz="1600" dirty="0" smtClean="0"/>
              <a:t>Two different styles of BLMs will be in the Delivery Ring.</a:t>
            </a:r>
          </a:p>
          <a:p>
            <a:pPr lvl="2"/>
            <a:r>
              <a:rPr lang="en-US" sz="1600" dirty="0" smtClean="0"/>
              <a:t>How to switch back and forth.  Can scintillator/phototube stay in rad area for Mu2e</a:t>
            </a:r>
            <a:endParaRPr lang="en-US" sz="1600" dirty="0" smtClean="0"/>
          </a:p>
          <a:p>
            <a:pPr lvl="2"/>
            <a:endParaRPr lang="en-US" dirty="0" smtClean="0"/>
          </a:p>
          <a:p>
            <a:pPr lvl="1"/>
            <a:endParaRPr lang="en-US" dirty="0" smtClean="0"/>
          </a:p>
          <a:p>
            <a:pPr lvl="1"/>
            <a:endParaRPr lang="en-US" dirty="0"/>
          </a:p>
        </p:txBody>
      </p:sp>
      <p:sp>
        <p:nvSpPr>
          <p:cNvPr id="4" name="Rectangle 3"/>
          <p:cNvSpPr/>
          <p:nvPr/>
        </p:nvSpPr>
        <p:spPr>
          <a:xfrm>
            <a:off x="6248400" y="1295400"/>
            <a:ext cx="2693894"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1x10^7 </a:t>
            </a:r>
            <a:endPar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5x10^8</a:t>
            </a: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35855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a:t>G-2 Instrumentation Needs</a:t>
            </a:r>
          </a:p>
        </p:txBody>
      </p:sp>
      <p:sp>
        <p:nvSpPr>
          <p:cNvPr id="3" name="Content Placeholder 2"/>
          <p:cNvSpPr>
            <a:spLocks noGrp="1"/>
          </p:cNvSpPr>
          <p:nvPr>
            <p:ph idx="1"/>
          </p:nvPr>
        </p:nvSpPr>
        <p:spPr>
          <a:xfrm>
            <a:off x="457200" y="914400"/>
            <a:ext cx="8229600" cy="5211763"/>
          </a:xfrm>
        </p:spPr>
        <p:txBody>
          <a:bodyPr/>
          <a:lstStyle/>
          <a:p>
            <a:pPr indent="-274320"/>
            <a:r>
              <a:rPr lang="en-US" dirty="0" smtClean="0"/>
              <a:t>Proton </a:t>
            </a:r>
            <a:r>
              <a:rPr lang="en-US" dirty="0" err="1" smtClean="0"/>
              <a:t>Secondaries</a:t>
            </a:r>
            <a:r>
              <a:rPr lang="en-US" dirty="0" smtClean="0"/>
              <a:t> </a:t>
            </a:r>
            <a:r>
              <a:rPr lang="en-US" dirty="0" smtClean="0"/>
              <a:t>(Abort Line)</a:t>
            </a:r>
            <a:endParaRPr lang="en-US" dirty="0" smtClean="0"/>
          </a:p>
          <a:p>
            <a:pPr lvl="1"/>
            <a:r>
              <a:rPr lang="en-US" sz="2800" dirty="0" smtClean="0"/>
              <a:t>The Mu2e instrumentation already planned won’t work for g-2.</a:t>
            </a:r>
          </a:p>
          <a:p>
            <a:pPr lvl="2"/>
            <a:r>
              <a:rPr lang="en-US" sz="2600" dirty="0" smtClean="0"/>
              <a:t>BPM – can’t see g-2 intensities</a:t>
            </a:r>
          </a:p>
          <a:p>
            <a:pPr lvl="2"/>
            <a:r>
              <a:rPr lang="en-US" sz="2600" dirty="0" smtClean="0"/>
              <a:t>Toroid – can’t see g-2 intensities.</a:t>
            </a:r>
            <a:endParaRPr lang="en-US" sz="2600" dirty="0" smtClean="0"/>
          </a:p>
          <a:p>
            <a:pPr lvl="1"/>
            <a:r>
              <a:rPr lang="en-US" sz="2800" dirty="0" smtClean="0"/>
              <a:t>What will work?</a:t>
            </a:r>
          </a:p>
          <a:p>
            <a:pPr lvl="2"/>
            <a:r>
              <a:rPr lang="en-US" sz="2600" dirty="0" smtClean="0"/>
              <a:t>SEM – with high gain preamp?</a:t>
            </a:r>
            <a:endParaRPr lang="en-US" sz="2600" dirty="0" smtClean="0"/>
          </a:p>
          <a:p>
            <a:pPr lvl="2"/>
            <a:r>
              <a:rPr lang="en-US" sz="2600" dirty="0" smtClean="0"/>
              <a:t>Ion chamber</a:t>
            </a:r>
            <a:endParaRPr lang="en-US" sz="2600" dirty="0" smtClean="0"/>
          </a:p>
          <a:p>
            <a:pPr lvl="2"/>
            <a:r>
              <a:rPr lang="en-US" sz="2600" dirty="0" smtClean="0"/>
              <a:t>BLMs</a:t>
            </a:r>
            <a:endParaRPr lang="en-US" sz="2600" dirty="0" smtClean="0"/>
          </a:p>
        </p:txBody>
      </p:sp>
      <p:sp>
        <p:nvSpPr>
          <p:cNvPr id="4" name="Rectangle 3"/>
          <p:cNvSpPr/>
          <p:nvPr/>
        </p:nvSpPr>
        <p:spPr>
          <a:xfrm>
            <a:off x="4724400" y="4648200"/>
            <a:ext cx="31325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2x10^7</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63126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a:t>G-2 Instrumentation Needs</a:t>
            </a:r>
          </a:p>
        </p:txBody>
      </p:sp>
      <p:sp>
        <p:nvSpPr>
          <p:cNvPr id="3" name="Content Placeholder 2"/>
          <p:cNvSpPr>
            <a:spLocks noGrp="1"/>
          </p:cNvSpPr>
          <p:nvPr>
            <p:ph idx="1"/>
          </p:nvPr>
        </p:nvSpPr>
        <p:spPr>
          <a:xfrm>
            <a:off x="457200" y="914400"/>
            <a:ext cx="8229600" cy="5211763"/>
          </a:xfrm>
        </p:spPr>
        <p:txBody>
          <a:bodyPr/>
          <a:lstStyle/>
          <a:p>
            <a:pPr indent="-274320"/>
            <a:r>
              <a:rPr lang="en-US" dirty="0" smtClean="0"/>
              <a:t>Muon </a:t>
            </a:r>
            <a:r>
              <a:rPr lang="en-US" dirty="0" err="1" smtClean="0"/>
              <a:t>Secondaries</a:t>
            </a:r>
            <a:r>
              <a:rPr lang="en-US" dirty="0" smtClean="0"/>
              <a:t> (M4 and g-2 lines)</a:t>
            </a:r>
          </a:p>
          <a:p>
            <a:pPr lvl="1"/>
            <a:r>
              <a:rPr lang="en-US" sz="2800" dirty="0" smtClean="0"/>
              <a:t>Ion chambers</a:t>
            </a:r>
          </a:p>
          <a:p>
            <a:pPr lvl="2"/>
            <a:r>
              <a:rPr lang="en-US" sz="2800" dirty="0" smtClean="0"/>
              <a:t>M4 line – retractable </a:t>
            </a:r>
          </a:p>
          <a:p>
            <a:pPr lvl="2"/>
            <a:r>
              <a:rPr lang="en-US" sz="2800" dirty="0" smtClean="0"/>
              <a:t>G-2 line</a:t>
            </a:r>
          </a:p>
          <a:p>
            <a:pPr lvl="1"/>
            <a:r>
              <a:rPr lang="en-US" sz="2800" dirty="0" smtClean="0"/>
              <a:t>SWICs</a:t>
            </a:r>
          </a:p>
          <a:p>
            <a:pPr lvl="2"/>
            <a:r>
              <a:rPr lang="en-US" sz="2800" dirty="0" smtClean="0"/>
              <a:t>M4 line – </a:t>
            </a:r>
            <a:r>
              <a:rPr lang="en-US" sz="2800" dirty="0" smtClean="0"/>
              <a:t>4 before the split</a:t>
            </a:r>
            <a:endParaRPr lang="en-US" sz="2800" dirty="0" smtClean="0"/>
          </a:p>
          <a:p>
            <a:pPr lvl="2"/>
            <a:r>
              <a:rPr lang="en-US" sz="2800" dirty="0" smtClean="0"/>
              <a:t>g-2 line – </a:t>
            </a:r>
            <a:r>
              <a:rPr lang="en-US" sz="2800" dirty="0" smtClean="0"/>
              <a:t>5 </a:t>
            </a:r>
            <a:endParaRPr lang="en-US" sz="2800" dirty="0" smtClean="0"/>
          </a:p>
          <a:p>
            <a:pPr lvl="1"/>
            <a:r>
              <a:rPr lang="en-US" sz="2800" dirty="0" smtClean="0"/>
              <a:t>BLMs</a:t>
            </a:r>
          </a:p>
          <a:p>
            <a:pPr lvl="2"/>
            <a:r>
              <a:rPr lang="en-US" sz="2800" dirty="0" smtClean="0"/>
              <a:t>M4 line – </a:t>
            </a:r>
            <a:r>
              <a:rPr lang="en-US" sz="2800" dirty="0" smtClean="0"/>
              <a:t>4 before the split</a:t>
            </a:r>
            <a:endParaRPr lang="en-US" sz="2800" dirty="0" smtClean="0"/>
          </a:p>
          <a:p>
            <a:pPr lvl="2"/>
            <a:r>
              <a:rPr lang="en-US" sz="2800" dirty="0"/>
              <a:t>g</a:t>
            </a:r>
            <a:r>
              <a:rPr lang="en-US" sz="2800" dirty="0" smtClean="0"/>
              <a:t>-2 line - 5</a:t>
            </a:r>
          </a:p>
        </p:txBody>
      </p:sp>
      <p:sp>
        <p:nvSpPr>
          <p:cNvPr id="4" name="Rectangle 3"/>
          <p:cNvSpPr/>
          <p:nvPr/>
        </p:nvSpPr>
        <p:spPr>
          <a:xfrm>
            <a:off x="5396753" y="1752600"/>
            <a:ext cx="313258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&lt;2x10^5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31360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smtClean="0"/>
              <a:t>To </a:t>
            </a:r>
            <a:r>
              <a:rPr lang="en-US" dirty="0" smtClean="0"/>
              <a:t>Do List?</a:t>
            </a:r>
            <a:endParaRPr lang="en-US" dirty="0"/>
          </a:p>
        </p:txBody>
      </p:sp>
      <p:sp>
        <p:nvSpPr>
          <p:cNvPr id="3" name="Content Placeholder 2"/>
          <p:cNvSpPr>
            <a:spLocks noGrp="1"/>
          </p:cNvSpPr>
          <p:nvPr>
            <p:ph idx="1"/>
          </p:nvPr>
        </p:nvSpPr>
        <p:spPr>
          <a:xfrm>
            <a:off x="457200" y="762000"/>
            <a:ext cx="8229600" cy="5791200"/>
          </a:xfrm>
        </p:spPr>
        <p:txBody>
          <a:bodyPr/>
          <a:lstStyle/>
          <a:p>
            <a:pPr indent="-274320"/>
            <a:r>
              <a:rPr lang="en-US" sz="2000" b="1" dirty="0" smtClean="0"/>
              <a:t>Proof read your section of the </a:t>
            </a:r>
            <a:r>
              <a:rPr lang="en-US" sz="2000" b="1" dirty="0" smtClean="0"/>
              <a:t>g-2 CDR </a:t>
            </a:r>
            <a:r>
              <a:rPr lang="en-US" sz="2000" b="1" dirty="0" smtClean="0"/>
              <a:t>and send me corrections</a:t>
            </a:r>
            <a:r>
              <a:rPr lang="en-US" sz="2000" b="1" dirty="0" smtClean="0"/>
              <a:t>.</a:t>
            </a:r>
          </a:p>
          <a:p>
            <a:pPr lvl="1" indent="-274320"/>
            <a:r>
              <a:rPr lang="en-US" sz="1400" dirty="0" smtClean="0"/>
              <a:t>Please send me your corrections.</a:t>
            </a:r>
          </a:p>
          <a:p>
            <a:pPr lvl="1" indent="-274320"/>
            <a:r>
              <a:rPr lang="en-US" sz="1400" dirty="0" smtClean="0"/>
              <a:t>This is our first priority.</a:t>
            </a:r>
            <a:endParaRPr lang="en-US" sz="1400" dirty="0" smtClean="0"/>
          </a:p>
          <a:p>
            <a:pPr indent="-274320"/>
            <a:r>
              <a:rPr lang="en-US" sz="2000" dirty="0" err="1" smtClean="0"/>
              <a:t>BoEs</a:t>
            </a:r>
            <a:r>
              <a:rPr lang="en-US" sz="2000" dirty="0"/>
              <a:t> </a:t>
            </a:r>
            <a:r>
              <a:rPr lang="en-US" sz="2000" dirty="0" smtClean="0"/>
              <a:t>for g-2:</a:t>
            </a:r>
            <a:endParaRPr lang="en-US" sz="2000" dirty="0" smtClean="0"/>
          </a:p>
          <a:p>
            <a:pPr lvl="1" indent="-274320"/>
            <a:r>
              <a:rPr lang="en-US" sz="1400" dirty="0" smtClean="0"/>
              <a:t>Need to cost labor and M&amp;S for g-2 specific instrumentation needs.</a:t>
            </a:r>
          </a:p>
          <a:p>
            <a:pPr lvl="2"/>
            <a:r>
              <a:rPr lang="en-US" sz="1200" dirty="0" smtClean="0"/>
              <a:t>M2</a:t>
            </a:r>
            <a:r>
              <a:rPr lang="en-US" sz="1200" dirty="0"/>
              <a:t>, M3 and Delivery Ring</a:t>
            </a:r>
          </a:p>
          <a:p>
            <a:pPr lvl="2"/>
            <a:r>
              <a:rPr lang="en-US" sz="1200" dirty="0" smtClean="0"/>
              <a:t>Abort line</a:t>
            </a:r>
            <a:endParaRPr lang="en-US" sz="1200" dirty="0"/>
          </a:p>
          <a:p>
            <a:pPr lvl="2"/>
            <a:r>
              <a:rPr lang="en-US" sz="1200" dirty="0" smtClean="0"/>
              <a:t>M4 </a:t>
            </a:r>
            <a:r>
              <a:rPr lang="en-US" sz="1200" dirty="0"/>
              <a:t>and g-2 lines</a:t>
            </a:r>
            <a:r>
              <a:rPr lang="en-US" sz="1200" dirty="0" smtClean="0"/>
              <a:t>.</a:t>
            </a:r>
            <a:endParaRPr lang="en-US" sz="1200" dirty="0" smtClean="0"/>
          </a:p>
          <a:p>
            <a:pPr indent="-274320"/>
            <a:r>
              <a:rPr lang="en-US" sz="2000" dirty="0" smtClean="0"/>
              <a:t>Need </a:t>
            </a:r>
            <a:r>
              <a:rPr lang="en-US" sz="2000" dirty="0" smtClean="0"/>
              <a:t>costing for spring 2013 beam </a:t>
            </a:r>
            <a:r>
              <a:rPr lang="en-US" sz="2000" dirty="0" smtClean="0"/>
              <a:t>studies</a:t>
            </a:r>
          </a:p>
          <a:p>
            <a:pPr lvl="1" indent="-274320"/>
            <a:r>
              <a:rPr lang="en-US" sz="1600" dirty="0" smtClean="0"/>
              <a:t>Two ion chambers in the AP2 line</a:t>
            </a:r>
          </a:p>
          <a:p>
            <a:pPr lvl="1" indent="-274320"/>
            <a:r>
              <a:rPr lang="en-US" sz="1600" dirty="0" smtClean="0"/>
              <a:t>A couple of SEMs with high gain preamps in the AP2 line</a:t>
            </a:r>
          </a:p>
          <a:p>
            <a:pPr lvl="1" indent="-274320"/>
            <a:r>
              <a:rPr lang="en-US" sz="1600" dirty="0" smtClean="0"/>
              <a:t>SY style resonant detectors?</a:t>
            </a:r>
          </a:p>
          <a:p>
            <a:pPr lvl="1" indent="-274320"/>
            <a:r>
              <a:rPr lang="en-US" sz="1600" dirty="0" smtClean="0"/>
              <a:t>What else?</a:t>
            </a:r>
            <a:endParaRPr lang="en-US" sz="1600" dirty="0" smtClean="0"/>
          </a:p>
          <a:p>
            <a:pPr indent="-274320"/>
            <a:r>
              <a:rPr lang="en-US" sz="2000" dirty="0" smtClean="0"/>
              <a:t>Mu2e Costing</a:t>
            </a:r>
          </a:p>
          <a:p>
            <a:pPr lvl="1" indent="-274320"/>
            <a:r>
              <a:rPr lang="en-US" sz="1800" dirty="0" smtClean="0"/>
              <a:t>Need Engineering time to design  and updated costing on Delivery Ring </a:t>
            </a:r>
            <a:r>
              <a:rPr lang="en-US" sz="1800" dirty="0" smtClean="0"/>
              <a:t>tune measurement </a:t>
            </a:r>
            <a:r>
              <a:rPr lang="en-US" sz="1800" dirty="0" smtClean="0"/>
              <a:t>system.</a:t>
            </a:r>
          </a:p>
          <a:p>
            <a:pPr lvl="1" indent="-274320"/>
            <a:r>
              <a:rPr lang="en-US" sz="1800" dirty="0" smtClean="0"/>
              <a:t>Would like to make a larger </a:t>
            </a:r>
            <a:r>
              <a:rPr lang="en-US" sz="1800" dirty="0" err="1" smtClean="0"/>
              <a:t>Schottky</a:t>
            </a:r>
            <a:r>
              <a:rPr lang="en-US" sz="1800" dirty="0" smtClean="0"/>
              <a:t> Detector the default option.</a:t>
            </a:r>
            <a:endParaRPr lang="en-US" sz="1800" dirty="0" smtClean="0"/>
          </a:p>
          <a:p>
            <a:pPr indent="-274320"/>
            <a:r>
              <a:rPr lang="en-US" sz="2000" dirty="0" smtClean="0"/>
              <a:t>AIPs</a:t>
            </a:r>
          </a:p>
          <a:p>
            <a:pPr lvl="1" indent="-274320"/>
            <a:r>
              <a:rPr lang="en-US" sz="1800" dirty="0" smtClean="0"/>
              <a:t>Need updated beam line and Delivery Ring</a:t>
            </a:r>
          </a:p>
          <a:p>
            <a:pPr lvl="1" indent="-274320"/>
            <a:r>
              <a:rPr lang="en-US" sz="1800" dirty="0" smtClean="0"/>
              <a:t>P1 Stub?  Recycler?</a:t>
            </a:r>
            <a:endParaRPr lang="en-US" sz="1800" dirty="0" smtClean="0"/>
          </a:p>
        </p:txBody>
      </p:sp>
    </p:spTree>
    <p:extLst>
      <p:ext uri="{BB962C8B-B14F-4D97-AF65-F5344CB8AC3E}">
        <p14:creationId xmlns:p14="http://schemas.microsoft.com/office/powerpoint/2010/main" val="1752037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Slides</a:t>
            </a:r>
            <a:endParaRPr lang="en-US" dirty="0"/>
          </a:p>
        </p:txBody>
      </p:sp>
      <p:sp>
        <p:nvSpPr>
          <p:cNvPr id="3" name="Content Placeholder 2"/>
          <p:cNvSpPr>
            <a:spLocks noGrp="1"/>
          </p:cNvSpPr>
          <p:nvPr>
            <p:ph idx="1"/>
          </p:nvPr>
        </p:nvSpPr>
        <p:spPr/>
        <p:txBody>
          <a:bodyPr/>
          <a:lstStyle/>
          <a:p>
            <a:r>
              <a:rPr lang="en-US" dirty="0" smtClean="0"/>
              <a:t>Slides presented to the AD/Controls and AD/Instrumentation Department in 2011 and 2012.</a:t>
            </a:r>
            <a:endParaRPr lang="en-US" dirty="0"/>
          </a:p>
        </p:txBody>
      </p:sp>
    </p:spTree>
    <p:extLst>
      <p:ext uri="{BB962C8B-B14F-4D97-AF65-F5344CB8AC3E}">
        <p14:creationId xmlns:p14="http://schemas.microsoft.com/office/powerpoint/2010/main" val="768936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Instrumentation needs for g-2</a:t>
            </a:r>
            <a:endParaRPr lang="en-US" dirty="0"/>
          </a:p>
        </p:txBody>
      </p:sp>
      <p:sp>
        <p:nvSpPr>
          <p:cNvPr id="3" name="Content Placeholder 2"/>
          <p:cNvSpPr>
            <a:spLocks noGrp="1"/>
          </p:cNvSpPr>
          <p:nvPr>
            <p:ph idx="1"/>
          </p:nvPr>
        </p:nvSpPr>
        <p:spPr/>
        <p:txBody>
          <a:bodyPr/>
          <a:lstStyle/>
          <a:p>
            <a:r>
              <a:rPr lang="en-US" sz="2400" dirty="0" smtClean="0"/>
              <a:t>Muon Campus</a:t>
            </a:r>
          </a:p>
          <a:p>
            <a:r>
              <a:rPr lang="en-US" sz="2400" dirty="0" smtClean="0"/>
              <a:t>Beam Requirements</a:t>
            </a:r>
          </a:p>
          <a:p>
            <a:r>
              <a:rPr lang="en-US" sz="2400" dirty="0" smtClean="0"/>
              <a:t>Funding and Deadlines</a:t>
            </a:r>
            <a:endParaRPr lang="en-US" sz="1600" dirty="0" smtClean="0"/>
          </a:p>
          <a:p>
            <a:r>
              <a:rPr lang="en-US" sz="2400" dirty="0" smtClean="0"/>
              <a:t>What needs to be done?</a:t>
            </a:r>
            <a:endParaRPr lang="en-US" sz="2400" dirty="0"/>
          </a:p>
        </p:txBody>
      </p:sp>
    </p:spTree>
    <p:extLst>
      <p:ext uri="{BB962C8B-B14F-4D97-AF65-F5344CB8AC3E}">
        <p14:creationId xmlns:p14="http://schemas.microsoft.com/office/powerpoint/2010/main" val="2446038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What we’re starting with – the Pbar source</a:t>
            </a:r>
            <a:endParaRPr lang="en-US" sz="2800" dirty="0">
              <a:solidFill>
                <a:srgbClr val="254FAD"/>
              </a:solidFill>
            </a:endParaRPr>
          </a:p>
        </p:txBody>
      </p:sp>
      <p:pic>
        <p:nvPicPr>
          <p:cNvPr id="7" name="Picture 7" descr="Pbar-MI_Annotated_99-912-7"/>
          <p:cNvPicPr>
            <a:picLocks noGrp="1" noChangeAspect="1" noChangeArrowheads="1"/>
          </p:cNvPicPr>
          <p:nvPr>
            <p:ph sz="half" idx="4294967295"/>
          </p:nvPr>
        </p:nvPicPr>
        <p:blipFill>
          <a:blip r:embed="rId3" cstate="print"/>
          <a:srcRect t="24615" r="14815"/>
          <a:stretch>
            <a:fillRect/>
          </a:stretch>
        </p:blipFill>
        <p:spPr>
          <a:xfrm>
            <a:off x="1143000" y="762000"/>
            <a:ext cx="6845822" cy="6096000"/>
          </a:xfrm>
          <a:prstGeom prst="rect">
            <a:avLst/>
          </a:prstGeom>
          <a:noFill/>
        </p:spPr>
      </p:pic>
      <p:sp>
        <p:nvSpPr>
          <p:cNvPr id="9" name="Slide Number Placeholder 8"/>
          <p:cNvSpPr>
            <a:spLocks noGrp="1"/>
          </p:cNvSpPr>
          <p:nvPr>
            <p:ph type="sldNum" sz="quarter" idx="12"/>
          </p:nvPr>
        </p:nvSpPr>
        <p:spPr/>
        <p:txBody>
          <a:bodyPr/>
          <a:lstStyle/>
          <a:p>
            <a:fld id="{C6D2AC55-40A0-40E7-8F32-6B57924338B6}" type="slidenum">
              <a:rPr lang="en-US" smtClean="0"/>
              <a:pPr/>
              <a:t>21</a:t>
            </a:fld>
            <a:endParaRPr lang="en-US"/>
          </a:p>
        </p:txBody>
      </p:sp>
      <p:sp>
        <p:nvSpPr>
          <p:cNvPr id="12" name="Date Placeholder 11"/>
          <p:cNvSpPr>
            <a:spLocks noGrp="1"/>
          </p:cNvSpPr>
          <p:nvPr>
            <p:ph type="dt" sz="half" idx="10"/>
          </p:nvPr>
        </p:nvSpPr>
        <p:spPr>
          <a:xfrm>
            <a:off x="304800" y="6324600"/>
            <a:ext cx="2133600" cy="365125"/>
          </a:xfrm>
        </p:spPr>
        <p:txBody>
          <a:bodyPr/>
          <a:lstStyle/>
          <a:p>
            <a:r>
              <a:rPr lang="en-US" dirty="0" smtClean="0"/>
              <a:t>1/13/2012</a:t>
            </a:r>
            <a:endParaRPr lang="en-US" dirty="0"/>
          </a:p>
        </p:txBody>
      </p:sp>
    </p:spTree>
    <p:extLst>
      <p:ext uri="{BB962C8B-B14F-4D97-AF65-F5344CB8AC3E}">
        <p14:creationId xmlns:p14="http://schemas.microsoft.com/office/powerpoint/2010/main" val="1399504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495" y="304800"/>
            <a:ext cx="8229600" cy="762000"/>
          </a:xfrm>
        </p:spPr>
        <p:txBody>
          <a:bodyPr/>
          <a:lstStyle/>
          <a:p>
            <a:r>
              <a:rPr lang="en-US" sz="3600" dirty="0" smtClean="0"/>
              <a:t>Experimental Setup for Beam Studies</a:t>
            </a:r>
            <a:endParaRPr lang="en-US" sz="3600" dirty="0"/>
          </a:p>
        </p:txBody>
      </p:sp>
      <p:sp>
        <p:nvSpPr>
          <p:cNvPr id="4" name="Footer Placeholder 3"/>
          <p:cNvSpPr>
            <a:spLocks noGrp="1"/>
          </p:cNvSpPr>
          <p:nvPr>
            <p:ph type="ftr" sz="quarter" idx="11"/>
          </p:nvPr>
        </p:nvSpPr>
        <p:spPr/>
        <p:txBody>
          <a:bodyPr/>
          <a:lstStyle/>
          <a:p>
            <a:r>
              <a:rPr lang="en-US" smtClean="0">
                <a:solidFill>
                  <a:srgbClr val="000000"/>
                </a:solidFill>
              </a:rPr>
              <a:t>g-2 Collaboration Meeting 6-28-2012</a:t>
            </a:r>
            <a:endParaRPr lang="en-US">
              <a:solidFill>
                <a:srgbClr val="000000"/>
              </a:solidFill>
            </a:endParaRPr>
          </a:p>
        </p:txBody>
      </p:sp>
      <p:sp>
        <p:nvSpPr>
          <p:cNvPr id="5" name="Slide Number Placeholder 4"/>
          <p:cNvSpPr>
            <a:spLocks noGrp="1"/>
          </p:cNvSpPr>
          <p:nvPr>
            <p:ph type="sldNum" sz="quarter" idx="12"/>
          </p:nvPr>
        </p:nvSpPr>
        <p:spPr/>
        <p:txBody>
          <a:bodyPr/>
          <a:lstStyle/>
          <a:p>
            <a:fld id="{9775FF91-2EC6-4B75-B995-DFEA44D6C4D5}" type="slidenum">
              <a:rPr lang="en-US" smtClean="0">
                <a:solidFill>
                  <a:srgbClr val="000000"/>
                </a:solidFill>
              </a:rPr>
              <a:pPr/>
              <a:t>22</a:t>
            </a:fld>
            <a:endParaRPr lang="en-US">
              <a:solidFill>
                <a:srgbClr val="000000"/>
              </a:solidFill>
            </a:endParaRPr>
          </a:p>
        </p:txBody>
      </p:sp>
      <p:grpSp>
        <p:nvGrpSpPr>
          <p:cNvPr id="6" name="Group 5"/>
          <p:cNvGrpSpPr/>
          <p:nvPr/>
        </p:nvGrpSpPr>
        <p:grpSpPr>
          <a:xfrm>
            <a:off x="54590" y="1289641"/>
            <a:ext cx="9089410" cy="3512978"/>
            <a:chOff x="44149" y="651368"/>
            <a:chExt cx="9089410" cy="3512978"/>
          </a:xfrm>
        </p:grpSpPr>
        <p:grpSp>
          <p:nvGrpSpPr>
            <p:cNvPr id="7" name="Group 6"/>
            <p:cNvGrpSpPr/>
            <p:nvPr/>
          </p:nvGrpSpPr>
          <p:grpSpPr>
            <a:xfrm>
              <a:off x="44149" y="651368"/>
              <a:ext cx="9089410" cy="3480180"/>
              <a:chOff x="54590" y="2142699"/>
              <a:chExt cx="9089410" cy="3480180"/>
            </a:xfrm>
          </p:grpSpPr>
          <p:pic>
            <p:nvPicPr>
              <p:cNvPr id="4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66" t="32416" r="4365" b="20009"/>
              <a:stretch/>
            </p:blipFill>
            <p:spPr bwMode="auto">
              <a:xfrm>
                <a:off x="54590" y="2142699"/>
                <a:ext cx="9089410" cy="348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3962400" y="2514600"/>
                <a:ext cx="2133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8" name="Rectangle 47"/>
              <p:cNvSpPr/>
              <p:nvPr/>
            </p:nvSpPr>
            <p:spPr>
              <a:xfrm>
                <a:off x="3200400" y="4500865"/>
                <a:ext cx="3822910" cy="1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smtClean="0">
                    <a:solidFill>
                      <a:srgbClr val="3333FF"/>
                    </a:solidFill>
                  </a:rPr>
                  <a:t>measure beam intensity at beginning and end of beam line</a:t>
                </a:r>
                <a:r>
                  <a:rPr lang="en-US" dirty="0">
                    <a:solidFill>
                      <a:prstClr val="white"/>
                    </a:solidFill>
                  </a:rPr>
                  <a:t> </a:t>
                </a:r>
                <a:endParaRPr lang="en-US" dirty="0">
                  <a:solidFill>
                    <a:srgbClr val="3333FF"/>
                  </a:solidFill>
                </a:endParaRPr>
              </a:p>
              <a:p>
                <a:pPr fontAlgn="auto">
                  <a:spcBef>
                    <a:spcPts val="0"/>
                  </a:spcBef>
                  <a:spcAft>
                    <a:spcPts val="0"/>
                  </a:spcAft>
                </a:pPr>
                <a:r>
                  <a:rPr lang="en-US" dirty="0">
                    <a:solidFill>
                      <a:srgbClr val="3333FF"/>
                    </a:solidFill>
                  </a:rPr>
                  <a:t>a</a:t>
                </a:r>
                <a:r>
                  <a:rPr lang="en-US" dirty="0" smtClean="0">
                    <a:solidFill>
                      <a:srgbClr val="3333FF"/>
                    </a:solidFill>
                  </a:rPr>
                  <a:t>nd compare to simulated values</a:t>
                </a:r>
              </a:p>
            </p:txBody>
          </p:sp>
        </p:grpSp>
        <p:sp>
          <p:nvSpPr>
            <p:cNvPr id="15" name="TextBox 14"/>
            <p:cNvSpPr txBox="1"/>
            <p:nvPr/>
          </p:nvSpPr>
          <p:spPr>
            <a:xfrm>
              <a:off x="2468571" y="3825792"/>
              <a:ext cx="497252" cy="338554"/>
            </a:xfrm>
            <a:prstGeom prst="rect">
              <a:avLst/>
            </a:prstGeom>
            <a:noFill/>
          </p:spPr>
          <p:txBody>
            <a:bodyPr wrap="none" rtlCol="0">
              <a:spAutoFit/>
            </a:bodyPr>
            <a:lstStyle/>
            <a:p>
              <a:pPr algn="ctr" fontAlgn="auto">
                <a:spcBef>
                  <a:spcPts val="0"/>
                </a:spcBef>
                <a:spcAft>
                  <a:spcPts val="0"/>
                </a:spcAft>
              </a:pPr>
              <a:r>
                <a:rPr lang="en-US" sz="1600" dirty="0" smtClean="0">
                  <a:solidFill>
                    <a:srgbClr val="F79646">
                      <a:lumMod val="75000"/>
                    </a:srgbClr>
                  </a:solidFill>
                  <a:latin typeface="Calibri"/>
                </a:rPr>
                <a:t>733</a:t>
              </a:r>
            </a:p>
          </p:txBody>
        </p:sp>
        <p:sp>
          <p:nvSpPr>
            <p:cNvPr id="28" name="TextBox 27"/>
            <p:cNvSpPr txBox="1"/>
            <p:nvPr/>
          </p:nvSpPr>
          <p:spPr>
            <a:xfrm>
              <a:off x="6119550" y="2978971"/>
              <a:ext cx="497252" cy="338554"/>
            </a:xfrm>
            <a:prstGeom prst="rect">
              <a:avLst/>
            </a:prstGeom>
            <a:noFill/>
          </p:spPr>
          <p:txBody>
            <a:bodyPr wrap="none" rtlCol="0">
              <a:spAutoFit/>
            </a:bodyPr>
            <a:lstStyle/>
            <a:p>
              <a:pPr fontAlgn="auto">
                <a:spcBef>
                  <a:spcPts val="0"/>
                </a:spcBef>
                <a:spcAft>
                  <a:spcPts val="0"/>
                </a:spcAft>
              </a:pPr>
              <a:r>
                <a:rPr lang="en-US" sz="1600" dirty="0" smtClean="0">
                  <a:solidFill>
                    <a:srgbClr val="F79646">
                      <a:lumMod val="75000"/>
                    </a:srgbClr>
                  </a:solidFill>
                  <a:latin typeface="Calibri"/>
                </a:rPr>
                <a:t>704</a:t>
              </a:r>
            </a:p>
          </p:txBody>
        </p:sp>
        <p:sp>
          <p:nvSpPr>
            <p:cNvPr id="29" name="Rectangle 28"/>
            <p:cNvSpPr/>
            <p:nvPr/>
          </p:nvSpPr>
          <p:spPr>
            <a:xfrm rot="720000">
              <a:off x="6874751" y="2636529"/>
              <a:ext cx="188877" cy="1137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0" name="Straight Arrow Connector 29"/>
            <p:cNvCxnSpPr/>
            <p:nvPr/>
          </p:nvCxnSpPr>
          <p:spPr>
            <a:xfrm>
              <a:off x="7012869" y="1821391"/>
              <a:ext cx="27165" cy="64910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71333" y="1154326"/>
              <a:ext cx="683072" cy="584775"/>
            </a:xfrm>
            <a:prstGeom prst="rect">
              <a:avLst/>
            </a:prstGeom>
            <a:noFill/>
          </p:spPr>
          <p:txBody>
            <a:bodyPr wrap="none" rtlCol="0">
              <a:spAutoFit/>
            </a:bodyPr>
            <a:lstStyle/>
            <a:p>
              <a:pPr algn="ctr" fontAlgn="auto">
                <a:spcBef>
                  <a:spcPts val="0"/>
                </a:spcBef>
                <a:spcAft>
                  <a:spcPts val="0"/>
                </a:spcAft>
              </a:pPr>
              <a:r>
                <a:rPr lang="en-US" sz="1600" dirty="0" smtClean="0">
                  <a:solidFill>
                    <a:srgbClr val="FF0000"/>
                  </a:solidFill>
                  <a:latin typeface="Calibri"/>
                </a:rPr>
                <a:t>target</a:t>
              </a:r>
            </a:p>
            <a:p>
              <a:pPr algn="ctr" fontAlgn="auto">
                <a:spcBef>
                  <a:spcPts val="0"/>
                </a:spcBef>
                <a:spcAft>
                  <a:spcPts val="0"/>
                </a:spcAft>
              </a:pPr>
              <a:r>
                <a:rPr lang="en-US" sz="1600" dirty="0" smtClean="0">
                  <a:solidFill>
                    <a:srgbClr val="FF0000"/>
                  </a:solidFill>
                  <a:latin typeface="Calibri"/>
                </a:rPr>
                <a:t>vault</a:t>
              </a:r>
              <a:endParaRPr lang="en-US" sz="1600" dirty="0">
                <a:solidFill>
                  <a:srgbClr val="FF0000"/>
                </a:solidFill>
                <a:latin typeface="Calibri"/>
              </a:endParaRPr>
            </a:p>
          </p:txBody>
        </p:sp>
      </p:grpSp>
      <p:cxnSp>
        <p:nvCxnSpPr>
          <p:cNvPr id="50" name="Straight Arrow Connector 49"/>
          <p:cNvCxnSpPr/>
          <p:nvPr/>
        </p:nvCxnSpPr>
        <p:spPr>
          <a:xfrm>
            <a:off x="7610475" y="3245681"/>
            <a:ext cx="1447800" cy="397061"/>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2309868" y="2876784"/>
            <a:ext cx="4152155" cy="909737"/>
          </a:xfrm>
          <a:custGeom>
            <a:avLst/>
            <a:gdLst>
              <a:gd name="connsiteX0" fmla="*/ 4152155 w 4152155"/>
              <a:gd name="connsiteY0" fmla="*/ 194529 h 1079014"/>
              <a:gd name="connsiteX1" fmla="*/ 1770905 w 4152155"/>
              <a:gd name="connsiteY1" fmla="*/ 51654 h 1079014"/>
              <a:gd name="connsiteX2" fmla="*/ 180230 w 4152155"/>
              <a:gd name="connsiteY2" fmla="*/ 966054 h 1079014"/>
              <a:gd name="connsiteX3" fmla="*/ 104030 w 4152155"/>
              <a:gd name="connsiteY3" fmla="*/ 1032729 h 1079014"/>
            </a:gdLst>
            <a:ahLst/>
            <a:cxnLst>
              <a:cxn ang="0">
                <a:pos x="connsiteX0" y="connsiteY0"/>
              </a:cxn>
              <a:cxn ang="0">
                <a:pos x="connsiteX1" y="connsiteY1"/>
              </a:cxn>
              <a:cxn ang="0">
                <a:pos x="connsiteX2" y="connsiteY2"/>
              </a:cxn>
              <a:cxn ang="0">
                <a:pos x="connsiteX3" y="connsiteY3"/>
              </a:cxn>
            </a:cxnLst>
            <a:rect l="l" t="t" r="r" b="b"/>
            <a:pathLst>
              <a:path w="4152155" h="1079014">
                <a:moveTo>
                  <a:pt x="4152155" y="194529"/>
                </a:moveTo>
                <a:cubicBezTo>
                  <a:pt x="3292523" y="58797"/>
                  <a:pt x="2432892" y="-76934"/>
                  <a:pt x="1770905" y="51654"/>
                </a:cubicBezTo>
                <a:cubicBezTo>
                  <a:pt x="1108917" y="180241"/>
                  <a:pt x="458042" y="802542"/>
                  <a:pt x="180230" y="966054"/>
                </a:cubicBezTo>
                <a:cubicBezTo>
                  <a:pt x="-97582" y="1129566"/>
                  <a:pt x="3224" y="1081147"/>
                  <a:pt x="104030" y="1032729"/>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727638" y="3256409"/>
            <a:ext cx="0" cy="1086991"/>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465511" y="2555751"/>
            <a:ext cx="0" cy="1086991"/>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2727638" y="4069829"/>
            <a:ext cx="548962" cy="187309"/>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562600" y="3505200"/>
            <a:ext cx="685800" cy="281321"/>
          </a:xfrm>
          <a:prstGeom prst="straightConnector1">
            <a:avLst/>
          </a:prstGeom>
          <a:ln>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495148" y="2106401"/>
            <a:ext cx="1717137" cy="923330"/>
          </a:xfrm>
          <a:prstGeom prst="rect">
            <a:avLst/>
          </a:prstGeom>
          <a:noFill/>
        </p:spPr>
        <p:txBody>
          <a:bodyPr wrap="none" rtlCol="0">
            <a:spAutoFit/>
          </a:bodyPr>
          <a:lstStyle/>
          <a:p>
            <a:r>
              <a:rPr lang="en-US" dirty="0" smtClean="0">
                <a:solidFill>
                  <a:srgbClr val="00B050"/>
                </a:solidFill>
              </a:rPr>
              <a:t>Take 120Gev</a:t>
            </a:r>
          </a:p>
          <a:p>
            <a:r>
              <a:rPr lang="en-US" dirty="0" smtClean="0">
                <a:solidFill>
                  <a:srgbClr val="00B050"/>
                </a:solidFill>
              </a:rPr>
              <a:t>&amp; 8Gev </a:t>
            </a:r>
          </a:p>
          <a:p>
            <a:r>
              <a:rPr lang="en-US" dirty="0">
                <a:solidFill>
                  <a:srgbClr val="00B050"/>
                </a:solidFill>
              </a:rPr>
              <a:t>a</a:t>
            </a:r>
            <a:r>
              <a:rPr lang="en-US" dirty="0" smtClean="0">
                <a:solidFill>
                  <a:srgbClr val="00B050"/>
                </a:solidFill>
              </a:rPr>
              <a:t>t ~ 1E12 POT</a:t>
            </a:r>
            <a:endParaRPr lang="en-US" dirty="0">
              <a:solidFill>
                <a:srgbClr val="00B050"/>
              </a:solidFill>
            </a:endParaRPr>
          </a:p>
        </p:txBody>
      </p:sp>
      <p:sp>
        <p:nvSpPr>
          <p:cNvPr id="63" name="TextBox 62"/>
          <p:cNvSpPr txBox="1"/>
          <p:nvPr/>
        </p:nvSpPr>
        <p:spPr>
          <a:xfrm>
            <a:off x="3124200" y="1815841"/>
            <a:ext cx="3223959" cy="923330"/>
          </a:xfrm>
          <a:prstGeom prst="rect">
            <a:avLst/>
          </a:prstGeom>
          <a:solidFill>
            <a:schemeClr val="bg1"/>
          </a:solidFill>
        </p:spPr>
        <p:txBody>
          <a:bodyPr wrap="none" rtlCol="0">
            <a:spAutoFit/>
          </a:bodyPr>
          <a:lstStyle/>
          <a:p>
            <a:r>
              <a:rPr lang="en-US" dirty="0" smtClean="0">
                <a:solidFill>
                  <a:srgbClr val="FF0000"/>
                </a:solidFill>
              </a:rPr>
              <a:t>Select 8.9Gev &amp; 3.1Gev</a:t>
            </a:r>
          </a:p>
          <a:p>
            <a:r>
              <a:rPr lang="en-US" dirty="0" smtClean="0">
                <a:solidFill>
                  <a:srgbClr val="FF0000"/>
                </a:solidFill>
              </a:rPr>
              <a:t>Secondaries for both positive </a:t>
            </a:r>
          </a:p>
          <a:p>
            <a:r>
              <a:rPr lang="en-US" dirty="0">
                <a:solidFill>
                  <a:srgbClr val="FF0000"/>
                </a:solidFill>
              </a:rPr>
              <a:t>a</a:t>
            </a:r>
            <a:r>
              <a:rPr lang="en-US" dirty="0" smtClean="0">
                <a:solidFill>
                  <a:srgbClr val="FF0000"/>
                </a:solidFill>
              </a:rPr>
              <a:t>nd negative particle</a:t>
            </a:r>
            <a:endParaRPr lang="en-US" dirty="0">
              <a:solidFill>
                <a:srgbClr val="FF0000"/>
              </a:solidFill>
            </a:endParaRPr>
          </a:p>
        </p:txBody>
      </p:sp>
      <p:sp>
        <p:nvSpPr>
          <p:cNvPr id="66" name="TextBox 65"/>
          <p:cNvSpPr txBox="1"/>
          <p:nvPr/>
        </p:nvSpPr>
        <p:spPr>
          <a:xfrm>
            <a:off x="1353523" y="4953000"/>
            <a:ext cx="3541354" cy="738664"/>
          </a:xfrm>
          <a:prstGeom prst="rect">
            <a:avLst/>
          </a:prstGeom>
          <a:noFill/>
        </p:spPr>
        <p:txBody>
          <a:bodyPr wrap="none" rtlCol="0">
            <a:spAutoFit/>
          </a:bodyPr>
          <a:lstStyle/>
          <a:p>
            <a:r>
              <a:rPr lang="en-US" sz="1400" dirty="0" smtClean="0"/>
              <a:t>Note:  Distance from 704 to 733 is ~ 255m</a:t>
            </a:r>
          </a:p>
          <a:p>
            <a:r>
              <a:rPr lang="en-US" sz="1400" dirty="0" smtClean="0"/>
              <a:t>Pion decay at 8.89Gev is ~ 60% survive</a:t>
            </a:r>
          </a:p>
          <a:p>
            <a:r>
              <a:rPr lang="en-US" sz="1400" dirty="0" smtClean="0"/>
              <a:t>Pion decay at 3.1Gev is ~ 28% survive</a:t>
            </a:r>
            <a:endParaRPr lang="en-US" sz="1400" dirty="0"/>
          </a:p>
        </p:txBody>
      </p:sp>
      <p:sp>
        <p:nvSpPr>
          <p:cNvPr id="67" name="TextBox 66"/>
          <p:cNvSpPr txBox="1"/>
          <p:nvPr/>
        </p:nvSpPr>
        <p:spPr>
          <a:xfrm>
            <a:off x="1318911" y="5722561"/>
            <a:ext cx="4685385" cy="523220"/>
          </a:xfrm>
          <a:prstGeom prst="rect">
            <a:avLst/>
          </a:prstGeom>
          <a:noFill/>
        </p:spPr>
        <p:txBody>
          <a:bodyPr wrap="none" rtlCol="0">
            <a:spAutoFit/>
          </a:bodyPr>
          <a:lstStyle/>
          <a:p>
            <a:r>
              <a:rPr lang="en-US" sz="1400" dirty="0" smtClean="0"/>
              <a:t>Notation:</a:t>
            </a:r>
          </a:p>
          <a:p>
            <a:r>
              <a:rPr lang="en-US" sz="1400" dirty="0" smtClean="0"/>
              <a:t>120-&gt;-8    = 120Gev primary, 8Gev negative secondaries</a:t>
            </a:r>
            <a:endParaRPr lang="en-US" sz="1400" dirty="0"/>
          </a:p>
        </p:txBody>
      </p:sp>
    </p:spTree>
    <p:extLst>
      <p:ext uri="{BB962C8B-B14F-4D97-AF65-F5344CB8AC3E}">
        <p14:creationId xmlns:p14="http://schemas.microsoft.com/office/powerpoint/2010/main" val="690823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07576"/>
            <a:ext cx="8229600" cy="762000"/>
          </a:xfrm>
        </p:spPr>
        <p:txBody>
          <a:bodyPr/>
          <a:lstStyle/>
          <a:p>
            <a:r>
              <a:rPr lang="en-US" sz="3600" dirty="0" smtClean="0"/>
              <a:t>Simulations for Beam Studies</a:t>
            </a:r>
            <a:endParaRPr lang="en-US" sz="3600" dirty="0"/>
          </a:p>
        </p:txBody>
      </p:sp>
      <p:pic>
        <p:nvPicPr>
          <p:cNvPr id="21" name="Content Placeholder 2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774" y="990600"/>
            <a:ext cx="3429000" cy="2343727"/>
          </a:xfrm>
        </p:spPr>
      </p:pic>
      <p:sp>
        <p:nvSpPr>
          <p:cNvPr id="4" name="Footer Placeholder 3"/>
          <p:cNvSpPr>
            <a:spLocks noGrp="1"/>
          </p:cNvSpPr>
          <p:nvPr>
            <p:ph type="ftr" sz="quarter" idx="11"/>
          </p:nvPr>
        </p:nvSpPr>
        <p:spPr/>
        <p:txBody>
          <a:bodyPr/>
          <a:lstStyle/>
          <a:p>
            <a:r>
              <a:rPr lang="en-US" smtClean="0">
                <a:solidFill>
                  <a:srgbClr val="000000"/>
                </a:solidFill>
              </a:rPr>
              <a:t>g-2 Collaboration Meeting 6-28-2012</a:t>
            </a:r>
            <a:endParaRPr lang="en-US">
              <a:solidFill>
                <a:srgbClr val="000000"/>
              </a:solidFill>
            </a:endParaRPr>
          </a:p>
        </p:txBody>
      </p:sp>
      <p:sp>
        <p:nvSpPr>
          <p:cNvPr id="5" name="Slide Number Placeholder 4"/>
          <p:cNvSpPr>
            <a:spLocks noGrp="1"/>
          </p:cNvSpPr>
          <p:nvPr>
            <p:ph type="sldNum" sz="quarter" idx="12"/>
          </p:nvPr>
        </p:nvSpPr>
        <p:spPr/>
        <p:txBody>
          <a:bodyPr/>
          <a:lstStyle/>
          <a:p>
            <a:fld id="{9775FF91-2EC6-4B75-B995-DFEA44D6C4D5}" type="slidenum">
              <a:rPr lang="en-US" smtClean="0">
                <a:solidFill>
                  <a:srgbClr val="000000"/>
                </a:solidFill>
              </a:rPr>
              <a:pPr/>
              <a:t>23</a:t>
            </a:fld>
            <a:endParaRPr lang="en-US">
              <a:solidFill>
                <a:srgbClr val="000000"/>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990600"/>
            <a:ext cx="3638550" cy="227912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6586" y="3269720"/>
            <a:ext cx="5160264" cy="154486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140" y="1524000"/>
            <a:ext cx="1426060" cy="559530"/>
          </a:xfrm>
          <a:prstGeom prst="rect">
            <a:avLst/>
          </a:prstGeom>
        </p:spPr>
      </p:pic>
      <p:sp>
        <p:nvSpPr>
          <p:cNvPr id="28" name="TextBox 27"/>
          <p:cNvSpPr txBox="1"/>
          <p:nvPr/>
        </p:nvSpPr>
        <p:spPr>
          <a:xfrm>
            <a:off x="3810000" y="4953000"/>
            <a:ext cx="5257800" cy="1384995"/>
          </a:xfrm>
          <a:prstGeom prst="rect">
            <a:avLst/>
          </a:prstGeom>
          <a:noFill/>
          <a:ln>
            <a:solidFill>
              <a:srgbClr val="3333FF"/>
            </a:solidFill>
          </a:ln>
        </p:spPr>
        <p:txBody>
          <a:bodyPr wrap="square" rtlCol="0">
            <a:spAutoFit/>
          </a:bodyPr>
          <a:lstStyle/>
          <a:p>
            <a:pPr marL="285750" indent="-285750">
              <a:buFont typeface="Arial" pitchFamily="34" charset="0"/>
              <a:buChar char="•"/>
            </a:pPr>
            <a:r>
              <a:rPr lang="en-US" sz="1400" dirty="0" smtClean="0">
                <a:solidFill>
                  <a:srgbClr val="3333FF"/>
                </a:solidFill>
              </a:rPr>
              <a:t>Used MARS to predict target yield estimates.</a:t>
            </a:r>
            <a:endParaRPr lang="en-US" sz="1400" dirty="0">
              <a:solidFill>
                <a:srgbClr val="3333FF"/>
              </a:solidFill>
            </a:endParaRPr>
          </a:p>
          <a:p>
            <a:pPr marL="285750" indent="-285750">
              <a:buFont typeface="Arial" pitchFamily="34" charset="0"/>
              <a:buChar char="•"/>
            </a:pPr>
            <a:r>
              <a:rPr lang="en-US" sz="1400" dirty="0" smtClean="0">
                <a:solidFill>
                  <a:srgbClr val="3333FF"/>
                </a:solidFill>
              </a:rPr>
              <a:t>Used G4 </a:t>
            </a:r>
            <a:r>
              <a:rPr lang="en-US" sz="1400" dirty="0" err="1" smtClean="0">
                <a:solidFill>
                  <a:srgbClr val="3333FF"/>
                </a:solidFill>
              </a:rPr>
              <a:t>beamline</a:t>
            </a:r>
            <a:r>
              <a:rPr lang="en-US" sz="1400" dirty="0" smtClean="0">
                <a:solidFill>
                  <a:srgbClr val="3333FF"/>
                </a:solidFill>
              </a:rPr>
              <a:t> to estimate front of the </a:t>
            </a:r>
            <a:r>
              <a:rPr lang="en-US" sz="1400" dirty="0" err="1" smtClean="0">
                <a:solidFill>
                  <a:srgbClr val="3333FF"/>
                </a:solidFill>
              </a:rPr>
              <a:t>beamline</a:t>
            </a:r>
            <a:r>
              <a:rPr lang="en-US" sz="1400" dirty="0" smtClean="0">
                <a:solidFill>
                  <a:srgbClr val="3333FF"/>
                </a:solidFill>
              </a:rPr>
              <a:t>.</a:t>
            </a:r>
            <a:endParaRPr lang="en-US" sz="1400" dirty="0">
              <a:solidFill>
                <a:srgbClr val="3333FF"/>
              </a:solidFill>
            </a:endParaRPr>
          </a:p>
          <a:p>
            <a:pPr marL="285750" indent="-285750">
              <a:buFont typeface="Arial" pitchFamily="34" charset="0"/>
              <a:buChar char="•"/>
            </a:pPr>
            <a:r>
              <a:rPr lang="en-US" sz="1400" dirty="0" smtClean="0">
                <a:solidFill>
                  <a:srgbClr val="3333FF"/>
                </a:solidFill>
              </a:rPr>
              <a:t>Estimated end of the </a:t>
            </a:r>
            <a:r>
              <a:rPr lang="en-US" sz="1400" dirty="0" err="1" smtClean="0">
                <a:solidFill>
                  <a:srgbClr val="3333FF"/>
                </a:solidFill>
              </a:rPr>
              <a:t>beamline</a:t>
            </a:r>
            <a:r>
              <a:rPr lang="en-US" sz="1400" dirty="0" smtClean="0">
                <a:solidFill>
                  <a:srgbClr val="3333FF"/>
                </a:solidFill>
              </a:rPr>
              <a:t> with smaller </a:t>
            </a:r>
            <a:r>
              <a:rPr lang="en-US" sz="1400" dirty="0" err="1" smtClean="0">
                <a:solidFill>
                  <a:srgbClr val="3333FF"/>
                </a:solidFill>
              </a:rPr>
              <a:t>dp</a:t>
            </a:r>
            <a:r>
              <a:rPr lang="en-US" sz="1400" dirty="0" smtClean="0">
                <a:solidFill>
                  <a:srgbClr val="3333FF"/>
                </a:solidFill>
              </a:rPr>
              <a:t>/p and emittance. Not a full </a:t>
            </a:r>
            <a:r>
              <a:rPr lang="en-US" sz="1400" dirty="0" err="1" smtClean="0">
                <a:solidFill>
                  <a:srgbClr val="3333FF"/>
                </a:solidFill>
              </a:rPr>
              <a:t>beamline</a:t>
            </a:r>
            <a:r>
              <a:rPr lang="en-US" sz="1400" dirty="0" smtClean="0">
                <a:solidFill>
                  <a:srgbClr val="3333FF"/>
                </a:solidFill>
              </a:rPr>
              <a:t> simulation.</a:t>
            </a:r>
          </a:p>
          <a:p>
            <a:pPr marL="285750" indent="-285750">
              <a:buFont typeface="Arial" pitchFamily="34" charset="0"/>
              <a:buChar char="•"/>
            </a:pPr>
            <a:r>
              <a:rPr lang="en-US" sz="1400" dirty="0" smtClean="0">
                <a:solidFill>
                  <a:srgbClr val="3333FF"/>
                </a:solidFill>
              </a:rPr>
              <a:t>Simulated for various combinations of Primary and secondary energies.</a:t>
            </a: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349" y="3350263"/>
            <a:ext cx="3620633" cy="2209800"/>
          </a:xfrm>
          <a:prstGeom prst="rect">
            <a:avLst/>
          </a:prstGeom>
        </p:spPr>
      </p:pic>
      <p:sp>
        <p:nvSpPr>
          <p:cNvPr id="30" name="TextBox 29"/>
          <p:cNvSpPr txBox="1"/>
          <p:nvPr/>
        </p:nvSpPr>
        <p:spPr>
          <a:xfrm>
            <a:off x="104774" y="5560063"/>
            <a:ext cx="3185487" cy="369332"/>
          </a:xfrm>
          <a:prstGeom prst="rect">
            <a:avLst/>
          </a:prstGeom>
          <a:noFill/>
        </p:spPr>
        <p:txBody>
          <a:bodyPr wrap="none" rtlCol="0">
            <a:spAutoFit/>
          </a:bodyPr>
          <a:lstStyle/>
          <a:p>
            <a:r>
              <a:rPr lang="en-US" dirty="0" smtClean="0"/>
              <a:t>Initial Simulation Parameters </a:t>
            </a:r>
            <a:endParaRPr lang="en-US" dirty="0"/>
          </a:p>
        </p:txBody>
      </p:sp>
      <p:sp>
        <p:nvSpPr>
          <p:cNvPr id="31" name="TextBox 30"/>
          <p:cNvSpPr txBox="1"/>
          <p:nvPr/>
        </p:nvSpPr>
        <p:spPr>
          <a:xfrm>
            <a:off x="4038600" y="4676001"/>
            <a:ext cx="4336444" cy="276999"/>
          </a:xfrm>
          <a:prstGeom prst="rect">
            <a:avLst/>
          </a:prstGeom>
          <a:noFill/>
        </p:spPr>
        <p:txBody>
          <a:bodyPr wrap="none" rtlCol="0">
            <a:spAutoFit/>
          </a:bodyPr>
          <a:lstStyle/>
          <a:p>
            <a:r>
              <a:rPr lang="en-US" sz="1200" dirty="0" smtClean="0"/>
              <a:t>Example of simulated results for 8-&gt;3.1Gev </a:t>
            </a:r>
            <a:r>
              <a:rPr lang="en-US" sz="1200" dirty="0" err="1" smtClean="0"/>
              <a:t>Pos</a:t>
            </a:r>
            <a:r>
              <a:rPr lang="en-US" sz="1200" dirty="0" smtClean="0"/>
              <a:t> Secondaries</a:t>
            </a:r>
            <a:endParaRPr lang="en-US" sz="1200" dirty="0"/>
          </a:p>
        </p:txBody>
      </p:sp>
    </p:spTree>
    <p:extLst>
      <p:ext uri="{BB962C8B-B14F-4D97-AF65-F5344CB8AC3E}">
        <p14:creationId xmlns:p14="http://schemas.microsoft.com/office/powerpoint/2010/main" val="3839349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g-2 Operations</a:t>
            </a:r>
            <a:endParaRPr lang="en-US" dirty="0"/>
          </a:p>
        </p:txBody>
      </p:sp>
      <p:sp>
        <p:nvSpPr>
          <p:cNvPr id="3" name="Content Placeholder 2"/>
          <p:cNvSpPr>
            <a:spLocks noGrp="1"/>
          </p:cNvSpPr>
          <p:nvPr>
            <p:ph idx="1"/>
          </p:nvPr>
        </p:nvSpPr>
        <p:spPr>
          <a:xfrm>
            <a:off x="457200" y="1600200"/>
            <a:ext cx="8077200" cy="4525963"/>
          </a:xfrm>
        </p:spPr>
        <p:txBody>
          <a:bodyPr/>
          <a:lstStyle/>
          <a:p>
            <a:pPr marL="91440" indent="-91440"/>
            <a:r>
              <a:rPr lang="en-US" sz="2400" dirty="0">
                <a:solidFill>
                  <a:schemeClr val="tx2"/>
                </a:solidFill>
              </a:rPr>
              <a:t>For each 1.33 sec Nova cycle</a:t>
            </a:r>
            <a:r>
              <a:rPr lang="en-US" sz="2400" dirty="0" smtClean="0">
                <a:solidFill>
                  <a:schemeClr val="tx2"/>
                </a:solidFill>
              </a:rPr>
              <a:t>, g-2 will use four Booster batches will be spread through </a:t>
            </a:r>
            <a:r>
              <a:rPr lang="en-US" sz="2400" dirty="0">
                <a:solidFill>
                  <a:schemeClr val="tx2"/>
                </a:solidFill>
              </a:rPr>
              <a:t>the first eight of the twenty 15 Hz </a:t>
            </a:r>
            <a:r>
              <a:rPr lang="en-US" sz="2400" dirty="0" smtClean="0">
                <a:solidFill>
                  <a:schemeClr val="tx2"/>
                </a:solidFill>
              </a:rPr>
              <a:t>ticks.</a:t>
            </a:r>
            <a:endParaRPr lang="en-US" sz="2400" dirty="0">
              <a:solidFill>
                <a:schemeClr val="tx2"/>
              </a:solidFill>
            </a:endParaRPr>
          </a:p>
          <a:p>
            <a:pPr marL="91440" indent="-91440"/>
            <a:r>
              <a:rPr lang="en-US" sz="2400" dirty="0">
                <a:solidFill>
                  <a:schemeClr val="tx2"/>
                </a:solidFill>
              </a:rPr>
              <a:t>During that time:</a:t>
            </a:r>
          </a:p>
          <a:p>
            <a:pPr marL="305753" lvl="1" indent="-91440"/>
            <a:r>
              <a:rPr lang="en-US" sz="1600" dirty="0">
                <a:solidFill>
                  <a:schemeClr val="tx2"/>
                </a:solidFill>
              </a:rPr>
              <a:t>One </a:t>
            </a:r>
            <a:r>
              <a:rPr lang="en-US" sz="1600" dirty="0" smtClean="0">
                <a:solidFill>
                  <a:schemeClr val="tx2"/>
                </a:solidFill>
              </a:rPr>
              <a:t>8.9 GeV/c Booster </a:t>
            </a:r>
            <a:r>
              <a:rPr lang="en-US" sz="1600" dirty="0">
                <a:solidFill>
                  <a:schemeClr val="tx2"/>
                </a:solidFill>
              </a:rPr>
              <a:t>batch injected to RR, divided into four 2.5MHz bunches.</a:t>
            </a:r>
          </a:p>
          <a:p>
            <a:pPr marL="305753" lvl="1" indent="-91440"/>
            <a:r>
              <a:rPr lang="en-US" sz="1600" dirty="0">
                <a:solidFill>
                  <a:schemeClr val="tx2"/>
                </a:solidFill>
              </a:rPr>
              <a:t>One bunch is sent to </a:t>
            </a:r>
            <a:r>
              <a:rPr lang="en-US" sz="1600" dirty="0" smtClean="0">
                <a:solidFill>
                  <a:schemeClr val="tx2"/>
                </a:solidFill>
              </a:rPr>
              <a:t>the AP0 target, where 3.1 GeV/c </a:t>
            </a:r>
            <a:r>
              <a:rPr lang="en-US" sz="1600" dirty="0" err="1" smtClean="0">
                <a:solidFill>
                  <a:schemeClr val="tx2"/>
                </a:solidFill>
              </a:rPr>
              <a:t>secondaries</a:t>
            </a:r>
            <a:r>
              <a:rPr lang="en-US" sz="1600" dirty="0" smtClean="0">
                <a:solidFill>
                  <a:schemeClr val="tx2"/>
                </a:solidFill>
              </a:rPr>
              <a:t> are sent to the Delivery Ring</a:t>
            </a:r>
          </a:p>
          <a:p>
            <a:pPr marL="305753" lvl="1" indent="-91440"/>
            <a:r>
              <a:rPr lang="en-US" sz="1600" dirty="0" smtClean="0">
                <a:solidFill>
                  <a:schemeClr val="tx2"/>
                </a:solidFill>
              </a:rPr>
              <a:t>The </a:t>
            </a:r>
            <a:r>
              <a:rPr lang="en-US" sz="1600" dirty="0" err="1" smtClean="0">
                <a:solidFill>
                  <a:schemeClr val="tx2"/>
                </a:solidFill>
              </a:rPr>
              <a:t>secondaries</a:t>
            </a:r>
            <a:r>
              <a:rPr lang="en-US" sz="1600" dirty="0" smtClean="0">
                <a:solidFill>
                  <a:schemeClr val="tx2"/>
                </a:solidFill>
              </a:rPr>
              <a:t> circulate in the Delivery Ring a few times and the entire bunch is extracted to g-2.</a:t>
            </a:r>
            <a:endParaRPr lang="en-US" sz="1600" dirty="0">
              <a:solidFill>
                <a:schemeClr val="tx2"/>
              </a:solidFill>
            </a:endParaRPr>
          </a:p>
          <a:p>
            <a:pPr marL="305753" lvl="1" indent="-91440"/>
            <a:r>
              <a:rPr lang="en-US" sz="1600" dirty="0">
                <a:solidFill>
                  <a:schemeClr val="tx2"/>
                </a:solidFill>
              </a:rPr>
              <a:t>Repeat for all four bunches.</a:t>
            </a:r>
          </a:p>
          <a:p>
            <a:pPr marL="305753" lvl="1" indent="-91440"/>
            <a:r>
              <a:rPr lang="en-US" sz="1600" dirty="0">
                <a:solidFill>
                  <a:schemeClr val="tx2"/>
                </a:solidFill>
              </a:rPr>
              <a:t>Repeat </a:t>
            </a:r>
            <a:r>
              <a:rPr lang="en-US" sz="1600" dirty="0" smtClean="0">
                <a:solidFill>
                  <a:schemeClr val="tx2"/>
                </a:solidFill>
              </a:rPr>
              <a:t>Booster batch injection three more times.</a:t>
            </a:r>
          </a:p>
          <a:p>
            <a:pPr marL="91440" indent="-91440"/>
            <a:r>
              <a:rPr lang="en-US" sz="2000" dirty="0" smtClean="0">
                <a:solidFill>
                  <a:schemeClr val="tx2"/>
                </a:solidFill>
              </a:rPr>
              <a:t>Repeat on next Nova cycle.</a:t>
            </a:r>
          </a:p>
        </p:txBody>
      </p:sp>
    </p:spTree>
    <p:extLst>
      <p:ext uri="{BB962C8B-B14F-4D97-AF65-F5344CB8AC3E}">
        <p14:creationId xmlns:p14="http://schemas.microsoft.com/office/powerpoint/2010/main" val="1680400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Antiproton Source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pic>
        <p:nvPicPr>
          <p:cNvPr id="2051" name="Picture 3"/>
          <p:cNvPicPr>
            <a:picLocks noChangeAspect="1" noChangeArrowheads="1"/>
          </p:cNvPicPr>
          <p:nvPr/>
        </p:nvPicPr>
        <p:blipFill>
          <a:blip r:embed="rId4" cstate="print"/>
          <a:srcRect/>
          <a:stretch>
            <a:fillRect/>
          </a:stretch>
        </p:blipFill>
        <p:spPr bwMode="auto">
          <a:xfrm>
            <a:off x="4876800" y="-12483"/>
            <a:ext cx="3886200" cy="6870483"/>
          </a:xfrm>
          <a:prstGeom prst="rect">
            <a:avLst/>
          </a:prstGeom>
          <a:noFill/>
          <a:ln w="9525">
            <a:noFill/>
            <a:miter lim="800000"/>
            <a:headEnd/>
            <a:tailEnd/>
          </a:ln>
          <a:effectLst/>
        </p:spPr>
      </p:pic>
      <p:sp>
        <p:nvSpPr>
          <p:cNvPr id="6" name="TextBox 5"/>
          <p:cNvSpPr txBox="1"/>
          <p:nvPr/>
        </p:nvSpPr>
        <p:spPr>
          <a:xfrm>
            <a:off x="152400" y="1219200"/>
            <a:ext cx="4267200" cy="4524315"/>
          </a:xfrm>
          <a:prstGeom prst="rect">
            <a:avLst/>
          </a:prstGeom>
          <a:noFill/>
        </p:spPr>
        <p:txBody>
          <a:bodyPr wrap="square" rtlCol="0">
            <a:spAutoFit/>
          </a:bodyPr>
          <a:lstStyle/>
          <a:p>
            <a:pPr marL="0" lvl="1">
              <a:buFont typeface="Arial" pitchFamily="34" charset="0"/>
              <a:buChar char="•"/>
            </a:pPr>
            <a:r>
              <a:rPr lang="en-US" dirty="0" smtClean="0"/>
              <a:t> A 120 GeV/c proton beam is transported to the Target Station via AP-1 every 2.2 seconds</a:t>
            </a:r>
          </a:p>
          <a:p>
            <a:pPr>
              <a:buFont typeface="Arial" pitchFamily="34" charset="0"/>
              <a:buChar char="•"/>
            </a:pPr>
            <a:r>
              <a:rPr lang="en-US" dirty="0" smtClean="0"/>
              <a:t> An 8.89 GeV/c negative secondary beam travels down AP-2 and is injected into the Debuncher</a:t>
            </a:r>
          </a:p>
          <a:p>
            <a:pPr marL="112713" indent="-112713">
              <a:buFont typeface="Arial" pitchFamily="34" charset="0"/>
              <a:buChar char="•"/>
            </a:pPr>
            <a:r>
              <a:rPr lang="en-US" dirty="0" smtClean="0">
                <a:sym typeface="Symbol"/>
              </a:rPr>
              <a:t>8.89 GeV/c antiprotons are bunch rotated and stochastically cooled in the Debuncher, then transferred to the Accumulator via the D/A line</a:t>
            </a:r>
          </a:p>
          <a:p>
            <a:pPr marL="112713" indent="-112713">
              <a:buFont typeface="Arial" pitchFamily="34" charset="0"/>
              <a:buChar char="•"/>
            </a:pPr>
            <a:r>
              <a:rPr lang="en-US" dirty="0" smtClean="0">
                <a:sym typeface="Symbol"/>
              </a:rPr>
              <a:t>Antiprotons are accumulated over hours, then transferred to MI via the AP-3 and AP-1 lines</a:t>
            </a:r>
          </a:p>
          <a:p>
            <a:pPr marL="112713" indent="-112713">
              <a:buFont typeface="Arial" pitchFamily="34" charset="0"/>
              <a:buChar char="•"/>
            </a:pPr>
            <a:r>
              <a:rPr lang="en-US" dirty="0" smtClean="0">
                <a:sym typeface="Symbol"/>
              </a:rPr>
              <a:t>8.89 GeV/c protons can be “reverse injected” or sent in the reciprocal direction of the antiprotons for tune-up</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6053959" y="3962400"/>
          <a:ext cx="3090041" cy="2438400"/>
        </p:xfrm>
        <a:graphic>
          <a:graphicData uri="http://schemas.openxmlformats.org/presentationml/2006/ole">
            <mc:AlternateContent xmlns:mc="http://schemas.openxmlformats.org/markup-compatibility/2006">
              <mc:Choice xmlns:v="urn:schemas-microsoft-com:vml" Requires="v">
                <p:oleObj spid="_x0000_s15430" r:id="rId5" imgW="4352925" imgH="3419475" progId="">
                  <p:embed/>
                </p:oleObj>
              </mc:Choice>
              <mc:Fallback>
                <p:oleObj r:id="rId5" imgW="4352925" imgH="341947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959" y="3962400"/>
                        <a:ext cx="3090041"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C6D2AC55-40A0-40E7-8F32-6B57924338B6}" type="slidenum">
              <a:rPr lang="en-US" smtClean="0"/>
              <a:pPr/>
              <a:t>25</a:t>
            </a:fld>
            <a:endParaRPr lang="en-US" dirty="0"/>
          </a:p>
        </p:txBody>
      </p:sp>
      <p:sp>
        <p:nvSpPr>
          <p:cNvPr id="8" name="Date Placeholder 7"/>
          <p:cNvSpPr>
            <a:spLocks noGrp="1"/>
          </p:cNvSpPr>
          <p:nvPr>
            <p:ph type="dt" sz="half" idx="10"/>
          </p:nvPr>
        </p:nvSpPr>
        <p:spPr/>
        <p:txBody>
          <a:bodyPr/>
          <a:lstStyle/>
          <a:p>
            <a:r>
              <a:rPr lang="en-US" smtClean="0"/>
              <a:t>1/13/2012</a:t>
            </a:r>
            <a:endParaRPr lang="en-US"/>
          </a:p>
        </p:txBody>
      </p:sp>
      <p:sp>
        <p:nvSpPr>
          <p:cNvPr id="9" name="Footer Placeholder 8"/>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1431135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the g-2 experiment</a:t>
            </a:r>
            <a:endParaRPr lang="en-US" sz="2800" dirty="0">
              <a:solidFill>
                <a:srgbClr val="254FAD"/>
              </a:solidFill>
            </a:endParaRPr>
          </a:p>
        </p:txBody>
      </p:sp>
      <p:sp>
        <p:nvSpPr>
          <p:cNvPr id="8" name="TextBox 7"/>
          <p:cNvSpPr txBox="1"/>
          <p:nvPr/>
        </p:nvSpPr>
        <p:spPr>
          <a:xfrm>
            <a:off x="5562600" y="838200"/>
            <a:ext cx="3581400" cy="5909310"/>
          </a:xfrm>
          <a:prstGeom prst="rect">
            <a:avLst/>
          </a:prstGeom>
          <a:noFill/>
        </p:spPr>
        <p:txBody>
          <a:bodyPr wrap="square" rtlCol="0">
            <a:spAutoFit/>
          </a:bodyPr>
          <a:lstStyle/>
          <a:p>
            <a:pPr marL="114300" lvl="1" indent="-114300">
              <a:buFont typeface="Arial" pitchFamily="34" charset="0"/>
              <a:buChar char="•"/>
            </a:pPr>
            <a:r>
              <a:rPr lang="en-US" dirty="0" smtClean="0"/>
              <a:t>An 8.89 GeV/c Booster batch is sent to the Recycler, where it is divided into 4 2.5 MHz bunches, which are individually extracted to the Debuncher</a:t>
            </a:r>
          </a:p>
          <a:p>
            <a:pPr marL="114300" indent="-114300">
              <a:buFont typeface="Arial" pitchFamily="34" charset="0"/>
              <a:buChar char="•"/>
            </a:pPr>
            <a:r>
              <a:rPr lang="en-US" dirty="0" smtClean="0"/>
              <a:t>The bunches are transported to the Target Station at ~10 ms intervals</a:t>
            </a:r>
          </a:p>
          <a:p>
            <a:pPr marL="341313" indent="-112713">
              <a:buFont typeface="Arial" pitchFamily="34" charset="0"/>
              <a:buChar char="•"/>
            </a:pPr>
            <a:r>
              <a:rPr lang="en-US" dirty="0" smtClean="0">
                <a:sym typeface="Symbol"/>
              </a:rPr>
              <a:t>Extracted at MI-52 from Recycler to the P1 beam line</a:t>
            </a:r>
          </a:p>
          <a:p>
            <a:pPr marL="341313" indent="-112713">
              <a:buFont typeface="Arial" pitchFamily="34" charset="0"/>
              <a:buChar char="•"/>
            </a:pPr>
            <a:r>
              <a:rPr lang="en-US" dirty="0" smtClean="0">
                <a:sym typeface="Symbol"/>
              </a:rPr>
              <a:t>P1  P2  M1  Target Station </a:t>
            </a:r>
          </a:p>
          <a:p>
            <a:pPr marL="112713" indent="-112713">
              <a:buFont typeface="Arial" pitchFamily="34" charset="0"/>
              <a:buChar char="•"/>
            </a:pPr>
            <a:r>
              <a:rPr lang="en-US" dirty="0" smtClean="0">
                <a:sym typeface="Symbol"/>
              </a:rPr>
              <a:t>The 3.1 GeV/c secondary beam is transported to the Delivery Ring</a:t>
            </a:r>
          </a:p>
          <a:p>
            <a:pPr marL="341313" indent="-112713">
              <a:buFont typeface="Arial" pitchFamily="34" charset="0"/>
              <a:buChar char="•"/>
            </a:pPr>
            <a:r>
              <a:rPr lang="en-US" dirty="0" smtClean="0">
                <a:sym typeface="Symbol"/>
              </a:rPr>
              <a:t>Target Station  M2  M3  Delivery Ring</a:t>
            </a:r>
          </a:p>
          <a:p>
            <a:pPr marL="112713" indent="-112713">
              <a:buFont typeface="Arial" pitchFamily="34" charset="0"/>
              <a:buChar char="•"/>
            </a:pPr>
            <a:r>
              <a:rPr lang="en-US" dirty="0" smtClean="0">
                <a:sym typeface="Symbol"/>
              </a:rPr>
              <a:t>Mu2e Abort in 50 straight section can be used for g-2 proton removal</a:t>
            </a:r>
          </a:p>
          <a:p>
            <a:pPr marL="112713" indent="-112713">
              <a:buFont typeface="Arial" pitchFamily="34" charset="0"/>
              <a:buChar char="•"/>
            </a:pPr>
            <a:r>
              <a:rPr lang="en-US" dirty="0" smtClean="0">
                <a:sym typeface="Symbol"/>
              </a:rPr>
              <a:t>Beam in Debuncher is extracted to the M4 line</a:t>
            </a:r>
          </a:p>
          <a:p>
            <a:pPr marL="112713" indent="-112713">
              <a:buFont typeface="Arial" pitchFamily="34" charset="0"/>
              <a:buChar char="•"/>
            </a:pPr>
            <a:r>
              <a:rPr lang="en-US" dirty="0" smtClean="0">
                <a:sym typeface="Symbol"/>
              </a:rPr>
              <a:t>The g-2 line connects M4 to the    g-2 experimental hall</a:t>
            </a:r>
          </a:p>
        </p:txBody>
      </p:sp>
      <p:pic>
        <p:nvPicPr>
          <p:cNvPr id="12" name="Picture 11" descr="FNAL_Aerial_Pbar-MI_99-0912-07_New.jpg"/>
          <p:cNvPicPr>
            <a:picLocks noChangeAspect="1"/>
          </p:cNvPicPr>
          <p:nvPr/>
        </p:nvPicPr>
        <p:blipFill>
          <a:blip r:embed="rId3" cstate="print"/>
          <a:stretch>
            <a:fillRect/>
          </a:stretch>
        </p:blipFill>
        <p:spPr>
          <a:xfrm>
            <a:off x="0" y="1295400"/>
            <a:ext cx="5562600" cy="5096766"/>
          </a:xfrm>
          <a:prstGeom prst="rect">
            <a:avLst/>
          </a:prstGeom>
        </p:spPr>
      </p:pic>
      <p:sp>
        <p:nvSpPr>
          <p:cNvPr id="13" name="Slide Number Placeholder 12"/>
          <p:cNvSpPr>
            <a:spLocks noGrp="1"/>
          </p:cNvSpPr>
          <p:nvPr>
            <p:ph type="sldNum" sz="quarter" idx="12"/>
          </p:nvPr>
        </p:nvSpPr>
        <p:spPr/>
        <p:txBody>
          <a:bodyPr/>
          <a:lstStyle/>
          <a:p>
            <a:fld id="{C6D2AC55-40A0-40E7-8F32-6B57924338B6}" type="slidenum">
              <a:rPr lang="en-US" smtClean="0"/>
              <a:pPr/>
              <a:t>26</a:t>
            </a:fld>
            <a:endParaRPr lang="en-US"/>
          </a:p>
        </p:txBody>
      </p:sp>
      <p:sp>
        <p:nvSpPr>
          <p:cNvPr id="14" name="Date Placeholder 13"/>
          <p:cNvSpPr>
            <a:spLocks noGrp="1"/>
          </p:cNvSpPr>
          <p:nvPr>
            <p:ph type="dt" sz="half" idx="10"/>
          </p:nvPr>
        </p:nvSpPr>
        <p:spPr/>
        <p:txBody>
          <a:bodyPr/>
          <a:lstStyle/>
          <a:p>
            <a:r>
              <a:rPr lang="en-US" smtClean="0"/>
              <a:t>1/13/2012</a:t>
            </a:r>
            <a:endParaRPr lang="en-US"/>
          </a:p>
        </p:txBody>
      </p:sp>
      <p:sp>
        <p:nvSpPr>
          <p:cNvPr id="15" name="Footer Placeholder 14"/>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255775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1"/>
            <a:ext cx="4088424" cy="6858002"/>
          </a:xfrm>
          <a:prstGeom prst="rect">
            <a:avLst/>
          </a:prstGeom>
          <a:noFill/>
          <a:ln w="9525">
            <a:noFill/>
            <a:miter lim="800000"/>
            <a:headEnd/>
            <a:tailEnd/>
          </a:ln>
          <a:effectLst/>
        </p:spPr>
      </p:pic>
      <p:sp>
        <p:nvSpPr>
          <p:cNvPr id="9" name="Title 1"/>
          <p:cNvSpPr>
            <a:spLocks noGrp="1"/>
          </p:cNvSpPr>
          <p:nvPr>
            <p:ph type="title"/>
          </p:nvPr>
        </p:nvSpPr>
        <p:spPr>
          <a:xfrm>
            <a:off x="4038600" y="0"/>
            <a:ext cx="5105400" cy="685800"/>
          </a:xfrm>
        </p:spPr>
        <p:txBody>
          <a:bodyPr>
            <a:normAutofit/>
          </a:bodyPr>
          <a:lstStyle/>
          <a:p>
            <a:r>
              <a:rPr lang="en-US" sz="3200" dirty="0" smtClean="0">
                <a:solidFill>
                  <a:srgbClr val="254FAD"/>
                </a:solidFill>
              </a:rPr>
              <a:t>g-2/Mu2e Configuration</a:t>
            </a:r>
            <a:endParaRPr lang="en-US" sz="2000" dirty="0">
              <a:solidFill>
                <a:srgbClr val="254FAD"/>
              </a:solidFill>
            </a:endParaRPr>
          </a:p>
        </p:txBody>
      </p:sp>
      <p:sp>
        <p:nvSpPr>
          <p:cNvPr id="6" name="TextBox 5"/>
          <p:cNvSpPr txBox="1"/>
          <p:nvPr/>
        </p:nvSpPr>
        <p:spPr>
          <a:xfrm>
            <a:off x="4114800" y="671691"/>
            <a:ext cx="4876800" cy="5909310"/>
          </a:xfrm>
          <a:prstGeom prst="rect">
            <a:avLst/>
          </a:prstGeom>
          <a:noFill/>
        </p:spPr>
        <p:txBody>
          <a:bodyPr wrap="square" rtlCol="0">
            <a:spAutoFit/>
          </a:bodyPr>
          <a:lstStyle/>
          <a:p>
            <a:pPr marL="114300" lvl="1" indent="-114300">
              <a:buFont typeface="Arial" pitchFamily="34" charset="0"/>
              <a:buChar char="•"/>
            </a:pPr>
            <a:r>
              <a:rPr lang="en-US" dirty="0" smtClean="0"/>
              <a:t>The Accumulator and D/A line are no longer needed and will be used for parts</a:t>
            </a:r>
          </a:p>
          <a:p>
            <a:pPr marL="114300" lvl="1" indent="-114300">
              <a:buFont typeface="Arial" pitchFamily="34" charset="0"/>
              <a:buChar char="•"/>
            </a:pPr>
            <a:r>
              <a:rPr lang="en-US" dirty="0" smtClean="0"/>
              <a:t> M1 is the new name for AP-1, apertures will be improved to accommodate the larger 8.89 GeV/c primary beam</a:t>
            </a:r>
          </a:p>
          <a:p>
            <a:pPr marL="114300" indent="-114300">
              <a:buFont typeface="Arial" pitchFamily="34" charset="0"/>
              <a:buChar char="•"/>
            </a:pPr>
            <a:r>
              <a:rPr lang="en-US" dirty="0" smtClean="0"/>
              <a:t> AP-2 will be removed and a similar, but shorter, secondary line will be called M2</a:t>
            </a:r>
          </a:p>
          <a:p>
            <a:pPr marL="114300" indent="-114300">
              <a:buFont typeface="Arial" pitchFamily="34" charset="0"/>
              <a:buChar char="•"/>
            </a:pPr>
            <a:r>
              <a:rPr lang="en-US" dirty="0" smtClean="0">
                <a:sym typeface="Symbol"/>
              </a:rPr>
              <a:t>The secondary beam will be transported to the D30 straight section instead of D50</a:t>
            </a:r>
          </a:p>
          <a:p>
            <a:pPr marL="112713" indent="-112713">
              <a:buFont typeface="Arial" pitchFamily="34" charset="0"/>
              <a:buChar char="•"/>
            </a:pPr>
            <a:r>
              <a:rPr lang="en-US" dirty="0" smtClean="0">
                <a:sym typeface="Symbol"/>
              </a:rPr>
              <a:t>The new line connecting M2 to the Delivery Ring in the D30 straight section will be called M3</a:t>
            </a:r>
          </a:p>
          <a:p>
            <a:pPr marL="114300" indent="-114300">
              <a:buFont typeface="Arial" pitchFamily="34" charset="0"/>
              <a:buChar char="•"/>
            </a:pPr>
            <a:r>
              <a:rPr lang="en-US" dirty="0" smtClean="0"/>
              <a:t>M2 and M3 will have a higher quadrupole density than AP-2 did (4 m spacing upstream of bend, increasing to 6 m downstream)</a:t>
            </a:r>
          </a:p>
          <a:p>
            <a:pPr marL="114300" indent="-114300">
              <a:buFont typeface="Arial" pitchFamily="34" charset="0"/>
              <a:buChar char="•"/>
            </a:pPr>
            <a:r>
              <a:rPr lang="en-US" dirty="0" smtClean="0">
                <a:sym typeface="Symbol"/>
              </a:rPr>
              <a:t>M3 needs to be designed for use by both g-2 and Mu2e</a:t>
            </a:r>
          </a:p>
          <a:p>
            <a:pPr marL="114300" indent="-114300">
              <a:buFont typeface="Arial" pitchFamily="34" charset="0"/>
              <a:buChar char="•"/>
            </a:pPr>
            <a:r>
              <a:rPr lang="en-US" dirty="0" smtClean="0">
                <a:sym typeface="Symbol"/>
              </a:rPr>
              <a:t>The old injection region for AP-2 will become an abort for Mu2e and could be used for proton removal for g-2</a:t>
            </a:r>
          </a:p>
          <a:p>
            <a:pPr marL="114300" indent="-114300">
              <a:buFont typeface="Arial" pitchFamily="34" charset="0"/>
              <a:buChar char="•"/>
            </a:pPr>
            <a:r>
              <a:rPr lang="en-US" dirty="0" smtClean="0">
                <a:sym typeface="Symbol"/>
              </a:rPr>
              <a:t>The extraction line will be called M4</a:t>
            </a:r>
          </a:p>
          <a:p>
            <a:pPr marL="114300" indent="-114300">
              <a:buFont typeface="Arial" pitchFamily="34" charset="0"/>
              <a:buChar char="•"/>
            </a:pPr>
            <a:r>
              <a:rPr lang="en-US" dirty="0" smtClean="0">
                <a:sym typeface="Symbol"/>
              </a:rPr>
              <a:t>The  g-2 line connects M4 to the experiment</a:t>
            </a:r>
          </a:p>
        </p:txBody>
      </p:sp>
      <p:sp>
        <p:nvSpPr>
          <p:cNvPr id="7" name="Slide Number Placeholder 6"/>
          <p:cNvSpPr>
            <a:spLocks noGrp="1"/>
          </p:cNvSpPr>
          <p:nvPr>
            <p:ph type="sldNum" sz="quarter" idx="12"/>
          </p:nvPr>
        </p:nvSpPr>
        <p:spPr/>
        <p:txBody>
          <a:bodyPr/>
          <a:lstStyle/>
          <a:p>
            <a:fld id="{C6D2AC55-40A0-40E7-8F32-6B57924338B6}" type="slidenum">
              <a:rPr lang="en-US" smtClean="0"/>
              <a:pPr/>
              <a:t>27</a:t>
            </a:fld>
            <a:endParaRPr lang="en-US" dirty="0"/>
          </a:p>
        </p:txBody>
      </p:sp>
      <p:sp>
        <p:nvSpPr>
          <p:cNvPr id="8" name="Date Placeholder 7"/>
          <p:cNvSpPr>
            <a:spLocks noGrp="1"/>
          </p:cNvSpPr>
          <p:nvPr>
            <p:ph type="dt" sz="half" idx="10"/>
          </p:nvPr>
        </p:nvSpPr>
        <p:spPr/>
        <p:txBody>
          <a:bodyPr/>
          <a:lstStyle/>
          <a:p>
            <a:r>
              <a:rPr lang="en-US" smtClean="0"/>
              <a:t>1/13/2012</a:t>
            </a:r>
            <a:endParaRPr lang="en-US"/>
          </a:p>
        </p:txBody>
      </p:sp>
      <p:sp>
        <p:nvSpPr>
          <p:cNvPr id="11" name="Footer Placeholder 10"/>
          <p:cNvSpPr>
            <a:spLocks noGrp="1"/>
          </p:cNvSpPr>
          <p:nvPr>
            <p:ph type="ftr" sz="quarter" idx="11"/>
          </p:nvPr>
        </p:nvSpPr>
        <p:spPr/>
        <p:txBody>
          <a:bodyPr/>
          <a:lstStyle/>
          <a:p>
            <a:r>
              <a:rPr lang="en-US" dirty="0" smtClean="0"/>
              <a:t>J. Morgan</a:t>
            </a:r>
            <a:endParaRPr lang="en-US" dirty="0"/>
          </a:p>
        </p:txBody>
      </p:sp>
    </p:spTree>
    <p:extLst>
      <p:ext uri="{BB962C8B-B14F-4D97-AF65-F5344CB8AC3E}">
        <p14:creationId xmlns:p14="http://schemas.microsoft.com/office/powerpoint/2010/main" val="2274763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5055576" y="-1"/>
            <a:ext cx="4088424" cy="6858001"/>
          </a:xfrm>
          <a:prstGeom prst="rect">
            <a:avLst/>
          </a:prstGeom>
          <a:noFill/>
          <a:ln w="9525">
            <a:noFill/>
            <a:miter lim="800000"/>
            <a:headEnd/>
            <a:tailEnd/>
          </a:ln>
          <a:effectLst/>
        </p:spPr>
      </p:pic>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52400" y="948690"/>
            <a:ext cx="4267200" cy="5909310"/>
          </a:xfrm>
          <a:prstGeom prst="rect">
            <a:avLst/>
          </a:prstGeom>
          <a:noFill/>
        </p:spPr>
        <p:txBody>
          <a:bodyPr wrap="square" rtlCol="0">
            <a:spAutoFit/>
          </a:bodyPr>
          <a:lstStyle/>
          <a:p>
            <a:pPr marL="112713" lvl="1" indent="-112713">
              <a:buFont typeface="Arial" pitchFamily="34" charset="0"/>
              <a:buChar char="•"/>
            </a:pPr>
            <a:r>
              <a:rPr lang="en-US" dirty="0" smtClean="0"/>
              <a:t>An 8.89 GeV/c proton bunch, 120 ns long, is transported to the Target Station via M-1 at an average rate of 12 Hz, with 100 Hz bursts (16 bunches, 10 ms interval)</a:t>
            </a:r>
          </a:p>
          <a:p>
            <a:pPr marL="112713" indent="-112713">
              <a:buFont typeface="Arial" pitchFamily="34" charset="0"/>
              <a:buChar char="•"/>
            </a:pPr>
            <a:r>
              <a:rPr lang="en-US" dirty="0" smtClean="0"/>
              <a:t>A 3.1 GeV/c Positive secondary beam travels down M2 and M3 and is injected into the Debuncher in the 30 straight section with Lambertsons and a kicker</a:t>
            </a:r>
          </a:p>
          <a:p>
            <a:pPr marL="342900" indent="-171450">
              <a:buFont typeface="Arial" pitchFamily="34" charset="0"/>
              <a:buChar char="•"/>
            </a:pPr>
            <a:r>
              <a:rPr lang="en-US" dirty="0" smtClean="0">
                <a:sym typeface="Symbol"/>
              </a:rPr>
              <a:t>Some of the pions decay into 3.09 GeV/c muons as they travel down M2/M3</a:t>
            </a:r>
          </a:p>
          <a:p>
            <a:pPr marL="342900" indent="-171450">
              <a:buFont typeface="Arial" pitchFamily="34" charset="0"/>
              <a:buChar char="•"/>
            </a:pPr>
            <a:r>
              <a:rPr lang="en-US" dirty="0" smtClean="0"/>
              <a:t>The M2 and M3 lines have an increased quadrupole density to improve muon efficiency</a:t>
            </a:r>
          </a:p>
          <a:p>
            <a:pPr marL="112713" indent="-112713">
              <a:buFont typeface="Arial" pitchFamily="34" charset="0"/>
              <a:buChar char="•"/>
            </a:pPr>
            <a:r>
              <a:rPr lang="en-US" dirty="0" smtClean="0">
                <a:sym typeface="Symbol"/>
              </a:rPr>
              <a:t>Muons can circle the 550 meter Debuncher as many times as desired</a:t>
            </a:r>
          </a:p>
          <a:p>
            <a:pPr marL="112713" indent="-112713">
              <a:buFont typeface="Arial" pitchFamily="34" charset="0"/>
              <a:buChar char="•"/>
            </a:pPr>
            <a:r>
              <a:rPr lang="en-US" dirty="0" smtClean="0">
                <a:sym typeface="Symbol"/>
              </a:rPr>
              <a:t>The abort located in the 50 straight section can be used to remove protons</a:t>
            </a:r>
          </a:p>
          <a:p>
            <a:pPr marL="112713" indent="-112713">
              <a:buFont typeface="Arial" pitchFamily="34" charset="0"/>
              <a:buChar char="•"/>
            </a:pPr>
            <a:r>
              <a:rPr lang="en-US" dirty="0" smtClean="0">
                <a:sym typeface="Symbol"/>
              </a:rPr>
              <a:t>3.09 GeV/c muons are extracted into the M4 line, then bends into the g-2 line that transports them to the experiment</a:t>
            </a:r>
          </a:p>
        </p:txBody>
      </p:sp>
      <p:sp>
        <p:nvSpPr>
          <p:cNvPr id="6" name="Slide Number Placeholder 5"/>
          <p:cNvSpPr>
            <a:spLocks noGrp="1"/>
          </p:cNvSpPr>
          <p:nvPr>
            <p:ph type="sldNum" sz="quarter" idx="12"/>
          </p:nvPr>
        </p:nvSpPr>
        <p:spPr/>
        <p:txBody>
          <a:bodyPr/>
          <a:lstStyle/>
          <a:p>
            <a:fld id="{C6D2AC55-40A0-40E7-8F32-6B57924338B6}" type="slidenum">
              <a:rPr lang="en-US" smtClean="0"/>
              <a:pPr/>
              <a:t>28</a:t>
            </a:fld>
            <a:endParaRPr lang="en-US" dirty="0"/>
          </a:p>
        </p:txBody>
      </p:sp>
      <p:sp>
        <p:nvSpPr>
          <p:cNvPr id="8" name="Footer Placeholder 7"/>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270923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066800"/>
            <a:ext cx="4267200" cy="5355312"/>
          </a:xfrm>
          <a:prstGeom prst="rect">
            <a:avLst/>
          </a:prstGeom>
          <a:noFill/>
        </p:spPr>
        <p:txBody>
          <a:bodyPr wrap="square" rtlCol="0">
            <a:spAutoFit/>
          </a:bodyPr>
          <a:lstStyle/>
          <a:p>
            <a:pPr marL="112713" lvl="1" indent="-112713">
              <a:buFont typeface="Arial" pitchFamily="34" charset="0"/>
              <a:buChar char="•"/>
            </a:pPr>
            <a:r>
              <a:rPr lang="en-US" dirty="0" smtClean="0"/>
              <a:t>An 8.89 GeV/c proton bunch, 120 ns long, is transported to the Debuncher via AP-1 and AP-3 (bypassing the Target Station) at an average rate of 6 Hz with 18 Hz bursts</a:t>
            </a:r>
          </a:p>
          <a:p>
            <a:pPr marL="112713" indent="-112713">
              <a:buFont typeface="Arial" pitchFamily="34" charset="0"/>
              <a:buChar char="•"/>
            </a:pPr>
            <a:r>
              <a:rPr lang="en-US" dirty="0" smtClean="0"/>
              <a:t>The 8.89 GeV/c bunch is injected into the Debuncher in the 30 straight section with Lambertsons and a kicker</a:t>
            </a:r>
          </a:p>
          <a:p>
            <a:pPr marL="112713" indent="-112713">
              <a:buFont typeface="Arial" pitchFamily="34" charset="0"/>
              <a:buChar char="•"/>
            </a:pPr>
            <a:r>
              <a:rPr lang="en-US" dirty="0" smtClean="0">
                <a:sym typeface="Symbol"/>
              </a:rPr>
              <a:t>A 2.5 MHz RF system maintains the short bunch as it circulates in the Debuncher</a:t>
            </a:r>
          </a:p>
          <a:p>
            <a:pPr marL="112713" indent="-112713">
              <a:buFont typeface="Arial" pitchFamily="34" charset="0"/>
              <a:buChar char="•"/>
            </a:pPr>
            <a:r>
              <a:rPr lang="en-US" dirty="0" smtClean="0">
                <a:sym typeface="Symbol"/>
              </a:rPr>
              <a:t>The proton bunch is resonantly extracted with an electrostatic septum and Lambertsons into the Extraction beam line, that transports them to an external Target Station to produce an intense muon beam</a:t>
            </a:r>
          </a:p>
          <a:p>
            <a:pPr marL="112713" indent="-112713">
              <a:buFont typeface="Arial" pitchFamily="34" charset="0"/>
              <a:buChar char="•"/>
            </a:pPr>
            <a:r>
              <a:rPr lang="en-US" dirty="0" smtClean="0">
                <a:sym typeface="Symbol"/>
              </a:rPr>
              <a:t>The remaining proton beam that is not resonantly extracted is aborted in the 50 straight section and transported to a dump</a:t>
            </a:r>
          </a:p>
        </p:txBody>
      </p:sp>
      <p:pic>
        <p:nvPicPr>
          <p:cNvPr id="27650" name="Picture 2"/>
          <p:cNvPicPr>
            <a:picLocks noChangeAspect="1" noChangeArrowheads="1"/>
          </p:cNvPicPr>
          <p:nvPr/>
        </p:nvPicPr>
        <p:blipFill>
          <a:blip r:embed="rId3" cstate="print"/>
          <a:srcRect/>
          <a:stretch>
            <a:fillRect/>
          </a:stretch>
        </p:blipFill>
        <p:spPr bwMode="auto">
          <a:xfrm>
            <a:off x="5029200" y="0"/>
            <a:ext cx="4114801" cy="6858000"/>
          </a:xfrm>
          <a:prstGeom prst="rect">
            <a:avLst/>
          </a:prstGeom>
          <a:noFill/>
          <a:ln w="9525">
            <a:noFill/>
            <a:miter lim="800000"/>
            <a:headEnd/>
            <a:tailEnd/>
          </a:ln>
          <a:effectLst/>
        </p:spPr>
      </p:pic>
      <p:sp>
        <p:nvSpPr>
          <p:cNvPr id="4" name="Title 1"/>
          <p:cNvSpPr txBox="1">
            <a:spLocks/>
          </p:cNvSpPr>
          <p:nvPr/>
        </p:nvSpPr>
        <p:spPr>
          <a:xfrm>
            <a:off x="0" y="0"/>
            <a:ext cx="5638800" cy="9144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254FAD"/>
                </a:solidFill>
                <a:effectLst/>
                <a:uLnTx/>
                <a:uFillTx/>
                <a:latin typeface="+mj-lt"/>
                <a:ea typeface="+mj-ea"/>
                <a:cs typeface="+mj-cs"/>
              </a:rPr>
              <a:t>Mu2e needs to use the same</a:t>
            </a:r>
            <a:r>
              <a:rPr lang="en-US" sz="2800" noProof="0" dirty="0">
                <a:solidFill>
                  <a:srgbClr val="254FAD"/>
                </a:solidFill>
                <a:latin typeface="+mj-lt"/>
                <a:ea typeface="+mj-ea"/>
                <a:cs typeface="+mj-cs"/>
              </a:rPr>
              <a:t> </a:t>
            </a:r>
            <a:r>
              <a:rPr kumimoji="0" lang="en-US" sz="28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800" b="0" i="0" u="none" strike="noStrike" kern="1200" cap="none" spc="0" normalizeH="0" noProof="0" dirty="0" smtClean="0">
                <a:ln>
                  <a:noFill/>
                </a:ln>
                <a:solidFill>
                  <a:srgbClr val="254FAD"/>
                </a:solidFill>
                <a:effectLst/>
                <a:uLnTx/>
                <a:uFillTx/>
                <a:latin typeface="+mj-lt"/>
                <a:ea typeface="+mj-ea"/>
                <a:cs typeface="+mj-cs"/>
              </a:rPr>
              <a:t> lines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baseline="0" dirty="0" smtClean="0">
                <a:solidFill>
                  <a:srgbClr val="254FAD"/>
                </a:solidFill>
                <a:latin typeface="+mj-lt"/>
                <a:ea typeface="+mj-ea"/>
                <a:cs typeface="+mj-cs"/>
              </a:rPr>
              <a:t>What’s different?</a:t>
            </a:r>
            <a:endParaRPr kumimoji="0" lang="en-US" sz="16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6" name="Slide Number Placeholder 5"/>
          <p:cNvSpPr>
            <a:spLocks noGrp="1"/>
          </p:cNvSpPr>
          <p:nvPr>
            <p:ph type="sldNum" sz="quarter" idx="12"/>
          </p:nvPr>
        </p:nvSpPr>
        <p:spPr/>
        <p:txBody>
          <a:bodyPr/>
          <a:lstStyle/>
          <a:p>
            <a:fld id="{C6D2AC55-40A0-40E7-8F32-6B57924338B6}" type="slidenum">
              <a:rPr lang="en-US" smtClean="0"/>
              <a:pPr/>
              <a:t>29</a:t>
            </a:fld>
            <a:endParaRPr lang="en-US" dirty="0"/>
          </a:p>
        </p:txBody>
      </p:sp>
      <p:sp>
        <p:nvSpPr>
          <p:cNvPr id="7" name="Date Placeholder 6"/>
          <p:cNvSpPr>
            <a:spLocks noGrp="1"/>
          </p:cNvSpPr>
          <p:nvPr>
            <p:ph type="dt" sz="half" idx="10"/>
          </p:nvPr>
        </p:nvSpPr>
        <p:spPr/>
        <p:txBody>
          <a:bodyPr/>
          <a:lstStyle/>
          <a:p>
            <a:r>
              <a:rPr lang="en-US" smtClean="0"/>
              <a:t>1/13/2012</a:t>
            </a:r>
            <a:endParaRPr lang="en-US"/>
          </a:p>
        </p:txBody>
      </p:sp>
      <p:sp>
        <p:nvSpPr>
          <p:cNvPr id="8" name="Footer Placeholder 7"/>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94140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33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31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63" name="Acrobat Document" r:id="rId4" imgW="6857708" imgH="5143305" progId="AcroExch.Document.7">
                  <p:embed/>
                </p:oleObj>
              </mc:Choice>
              <mc:Fallback>
                <p:oleObj name="Acrobat Document" r:id="rId4" imgW="6857708" imgH="514330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762000"/>
          </a:xfrm>
        </p:spPr>
        <p:txBody>
          <a:bodyPr>
            <a:normAutofit fontScale="90000"/>
          </a:bodyPr>
          <a:lstStyle/>
          <a:p>
            <a:r>
              <a:rPr lang="en-US" dirty="0" smtClean="0"/>
              <a:t>Direct Current </a:t>
            </a:r>
            <a:r>
              <a:rPr lang="en-US" dirty="0" err="1" smtClean="0"/>
              <a:t>Current</a:t>
            </a:r>
            <a:r>
              <a:rPr lang="en-US" dirty="0" smtClean="0"/>
              <a:t> Transformer</a:t>
            </a:r>
            <a:endParaRPr lang="en-US" dirty="0"/>
          </a:p>
        </p:txBody>
      </p:sp>
      <p:sp>
        <p:nvSpPr>
          <p:cNvPr id="3" name="Content Placeholder 2"/>
          <p:cNvSpPr>
            <a:spLocks noGrp="1"/>
          </p:cNvSpPr>
          <p:nvPr>
            <p:ph idx="1"/>
          </p:nvPr>
        </p:nvSpPr>
        <p:spPr>
          <a:xfrm>
            <a:off x="438150" y="3442446"/>
            <a:ext cx="8305800" cy="3415553"/>
          </a:xfrm>
        </p:spPr>
        <p:txBody>
          <a:bodyPr/>
          <a:lstStyle/>
          <a:p>
            <a:r>
              <a:rPr lang="en-US" dirty="0" smtClean="0"/>
              <a:t>DCCT was the primary intensity measuring device in the Debuncher Ring.   </a:t>
            </a:r>
          </a:p>
          <a:p>
            <a:pPr lvl="2"/>
            <a:r>
              <a:rPr lang="en-US" kern="1200" dirty="0">
                <a:latin typeface="Times New Roman" pitchFamily="18" charset="0"/>
              </a:rPr>
              <a:t>Accuracy is one part in 10</a:t>
            </a:r>
            <a:r>
              <a:rPr lang="en-US" kern="1200" baseline="30000" dirty="0">
                <a:latin typeface="Times New Roman" pitchFamily="18" charset="0"/>
              </a:rPr>
              <a:t>5</a:t>
            </a:r>
            <a:r>
              <a:rPr lang="en-US" kern="1200" dirty="0">
                <a:latin typeface="Times New Roman" pitchFamily="18" charset="0"/>
              </a:rPr>
              <a:t> over the range of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to </a:t>
            </a:r>
            <a:r>
              <a:rPr lang="en-US" kern="1200" dirty="0">
                <a:latin typeface="Times New Roman" pitchFamily="18" charset="0"/>
              </a:rPr>
              <a:t>300 x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a:t>
            </a:r>
            <a:r>
              <a:rPr lang="en-US" kern="1200" dirty="0">
                <a:latin typeface="Times New Roman" pitchFamily="18" charset="0"/>
              </a:rPr>
              <a:t>of beam current</a:t>
            </a:r>
            <a:r>
              <a:rPr lang="en-US" kern="1200" dirty="0" smtClean="0">
                <a:latin typeface="Times New Roman" pitchFamily="18" charset="0"/>
              </a:rPr>
              <a:t>.</a:t>
            </a:r>
          </a:p>
          <a:p>
            <a:pPr lvl="2"/>
            <a:r>
              <a:rPr lang="en-US" kern="1200" dirty="0">
                <a:latin typeface="Times New Roman" pitchFamily="18" charset="0"/>
              </a:rPr>
              <a:t>Due to the slow </a:t>
            </a:r>
            <a:r>
              <a:rPr lang="en-US" kern="1200" dirty="0" smtClean="0">
                <a:latin typeface="Times New Roman" pitchFamily="18" charset="0"/>
              </a:rPr>
              <a:t>sample </a:t>
            </a:r>
            <a:r>
              <a:rPr lang="en-US" kern="1200" dirty="0">
                <a:latin typeface="Times New Roman" pitchFamily="18" charset="0"/>
              </a:rPr>
              <a:t>rate and large beam intensity scale, </a:t>
            </a:r>
            <a:r>
              <a:rPr lang="en-US" kern="1200" dirty="0" smtClean="0">
                <a:latin typeface="Times New Roman" pitchFamily="18" charset="0"/>
              </a:rPr>
              <a:t>the DCCT </a:t>
            </a:r>
            <a:r>
              <a:rPr lang="en-US" kern="1200" dirty="0">
                <a:latin typeface="Times New Roman" pitchFamily="18" charset="0"/>
              </a:rPr>
              <a:t>is not useful to </a:t>
            </a:r>
            <a:r>
              <a:rPr lang="en-US" kern="1200" dirty="0" smtClean="0">
                <a:latin typeface="Times New Roman" pitchFamily="18" charset="0"/>
              </a:rPr>
              <a:t>measure the low intensity secondary beam that will circulate a small number of turns around the Debuncher ring during g-2 operations.</a:t>
            </a:r>
          </a:p>
          <a:p>
            <a:pPr lvl="2"/>
            <a:r>
              <a:rPr lang="en-US" kern="1200" dirty="0" smtClean="0">
                <a:latin typeface="Times New Roman" pitchFamily="18" charset="0"/>
              </a:rPr>
              <a:t>The DCCT will be used to measure beam intensity for Mu2e operations.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24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259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fontScale="90000"/>
          </a:bodyPr>
          <a:lstStyle/>
          <a:p>
            <a:r>
              <a:rPr lang="en-US" dirty="0" smtClean="0"/>
              <a:t>Beam Loss Monitor</a:t>
            </a:r>
            <a:endParaRPr lang="en-US" dirty="0"/>
          </a:p>
        </p:txBody>
      </p:sp>
      <p:sp>
        <p:nvSpPr>
          <p:cNvPr id="3" name="Content Placeholder 2"/>
          <p:cNvSpPr>
            <a:spLocks noGrp="1"/>
          </p:cNvSpPr>
          <p:nvPr>
            <p:ph idx="1"/>
          </p:nvPr>
        </p:nvSpPr>
        <p:spPr>
          <a:xfrm>
            <a:off x="2659334" y="685800"/>
            <a:ext cx="4122465" cy="5867400"/>
          </a:xfrm>
        </p:spPr>
        <p:txBody>
          <a:bodyPr/>
          <a:lstStyle/>
          <a:p>
            <a:r>
              <a:rPr lang="en-US" sz="2400" dirty="0" err="1" smtClean="0"/>
              <a:t>Tevatron</a:t>
            </a:r>
            <a:r>
              <a:rPr lang="en-US" sz="2400" dirty="0" smtClean="0"/>
              <a:t> ion chamber loss monitors (lower left) will be used in the P1, P2 and M1 lines.</a:t>
            </a:r>
          </a:p>
          <a:p>
            <a:r>
              <a:rPr lang="en-US" sz="2400" dirty="0" smtClean="0"/>
              <a:t>No coverage in M2, M3 M4 and g-2 lines. </a:t>
            </a:r>
          </a:p>
          <a:p>
            <a:r>
              <a:rPr lang="en-US" sz="2400" dirty="0" smtClean="0"/>
              <a:t>More sensitive plastic scintillator design (top left and right) already exist in the Debuncher.  This is being upgraded to the ion chambers for Mu2e.  This may be a problem if we have to switch back and forth between g-2 and Mu2e</a:t>
            </a:r>
            <a:r>
              <a:rPr lang="en-US" dirty="0"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98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71950"/>
            <a:ext cx="243073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5" y="152400"/>
            <a:ext cx="2064289"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524000"/>
            <a:ext cx="2209800" cy="191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450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Optical Transition Radiation</a:t>
            </a:r>
            <a:endParaRPr lang="en-US" dirty="0"/>
          </a:p>
        </p:txBody>
      </p:sp>
      <p:sp>
        <p:nvSpPr>
          <p:cNvPr id="3" name="Content Placeholder 2"/>
          <p:cNvSpPr>
            <a:spLocks noGrp="1"/>
          </p:cNvSpPr>
          <p:nvPr>
            <p:ph idx="1"/>
          </p:nvPr>
        </p:nvSpPr>
        <p:spPr>
          <a:xfrm>
            <a:off x="304800" y="838200"/>
            <a:ext cx="4267200" cy="5410200"/>
          </a:xfrm>
        </p:spPr>
        <p:txBody>
          <a:bodyPr/>
          <a:lstStyle/>
          <a:p>
            <a:r>
              <a:rPr lang="en-US" sz="1600" dirty="0" smtClean="0"/>
              <a:t>An OTR may allow us to distinguish pions from protons from muons in the M3 line.</a:t>
            </a:r>
          </a:p>
          <a:p>
            <a:r>
              <a:rPr lang="en-US" sz="1600" dirty="0" smtClean="0"/>
              <a:t>Metal foil in the beam. </a:t>
            </a:r>
          </a:p>
          <a:p>
            <a:r>
              <a:rPr lang="en-US" sz="1600" dirty="0" smtClean="0"/>
              <a:t>Reflected OTR directed to camera</a:t>
            </a:r>
          </a:p>
          <a:p>
            <a:r>
              <a:rPr lang="en-US" sz="1600" dirty="0" smtClean="0"/>
              <a:t>Two dimensional profile of the beam that gives transverse profile, position and intensity.</a:t>
            </a:r>
          </a:p>
          <a:p>
            <a:r>
              <a:rPr lang="en-US" sz="1600" dirty="0" smtClean="0"/>
              <a:t>All </a:t>
            </a:r>
            <a:r>
              <a:rPr lang="en-US" sz="1600" dirty="0" err="1" smtClean="0"/>
              <a:t>secondaries</a:t>
            </a:r>
            <a:r>
              <a:rPr lang="en-US" sz="1600" dirty="0" smtClean="0"/>
              <a:t> have the same momentum, but also have different gammas since their rest energies are different. </a:t>
            </a:r>
          </a:p>
          <a:p>
            <a:r>
              <a:rPr lang="en-US" sz="1600" dirty="0" smtClean="0"/>
              <a:t>The optical distribution of each type of particle will be different.</a:t>
            </a:r>
          </a:p>
          <a:p>
            <a:r>
              <a:rPr lang="en-US" sz="1600" dirty="0" smtClean="0"/>
              <a:t>OTR was tested in Pbar with 120GeV protons, but never the lower intensity 8 GeV </a:t>
            </a:r>
            <a:r>
              <a:rPr lang="en-US" sz="1600" dirty="0" err="1" smtClean="0"/>
              <a:t>secondaries</a:t>
            </a:r>
            <a:r>
              <a:rPr lang="en-US" sz="1600" dirty="0" smtClean="0"/>
              <a:t>.</a:t>
            </a:r>
          </a:p>
          <a:p>
            <a:r>
              <a:rPr lang="en-US" sz="1600" dirty="0" smtClean="0"/>
              <a:t>OTRs may be able to be used to measure beam intensities of the secondary g-2 beam down to 10</a:t>
            </a:r>
            <a:r>
              <a:rPr lang="en-US" sz="1600" baseline="30000" dirty="0" smtClean="0"/>
              <a:t>5</a:t>
            </a:r>
            <a:r>
              <a:rPr lang="en-US" sz="1600" dirty="0" smtClean="0"/>
              <a:t>.</a:t>
            </a:r>
          </a:p>
          <a:p>
            <a:r>
              <a:rPr lang="en-US" sz="1600" dirty="0" smtClean="0"/>
              <a:t>OTRs may be able to measure beam profiles and distinguish between types of particles down to 10</a:t>
            </a:r>
            <a:r>
              <a:rPr lang="en-US" sz="1600" baseline="30000" dirty="0" smtClean="0"/>
              <a:t>7</a:t>
            </a:r>
            <a:r>
              <a:rPr lang="en-US" sz="1600" dirty="0" smtClean="0"/>
              <a:t>.   This option  starts to get expensive due to the camera cost.</a:t>
            </a:r>
            <a:endParaRPr lang="en-US" sz="16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77263015"/>
              </p:ext>
            </p:extLst>
          </p:nvPr>
        </p:nvGraphicFramePr>
        <p:xfrm>
          <a:off x="4724400" y="914400"/>
          <a:ext cx="4094828" cy="5791200"/>
        </p:xfrm>
        <a:graphic>
          <a:graphicData uri="http://schemas.openxmlformats.org/presentationml/2006/ole">
            <mc:AlternateContent xmlns:mc="http://schemas.openxmlformats.org/markup-compatibility/2006">
              <mc:Choice xmlns:v="urn:schemas-microsoft-com:vml" Requires="v">
                <p:oleObj spid="_x0000_s4218" name="Visio" r:id="rId4" imgW="6912175" imgH="7049892" progId="Visio.Drawing.11">
                  <p:embed/>
                </p:oleObj>
              </mc:Choice>
              <mc:Fallback>
                <p:oleObj name="Visio" r:id="rId4" imgW="6912175" imgH="704989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14400"/>
                        <a:ext cx="4094828" cy="5791200"/>
                      </a:xfrm>
                      <a:prstGeom prst="rect">
                        <a:avLst/>
                      </a:prstGeom>
                      <a:noFill/>
                    </p:spPr>
                  </p:pic>
                </p:oleObj>
              </mc:Fallback>
            </mc:AlternateContent>
          </a:graphicData>
        </a:graphic>
      </p:graphicFrame>
    </p:spTree>
    <p:extLst>
      <p:ext uri="{BB962C8B-B14F-4D97-AF65-F5344CB8AC3E}">
        <p14:creationId xmlns:p14="http://schemas.microsoft.com/office/powerpoint/2010/main" val="2410529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0" y="7917"/>
            <a:ext cx="8229600" cy="632258"/>
          </a:xfrm>
        </p:spPr>
        <p:txBody>
          <a:bodyPr>
            <a:normAutofit fontScale="90000"/>
          </a:bodyPr>
          <a:lstStyle/>
          <a:p>
            <a:r>
              <a:rPr lang="en-US" dirty="0" smtClean="0"/>
              <a:t>SEM System</a:t>
            </a:r>
            <a:endParaRPr lang="en-US" dirty="0"/>
          </a:p>
        </p:txBody>
      </p:sp>
      <p:sp>
        <p:nvSpPr>
          <p:cNvPr id="4" name="Footer Placeholder 3"/>
          <p:cNvSpPr>
            <a:spLocks noGrp="1"/>
          </p:cNvSpPr>
          <p:nvPr>
            <p:ph type="ftr" sz="quarter" idx="11"/>
          </p:nvPr>
        </p:nvSpPr>
        <p:spPr/>
        <p:txBody>
          <a:bodyPr/>
          <a:lstStyle/>
          <a:p>
            <a:pPr>
              <a:defRPr/>
            </a:pPr>
            <a:r>
              <a:rPr lang="en-US" smtClean="0"/>
              <a:t>D. Still  g-2 Meeting</a:t>
            </a:r>
            <a:endParaRPr lang="en-US"/>
          </a:p>
        </p:txBody>
      </p:sp>
      <p:sp>
        <p:nvSpPr>
          <p:cNvPr id="5" name="Slide Number Placeholder 4"/>
          <p:cNvSpPr>
            <a:spLocks noGrp="1"/>
          </p:cNvSpPr>
          <p:nvPr>
            <p:ph type="sldNum" sz="quarter" idx="12"/>
          </p:nvPr>
        </p:nvSpPr>
        <p:spPr/>
        <p:txBody>
          <a:bodyPr/>
          <a:lstStyle/>
          <a:p>
            <a:pPr>
              <a:defRPr/>
            </a:pPr>
            <a:fld id="{56BF7EB6-8C54-4B87-89F7-F130644BAAB9}" type="slidenum">
              <a:rPr lang="en-US" smtClean="0"/>
              <a:pPr>
                <a:defRPr/>
              </a:pPr>
              <a:t>37</a:t>
            </a:fld>
            <a:endParaRPr lang="en-US"/>
          </a:p>
        </p:txBody>
      </p:sp>
      <p:pic>
        <p:nvPicPr>
          <p:cNvPr id="430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390916" cy="51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404715" y="3182360"/>
            <a:ext cx="2695575" cy="3594100"/>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5183823" y="1007108"/>
            <a:ext cx="1709420" cy="2685415"/>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3733800" y="2537979"/>
            <a:ext cx="1450023" cy="2266950"/>
          </a:xfrm>
          <a:prstGeom prst="rect">
            <a:avLst/>
          </a:prstGeom>
        </p:spPr>
      </p:pic>
      <p:pic>
        <p:nvPicPr>
          <p:cNvPr id="10" name="Picture 9"/>
          <p:cNvPicPr/>
          <p:nvPr/>
        </p:nvPicPr>
        <p:blipFill>
          <a:blip r:embed="rId7"/>
          <a:stretch>
            <a:fillRect/>
          </a:stretch>
        </p:blipFill>
        <p:spPr>
          <a:xfrm>
            <a:off x="7467600" y="937058"/>
            <a:ext cx="1228435" cy="2245302"/>
          </a:xfrm>
          <a:prstGeom prst="rect">
            <a:avLst/>
          </a:prstGeom>
        </p:spPr>
      </p:pic>
      <p:cxnSp>
        <p:nvCxnSpPr>
          <p:cNvPr id="11" name="Straight Arrow Connector 10"/>
          <p:cNvCxnSpPr/>
          <p:nvPr/>
        </p:nvCxnSpPr>
        <p:spPr>
          <a:xfrm flipV="1">
            <a:off x="2819400" y="5410200"/>
            <a:ext cx="2585315" cy="228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2667000" y="4191000"/>
            <a:ext cx="1524000" cy="4572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2642337" y="1447800"/>
            <a:ext cx="2844063" cy="24733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2286000" y="3048000"/>
            <a:ext cx="5562600" cy="198552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143000" y="5105400"/>
            <a:ext cx="1600200" cy="419100"/>
          </a:xfrm>
          <a:prstGeom prst="rect">
            <a:avLst/>
          </a:prstGeom>
          <a:solidFill>
            <a:srgbClr val="FF0000">
              <a:alpha val="23000"/>
            </a:srgb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Rectangle 19"/>
          <p:cNvSpPr/>
          <p:nvPr/>
        </p:nvSpPr>
        <p:spPr>
          <a:xfrm>
            <a:off x="1066800" y="4648200"/>
            <a:ext cx="1752600" cy="331210"/>
          </a:xfrm>
          <a:prstGeom prst="rect">
            <a:avLst/>
          </a:prstGeom>
          <a:solidFill>
            <a:schemeClr val="accent1">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87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fontScale="90000"/>
          </a:bodyPr>
          <a:lstStyle/>
          <a:p>
            <a:r>
              <a:rPr lang="en-US" dirty="0" smtClean="0"/>
              <a:t>Beam Studies – AP2 SEMs</a:t>
            </a:r>
            <a:endParaRPr lang="en-US" dirty="0"/>
          </a:p>
        </p:txBody>
      </p:sp>
      <p:sp>
        <p:nvSpPr>
          <p:cNvPr id="3" name="Content Placeholder 2"/>
          <p:cNvSpPr>
            <a:spLocks noGrp="1"/>
          </p:cNvSpPr>
          <p:nvPr>
            <p:ph idx="1"/>
          </p:nvPr>
        </p:nvSpPr>
        <p:spPr>
          <a:xfrm>
            <a:off x="152401" y="990600"/>
            <a:ext cx="3740726" cy="4525963"/>
          </a:xfrm>
        </p:spPr>
        <p:txBody>
          <a:bodyPr/>
          <a:lstStyle/>
          <a:p>
            <a:pPr marL="0" indent="91440"/>
            <a:r>
              <a:rPr lang="en-US" sz="2000" dirty="0"/>
              <a:t>AP2 Line SEMs </a:t>
            </a:r>
            <a:r>
              <a:rPr lang="en-US" sz="2000" dirty="0" smtClean="0"/>
              <a:t>RAW data for </a:t>
            </a:r>
            <a:r>
              <a:rPr lang="en-US" sz="2000" dirty="0"/>
              <a:t>3.1GeV/c secondaries from 1E12 protons on target</a:t>
            </a:r>
            <a:r>
              <a:rPr lang="en-US" sz="2000" dirty="0" smtClean="0"/>
              <a:t>.</a:t>
            </a:r>
          </a:p>
          <a:p>
            <a:pPr marL="0" indent="91440"/>
            <a:r>
              <a:rPr lang="en-US" sz="2000" dirty="0" smtClean="0"/>
              <a:t>Only 2 of 6 hi gain preamps worked for 8/3.1</a:t>
            </a:r>
          </a:p>
          <a:p>
            <a:pPr marL="0" indent="91440"/>
            <a:r>
              <a:rPr lang="en-US" sz="2000" dirty="0" smtClean="0"/>
              <a:t>715 and 733 provide profiles.</a:t>
            </a:r>
            <a:endParaRPr lang="en-US" sz="2000" dirty="0"/>
          </a:p>
          <a:p>
            <a:pPr marL="0" indent="91440"/>
            <a:r>
              <a:rPr lang="en-US" sz="2000" dirty="0" smtClean="0"/>
              <a:t>Not enough spare cards to build</a:t>
            </a:r>
          </a:p>
          <a:p>
            <a:pPr marL="0" indent="0">
              <a:buNone/>
            </a:pPr>
            <a:r>
              <a:rPr lang="en-US" sz="2000" dirty="0"/>
              <a:t>a</a:t>
            </a:r>
            <a:r>
              <a:rPr lang="en-US" sz="2000" dirty="0" smtClean="0"/>
              <a:t>dditional units for AP2 &amp; g-2 line</a:t>
            </a:r>
          </a:p>
          <a:p>
            <a:pPr marL="0" indent="91440"/>
            <a:r>
              <a:rPr lang="en-US" sz="2000" dirty="0" smtClean="0">
                <a:solidFill>
                  <a:srgbClr val="0000FF"/>
                </a:solidFill>
              </a:rPr>
              <a:t>Need preamp redesign with possible increased dynamic range for g-2 and M4 (mu2e) line</a:t>
            </a:r>
          </a:p>
          <a:p>
            <a:pPr marL="0" indent="91440"/>
            <a:r>
              <a:rPr lang="en-US" sz="2000" dirty="0" smtClean="0"/>
              <a:t>Need to develop a set of specs for design.</a:t>
            </a:r>
          </a:p>
          <a:p>
            <a:pPr marL="0" indent="91440"/>
            <a:endParaRPr lang="en-US"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64868"/>
            <a:ext cx="4178383" cy="424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4277590" y="4772946"/>
            <a:ext cx="2211778" cy="1484890"/>
          </a:xfrm>
          <a:prstGeom prst="rect">
            <a:avLst/>
          </a:prstGeom>
          <a:noFill/>
          <a:ln w="9525">
            <a:noFill/>
            <a:miter lim="800000"/>
            <a:headEnd/>
            <a:tailEnd/>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617275" y="4789017"/>
            <a:ext cx="2166257" cy="1484890"/>
          </a:xfrm>
          <a:prstGeom prst="rect">
            <a:avLst/>
          </a:prstGeom>
        </p:spPr>
      </p:pic>
      <p:sp>
        <p:nvSpPr>
          <p:cNvPr id="4" name="Rectangle 3"/>
          <p:cNvSpPr/>
          <p:nvPr/>
        </p:nvSpPr>
        <p:spPr>
          <a:xfrm>
            <a:off x="4343400" y="6257836"/>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6777778" y="6257836"/>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spTree>
    <p:extLst>
      <p:ext uri="{BB962C8B-B14F-4D97-AF65-F5344CB8AC3E}">
        <p14:creationId xmlns:p14="http://schemas.microsoft.com/office/powerpoint/2010/main" val="2418021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fontScale="90000"/>
          </a:bodyPr>
          <a:lstStyle/>
          <a:p>
            <a:r>
              <a:rPr lang="en-US" dirty="0" smtClean="0"/>
              <a:t>Beam Studies – Reducing Noise</a:t>
            </a:r>
            <a:endParaRPr lang="en-US" dirty="0"/>
          </a:p>
        </p:txBody>
      </p:sp>
      <p:sp>
        <p:nvSpPr>
          <p:cNvPr id="3" name="Content Placeholder 2"/>
          <p:cNvSpPr>
            <a:spLocks noGrp="1"/>
          </p:cNvSpPr>
          <p:nvPr>
            <p:ph idx="1"/>
          </p:nvPr>
        </p:nvSpPr>
        <p:spPr>
          <a:xfrm>
            <a:off x="161306" y="741218"/>
            <a:ext cx="5557652" cy="4074459"/>
          </a:xfrm>
        </p:spPr>
        <p:txBody>
          <a:bodyPr/>
          <a:lstStyle/>
          <a:p>
            <a:pPr marL="91440" indent="91440"/>
            <a:r>
              <a:rPr lang="en-US" sz="2000" dirty="0" smtClean="0"/>
              <a:t>AP2 Line SEMs with manual (file)  noise subtraction for 3.1GeV/c secondaries</a:t>
            </a:r>
            <a:r>
              <a:rPr lang="en-US" sz="2000" dirty="0"/>
              <a:t> </a:t>
            </a:r>
            <a:r>
              <a:rPr lang="en-US" sz="2000" dirty="0" smtClean="0"/>
              <a:t>from 1E12 protons on target.</a:t>
            </a:r>
          </a:p>
          <a:p>
            <a:pPr marL="91440" indent="91440"/>
            <a:r>
              <a:rPr lang="en-US" sz="2000" dirty="0" smtClean="0"/>
              <a:t>Need triggered background subtraction (BGS).  The new scanner will provide this feature. </a:t>
            </a:r>
          </a:p>
          <a:p>
            <a:pPr marL="91440" indent="91440"/>
            <a:r>
              <a:rPr lang="en-US" sz="2000" dirty="0" smtClean="0"/>
              <a:t>New scanner time difference from background and beam frame -&gt; ~ 3msec.</a:t>
            </a:r>
          </a:p>
          <a:p>
            <a:pPr marL="91440" indent="91440"/>
            <a:r>
              <a:rPr lang="en-US" sz="2000" dirty="0" smtClean="0"/>
              <a:t> Would like to get profiles for all 16 g-2 pulses with BGS.  Looks achievable.</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052" y="762000"/>
            <a:ext cx="3429000" cy="351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00600" y="4444085"/>
            <a:ext cx="4343400" cy="2437985"/>
          </a:xfrm>
          <a:prstGeom prst="rect">
            <a:avLst/>
          </a:prstGeom>
          <a:noFill/>
          <a:ln w="9525">
            <a:noFill/>
            <a:miter lim="800000"/>
            <a:headEnd/>
            <a:tailEnd/>
          </a:ln>
        </p:spPr>
      </p:pic>
      <p:pic>
        <p:nvPicPr>
          <p:cNvPr id="6" name="Picture 5"/>
          <p:cNvPicPr/>
          <p:nvPr/>
        </p:nvPicPr>
        <p:blipFill rotWithShape="1">
          <a:blip r:embed="rId5">
            <a:extLst>
              <a:ext uri="{28A0092B-C50C-407E-A947-70E740481C1C}">
                <a14:useLocalDpi xmlns:a14="http://schemas.microsoft.com/office/drawing/2010/main" val="0"/>
              </a:ext>
            </a:extLst>
          </a:blip>
          <a:srcRect l="10599" t="12619" r="30415" b="44692"/>
          <a:stretch/>
        </p:blipFill>
        <p:spPr bwMode="auto">
          <a:xfrm>
            <a:off x="838200" y="5334000"/>
            <a:ext cx="3829050" cy="152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242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581400" cy="609600"/>
          </a:xfrm>
        </p:spPr>
        <p:txBody>
          <a:bodyPr>
            <a:noAutofit/>
          </a:bodyPr>
          <a:lstStyle/>
          <a:p>
            <a:r>
              <a:rPr lang="en-US" sz="3600" dirty="0" smtClean="0"/>
              <a:t>Mu2e Operations</a:t>
            </a:r>
            <a:endParaRPr lang="en-US" sz="3600" dirty="0"/>
          </a:p>
        </p:txBody>
      </p:sp>
      <p:sp>
        <p:nvSpPr>
          <p:cNvPr id="5" name="Content Placeholder 4"/>
          <p:cNvSpPr>
            <a:spLocks noGrp="1"/>
          </p:cNvSpPr>
          <p:nvPr>
            <p:ph idx="1"/>
          </p:nvPr>
        </p:nvSpPr>
        <p:spPr>
          <a:xfrm>
            <a:off x="304800" y="795518"/>
            <a:ext cx="3657600" cy="5910082"/>
          </a:xfrm>
        </p:spPr>
        <p:txBody>
          <a:bodyPr/>
          <a:lstStyle/>
          <a:p>
            <a:pPr marL="182880" indent="-182880"/>
            <a:r>
              <a:rPr lang="en-US" dirty="0" smtClean="0"/>
              <a:t>Primary Protons</a:t>
            </a:r>
          </a:p>
          <a:p>
            <a:pPr marL="397193" lvl="1" indent="-182880"/>
            <a:r>
              <a:rPr lang="en-US" sz="2000" dirty="0" smtClean="0"/>
              <a:t>Recycler</a:t>
            </a:r>
          </a:p>
          <a:p>
            <a:pPr marL="397193" lvl="1" indent="-182880"/>
            <a:r>
              <a:rPr lang="en-US" sz="2000" dirty="0" smtClean="0"/>
              <a:t>P1 Stub</a:t>
            </a:r>
          </a:p>
          <a:p>
            <a:pPr marL="397193" lvl="1" indent="-182880"/>
            <a:r>
              <a:rPr lang="en-US" sz="2000" dirty="0" smtClean="0"/>
              <a:t>P1, P2</a:t>
            </a:r>
          </a:p>
          <a:p>
            <a:pPr marL="397193" lvl="1" indent="-182880"/>
            <a:r>
              <a:rPr lang="en-US" sz="2000" dirty="0" smtClean="0"/>
              <a:t>M1</a:t>
            </a:r>
          </a:p>
          <a:p>
            <a:pPr marL="397193" lvl="1" indent="-182880"/>
            <a:r>
              <a:rPr lang="en-US" sz="2000" dirty="0" smtClean="0"/>
              <a:t>M3</a:t>
            </a:r>
          </a:p>
          <a:p>
            <a:pPr marL="397193" lvl="1" indent="-182880"/>
            <a:r>
              <a:rPr lang="en-US" sz="2000" dirty="0" smtClean="0"/>
              <a:t>Delivery Ring</a:t>
            </a:r>
          </a:p>
          <a:p>
            <a:pPr marL="182880" indent="-182880"/>
            <a:r>
              <a:rPr lang="en-US" dirty="0" smtClean="0"/>
              <a:t>Slow Spill Protons</a:t>
            </a:r>
          </a:p>
          <a:p>
            <a:pPr marL="397193" lvl="1" indent="-182880"/>
            <a:r>
              <a:rPr lang="en-US" sz="2000" dirty="0" smtClean="0"/>
              <a:t>M4</a:t>
            </a:r>
          </a:p>
          <a:p>
            <a:pPr marL="397193" lvl="1" indent="-182880"/>
            <a:r>
              <a:rPr lang="en-US" sz="2000" dirty="0" smtClean="0"/>
              <a:t>g-2</a:t>
            </a:r>
            <a:endParaRPr lang="en-US" sz="20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63" y="24418"/>
            <a:ext cx="5059273" cy="683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rot="19941592">
            <a:off x="4223324" y="2004395"/>
            <a:ext cx="116730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x10^10</a:t>
            </a:r>
          </a:p>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 </a:t>
            </a:r>
          </a:p>
          <a:p>
            <a:pPr algn="ct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x10^12</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6853518" y="4253701"/>
            <a:ext cx="1600200"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x10^12</a:t>
            </a:r>
            <a:endParaRPr lang="en-US"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7391400" y="1450397"/>
            <a:ext cx="1420499"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x10^7 per slow</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pill slice</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6919323" y="3276600"/>
            <a:ext cx="1595309" cy="707886"/>
          </a:xfrm>
          <a:prstGeom prst="rect">
            <a:avLst/>
          </a:prstGeom>
          <a:noFill/>
        </p:spPr>
        <p:txBody>
          <a:bodyPr wrap="non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8.9 GeV/c</a:t>
            </a:r>
          </a:p>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2.515 MHz</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451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dirty="0" smtClean="0"/>
              <a:t>Clearing Fields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1772" y="990600"/>
            <a:ext cx="4382228" cy="3286671"/>
          </a:xfrm>
        </p:spPr>
      </p:pic>
      <p:sp>
        <p:nvSpPr>
          <p:cNvPr id="7" name="Rectangle 6"/>
          <p:cNvSpPr/>
          <p:nvPr/>
        </p:nvSpPr>
        <p:spPr>
          <a:xfrm>
            <a:off x="137556" y="914400"/>
            <a:ext cx="4572000" cy="5853910"/>
          </a:xfrm>
          <a:prstGeom prst="rect">
            <a:avLst/>
          </a:prstGeom>
        </p:spPr>
        <p:txBody>
          <a:bodyPr>
            <a:spAutoFit/>
          </a:bodyPr>
          <a:lstStyle/>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 </a:t>
            </a:r>
            <a:r>
              <a:rPr lang="en-US" sz="2400" kern="0" dirty="0" smtClean="0">
                <a:solidFill>
                  <a:prstClr val="black"/>
                </a:solidFill>
                <a:latin typeface="Candara"/>
              </a:rPr>
              <a:t>We understand that there can be an increase in signal to noise by using clearing fields (CF)  (for low intensity signals).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Currently, CF not used or supported.  100V power supplies are removed. AP1,AP2,Ap3 had sufficient intensities without them.</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Hooked up the CF to 1 SEM during beam studies and applied 100v but did not see any differences.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srgbClr val="0000FF"/>
                </a:solidFill>
                <a:latin typeface="Candara"/>
              </a:rPr>
              <a:t>Need expert technical help to assess. </a:t>
            </a:r>
            <a:endParaRPr lang="en-US" sz="2400" kern="0" dirty="0">
              <a:solidFill>
                <a:srgbClr val="0000FF"/>
              </a:solidFill>
              <a:latin typeface="Candara"/>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19597"/>
            <a:ext cx="2743200" cy="26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260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2" name="Group 1031"/>
          <p:cNvGrpSpPr/>
          <p:nvPr/>
        </p:nvGrpSpPr>
        <p:grpSpPr>
          <a:xfrm>
            <a:off x="44149" y="0"/>
            <a:ext cx="9089410" cy="4175907"/>
            <a:chOff x="44149" y="651368"/>
            <a:chExt cx="9089410" cy="4175907"/>
          </a:xfrm>
        </p:grpSpPr>
        <p:grpSp>
          <p:nvGrpSpPr>
            <p:cNvPr id="5" name="Group 4"/>
            <p:cNvGrpSpPr/>
            <p:nvPr/>
          </p:nvGrpSpPr>
          <p:grpSpPr>
            <a:xfrm>
              <a:off x="44149" y="651368"/>
              <a:ext cx="9089410" cy="3480180"/>
              <a:chOff x="54590" y="2142699"/>
              <a:chExt cx="9089410" cy="348018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66" t="32416" r="4365" b="20009"/>
              <a:stretch/>
            </p:blipFill>
            <p:spPr bwMode="auto">
              <a:xfrm>
                <a:off x="54590" y="2142699"/>
                <a:ext cx="9089410" cy="348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62400" y="2514600"/>
                <a:ext cx="2133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429000" y="4495800"/>
                <a:ext cx="3657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cxnSp>
          <p:nvCxnSpPr>
            <p:cNvPr id="9" name="Straight Arrow Connector 8"/>
            <p:cNvCxnSpPr/>
            <p:nvPr/>
          </p:nvCxnSpPr>
          <p:spPr>
            <a:xfrm flipH="1">
              <a:off x="7070611" y="2176132"/>
              <a:ext cx="5548" cy="390864"/>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41442" y="1874262"/>
              <a:ext cx="839269" cy="338554"/>
            </a:xfrm>
            <a:prstGeom prst="rect">
              <a:avLst/>
            </a:prstGeom>
            <a:noFill/>
          </p:spPr>
          <p:txBody>
            <a:bodyPr wrap="none" rtlCol="0">
              <a:spAutoFit/>
            </a:bodyPr>
            <a:lstStyle/>
            <a:p>
              <a:pPr fontAlgn="auto">
                <a:spcBef>
                  <a:spcPts val="0"/>
                </a:spcBef>
                <a:spcAft>
                  <a:spcPts val="0"/>
                </a:spcAft>
              </a:pPr>
              <a:r>
                <a:rPr lang="en-US" sz="1600" dirty="0" smtClean="0">
                  <a:solidFill>
                    <a:srgbClr val="F79646">
                      <a:lumMod val="75000"/>
                    </a:srgbClr>
                  </a:solidFill>
                  <a:latin typeface="Calibri"/>
                </a:rPr>
                <a:t>TOR109</a:t>
              </a:r>
              <a:endParaRPr lang="en-US" sz="1600" dirty="0">
                <a:solidFill>
                  <a:srgbClr val="F79646">
                    <a:lumMod val="75000"/>
                  </a:srgbClr>
                </a:solidFill>
                <a:latin typeface="Calibri"/>
              </a:endParaRPr>
            </a:p>
          </p:txBody>
        </p:sp>
        <p:cxnSp>
          <p:nvCxnSpPr>
            <p:cNvPr id="11" name="Straight Arrow Connector 10"/>
            <p:cNvCxnSpPr/>
            <p:nvPr/>
          </p:nvCxnSpPr>
          <p:spPr>
            <a:xfrm>
              <a:off x="7840316" y="2212816"/>
              <a:ext cx="0" cy="498407"/>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00486" y="1909133"/>
              <a:ext cx="839269" cy="338554"/>
            </a:xfrm>
            <a:prstGeom prst="rect">
              <a:avLst/>
            </a:prstGeom>
            <a:noFill/>
          </p:spPr>
          <p:txBody>
            <a:bodyPr wrap="none" rtlCol="0">
              <a:spAutoFit/>
            </a:bodyPr>
            <a:lstStyle/>
            <a:p>
              <a:pPr fontAlgn="auto">
                <a:spcBef>
                  <a:spcPts val="0"/>
                </a:spcBef>
                <a:spcAft>
                  <a:spcPts val="0"/>
                </a:spcAft>
              </a:pPr>
              <a:r>
                <a:rPr lang="en-US" sz="1600" dirty="0" smtClean="0">
                  <a:solidFill>
                    <a:srgbClr val="F79646">
                      <a:lumMod val="75000"/>
                    </a:srgbClr>
                  </a:solidFill>
                  <a:latin typeface="Calibri"/>
                </a:rPr>
                <a:t>TOR105</a:t>
              </a:r>
              <a:endParaRPr lang="en-US" sz="1600" dirty="0">
                <a:solidFill>
                  <a:srgbClr val="F79646">
                    <a:lumMod val="75000"/>
                  </a:srgbClr>
                </a:solidFill>
                <a:latin typeface="Calibri"/>
              </a:endParaRPr>
            </a:p>
          </p:txBody>
        </p:sp>
        <p:cxnSp>
          <p:nvCxnSpPr>
            <p:cNvPr id="13" name="Straight Arrow Connector 12"/>
            <p:cNvCxnSpPr/>
            <p:nvPr/>
          </p:nvCxnSpPr>
          <p:spPr>
            <a:xfrm flipV="1">
              <a:off x="2888207" y="3249650"/>
              <a:ext cx="0" cy="6286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35519" y="3813531"/>
              <a:ext cx="1231427" cy="830997"/>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rPr>
                <a:t>728</a:t>
              </a:r>
            </a:p>
            <a:p>
              <a:pPr fontAlgn="auto">
                <a:spcBef>
                  <a:spcPts val="0"/>
                </a:spcBef>
                <a:spcAft>
                  <a:spcPts val="0"/>
                </a:spcAft>
              </a:pPr>
              <a:r>
                <a:rPr lang="en-US" sz="1600" dirty="0" smtClean="0">
                  <a:solidFill>
                    <a:prstClr val="black"/>
                  </a:solidFill>
                  <a:latin typeface="Calibri"/>
                </a:rPr>
                <a:t>SEM</a:t>
              </a:r>
            </a:p>
            <a:p>
              <a:pPr fontAlgn="auto">
                <a:spcBef>
                  <a:spcPts val="0"/>
                </a:spcBef>
                <a:spcAft>
                  <a:spcPts val="0"/>
                </a:spcAft>
              </a:pPr>
              <a:r>
                <a:rPr lang="en-US" sz="1600" dirty="0" smtClean="0">
                  <a:solidFill>
                    <a:srgbClr val="FF0000"/>
                  </a:solidFill>
                  <a:latin typeface="Calibri"/>
                </a:rPr>
                <a:t>ion chamber</a:t>
              </a:r>
            </a:p>
          </p:txBody>
        </p:sp>
        <p:cxnSp>
          <p:nvCxnSpPr>
            <p:cNvPr id="18" name="Straight Arrow Connector 17"/>
            <p:cNvCxnSpPr/>
            <p:nvPr/>
          </p:nvCxnSpPr>
          <p:spPr>
            <a:xfrm flipV="1">
              <a:off x="2567150" y="3529329"/>
              <a:ext cx="0" cy="51503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48938" y="3996278"/>
              <a:ext cx="839269" cy="830997"/>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733</a:t>
              </a:r>
            </a:p>
            <a:p>
              <a:pPr algn="ctr" fontAlgn="auto">
                <a:spcBef>
                  <a:spcPts val="0"/>
                </a:spcBef>
                <a:spcAft>
                  <a:spcPts val="0"/>
                </a:spcAft>
              </a:pPr>
              <a:r>
                <a:rPr lang="en-US" sz="1600" dirty="0" smtClean="0">
                  <a:solidFill>
                    <a:srgbClr val="F79646">
                      <a:lumMod val="75000"/>
                    </a:srgbClr>
                  </a:solidFill>
                  <a:latin typeface="Calibri"/>
                </a:rPr>
                <a:t>TOR733</a:t>
              </a:r>
            </a:p>
            <a:p>
              <a:pPr algn="ctr" fontAlgn="auto">
                <a:spcBef>
                  <a:spcPts val="0"/>
                </a:spcBef>
                <a:spcAft>
                  <a:spcPts val="0"/>
                </a:spcAft>
              </a:pPr>
              <a:r>
                <a:rPr lang="en-US" sz="1600" dirty="0" smtClean="0">
                  <a:solidFill>
                    <a:prstClr val="black"/>
                  </a:solidFill>
                  <a:latin typeface="Calibri"/>
                </a:rPr>
                <a:t>SEM</a:t>
              </a:r>
            </a:p>
          </p:txBody>
        </p:sp>
        <p:cxnSp>
          <p:nvCxnSpPr>
            <p:cNvPr id="20" name="Straight Arrow Connector 19"/>
            <p:cNvCxnSpPr/>
            <p:nvPr/>
          </p:nvCxnSpPr>
          <p:spPr>
            <a:xfrm flipV="1">
              <a:off x="3689466" y="2693380"/>
              <a:ext cx="92820" cy="644186"/>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43017" y="3291400"/>
              <a:ext cx="839269" cy="338554"/>
            </a:xfrm>
            <a:prstGeom prst="rect">
              <a:avLst/>
            </a:prstGeom>
            <a:noFill/>
          </p:spPr>
          <p:txBody>
            <a:bodyPr wrap="none" rtlCol="0">
              <a:spAutoFit/>
            </a:bodyPr>
            <a:lstStyle/>
            <a:p>
              <a:pPr fontAlgn="auto">
                <a:spcBef>
                  <a:spcPts val="0"/>
                </a:spcBef>
                <a:spcAft>
                  <a:spcPts val="0"/>
                </a:spcAft>
              </a:pPr>
              <a:r>
                <a:rPr lang="en-US" sz="1600" dirty="0" smtClean="0">
                  <a:solidFill>
                    <a:srgbClr val="F79646">
                      <a:lumMod val="75000"/>
                    </a:srgbClr>
                  </a:solidFill>
                  <a:latin typeface="Calibri"/>
                </a:rPr>
                <a:t>TOR724</a:t>
              </a:r>
              <a:endParaRPr lang="en-US" sz="1600" dirty="0">
                <a:solidFill>
                  <a:srgbClr val="F79646">
                    <a:lumMod val="75000"/>
                  </a:srgbClr>
                </a:solidFill>
                <a:latin typeface="Calibri"/>
              </a:endParaRPr>
            </a:p>
          </p:txBody>
        </p:sp>
        <p:cxnSp>
          <p:nvCxnSpPr>
            <p:cNvPr id="22" name="Straight Arrow Connector 21"/>
            <p:cNvCxnSpPr/>
            <p:nvPr/>
          </p:nvCxnSpPr>
          <p:spPr>
            <a:xfrm flipV="1">
              <a:off x="3837563" y="2693380"/>
              <a:ext cx="0" cy="6286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28871" y="3337566"/>
              <a:ext cx="554960" cy="584775"/>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723 </a:t>
              </a:r>
            </a:p>
            <a:p>
              <a:pPr algn="ctr" fontAlgn="auto">
                <a:spcBef>
                  <a:spcPts val="0"/>
                </a:spcBef>
                <a:spcAft>
                  <a:spcPts val="0"/>
                </a:spcAft>
              </a:pPr>
              <a:r>
                <a:rPr lang="en-US" sz="1600" dirty="0" smtClean="0">
                  <a:solidFill>
                    <a:prstClr val="black"/>
                  </a:solidFill>
                  <a:latin typeface="Calibri"/>
                </a:rPr>
                <a:t>SEM</a:t>
              </a:r>
            </a:p>
          </p:txBody>
        </p:sp>
        <p:cxnSp>
          <p:nvCxnSpPr>
            <p:cNvPr id="24" name="Straight Arrow Connector 23"/>
            <p:cNvCxnSpPr/>
            <p:nvPr/>
          </p:nvCxnSpPr>
          <p:spPr>
            <a:xfrm flipV="1">
              <a:off x="4124946" y="2601126"/>
              <a:ext cx="0" cy="6286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41973" y="3168289"/>
              <a:ext cx="554960" cy="584775"/>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719 </a:t>
              </a:r>
            </a:p>
            <a:p>
              <a:pPr algn="ctr" fontAlgn="auto">
                <a:spcBef>
                  <a:spcPts val="0"/>
                </a:spcBef>
                <a:spcAft>
                  <a:spcPts val="0"/>
                </a:spcAft>
              </a:pPr>
              <a:r>
                <a:rPr lang="en-US" sz="1600" dirty="0" smtClean="0">
                  <a:solidFill>
                    <a:prstClr val="black"/>
                  </a:solidFill>
                  <a:latin typeface="Calibri"/>
                </a:rPr>
                <a:t>SEM</a:t>
              </a:r>
            </a:p>
          </p:txBody>
        </p:sp>
        <p:cxnSp>
          <p:nvCxnSpPr>
            <p:cNvPr id="26" name="Straight Arrow Connector 25"/>
            <p:cNvCxnSpPr/>
            <p:nvPr/>
          </p:nvCxnSpPr>
          <p:spPr>
            <a:xfrm flipV="1">
              <a:off x="4506695" y="2566996"/>
              <a:ext cx="0"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70905" y="2875902"/>
              <a:ext cx="554960" cy="584775"/>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715 </a:t>
              </a:r>
            </a:p>
            <a:p>
              <a:pPr algn="ctr" fontAlgn="auto">
                <a:spcBef>
                  <a:spcPts val="0"/>
                </a:spcBef>
                <a:spcAft>
                  <a:spcPts val="0"/>
                </a:spcAft>
              </a:pPr>
              <a:r>
                <a:rPr lang="en-US" sz="1600" dirty="0" smtClean="0">
                  <a:solidFill>
                    <a:prstClr val="black"/>
                  </a:solidFill>
                  <a:latin typeface="Calibri"/>
                </a:rPr>
                <a:t>SEM</a:t>
              </a:r>
            </a:p>
          </p:txBody>
        </p:sp>
        <p:cxnSp>
          <p:nvCxnSpPr>
            <p:cNvPr id="29" name="Straight Arrow Connector 28"/>
            <p:cNvCxnSpPr/>
            <p:nvPr/>
          </p:nvCxnSpPr>
          <p:spPr>
            <a:xfrm flipV="1">
              <a:off x="5247359" y="2606565"/>
              <a:ext cx="0"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69879" y="3044090"/>
              <a:ext cx="554960" cy="584775"/>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710 </a:t>
              </a:r>
            </a:p>
            <a:p>
              <a:pPr algn="ctr" fontAlgn="auto">
                <a:spcBef>
                  <a:spcPts val="0"/>
                </a:spcBef>
                <a:spcAft>
                  <a:spcPts val="0"/>
                </a:spcAft>
              </a:pPr>
              <a:r>
                <a:rPr lang="en-US" sz="1600" dirty="0" smtClean="0">
                  <a:solidFill>
                    <a:prstClr val="black"/>
                  </a:solidFill>
                  <a:latin typeface="Calibri"/>
                </a:rPr>
                <a:t>SEM</a:t>
              </a:r>
            </a:p>
          </p:txBody>
        </p:sp>
        <p:sp>
          <p:nvSpPr>
            <p:cNvPr id="32" name="TextBox 31"/>
            <p:cNvSpPr txBox="1"/>
            <p:nvPr/>
          </p:nvSpPr>
          <p:spPr>
            <a:xfrm>
              <a:off x="5914871" y="2957262"/>
              <a:ext cx="554960" cy="584775"/>
            </a:xfrm>
            <a:prstGeom prst="rect">
              <a:avLst/>
            </a:prstGeom>
            <a:noFill/>
          </p:spPr>
          <p:txBody>
            <a:bodyPr wrap="none" rtlCol="0">
              <a:spAutoFit/>
            </a:bodyPr>
            <a:lstStyle/>
            <a:p>
              <a:pPr algn="ctr" fontAlgn="auto">
                <a:spcBef>
                  <a:spcPts val="0"/>
                </a:spcBef>
                <a:spcAft>
                  <a:spcPts val="0"/>
                </a:spcAft>
              </a:pPr>
              <a:r>
                <a:rPr lang="en-US" sz="1600" dirty="0" smtClean="0">
                  <a:solidFill>
                    <a:prstClr val="black"/>
                  </a:solidFill>
                  <a:latin typeface="Calibri"/>
                </a:rPr>
                <a:t>706 </a:t>
              </a:r>
            </a:p>
            <a:p>
              <a:pPr algn="ctr" fontAlgn="auto">
                <a:spcBef>
                  <a:spcPts val="0"/>
                </a:spcBef>
                <a:spcAft>
                  <a:spcPts val="0"/>
                </a:spcAft>
              </a:pPr>
              <a:r>
                <a:rPr lang="en-US" sz="1600" dirty="0" smtClean="0">
                  <a:solidFill>
                    <a:prstClr val="black"/>
                  </a:solidFill>
                  <a:latin typeface="Calibri"/>
                </a:rPr>
                <a:t>SEM</a:t>
              </a:r>
            </a:p>
          </p:txBody>
        </p:sp>
        <p:cxnSp>
          <p:nvCxnSpPr>
            <p:cNvPr id="33" name="Straight Arrow Connector 32"/>
            <p:cNvCxnSpPr/>
            <p:nvPr/>
          </p:nvCxnSpPr>
          <p:spPr>
            <a:xfrm flipV="1">
              <a:off x="6616802" y="2819898"/>
              <a:ext cx="0"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395644" y="3213366"/>
              <a:ext cx="839269" cy="830997"/>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rPr>
                <a:t>704 </a:t>
              </a:r>
            </a:p>
            <a:p>
              <a:pPr fontAlgn="auto">
                <a:spcBef>
                  <a:spcPts val="0"/>
                </a:spcBef>
                <a:spcAft>
                  <a:spcPts val="0"/>
                </a:spcAft>
              </a:pPr>
              <a:r>
                <a:rPr lang="en-US" sz="1600" dirty="0" smtClean="0">
                  <a:solidFill>
                    <a:prstClr val="black"/>
                  </a:solidFill>
                  <a:latin typeface="Calibri"/>
                </a:rPr>
                <a:t>SEM</a:t>
              </a:r>
            </a:p>
            <a:p>
              <a:pPr fontAlgn="auto">
                <a:spcBef>
                  <a:spcPts val="0"/>
                </a:spcBef>
                <a:spcAft>
                  <a:spcPts val="0"/>
                </a:spcAft>
              </a:pPr>
              <a:r>
                <a:rPr lang="en-US" sz="1600" dirty="0" smtClean="0">
                  <a:solidFill>
                    <a:srgbClr val="F79646">
                      <a:lumMod val="75000"/>
                    </a:srgbClr>
                  </a:solidFill>
                  <a:latin typeface="Calibri"/>
                </a:rPr>
                <a:t>TOR704</a:t>
              </a:r>
            </a:p>
          </p:txBody>
        </p:sp>
        <p:sp>
          <p:nvSpPr>
            <p:cNvPr id="35" name="Rectangle 34"/>
            <p:cNvSpPr/>
            <p:nvPr/>
          </p:nvSpPr>
          <p:spPr>
            <a:xfrm rot="720000">
              <a:off x="6874751" y="2636529"/>
              <a:ext cx="188877" cy="1137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8" name="Straight Arrow Connector 37"/>
            <p:cNvCxnSpPr/>
            <p:nvPr/>
          </p:nvCxnSpPr>
          <p:spPr>
            <a:xfrm>
              <a:off x="6616802" y="1888263"/>
              <a:ext cx="281113" cy="64910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997786" y="1446714"/>
              <a:ext cx="683072" cy="584775"/>
            </a:xfrm>
            <a:prstGeom prst="rect">
              <a:avLst/>
            </a:prstGeom>
            <a:noFill/>
          </p:spPr>
          <p:txBody>
            <a:bodyPr wrap="none" rtlCol="0">
              <a:spAutoFit/>
            </a:bodyPr>
            <a:lstStyle/>
            <a:p>
              <a:pPr algn="ctr" fontAlgn="auto">
                <a:spcBef>
                  <a:spcPts val="0"/>
                </a:spcBef>
                <a:spcAft>
                  <a:spcPts val="0"/>
                </a:spcAft>
              </a:pPr>
              <a:r>
                <a:rPr lang="en-US" sz="1600" dirty="0" smtClean="0">
                  <a:solidFill>
                    <a:srgbClr val="FF0000"/>
                  </a:solidFill>
                  <a:latin typeface="Calibri"/>
                </a:rPr>
                <a:t>target</a:t>
              </a:r>
            </a:p>
            <a:p>
              <a:pPr algn="ctr" fontAlgn="auto">
                <a:spcBef>
                  <a:spcPts val="0"/>
                </a:spcBef>
                <a:spcAft>
                  <a:spcPts val="0"/>
                </a:spcAft>
              </a:pPr>
              <a:r>
                <a:rPr lang="en-US" sz="1600" dirty="0" smtClean="0">
                  <a:solidFill>
                    <a:srgbClr val="FF0000"/>
                  </a:solidFill>
                  <a:latin typeface="Calibri"/>
                </a:rPr>
                <a:t>vault</a:t>
              </a:r>
              <a:endParaRPr lang="en-US" sz="1600" dirty="0">
                <a:solidFill>
                  <a:srgbClr val="FF0000"/>
                </a:solidFill>
                <a:latin typeface="Calibri"/>
              </a:endParaRPr>
            </a:p>
          </p:txBody>
        </p:sp>
        <p:cxnSp>
          <p:nvCxnSpPr>
            <p:cNvPr id="47" name="Straight Arrow Connector 46"/>
            <p:cNvCxnSpPr/>
            <p:nvPr/>
          </p:nvCxnSpPr>
          <p:spPr>
            <a:xfrm flipH="1">
              <a:off x="6976072" y="1739101"/>
              <a:ext cx="5548" cy="67861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600633" y="1400547"/>
              <a:ext cx="1099853"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rPr>
                <a:t>target SEM</a:t>
              </a:r>
              <a:endParaRPr lang="en-US" sz="1600" dirty="0">
                <a:solidFill>
                  <a:prstClr val="black"/>
                </a:solidFill>
                <a:latin typeface="Calibri"/>
              </a:endParaRPr>
            </a:p>
          </p:txBody>
        </p:sp>
        <p:cxnSp>
          <p:nvCxnSpPr>
            <p:cNvPr id="50" name="Straight Arrow Connector 49"/>
            <p:cNvCxnSpPr/>
            <p:nvPr/>
          </p:nvCxnSpPr>
          <p:spPr>
            <a:xfrm flipV="1">
              <a:off x="5704559" y="2686871"/>
              <a:ext cx="0" cy="123547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704559" y="2741672"/>
              <a:ext cx="210312" cy="1180669"/>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5524839" y="2720268"/>
              <a:ext cx="179720" cy="1202073"/>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704559" y="3460677"/>
              <a:ext cx="210312" cy="417663"/>
            </a:xfrm>
            <a:prstGeom prst="straightConnector1">
              <a:avLst/>
            </a:prstGeom>
            <a:ln w="127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5524839" y="3460677"/>
              <a:ext cx="179720" cy="461664"/>
            </a:xfrm>
            <a:prstGeom prst="straightConnector1">
              <a:avLst/>
            </a:prstGeom>
            <a:ln w="127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421521" y="3922341"/>
              <a:ext cx="657552" cy="338554"/>
            </a:xfrm>
            <a:prstGeom prst="rect">
              <a:avLst/>
            </a:prstGeom>
            <a:noFill/>
          </p:spPr>
          <p:txBody>
            <a:bodyPr wrap="none" rtlCol="0">
              <a:spAutoFit/>
            </a:bodyPr>
            <a:lstStyle/>
            <a:p>
              <a:pPr fontAlgn="auto">
                <a:spcBef>
                  <a:spcPts val="0"/>
                </a:spcBef>
                <a:spcAft>
                  <a:spcPts val="0"/>
                </a:spcAft>
              </a:pPr>
              <a:r>
                <a:rPr lang="en-US" sz="1600" dirty="0" smtClean="0">
                  <a:solidFill>
                    <a:srgbClr val="0000FF"/>
                  </a:solidFill>
                  <a:latin typeface="Calibri"/>
                </a:rPr>
                <a:t>BPMs</a:t>
              </a:r>
              <a:endParaRPr lang="en-US" sz="1600" dirty="0">
                <a:solidFill>
                  <a:srgbClr val="0000FF"/>
                </a:solidFill>
                <a:latin typeface="Calibri"/>
              </a:endParaRPr>
            </a:p>
          </p:txBody>
        </p:sp>
        <p:cxnSp>
          <p:nvCxnSpPr>
            <p:cNvPr id="62" name="Straight Connector 61"/>
            <p:cNvCxnSpPr/>
            <p:nvPr/>
          </p:nvCxnSpPr>
          <p:spPr>
            <a:xfrm>
              <a:off x="2789342" y="4114729"/>
              <a:ext cx="394886"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888207" y="4131549"/>
              <a:ext cx="296021" cy="211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70590" y="3645893"/>
              <a:ext cx="394886"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3769455" y="3662713"/>
              <a:ext cx="296021" cy="211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111809" y="3458327"/>
              <a:ext cx="394886"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210674" y="3475147"/>
              <a:ext cx="296021" cy="211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96749" y="-70472"/>
            <a:ext cx="6615619" cy="810126"/>
          </a:xfrm>
        </p:spPr>
        <p:txBody>
          <a:bodyPr>
            <a:normAutofit fontScale="90000"/>
          </a:bodyPr>
          <a:lstStyle/>
          <a:p>
            <a:r>
              <a:rPr lang="en-US" dirty="0" smtClean="0">
                <a:solidFill>
                  <a:srgbClr val="3333FF"/>
                </a:solidFill>
              </a:rPr>
              <a:t>Instrumentation for Beam Tests</a:t>
            </a:r>
            <a:endParaRPr lang="en-US" dirty="0">
              <a:solidFill>
                <a:srgbClr val="3333FF"/>
              </a:solidFill>
            </a:endParaRPr>
          </a:p>
        </p:txBody>
      </p:sp>
      <p:cxnSp>
        <p:nvCxnSpPr>
          <p:cNvPr id="31" name="Straight Arrow Connector 30"/>
          <p:cNvCxnSpPr/>
          <p:nvPr/>
        </p:nvCxnSpPr>
        <p:spPr>
          <a:xfrm flipV="1">
            <a:off x="6352272" y="1995934"/>
            <a:ext cx="0" cy="457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30" name="Table 1029"/>
          <p:cNvGraphicFramePr>
            <a:graphicFrameLocks noGrp="1"/>
          </p:cNvGraphicFramePr>
          <p:nvPr>
            <p:extLst>
              <p:ext uri="{D42A27DB-BD31-4B8C-83A1-F6EECF244321}">
                <p14:modId xmlns:p14="http://schemas.microsoft.com/office/powerpoint/2010/main" val="956579375"/>
              </p:ext>
            </p:extLst>
          </p:nvPr>
        </p:nvGraphicFramePr>
        <p:xfrm>
          <a:off x="188929" y="4195926"/>
          <a:ext cx="8635532" cy="2595880"/>
        </p:xfrm>
        <a:graphic>
          <a:graphicData uri="http://schemas.openxmlformats.org/drawingml/2006/table">
            <a:tbl>
              <a:tblPr firstRow="1" bandRow="1">
                <a:tableStyleId>{5940675A-B579-460E-94D1-54222C63F5DA}</a:tableStyleId>
              </a:tblPr>
              <a:tblGrid>
                <a:gridCol w="914400"/>
                <a:gridCol w="990600"/>
                <a:gridCol w="863135"/>
                <a:gridCol w="838200"/>
                <a:gridCol w="838200"/>
                <a:gridCol w="838200"/>
                <a:gridCol w="838200"/>
                <a:gridCol w="838200"/>
                <a:gridCol w="609600"/>
                <a:gridCol w="1066797"/>
              </a:tblGrid>
              <a:tr h="370840">
                <a:tc>
                  <a:txBody>
                    <a:bodyPr/>
                    <a:lstStyle/>
                    <a:p>
                      <a:r>
                        <a:rPr lang="en-US" sz="1600" dirty="0" smtClean="0"/>
                        <a:t>mode</a:t>
                      </a:r>
                      <a:endParaRPr lang="en-US" sz="1600" dirty="0"/>
                    </a:p>
                  </a:txBody>
                  <a:tcPr anchor="ctr" anchorCtr="1"/>
                </a:tc>
                <a:tc>
                  <a:txBody>
                    <a:bodyPr/>
                    <a:lstStyle/>
                    <a:p>
                      <a:r>
                        <a:rPr lang="en-US" sz="1600" dirty="0" smtClean="0"/>
                        <a:t>ion chamber</a:t>
                      </a:r>
                      <a:endParaRPr lang="en-US" sz="1600" dirty="0"/>
                    </a:p>
                  </a:txBody>
                  <a:tcPr anchor="ctr" anchorCtr="1"/>
                </a:tc>
                <a:tc>
                  <a:txBody>
                    <a:bodyPr/>
                    <a:lstStyle/>
                    <a:p>
                      <a:r>
                        <a:rPr lang="en-US" sz="1600" dirty="0" smtClean="0"/>
                        <a:t>SEM 733</a:t>
                      </a:r>
                      <a:endParaRPr lang="en-US" sz="1600" dirty="0"/>
                    </a:p>
                  </a:txBody>
                  <a:tcPr anchor="ctr" anchorCtr="1"/>
                </a:tc>
                <a:tc>
                  <a:txBody>
                    <a:bodyPr/>
                    <a:lstStyle/>
                    <a:p>
                      <a:r>
                        <a:rPr lang="en-US" sz="1600" dirty="0" smtClean="0"/>
                        <a:t>SEM 715</a:t>
                      </a:r>
                      <a:endParaRPr lang="en-US" sz="1600" dirty="0"/>
                    </a:p>
                  </a:txBody>
                  <a:tcPr anchor="ctr" anchorCtr="1"/>
                </a:tc>
                <a:tc>
                  <a:txBody>
                    <a:bodyPr/>
                    <a:lstStyle/>
                    <a:p>
                      <a:r>
                        <a:rPr lang="en-US" sz="1600" dirty="0" smtClean="0"/>
                        <a:t>SEM 710</a:t>
                      </a:r>
                      <a:endParaRPr lang="en-US" sz="1600" dirty="0"/>
                    </a:p>
                  </a:txBody>
                  <a:tcPr anchor="ctr" anchorCtr="1"/>
                </a:tc>
                <a:tc>
                  <a:txBody>
                    <a:bodyPr/>
                    <a:lstStyle/>
                    <a:p>
                      <a:r>
                        <a:rPr lang="en-US" sz="1600" dirty="0" smtClean="0"/>
                        <a:t>SEM 706</a:t>
                      </a:r>
                      <a:endParaRPr lang="en-US" sz="1600" dirty="0"/>
                    </a:p>
                  </a:txBody>
                  <a:tcPr anchor="ctr" anchorCtr="1"/>
                </a:tc>
                <a:tc>
                  <a:txBody>
                    <a:bodyPr/>
                    <a:lstStyle/>
                    <a:p>
                      <a:r>
                        <a:rPr lang="en-US" sz="1600" dirty="0" smtClean="0"/>
                        <a:t>SEM 704</a:t>
                      </a:r>
                      <a:endParaRPr lang="en-US" sz="1600" dirty="0"/>
                    </a:p>
                  </a:txBody>
                  <a:tcPr anchor="ctr" anchorCtr="1"/>
                </a:tc>
                <a:tc>
                  <a:txBody>
                    <a:bodyPr/>
                    <a:lstStyle/>
                    <a:p>
                      <a:r>
                        <a:rPr lang="en-US" sz="1600" dirty="0" smtClean="0"/>
                        <a:t>BPMs</a:t>
                      </a:r>
                      <a:endParaRPr lang="en-US" sz="1600" dirty="0"/>
                    </a:p>
                  </a:txBody>
                  <a:tcPr anchor="ctr" anchorCtr="1"/>
                </a:tc>
                <a:tc>
                  <a:txBody>
                    <a:bodyPr/>
                    <a:lstStyle/>
                    <a:p>
                      <a:r>
                        <a:rPr lang="en-US" sz="1600" dirty="0" smtClean="0"/>
                        <a:t>TOR</a:t>
                      </a:r>
                      <a:r>
                        <a:rPr lang="en-US" sz="1600" baseline="0" dirty="0" smtClean="0"/>
                        <a:t> </a:t>
                      </a:r>
                      <a:r>
                        <a:rPr lang="en-US" sz="1600" dirty="0" smtClean="0"/>
                        <a:t>724</a:t>
                      </a:r>
                      <a:endParaRPr lang="en-US" sz="1600" dirty="0"/>
                    </a:p>
                  </a:txBody>
                  <a:tcPr anchor="ctr" anchorCtr="1"/>
                </a:tc>
                <a:tc>
                  <a:txBody>
                    <a:bodyPr/>
                    <a:lstStyle/>
                    <a:p>
                      <a:r>
                        <a:rPr lang="en-US" sz="1600" dirty="0" smtClean="0"/>
                        <a:t>TOR </a:t>
                      </a:r>
                    </a:p>
                    <a:p>
                      <a:r>
                        <a:rPr lang="en-US" sz="1600" dirty="0" smtClean="0"/>
                        <a:t>704</a:t>
                      </a:r>
                      <a:endParaRPr lang="en-US" sz="1600" dirty="0"/>
                    </a:p>
                  </a:txBody>
                  <a:tcPr anchor="ctr" anchorCtr="1"/>
                </a:tc>
              </a:tr>
              <a:tr h="370840">
                <a:tc>
                  <a:txBody>
                    <a:bodyPr/>
                    <a:lstStyle/>
                    <a:p>
                      <a:r>
                        <a:rPr lang="en-US" sz="1600" dirty="0" smtClean="0"/>
                        <a:t>120</a:t>
                      </a:r>
                      <a:r>
                        <a:rPr lang="en-US" sz="1600" dirty="0" smtClean="0">
                          <a:sym typeface="Symbol"/>
                        </a:rPr>
                        <a:t></a:t>
                      </a:r>
                      <a:r>
                        <a:rPr lang="en-US" sz="1600" dirty="0" smtClean="0"/>
                        <a:t>8-</a:t>
                      </a:r>
                      <a:endParaRPr lang="en-US" sz="1600" dirty="0"/>
                    </a:p>
                  </a:txBody>
                  <a:tcPr anchor="ctr" anchorCtr="1"/>
                </a:tc>
                <a:tc>
                  <a:txBody>
                    <a:bodyPr/>
                    <a:lstStyle/>
                    <a:p>
                      <a:r>
                        <a:rPr lang="en-US" sz="1000" dirty="0" smtClean="0"/>
                        <a:t>not installed</a:t>
                      </a:r>
                      <a:endParaRPr lang="en-US" sz="10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lang="en-US" sz="1600" dirty="0"/>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lang="en-US" sz="1000" dirty="0" smtClean="0"/>
                        <a:t>scope trace</a:t>
                      </a:r>
                      <a:endParaRPr lang="en-US" sz="1000" dirty="0"/>
                    </a:p>
                  </a:txBody>
                  <a:tcPr marT="0" anchor="ctr" anchorCtr="1"/>
                </a:tc>
              </a:tr>
              <a:tr h="370840">
                <a:tc>
                  <a:txBody>
                    <a:bodyPr/>
                    <a:lstStyle/>
                    <a:p>
                      <a:r>
                        <a:rPr lang="en-US" sz="1600" dirty="0" smtClean="0"/>
                        <a:t>120</a:t>
                      </a:r>
                      <a:r>
                        <a:rPr lang="en-US" sz="1600" dirty="0" smtClean="0">
                          <a:sym typeface="Symbol"/>
                        </a:rPr>
                        <a:t></a:t>
                      </a:r>
                      <a:r>
                        <a:rPr lang="en-US" sz="1600" dirty="0" smtClean="0"/>
                        <a:t>3-</a:t>
                      </a:r>
                      <a:endParaRPr lang="en-US" sz="1600" dirty="0"/>
                    </a:p>
                  </a:txBody>
                  <a:tcPr anchor="ctr" anchorCtr="1"/>
                </a:tc>
                <a:tc>
                  <a:txBody>
                    <a:bodyPr/>
                    <a:lstStyle/>
                    <a:p>
                      <a:r>
                        <a:rPr lang="en-US" sz="2400" dirty="0" smtClean="0">
                          <a:sym typeface="Wingdings"/>
                        </a:rPr>
                        <a:t></a:t>
                      </a:r>
                      <a:endParaRPr lang="en-US" sz="2400" dirty="0"/>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anchor="ctr" anchorCtr="1"/>
                </a:tc>
                <a:tc>
                  <a:txBody>
                    <a:bodyPr/>
                    <a:lstStyle/>
                    <a:p>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lang="en-US" sz="16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scope trace</a:t>
                      </a:r>
                    </a:p>
                  </a:txBody>
                  <a:tcPr marT="0" anchor="ctr" anchorCtr="1"/>
                </a:tc>
              </a:tr>
              <a:tr h="370840">
                <a:tc>
                  <a:txBody>
                    <a:bodyPr/>
                    <a:lstStyle/>
                    <a:p>
                      <a:r>
                        <a:rPr lang="en-US" sz="1600" dirty="0" smtClean="0"/>
                        <a:t>8</a:t>
                      </a:r>
                      <a:r>
                        <a:rPr lang="en-US" sz="1600" dirty="0" smtClean="0">
                          <a:sym typeface="Symbol"/>
                        </a:rPr>
                        <a:t></a:t>
                      </a:r>
                      <a:r>
                        <a:rPr lang="en-US" sz="1600" dirty="0" smtClean="0"/>
                        <a:t>3-</a:t>
                      </a:r>
                      <a:endParaRPr lang="en-US" sz="16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preamp removed as test</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lang="en-US" sz="1000" dirty="0" smtClean="0"/>
                        <a:t>high-gain</a:t>
                      </a:r>
                      <a:r>
                        <a:rPr lang="en-US" sz="1000" baseline="0" dirty="0" smtClean="0"/>
                        <a:t> preamp</a:t>
                      </a:r>
                      <a:endParaRPr lang="en-US" sz="1000" dirty="0"/>
                    </a:p>
                  </a:txBody>
                  <a:tcPr marT="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no high-gain preamp</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lang="en-US" sz="1000" dirty="0" smtClean="0"/>
                        <a:t>high-gain</a:t>
                      </a:r>
                      <a:r>
                        <a:rPr lang="en-US" sz="1000" baseline="0" dirty="0" smtClean="0"/>
                        <a:t> preamp</a:t>
                      </a:r>
                      <a:endParaRPr lang="en-US" sz="1000" dirty="0"/>
                    </a:p>
                  </a:txBody>
                  <a:tcPr marT="0" anchor="ctr" anchorCtr="1"/>
                </a:tc>
                <a:tc>
                  <a:txBody>
                    <a:bodyPr/>
                    <a:lstStyle/>
                    <a:p>
                      <a:r>
                        <a:rPr lang="en-US" sz="1000" dirty="0" smtClean="0"/>
                        <a:t>high-gain</a:t>
                      </a:r>
                      <a:r>
                        <a:rPr lang="en-US" sz="1000" baseline="0" dirty="0" smtClean="0"/>
                        <a:t> preamp bad</a:t>
                      </a:r>
                      <a:endParaRPr lang="en-US" sz="1000" dirty="0"/>
                    </a:p>
                  </a:txBody>
                  <a:tcPr anchor="ctr" anchorCtr="1"/>
                </a:tc>
                <a:tc>
                  <a:txBody>
                    <a:bodyPr/>
                    <a:lstStyle/>
                    <a:p>
                      <a:r>
                        <a:rPr lang="en-US" sz="1000" dirty="0" smtClean="0"/>
                        <a:t>on spectrum analyzer</a:t>
                      </a:r>
                      <a:endParaRPr lang="en-US" sz="1000" dirty="0"/>
                    </a:p>
                  </a:txBody>
                  <a:tcPr anchor="ctr" anchorCtr="1"/>
                </a:tc>
                <a:tc>
                  <a:txBody>
                    <a:bodyPr/>
                    <a:lstStyle/>
                    <a:p>
                      <a:endParaRPr lang="en-US" sz="16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scope trace</a:t>
                      </a:r>
                    </a:p>
                  </a:txBody>
                  <a:tcPr marT="0" anchor="ctr" anchorCtr="1"/>
                </a:tc>
              </a:tr>
              <a:tr h="370840">
                <a:tc>
                  <a:txBody>
                    <a:bodyPr/>
                    <a:lstStyle/>
                    <a:p>
                      <a:r>
                        <a:rPr lang="en-US" sz="1600" dirty="0" smtClean="0"/>
                        <a:t>8</a:t>
                      </a:r>
                      <a:r>
                        <a:rPr lang="en-US" sz="1600" dirty="0" smtClean="0">
                          <a:sym typeface="Symbol"/>
                        </a:rPr>
                        <a:t></a:t>
                      </a:r>
                      <a:r>
                        <a:rPr lang="en-US" sz="1600" dirty="0" smtClean="0"/>
                        <a:t>3+</a:t>
                      </a:r>
                      <a:endParaRPr lang="en-US" sz="16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high-gain preamp</a:t>
                      </a:r>
                    </a:p>
                  </a:txBody>
                  <a:tcPr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high-gain preamp</a:t>
                      </a:r>
                    </a:p>
                  </a:txBody>
                  <a:tcPr marT="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no high-gain preamp</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high-gain preamp</a:t>
                      </a:r>
                    </a:p>
                  </a:txBody>
                  <a:tcPr marT="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mn-lt"/>
                          <a:ea typeface="+mn-ea"/>
                          <a:cs typeface="+mn-cs"/>
                        </a:rPr>
                        <a:t>high-gain preamp bad</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000" b="0" i="0" u="none" strike="noStrike" kern="1200" cap="none" spc="0" normalizeH="0" baseline="0" noProof="0" dirty="0" smtClean="0">
                          <a:ln>
                            <a:noFill/>
                          </a:ln>
                          <a:solidFill>
                            <a:prstClr val="black"/>
                          </a:solidFill>
                          <a:effectLst/>
                          <a:uLnTx/>
                          <a:uFillTx/>
                          <a:latin typeface="+mn-lt"/>
                          <a:ea typeface="+mn-ea"/>
                          <a:cs typeface="+mn-cs"/>
                          <a:sym typeface="Wingdings"/>
                        </a:rPr>
                        <a:t> </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signals up to 705</a:t>
                      </a:r>
                    </a:p>
                  </a:txBody>
                  <a:tcPr marT="0" anchor="ctr" anchorCtr="1"/>
                </a:tc>
                <a:tc>
                  <a:txBody>
                    <a:bodyPr/>
                    <a:lstStyle/>
                    <a:p>
                      <a:endParaRPr lang="en-US" sz="160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scope trace</a:t>
                      </a:r>
                    </a:p>
                  </a:txBody>
                  <a:tcPr marT="0" anchor="ctr" anchorCtr="1"/>
                </a:tc>
              </a:tr>
            </a:tbl>
          </a:graphicData>
        </a:graphic>
      </p:graphicFrame>
      <p:sp>
        <p:nvSpPr>
          <p:cNvPr id="1033" name="TextBox 1032"/>
          <p:cNvSpPr txBox="1"/>
          <p:nvPr/>
        </p:nvSpPr>
        <p:spPr>
          <a:xfrm>
            <a:off x="7606235" y="2720268"/>
            <a:ext cx="1513559" cy="120032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TOR105 calibrated / used for stacking but beam loss between 105 and 109 with 8GeV beam on target so use TOR109</a:t>
            </a:r>
            <a:endParaRPr lang="en-US" sz="1200" dirty="0">
              <a:solidFill>
                <a:prstClr val="black"/>
              </a:solidFill>
              <a:latin typeface="Calibri"/>
            </a:endParaRPr>
          </a:p>
        </p:txBody>
      </p:sp>
      <p:sp>
        <p:nvSpPr>
          <p:cNvPr id="1034" name="Slide Number Placeholder 1033"/>
          <p:cNvSpPr>
            <a:spLocks noGrp="1"/>
          </p:cNvSpPr>
          <p:nvPr>
            <p:ph type="sldNum" sz="quarter" idx="12"/>
          </p:nvPr>
        </p:nvSpPr>
        <p:spPr/>
        <p:txBody>
          <a:bodyPr/>
          <a:lstStyle/>
          <a:p>
            <a:fld id="{4B0707E5-1ED7-438B-B6FE-B4F4FE95B62F}" type="slidenum">
              <a:rPr lang="en-US" smtClean="0">
                <a:solidFill>
                  <a:prstClr val="black">
                    <a:tint val="75000"/>
                  </a:prstClr>
                </a:solidFill>
              </a:rPr>
              <a:pPr/>
              <a:t>41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g-2 Collaboration Meeting 6-28-2012</a:t>
            </a:r>
            <a:endParaRPr lang="en-US">
              <a:solidFill>
                <a:prstClr val="black">
                  <a:tint val="75000"/>
                </a:prstClr>
              </a:solidFill>
            </a:endParaRPr>
          </a:p>
        </p:txBody>
      </p:sp>
      <p:sp>
        <p:nvSpPr>
          <p:cNvPr id="6" name="Rectangle 5"/>
          <p:cNvSpPr/>
          <p:nvPr/>
        </p:nvSpPr>
        <p:spPr>
          <a:xfrm>
            <a:off x="7700486" y="3914970"/>
            <a:ext cx="107273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rPr>
              <a:t>(M. </a:t>
            </a:r>
            <a:r>
              <a:rPr kumimoji="0" lang="en-US" sz="1200" b="0" i="0" u="none" strike="noStrike" kern="0" cap="none" spc="0" normalizeH="0" baseline="0" noProof="0" dirty="0" err="1" smtClean="0">
                <a:ln>
                  <a:noFill/>
                </a:ln>
                <a:solidFill>
                  <a:srgbClr val="000000"/>
                </a:solidFill>
                <a:effectLst/>
                <a:uLnTx/>
                <a:uFillTx/>
              </a:rPr>
              <a:t>Convery</a:t>
            </a:r>
            <a:r>
              <a:rPr kumimoji="0" lang="en-US" sz="1200" b="0" i="0" u="none" strike="noStrike" kern="0" cap="none" spc="0" normalizeH="0" baseline="0" noProof="0" dirty="0" smtClean="0">
                <a:ln>
                  <a:noFill/>
                </a:ln>
                <a:solidFill>
                  <a:srgbClr val="000000"/>
                </a:solidFill>
                <a:effectLst/>
                <a:uLnTx/>
                <a:uFillTx/>
              </a:rPr>
              <a:t>)</a:t>
            </a:r>
            <a:endParaRPr kumimoji="0" lang="en-US" sz="12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08830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01000" cy="685800"/>
          </a:xfrm>
        </p:spPr>
        <p:txBody>
          <a:bodyPr/>
          <a:lstStyle/>
          <a:p>
            <a:r>
              <a:rPr lang="en-US" sz="3600" dirty="0" smtClean="0"/>
              <a:t>Target Secondary Emission Monitor</a:t>
            </a:r>
            <a:endParaRPr lang="en-US" sz="3600" dirty="0"/>
          </a:p>
        </p:txBody>
      </p:sp>
      <p:sp>
        <p:nvSpPr>
          <p:cNvPr id="16" name="Footer Placeholder 15"/>
          <p:cNvSpPr>
            <a:spLocks noGrp="1"/>
          </p:cNvSpPr>
          <p:nvPr>
            <p:ph type="ftr" sz="quarter" idx="11"/>
          </p:nvPr>
        </p:nvSpPr>
        <p:spPr/>
        <p:txBody>
          <a:bodyPr/>
          <a:lstStyle/>
          <a:p>
            <a:r>
              <a:rPr lang="en-US" smtClean="0">
                <a:solidFill>
                  <a:prstClr val="black">
                    <a:tint val="75000"/>
                  </a:prstClr>
                </a:solidFill>
              </a:rPr>
              <a:t>g-2 Collaboration Meeting 6-28-2012</a:t>
            </a:r>
            <a:endParaRPr lang="en-US">
              <a:solidFill>
                <a:prstClr val="black">
                  <a:tint val="75000"/>
                </a:prstClr>
              </a:solidFill>
            </a:endParaRPr>
          </a:p>
        </p:txBody>
      </p:sp>
      <p:sp>
        <p:nvSpPr>
          <p:cNvPr id="15" name="Slide Number Placeholder 14"/>
          <p:cNvSpPr>
            <a:spLocks noGrp="1"/>
          </p:cNvSpPr>
          <p:nvPr>
            <p:ph type="sldNum" sz="quarter" idx="12"/>
          </p:nvPr>
        </p:nvSpPr>
        <p:spPr/>
        <p:txBody>
          <a:bodyPr/>
          <a:lstStyle/>
          <a:p>
            <a:fld id="{4B0707E5-1ED7-438B-B6FE-B4F4FE95B62F}" type="slidenum">
              <a:rPr lang="en-US" smtClean="0">
                <a:solidFill>
                  <a:prstClr val="black">
                    <a:tint val="75000"/>
                  </a:prstClr>
                </a:solidFill>
              </a:rPr>
              <a:pPr/>
              <a:t>42</a:t>
            </a:fld>
            <a:endParaRPr lang="en-US">
              <a:solidFill>
                <a:prstClr val="black">
                  <a:tint val="75000"/>
                </a:prstClr>
              </a:solidFill>
            </a:endParaRPr>
          </a:p>
        </p:txBody>
      </p:sp>
      <p:sp>
        <p:nvSpPr>
          <p:cNvPr id="3" name="Content Placeholder 2"/>
          <p:cNvSpPr>
            <a:spLocks noGrp="1"/>
          </p:cNvSpPr>
          <p:nvPr>
            <p:ph idx="4294967295"/>
          </p:nvPr>
        </p:nvSpPr>
        <p:spPr>
          <a:xfrm>
            <a:off x="49707" y="990600"/>
            <a:ext cx="5265738" cy="5486400"/>
          </a:xfrm>
        </p:spPr>
        <p:txBody>
          <a:bodyPr/>
          <a:lstStyle/>
          <a:p>
            <a:r>
              <a:rPr lang="en-US" sz="1600" dirty="0" smtClean="0"/>
              <a:t>Spot Sizes are comparable to values used in the simulation.</a:t>
            </a:r>
          </a:p>
          <a:p>
            <a:r>
              <a:rPr lang="en-US" sz="1600" dirty="0" smtClean="0"/>
              <a:t>Spot size is bigger for 8 </a:t>
            </a:r>
            <a:r>
              <a:rPr lang="en-US" sz="1600" dirty="0" err="1" smtClean="0"/>
              <a:t>GeV</a:t>
            </a:r>
            <a:r>
              <a:rPr lang="en-US" sz="1600" dirty="0" smtClean="0"/>
              <a:t> beam on target than 120 </a:t>
            </a:r>
            <a:r>
              <a:rPr lang="en-US" sz="1600" dirty="0" err="1" smtClean="0"/>
              <a:t>GeV</a:t>
            </a:r>
            <a:r>
              <a:rPr lang="en-US" sz="1600" dirty="0" smtClean="0"/>
              <a:t>, as expected</a:t>
            </a:r>
          </a:p>
          <a:p>
            <a:endParaRPr lang="en-US" sz="1600" dirty="0"/>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60" r="8213"/>
          <a:stretch/>
        </p:blipFill>
        <p:spPr bwMode="auto">
          <a:xfrm>
            <a:off x="5699893" y="1102135"/>
            <a:ext cx="3132451" cy="255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412" t="30488" r="25938" b="28231"/>
          <a:stretch/>
        </p:blipFill>
        <p:spPr bwMode="auto">
          <a:xfrm>
            <a:off x="5699893" y="3660522"/>
            <a:ext cx="3132451" cy="254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43" t="25341" r="10392" b="18409"/>
          <a:stretch/>
        </p:blipFill>
        <p:spPr bwMode="auto">
          <a:xfrm>
            <a:off x="1542439" y="2298468"/>
            <a:ext cx="3268649" cy="19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29" t="24620" r="10741" b="17917"/>
          <a:stretch/>
        </p:blipFill>
        <p:spPr bwMode="auto">
          <a:xfrm>
            <a:off x="1542439" y="4343399"/>
            <a:ext cx="3268650" cy="191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8310" y="3169031"/>
            <a:ext cx="981359"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120 </a:t>
            </a:r>
            <a:r>
              <a:rPr lang="en-US" dirty="0" err="1" smtClean="0">
                <a:solidFill>
                  <a:prstClr val="black"/>
                </a:solidFill>
                <a:latin typeface="Calibri"/>
              </a:rPr>
              <a:t>GeV</a:t>
            </a:r>
            <a:endParaRPr lang="en-US" dirty="0">
              <a:solidFill>
                <a:prstClr val="black"/>
              </a:solidFill>
              <a:latin typeface="Calibri"/>
            </a:endParaRPr>
          </a:p>
        </p:txBody>
      </p:sp>
      <p:sp>
        <p:nvSpPr>
          <p:cNvPr id="9" name="TextBox 8"/>
          <p:cNvSpPr txBox="1"/>
          <p:nvPr/>
        </p:nvSpPr>
        <p:spPr>
          <a:xfrm>
            <a:off x="205329" y="5211546"/>
            <a:ext cx="747320"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8 </a:t>
            </a:r>
            <a:r>
              <a:rPr lang="en-US" dirty="0" err="1" smtClean="0">
                <a:solidFill>
                  <a:prstClr val="black"/>
                </a:solidFill>
                <a:latin typeface="Calibri"/>
              </a:rPr>
              <a:t>GeV</a:t>
            </a:r>
            <a:endParaRPr lang="en-US" dirty="0">
              <a:solidFill>
                <a:prstClr val="black"/>
              </a:solidFill>
              <a:latin typeface="Calibri"/>
            </a:endParaRPr>
          </a:p>
        </p:txBody>
      </p:sp>
      <p:sp>
        <p:nvSpPr>
          <p:cNvPr id="10" name="TextBox 9"/>
          <p:cNvSpPr txBox="1"/>
          <p:nvPr/>
        </p:nvSpPr>
        <p:spPr>
          <a:xfrm>
            <a:off x="1846192" y="2381329"/>
            <a:ext cx="1101584"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Symbol" pitchFamily="18" charset="2"/>
              </a:rPr>
              <a:t>s</a:t>
            </a:r>
            <a:r>
              <a:rPr lang="en-US" sz="1600" dirty="0" smtClean="0">
                <a:solidFill>
                  <a:prstClr val="white"/>
                </a:solidFill>
                <a:latin typeface="Calibri"/>
              </a:rPr>
              <a:t>=0.13mm</a:t>
            </a:r>
            <a:endParaRPr lang="en-US" sz="1600" dirty="0">
              <a:solidFill>
                <a:prstClr val="white"/>
              </a:solidFill>
              <a:latin typeface="Calibri"/>
            </a:endParaRPr>
          </a:p>
        </p:txBody>
      </p:sp>
      <p:sp>
        <p:nvSpPr>
          <p:cNvPr id="11" name="TextBox 10"/>
          <p:cNvSpPr txBox="1"/>
          <p:nvPr/>
        </p:nvSpPr>
        <p:spPr>
          <a:xfrm>
            <a:off x="3352800" y="2416660"/>
            <a:ext cx="1101584"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Symbol" pitchFamily="18" charset="2"/>
              </a:rPr>
              <a:t>s</a:t>
            </a:r>
            <a:r>
              <a:rPr lang="en-US" sz="1600" dirty="0" smtClean="0">
                <a:solidFill>
                  <a:prstClr val="white"/>
                </a:solidFill>
                <a:latin typeface="Calibri"/>
              </a:rPr>
              <a:t>=0.22mm</a:t>
            </a:r>
            <a:endParaRPr lang="en-US" sz="1600" dirty="0">
              <a:solidFill>
                <a:prstClr val="white"/>
              </a:solidFill>
              <a:latin typeface="Calibri"/>
            </a:endParaRPr>
          </a:p>
        </p:txBody>
      </p:sp>
      <p:sp>
        <p:nvSpPr>
          <p:cNvPr id="12" name="TextBox 11"/>
          <p:cNvSpPr txBox="1"/>
          <p:nvPr/>
        </p:nvSpPr>
        <p:spPr>
          <a:xfrm>
            <a:off x="1846192" y="4403956"/>
            <a:ext cx="997389"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Symbol" pitchFamily="18" charset="2"/>
              </a:rPr>
              <a:t>s</a:t>
            </a:r>
            <a:r>
              <a:rPr lang="en-US" sz="1600" dirty="0" smtClean="0">
                <a:solidFill>
                  <a:prstClr val="white"/>
                </a:solidFill>
                <a:latin typeface="Calibri"/>
              </a:rPr>
              <a:t>=0.5mm</a:t>
            </a:r>
            <a:endParaRPr lang="en-US" sz="1600" dirty="0">
              <a:solidFill>
                <a:prstClr val="white"/>
              </a:solidFill>
              <a:latin typeface="Calibri"/>
            </a:endParaRPr>
          </a:p>
        </p:txBody>
      </p:sp>
      <p:sp>
        <p:nvSpPr>
          <p:cNvPr id="13" name="TextBox 12"/>
          <p:cNvSpPr txBox="1"/>
          <p:nvPr/>
        </p:nvSpPr>
        <p:spPr>
          <a:xfrm>
            <a:off x="3352800" y="4418110"/>
            <a:ext cx="997389"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Symbol" pitchFamily="18" charset="2"/>
              </a:rPr>
              <a:t>s</a:t>
            </a:r>
            <a:r>
              <a:rPr lang="en-US" sz="1600" dirty="0" smtClean="0">
                <a:solidFill>
                  <a:prstClr val="white"/>
                </a:solidFill>
                <a:latin typeface="Calibri"/>
              </a:rPr>
              <a:t>=0.5mm</a:t>
            </a:r>
            <a:endParaRPr lang="en-US" sz="1600" dirty="0">
              <a:solidFill>
                <a:prstClr val="white"/>
              </a:solidFill>
              <a:latin typeface="Calibri"/>
            </a:endParaRPr>
          </a:p>
        </p:txBody>
      </p:sp>
      <p:sp>
        <p:nvSpPr>
          <p:cNvPr id="14" name="TextBox 13"/>
          <p:cNvSpPr txBox="1"/>
          <p:nvPr/>
        </p:nvSpPr>
        <p:spPr>
          <a:xfrm>
            <a:off x="2229181" y="5565517"/>
            <a:ext cx="2121008" cy="461665"/>
          </a:xfrm>
          <a:prstGeom prst="rect">
            <a:avLst/>
          </a:prstGeom>
          <a:noFill/>
        </p:spPr>
        <p:txBody>
          <a:bodyPr wrap="square" rtlCol="0">
            <a:spAutoFit/>
          </a:bodyPr>
          <a:lstStyle/>
          <a:p>
            <a:pPr fontAlgn="auto">
              <a:spcBef>
                <a:spcPts val="0"/>
              </a:spcBef>
              <a:spcAft>
                <a:spcPts val="0"/>
              </a:spcAft>
            </a:pPr>
            <a:r>
              <a:rPr lang="en-US" sz="1200" dirty="0" smtClean="0">
                <a:solidFill>
                  <a:prstClr val="white"/>
                </a:solidFill>
                <a:latin typeface="Calibri"/>
              </a:rPr>
              <a:t>reduced to 0.7mm, 0.7mm</a:t>
            </a:r>
          </a:p>
          <a:p>
            <a:pPr fontAlgn="auto">
              <a:spcBef>
                <a:spcPts val="0"/>
              </a:spcBef>
              <a:spcAft>
                <a:spcPts val="0"/>
              </a:spcAft>
            </a:pPr>
            <a:r>
              <a:rPr lang="en-US" sz="1200" dirty="0" smtClean="0">
                <a:solidFill>
                  <a:prstClr val="white"/>
                </a:solidFill>
                <a:latin typeface="Calibri"/>
              </a:rPr>
              <a:t>with 40% loss of efficiency</a:t>
            </a:r>
            <a:endParaRPr lang="en-US" sz="1200" dirty="0">
              <a:solidFill>
                <a:prstClr val="white"/>
              </a:solidFill>
              <a:latin typeface="Calibri"/>
            </a:endParaRPr>
          </a:p>
        </p:txBody>
      </p:sp>
      <p:sp>
        <p:nvSpPr>
          <p:cNvPr id="17" name="Rectangle 16"/>
          <p:cNvSpPr/>
          <p:nvPr/>
        </p:nvSpPr>
        <p:spPr>
          <a:xfrm>
            <a:off x="6268729" y="6071266"/>
            <a:ext cx="997389" cy="2616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a:solidFill>
                  <a:srgbClr val="000000"/>
                </a:solidFill>
              </a:rPr>
              <a:t>(M. </a:t>
            </a:r>
            <a:r>
              <a:rPr lang="en-US" sz="1100" kern="0" dirty="0" err="1">
                <a:solidFill>
                  <a:srgbClr val="000000"/>
                </a:solidFill>
              </a:rPr>
              <a:t>Convery</a:t>
            </a:r>
            <a:r>
              <a:rPr lang="en-US" sz="1100" kern="0" dirty="0">
                <a:solidFill>
                  <a:srgbClr val="000000"/>
                </a:solidFill>
              </a:rPr>
              <a:t>)</a:t>
            </a:r>
          </a:p>
        </p:txBody>
      </p:sp>
    </p:spTree>
    <p:extLst>
      <p:ext uri="{BB962C8B-B14F-4D97-AF65-F5344CB8AC3E}">
        <p14:creationId xmlns:p14="http://schemas.microsoft.com/office/powerpoint/2010/main" val="113786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Results from </a:t>
            </a:r>
            <a:r>
              <a:rPr lang="en-US" sz="2800" dirty="0" smtClean="0"/>
              <a:t>BPM’s </a:t>
            </a:r>
            <a:r>
              <a:rPr lang="en-US" sz="2800" dirty="0"/>
              <a:t>for </a:t>
            </a:r>
            <a:br>
              <a:rPr lang="en-US" sz="2800" dirty="0"/>
            </a:br>
            <a:r>
              <a:rPr lang="en-US" sz="2800" dirty="0" smtClean="0"/>
              <a:t>120-&gt;8Gev &amp; 120-&gt;</a:t>
            </a:r>
            <a:r>
              <a:rPr lang="en-US" sz="2800" dirty="0"/>
              <a:t>3.1 </a:t>
            </a:r>
            <a:r>
              <a:rPr lang="en-US" sz="2800" dirty="0" err="1" smtClean="0"/>
              <a:t>Gev</a:t>
            </a:r>
            <a:r>
              <a:rPr lang="en-US" sz="2800" dirty="0" smtClean="0"/>
              <a:t> Negative </a:t>
            </a:r>
            <a:r>
              <a:rPr lang="en-US" sz="2800" dirty="0"/>
              <a:t>Ions</a:t>
            </a:r>
          </a:p>
        </p:txBody>
      </p:sp>
      <p:sp>
        <p:nvSpPr>
          <p:cNvPr id="4" name="Footer Placeholder 3"/>
          <p:cNvSpPr>
            <a:spLocks noGrp="1"/>
          </p:cNvSpPr>
          <p:nvPr>
            <p:ph type="ftr" sz="quarter" idx="11"/>
          </p:nvPr>
        </p:nvSpPr>
        <p:spPr/>
        <p:txBody>
          <a:bodyPr/>
          <a:lstStyle/>
          <a:p>
            <a:pPr>
              <a:defRPr/>
            </a:pPr>
            <a:r>
              <a:rPr lang="en-US" smtClean="0"/>
              <a:t>g-2 Collaboration Meeting 6-28-2012</a:t>
            </a:r>
            <a:endParaRPr lang="en-US" dirty="0"/>
          </a:p>
        </p:txBody>
      </p:sp>
      <p:sp>
        <p:nvSpPr>
          <p:cNvPr id="5" name="Slide Number Placeholder 4"/>
          <p:cNvSpPr>
            <a:spLocks noGrp="1"/>
          </p:cNvSpPr>
          <p:nvPr>
            <p:ph type="sldNum" sz="quarter" idx="12"/>
          </p:nvPr>
        </p:nvSpPr>
        <p:spPr/>
        <p:txBody>
          <a:bodyPr/>
          <a:lstStyle/>
          <a:p>
            <a:pPr>
              <a:defRPr/>
            </a:pPr>
            <a:fld id="{4225D0D4-57B9-4F6F-A6D5-B4BA96D81DE7}" type="slidenum">
              <a:rPr lang="en-US" smtClean="0"/>
              <a:pPr>
                <a:defRPr/>
              </a:pPr>
              <a:t>43</a:t>
            </a:fld>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9282" t="5648" r="10033" b="2102"/>
          <a:stretch/>
        </p:blipFill>
        <p:spPr>
          <a:xfrm>
            <a:off x="2590800" y="1066800"/>
            <a:ext cx="6019800" cy="5220710"/>
          </a:xfrm>
          <a:prstGeom prst="rect">
            <a:avLst/>
          </a:prstGeom>
        </p:spPr>
      </p:pic>
      <p:sp>
        <p:nvSpPr>
          <p:cNvPr id="7" name="TextBox 6"/>
          <p:cNvSpPr txBox="1"/>
          <p:nvPr/>
        </p:nvSpPr>
        <p:spPr>
          <a:xfrm>
            <a:off x="7608411" y="5967740"/>
            <a:ext cx="902811" cy="261610"/>
          </a:xfrm>
          <a:prstGeom prst="rect">
            <a:avLst/>
          </a:prstGeom>
          <a:noFill/>
        </p:spPr>
        <p:txBody>
          <a:bodyPr wrap="none" rtlCol="0">
            <a:spAutoFit/>
          </a:bodyPr>
          <a:lstStyle/>
          <a:p>
            <a:r>
              <a:rPr lang="en-US" sz="1100" dirty="0" smtClean="0"/>
              <a:t>(J. Morgan)</a:t>
            </a:r>
            <a:endParaRPr lang="en-US" sz="1100" dirty="0"/>
          </a:p>
        </p:txBody>
      </p:sp>
      <p:sp>
        <p:nvSpPr>
          <p:cNvPr id="9" name="TextBox 8"/>
          <p:cNvSpPr txBox="1"/>
          <p:nvPr/>
        </p:nvSpPr>
        <p:spPr>
          <a:xfrm>
            <a:off x="19051" y="1287244"/>
            <a:ext cx="2571750" cy="1477328"/>
          </a:xfrm>
          <a:prstGeom prst="rect">
            <a:avLst/>
          </a:prstGeom>
          <a:noFill/>
        </p:spPr>
        <p:txBody>
          <a:bodyPr wrap="square" rtlCol="0">
            <a:spAutoFit/>
          </a:bodyPr>
          <a:lstStyle/>
          <a:p>
            <a:r>
              <a:rPr lang="en-US" dirty="0" smtClean="0"/>
              <a:t>Simulation point include pion decay</a:t>
            </a:r>
          </a:p>
          <a:p>
            <a:endParaRPr lang="en-US" dirty="0"/>
          </a:p>
          <a:p>
            <a:endParaRPr lang="en-US" dirty="0" smtClean="0"/>
          </a:p>
          <a:p>
            <a:endParaRPr lang="en-US" dirty="0"/>
          </a:p>
        </p:txBody>
      </p:sp>
    </p:spTree>
    <p:extLst>
      <p:ext uri="{BB962C8B-B14F-4D97-AF65-F5344CB8AC3E}">
        <p14:creationId xmlns:p14="http://schemas.microsoft.com/office/powerpoint/2010/main" val="523600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Toroid 704 Data- Absolute Intensity</a:t>
            </a:r>
            <a:br>
              <a:rPr lang="en-US" sz="3600" dirty="0" smtClean="0"/>
            </a:br>
            <a:r>
              <a:rPr lang="en-US" sz="2400" dirty="0" smtClean="0"/>
              <a:t>Beginning of Line</a:t>
            </a:r>
            <a:endParaRPr lang="en-US" sz="2400" dirty="0"/>
          </a:p>
        </p:txBody>
      </p:sp>
      <p:sp>
        <p:nvSpPr>
          <p:cNvPr id="4" name="Footer Placeholder 3"/>
          <p:cNvSpPr>
            <a:spLocks noGrp="1"/>
          </p:cNvSpPr>
          <p:nvPr>
            <p:ph type="ftr" sz="quarter" idx="11"/>
          </p:nvPr>
        </p:nvSpPr>
        <p:spPr/>
        <p:txBody>
          <a:bodyPr/>
          <a:lstStyle/>
          <a:p>
            <a:pPr>
              <a:defRPr/>
            </a:pPr>
            <a:r>
              <a:rPr lang="en-US" smtClean="0"/>
              <a:t>g-2 Collaboration Meeting 6-28-2012</a:t>
            </a:r>
            <a:endParaRPr lang="en-US" dirty="0"/>
          </a:p>
        </p:txBody>
      </p:sp>
      <p:sp>
        <p:nvSpPr>
          <p:cNvPr id="5" name="Slide Number Placeholder 4"/>
          <p:cNvSpPr>
            <a:spLocks noGrp="1"/>
          </p:cNvSpPr>
          <p:nvPr>
            <p:ph type="sldNum" sz="quarter" idx="12"/>
          </p:nvPr>
        </p:nvSpPr>
        <p:spPr/>
        <p:txBody>
          <a:bodyPr/>
          <a:lstStyle/>
          <a:p>
            <a:pPr>
              <a:defRPr/>
            </a:pPr>
            <a:fld id="{4225D0D4-57B9-4F6F-A6D5-B4BA96D81DE7}" type="slidenum">
              <a:rPr lang="en-US" smtClean="0"/>
              <a:pPr>
                <a:defRPr/>
              </a:pPr>
              <a:t>44</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4" t="10708" r="7509" b="2763"/>
          <a:stretch/>
        </p:blipFill>
        <p:spPr bwMode="auto">
          <a:xfrm>
            <a:off x="342900" y="1415798"/>
            <a:ext cx="4229100" cy="341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945" t="6610" r="6642"/>
          <a:stretch/>
        </p:blipFill>
        <p:spPr>
          <a:xfrm>
            <a:off x="4571996" y="1279021"/>
            <a:ext cx="4314825" cy="3633787"/>
          </a:xfrm>
          <a:prstGeom prst="rect">
            <a:avLst/>
          </a:prstGeom>
        </p:spPr>
      </p:pic>
      <p:sp>
        <p:nvSpPr>
          <p:cNvPr id="8" name="TextBox 7"/>
          <p:cNvSpPr txBox="1"/>
          <p:nvPr/>
        </p:nvSpPr>
        <p:spPr>
          <a:xfrm>
            <a:off x="1021800" y="922355"/>
            <a:ext cx="2871299" cy="369332"/>
          </a:xfrm>
          <a:prstGeom prst="rect">
            <a:avLst/>
          </a:prstGeom>
          <a:noFill/>
        </p:spPr>
        <p:txBody>
          <a:bodyPr wrap="none" rtlCol="0">
            <a:spAutoFit/>
          </a:bodyPr>
          <a:lstStyle/>
          <a:p>
            <a:r>
              <a:rPr lang="en-US" dirty="0" smtClean="0"/>
              <a:t>8-&gt;3.1 </a:t>
            </a:r>
            <a:r>
              <a:rPr lang="en-US" dirty="0" err="1" smtClean="0"/>
              <a:t>Gev</a:t>
            </a:r>
            <a:r>
              <a:rPr lang="en-US" dirty="0" smtClean="0"/>
              <a:t>  Negative Ions</a:t>
            </a:r>
            <a:endParaRPr lang="en-US" dirty="0"/>
          </a:p>
        </p:txBody>
      </p:sp>
      <p:sp>
        <p:nvSpPr>
          <p:cNvPr id="9" name="TextBox 8"/>
          <p:cNvSpPr txBox="1"/>
          <p:nvPr/>
        </p:nvSpPr>
        <p:spPr>
          <a:xfrm>
            <a:off x="5257800" y="912463"/>
            <a:ext cx="2640466" cy="369332"/>
          </a:xfrm>
          <a:prstGeom prst="rect">
            <a:avLst/>
          </a:prstGeom>
          <a:noFill/>
        </p:spPr>
        <p:txBody>
          <a:bodyPr wrap="none" rtlCol="0">
            <a:spAutoFit/>
          </a:bodyPr>
          <a:lstStyle/>
          <a:p>
            <a:r>
              <a:rPr lang="en-US" dirty="0" smtClean="0"/>
              <a:t>8-&gt;3.1Gev Positive Ions</a:t>
            </a:r>
            <a:endParaRPr lang="en-US" dirty="0"/>
          </a:p>
        </p:txBody>
      </p:sp>
      <p:sp>
        <p:nvSpPr>
          <p:cNvPr id="11" name="TextBox 10"/>
          <p:cNvSpPr txBox="1"/>
          <p:nvPr/>
        </p:nvSpPr>
        <p:spPr>
          <a:xfrm>
            <a:off x="7917316" y="4651198"/>
            <a:ext cx="809837" cy="261610"/>
          </a:xfrm>
          <a:prstGeom prst="rect">
            <a:avLst/>
          </a:prstGeom>
          <a:noFill/>
        </p:spPr>
        <p:txBody>
          <a:bodyPr wrap="none" rtlCol="0">
            <a:spAutoFit/>
          </a:bodyPr>
          <a:lstStyle/>
          <a:p>
            <a:r>
              <a:rPr lang="en-US" sz="1100" dirty="0" smtClean="0"/>
              <a:t>J. Morgan</a:t>
            </a:r>
            <a:endParaRPr lang="en-US" sz="1100" dirty="0"/>
          </a:p>
        </p:txBody>
      </p:sp>
      <p:sp>
        <p:nvSpPr>
          <p:cNvPr id="12" name="TextBox 11"/>
          <p:cNvSpPr txBox="1"/>
          <p:nvPr/>
        </p:nvSpPr>
        <p:spPr>
          <a:xfrm>
            <a:off x="533400" y="4993324"/>
            <a:ext cx="3599062" cy="1077218"/>
          </a:xfrm>
          <a:prstGeom prst="rect">
            <a:avLst/>
          </a:prstGeom>
          <a:noFill/>
        </p:spPr>
        <p:txBody>
          <a:bodyPr wrap="none" rtlCol="0">
            <a:spAutoFit/>
          </a:bodyPr>
          <a:lstStyle/>
          <a:p>
            <a:r>
              <a:rPr lang="en-US" sz="1600" dirty="0" smtClean="0"/>
              <a:t>If subtract noise from signal get </a:t>
            </a:r>
          </a:p>
          <a:p>
            <a:r>
              <a:rPr lang="en-US" sz="1600" dirty="0" smtClean="0"/>
              <a:t>Intensity of </a:t>
            </a:r>
            <a:r>
              <a:rPr lang="en-US" sz="1600" dirty="0" smtClean="0">
                <a:solidFill>
                  <a:srgbClr val="3333FF"/>
                </a:solidFill>
              </a:rPr>
              <a:t>1.52 E8 </a:t>
            </a:r>
            <a:r>
              <a:rPr lang="en-US" sz="1600" dirty="0" smtClean="0"/>
              <a:t>for 2.08 E12 POT</a:t>
            </a:r>
          </a:p>
          <a:p>
            <a:endParaRPr lang="en-US" sz="1600" dirty="0"/>
          </a:p>
          <a:p>
            <a:r>
              <a:rPr lang="en-US" sz="1600" dirty="0" smtClean="0"/>
              <a:t>Expected from Simulation = </a:t>
            </a:r>
            <a:r>
              <a:rPr lang="en-US" sz="1600" dirty="0" smtClean="0">
                <a:solidFill>
                  <a:srgbClr val="3333FF"/>
                </a:solidFill>
              </a:rPr>
              <a:t>1.02 E8</a:t>
            </a:r>
          </a:p>
        </p:txBody>
      </p:sp>
      <p:sp>
        <p:nvSpPr>
          <p:cNvPr id="13" name="Rectangle 12"/>
          <p:cNvSpPr/>
          <p:nvPr/>
        </p:nvSpPr>
        <p:spPr>
          <a:xfrm>
            <a:off x="4957823" y="4931769"/>
            <a:ext cx="3928998" cy="1323439"/>
          </a:xfrm>
          <a:prstGeom prst="rect">
            <a:avLst/>
          </a:prstGeom>
        </p:spPr>
        <p:txBody>
          <a:bodyPr wrap="square">
            <a:spAutoFit/>
          </a:bodyPr>
          <a:lstStyle/>
          <a:p>
            <a:r>
              <a:rPr lang="en-US" sz="1600" dirty="0"/>
              <a:t>If subtract noise from signal get </a:t>
            </a:r>
          </a:p>
          <a:p>
            <a:r>
              <a:rPr lang="en-US" sz="1600" dirty="0"/>
              <a:t>Intensity of </a:t>
            </a:r>
            <a:r>
              <a:rPr lang="en-US" sz="1600" dirty="0" smtClean="0">
                <a:solidFill>
                  <a:srgbClr val="FF0000"/>
                </a:solidFill>
              </a:rPr>
              <a:t>18.6 </a:t>
            </a:r>
            <a:r>
              <a:rPr lang="en-US" sz="1600" dirty="0">
                <a:solidFill>
                  <a:srgbClr val="FF0000"/>
                </a:solidFill>
              </a:rPr>
              <a:t>E8 </a:t>
            </a:r>
            <a:r>
              <a:rPr lang="en-US" sz="1600" dirty="0"/>
              <a:t>for </a:t>
            </a:r>
            <a:r>
              <a:rPr lang="en-US" sz="1600" dirty="0" smtClean="0"/>
              <a:t>2.13 E12 </a:t>
            </a:r>
            <a:r>
              <a:rPr lang="en-US" sz="1600" dirty="0"/>
              <a:t>POT</a:t>
            </a:r>
          </a:p>
          <a:p>
            <a:endParaRPr lang="en-US" sz="1600" dirty="0"/>
          </a:p>
          <a:p>
            <a:r>
              <a:rPr lang="en-US" sz="1600" dirty="0"/>
              <a:t>Expected from Simulation = </a:t>
            </a:r>
            <a:r>
              <a:rPr lang="en-US" sz="1600" dirty="0" smtClean="0">
                <a:solidFill>
                  <a:srgbClr val="FF0000"/>
                </a:solidFill>
              </a:rPr>
              <a:t>4.73 E8</a:t>
            </a:r>
          </a:p>
          <a:p>
            <a:r>
              <a:rPr lang="en-US" sz="1600" dirty="0" smtClean="0">
                <a:solidFill>
                  <a:srgbClr val="FF0000"/>
                </a:solidFill>
              </a:rPr>
              <a:t>This is an over estimation for (+) case</a:t>
            </a:r>
            <a:endParaRPr lang="en-US" sz="1600" dirty="0">
              <a:solidFill>
                <a:srgbClr val="FF0000"/>
              </a:solidFill>
            </a:endParaRPr>
          </a:p>
        </p:txBody>
      </p:sp>
    </p:spTree>
    <p:extLst>
      <p:ext uri="{BB962C8B-B14F-4D97-AF65-F5344CB8AC3E}">
        <p14:creationId xmlns:p14="http://schemas.microsoft.com/office/powerpoint/2010/main" val="9105731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762000"/>
          </a:xfrm>
        </p:spPr>
        <p:txBody>
          <a:bodyPr>
            <a:normAutofit fontScale="90000"/>
          </a:bodyPr>
          <a:lstStyle/>
          <a:p>
            <a:r>
              <a:rPr lang="en-US" dirty="0" smtClean="0"/>
              <a:t>Tor704 Beam Response</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7176"/>
            <a:ext cx="7219950" cy="39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333375" y="4800600"/>
            <a:ext cx="8229600" cy="1524000"/>
          </a:xfrm>
        </p:spPr>
        <p:txBody>
          <a:bodyPr/>
          <a:lstStyle/>
          <a:p>
            <a:pPr marL="91440" indent="-91440"/>
            <a:r>
              <a:rPr lang="en-US" sz="2400" dirty="0" smtClean="0"/>
              <a:t>2.13E12 8.9Gev/c primaries, 3.1 GeV/c POSITIVE </a:t>
            </a:r>
            <a:r>
              <a:rPr lang="en-US" sz="2400" dirty="0" err="1" smtClean="0"/>
              <a:t>secondaries</a:t>
            </a:r>
            <a:r>
              <a:rPr lang="en-US" sz="2400" dirty="0" smtClean="0"/>
              <a:t>.</a:t>
            </a:r>
          </a:p>
          <a:p>
            <a:pPr marL="91440" indent="-91440"/>
            <a:r>
              <a:rPr lang="en-US" sz="2400" dirty="0" smtClean="0"/>
              <a:t>Approximately double the POT to be used for g-2.</a:t>
            </a:r>
          </a:p>
          <a:p>
            <a:pPr marL="91440" indent="-91440"/>
            <a:r>
              <a:rPr lang="en-US" sz="2400" dirty="0" smtClean="0"/>
              <a:t>Average intensity 1.86E9 with signal subtracted from noise.</a:t>
            </a:r>
          </a:p>
          <a:p>
            <a:pPr marL="91440" indent="-91440"/>
            <a:r>
              <a:rPr lang="en-US" sz="2400" dirty="0"/>
              <a:t>S</a:t>
            </a:r>
            <a:r>
              <a:rPr lang="en-US" sz="2400" dirty="0" smtClean="0"/>
              <a:t>imulation results predict 4.7E8</a:t>
            </a:r>
            <a:endParaRPr lang="en-US" sz="2400" dirty="0"/>
          </a:p>
        </p:txBody>
      </p:sp>
      <p:sp>
        <p:nvSpPr>
          <p:cNvPr id="6" name="TextBox 5"/>
          <p:cNvSpPr txBox="1"/>
          <p:nvPr/>
        </p:nvSpPr>
        <p:spPr>
          <a:xfrm>
            <a:off x="7275563" y="4372689"/>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3558809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IC728 Beam Response</a:t>
            </a:r>
            <a:endParaRPr lang="en-US" dirty="0"/>
          </a:p>
        </p:txBody>
      </p:sp>
      <p:sp>
        <p:nvSpPr>
          <p:cNvPr id="3" name="Content Placeholder 2"/>
          <p:cNvSpPr>
            <a:spLocks noGrp="1"/>
          </p:cNvSpPr>
          <p:nvPr>
            <p:ph idx="1"/>
          </p:nvPr>
        </p:nvSpPr>
        <p:spPr>
          <a:xfrm>
            <a:off x="448235" y="4572000"/>
            <a:ext cx="8229600" cy="2163763"/>
          </a:xfrm>
        </p:spPr>
        <p:txBody>
          <a:bodyPr/>
          <a:lstStyle/>
          <a:p>
            <a:pPr marL="91440" indent="-91440"/>
            <a:r>
              <a:rPr lang="en-US" sz="2400" dirty="0" smtClean="0"/>
              <a:t>2.1E12 </a:t>
            </a:r>
            <a:r>
              <a:rPr lang="en-US" sz="2400" dirty="0"/>
              <a:t>8.9Gev/c primaries, 3.1 GeV/c </a:t>
            </a:r>
            <a:r>
              <a:rPr lang="en-US" sz="2400" dirty="0" smtClean="0"/>
              <a:t>positive </a:t>
            </a:r>
            <a:r>
              <a:rPr lang="en-US" sz="2400" dirty="0" err="1"/>
              <a:t>secondaries</a:t>
            </a:r>
            <a:r>
              <a:rPr lang="en-US" sz="2400" dirty="0"/>
              <a:t>.</a:t>
            </a:r>
          </a:p>
          <a:p>
            <a:pPr marL="91440" indent="-91440"/>
            <a:r>
              <a:rPr lang="en-US" sz="2400" dirty="0"/>
              <a:t>Approximately double the POT that will be used for g-2.</a:t>
            </a:r>
          </a:p>
          <a:p>
            <a:pPr marL="91440" indent="-91440"/>
            <a:r>
              <a:rPr lang="en-US" sz="2400" dirty="0" smtClean="0"/>
              <a:t>Ion chamber measures ~6.6E7.</a:t>
            </a:r>
            <a:endParaRPr lang="en-US" sz="2400" dirty="0"/>
          </a:p>
          <a:p>
            <a:pPr marL="91440" indent="-91440"/>
            <a:r>
              <a:rPr lang="en-US" sz="2400" dirty="0"/>
              <a:t>Cary’s simulation results predict </a:t>
            </a:r>
            <a:r>
              <a:rPr lang="en-US" sz="2400" dirty="0" smtClean="0"/>
              <a:t>6.7E7.</a:t>
            </a:r>
            <a:endParaRPr lang="en-US" sz="2400" dirty="0"/>
          </a:p>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035" y="990600"/>
            <a:ext cx="6096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3962400"/>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1556378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08" y="228600"/>
            <a:ext cx="8229600" cy="762000"/>
          </a:xfrm>
        </p:spPr>
        <p:txBody>
          <a:bodyPr>
            <a:normAutofit fontScale="90000"/>
          </a:bodyPr>
          <a:lstStyle/>
          <a:p>
            <a:r>
              <a:rPr lang="en-US" dirty="0" smtClean="0"/>
              <a:t>IC728</a:t>
            </a:r>
            <a:endParaRPr lang="en-US" dirty="0"/>
          </a:p>
        </p:txBody>
      </p:sp>
      <p:sp>
        <p:nvSpPr>
          <p:cNvPr id="3" name="Content Placeholder 2"/>
          <p:cNvSpPr>
            <a:spLocks noGrp="1"/>
          </p:cNvSpPr>
          <p:nvPr>
            <p:ph idx="1"/>
          </p:nvPr>
        </p:nvSpPr>
        <p:spPr>
          <a:xfrm>
            <a:off x="3352800" y="4495800"/>
            <a:ext cx="4915408" cy="2057400"/>
          </a:xfrm>
        </p:spPr>
        <p:txBody>
          <a:bodyPr/>
          <a:lstStyle/>
          <a:p>
            <a:pPr marL="91440" indent="-91440"/>
            <a:r>
              <a:rPr lang="en-US" sz="2400" dirty="0" smtClean="0"/>
              <a:t>Second ion chamber was installed.</a:t>
            </a:r>
          </a:p>
          <a:p>
            <a:pPr marL="91440" indent="-91440"/>
            <a:r>
              <a:rPr lang="en-US" sz="2400" dirty="0" smtClean="0"/>
              <a:t>No gas leak, but relative calibration is questionable.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181100"/>
            <a:ext cx="4915408" cy="3093100"/>
          </a:xfrm>
          <a:prstGeom prst="rect">
            <a:avLst/>
          </a:prstGeo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352212" y="1578413"/>
            <a:ext cx="2953175" cy="2438400"/>
          </a:xfrm>
          <a:prstGeom prst="rect">
            <a:avLst/>
          </a:prstGeom>
          <a:noFill/>
          <a:ln w="9525">
            <a:noFill/>
            <a:miter lim="800000"/>
            <a:headEnd/>
            <a:tailEnd/>
          </a:ln>
        </p:spPr>
      </p:pic>
      <p:sp>
        <p:nvSpPr>
          <p:cNvPr id="7" name="Content Placeholder 2"/>
          <p:cNvSpPr txBox="1">
            <a:spLocks/>
          </p:cNvSpPr>
          <p:nvPr/>
        </p:nvSpPr>
        <p:spPr bwMode="auto">
          <a:xfrm>
            <a:off x="590296" y="4572000"/>
            <a:ext cx="2457704" cy="20574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91440" indent="-91440"/>
            <a:r>
              <a:rPr lang="en-US" sz="1800" dirty="0" smtClean="0"/>
              <a:t>Original ion chamber.</a:t>
            </a:r>
          </a:p>
          <a:p>
            <a:pPr marL="91440" indent="-91440"/>
            <a:r>
              <a:rPr lang="en-US" sz="1800" dirty="0" smtClean="0"/>
              <a:t>Removed, but still in the tunne</a:t>
            </a:r>
            <a:r>
              <a:rPr lang="en-US" sz="1800" dirty="0"/>
              <a:t>l</a:t>
            </a:r>
            <a:endParaRPr lang="en-US" sz="1800" dirty="0" smtClean="0"/>
          </a:p>
          <a:p>
            <a:pPr marL="91440" indent="-91440"/>
            <a:r>
              <a:rPr lang="en-US" sz="1800" dirty="0" smtClean="0"/>
              <a:t>Believed to have a gas leak</a:t>
            </a:r>
            <a:endParaRPr lang="en-US" sz="1800" dirty="0"/>
          </a:p>
        </p:txBody>
      </p:sp>
    </p:spTree>
    <p:extLst>
      <p:ext uri="{BB962C8B-B14F-4D97-AF65-F5344CB8AC3E}">
        <p14:creationId xmlns:p14="http://schemas.microsoft.com/office/powerpoint/2010/main" val="562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pPr marL="0" indent="0">
              <a:buNone/>
            </a:pPr>
            <a:r>
              <a:rPr lang="en-US" sz="1200" dirty="0" smtClean="0"/>
              <a:t>By </a:t>
            </a:r>
            <a:r>
              <a:rPr lang="en-US" sz="1200" dirty="0"/>
              <a:t>the way, in the BNL experiment, the monitoring of the secondary pi/mu beam was done with 6 Segmented Wire Ion Chamber (SWICs) and three ionization </a:t>
            </a:r>
            <a:r>
              <a:rPr lang="en-US" sz="1200" dirty="0" smtClean="0"/>
              <a:t>chambers </a:t>
            </a:r>
            <a:r>
              <a:rPr lang="en-US" sz="1200" dirty="0"/>
              <a:t>to monitor the total beam flux at critical locations.</a:t>
            </a:r>
          </a:p>
          <a:p>
            <a:endParaRPr lang="en-US" sz="1200" dirty="0"/>
          </a:p>
          <a:p>
            <a:pPr marL="0" indent="0">
              <a:buNone/>
            </a:pPr>
            <a:r>
              <a:rPr lang="en-US" sz="1200" dirty="0"/>
              <a:t>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The g-2 beamline at BNL had two bends.  The first selected the pion momentum, </a:t>
            </a:r>
          </a:p>
          <a:p>
            <a:pPr marL="0" indent="0">
              <a:buNone/>
            </a:pPr>
            <a:r>
              <a:rPr lang="en-US" sz="1200" dirty="0"/>
              <a:t>and the 2nd selected the muon momentum.  The O's in the above ASCII art show </a:t>
            </a:r>
          </a:p>
          <a:p>
            <a:pPr marL="0" indent="0">
              <a:buNone/>
            </a:pPr>
            <a:r>
              <a:rPr lang="en-US" sz="1200" dirty="0"/>
              <a:t>roughly where the ionization chambers were.  Of course the ring only accepts a very </a:t>
            </a:r>
          </a:p>
          <a:p>
            <a:pPr marL="0" indent="0">
              <a:buNone/>
            </a:pPr>
            <a:r>
              <a:rPr lang="en-US" sz="1200" dirty="0"/>
              <a:t>particular muon momentum so these bends were more about killing off unwanted </a:t>
            </a:r>
          </a:p>
          <a:p>
            <a:pPr marL="0" indent="0">
              <a:buNone/>
            </a:pPr>
            <a:r>
              <a:rPr lang="en-US" sz="1200" dirty="0"/>
              <a:t>pions then about selecting the muon momentum.</a:t>
            </a:r>
          </a:p>
          <a:p>
            <a:pPr marL="0" indent="0">
              <a:buNone/>
            </a:pPr>
            <a:endParaRPr lang="en-US" sz="1200" dirty="0"/>
          </a:p>
          <a:p>
            <a:pPr marL="0" indent="0">
              <a:buNone/>
            </a:pPr>
            <a:r>
              <a:rPr lang="en-US" sz="1200" dirty="0"/>
              <a:t>You can imagine, we will want a similar setup here.  SWICS distributed throughout </a:t>
            </a:r>
          </a:p>
          <a:p>
            <a:pPr marL="0" indent="0">
              <a:buNone/>
            </a:pPr>
            <a:r>
              <a:rPr lang="en-US" sz="1200" dirty="0"/>
              <a:t>the beamlines to give us the profiles and ionization chambers to give us quick feed </a:t>
            </a:r>
          </a:p>
          <a:p>
            <a:pPr marL="0" indent="0">
              <a:buNone/>
            </a:pPr>
            <a:r>
              <a:rPr lang="en-US" sz="1200" dirty="0"/>
              <a:t>back on flux at points where significant tuning is probably required.</a:t>
            </a:r>
          </a:p>
          <a:p>
            <a:pPr marL="0" indent="0">
              <a:buNone/>
            </a:pPr>
            <a:r>
              <a:rPr lang="en-US" sz="1200" dirty="0"/>
              <a:t/>
            </a:r>
            <a:br>
              <a:rPr lang="en-US" sz="1200" dirty="0"/>
            </a:br>
            <a:endParaRPr lang="en-US" sz="1200" dirty="0"/>
          </a:p>
          <a:p>
            <a:pPr marL="0" indent="0">
              <a:buNone/>
            </a:pPr>
            <a:r>
              <a:rPr lang="en-US" sz="1200" dirty="0"/>
              <a:t>Best,</a:t>
            </a:r>
          </a:p>
          <a:p>
            <a:pPr marL="0" indent="0">
              <a:buNone/>
            </a:pPr>
            <a:r>
              <a:rPr lang="en-US" sz="12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60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Antiproton Source</a:t>
            </a:r>
            <a:endParaRPr lang="en-US" sz="3200" dirty="0">
              <a:solidFill>
                <a:srgbClr val="254FAD"/>
              </a:solidFill>
              <a:latin typeface="+mj-lt"/>
              <a:ea typeface="+mj-ea"/>
              <a:cs typeface="+mj-cs"/>
            </a:endParaRPr>
          </a:p>
        </p:txBody>
      </p:sp>
      <p:pic>
        <p:nvPicPr>
          <p:cNvPr id="2051" name="Picture 3"/>
          <p:cNvPicPr>
            <a:picLocks noChangeAspect="1" noChangeArrowheads="1"/>
          </p:cNvPicPr>
          <p:nvPr/>
        </p:nvPicPr>
        <p:blipFill>
          <a:blip r:embed="rId4" cstate="print"/>
          <a:srcRect/>
          <a:stretch>
            <a:fillRect/>
          </a:stretch>
        </p:blipFill>
        <p:spPr bwMode="auto">
          <a:xfrm>
            <a:off x="4876800" y="-12483"/>
            <a:ext cx="3886200" cy="6870483"/>
          </a:xfrm>
          <a:prstGeom prst="rect">
            <a:avLst/>
          </a:prstGeom>
          <a:noFill/>
          <a:ln w="9525">
            <a:noFill/>
            <a:miter lim="800000"/>
            <a:headEnd/>
            <a:tailEnd/>
          </a:ln>
          <a:effectLst/>
        </p:spPr>
      </p:pic>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6053959" y="3962400"/>
          <a:ext cx="3090041" cy="2438400"/>
        </p:xfrm>
        <a:graphic>
          <a:graphicData uri="http://schemas.openxmlformats.org/presentationml/2006/ole">
            <mc:AlternateContent xmlns:mc="http://schemas.openxmlformats.org/markup-compatibility/2006">
              <mc:Choice xmlns:v="urn:schemas-microsoft-com:vml" Requires="v">
                <p:oleObj spid="_x0000_s18450" r:id="rId5" imgW="4352925" imgH="3419475" progId="">
                  <p:embed/>
                </p:oleObj>
              </mc:Choice>
              <mc:Fallback>
                <p:oleObj r:id="rId5" imgW="4352925" imgH="341947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959" y="3962400"/>
                        <a:ext cx="3090041"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C6D2AC55-40A0-40E7-8F32-6B57924338B6}" type="slidenum">
              <a:rPr lang="en-US" smtClean="0"/>
              <a:pPr/>
              <a:t>49</a:t>
            </a:fld>
            <a:endParaRPr lang="en-US" dirty="0"/>
          </a:p>
        </p:txBody>
      </p:sp>
      <p:sp>
        <p:nvSpPr>
          <p:cNvPr id="8" name="Date Placeholder 7"/>
          <p:cNvSpPr>
            <a:spLocks noGrp="1"/>
          </p:cNvSpPr>
          <p:nvPr>
            <p:ph type="dt" sz="half" idx="10"/>
          </p:nvPr>
        </p:nvSpPr>
        <p:spPr/>
        <p:txBody>
          <a:bodyPr/>
          <a:lstStyle/>
          <a:p>
            <a:r>
              <a:rPr lang="en-US" dirty="0" smtClean="0"/>
              <a:t>1/13/2012</a:t>
            </a:r>
            <a:endParaRPr lang="en-US" dirty="0"/>
          </a:p>
        </p:txBody>
      </p:sp>
      <p:sp>
        <p:nvSpPr>
          <p:cNvPr id="9" name="Footer Placeholder 8"/>
          <p:cNvSpPr>
            <a:spLocks noGrp="1"/>
          </p:cNvSpPr>
          <p:nvPr>
            <p:ph type="ftr" sz="quarter" idx="11"/>
          </p:nvPr>
        </p:nvSpPr>
        <p:spPr/>
        <p:txBody>
          <a:bodyPr/>
          <a:lstStyle/>
          <a:p>
            <a:r>
              <a:rPr lang="en-US" dirty="0" smtClean="0"/>
              <a:t>J. Morgan</a:t>
            </a:r>
            <a:endParaRPr lang="en-US" dirty="0"/>
          </a:p>
        </p:txBody>
      </p:sp>
      <p:sp>
        <p:nvSpPr>
          <p:cNvPr id="10" name="TextBox 9"/>
          <p:cNvSpPr txBox="1"/>
          <p:nvPr/>
        </p:nvSpPr>
        <p:spPr>
          <a:xfrm>
            <a:off x="123022" y="606602"/>
            <a:ext cx="4932554" cy="6186309"/>
          </a:xfrm>
          <a:prstGeom prst="rect">
            <a:avLst/>
          </a:prstGeom>
          <a:noFill/>
        </p:spPr>
        <p:txBody>
          <a:bodyPr wrap="square" rtlCol="0">
            <a:spAutoFit/>
          </a:bodyPr>
          <a:lstStyle/>
          <a:p>
            <a:pPr marL="112713" lvl="1" indent="-112713">
              <a:buFont typeface="Arial" pitchFamily="34" charset="0"/>
              <a:buChar char="•"/>
            </a:pPr>
            <a:r>
              <a:rPr lang="en-US" sz="1800" dirty="0" smtClean="0">
                <a:solidFill>
                  <a:schemeClr val="tx1">
                    <a:lumMod val="75000"/>
                    <a:lumOff val="25000"/>
                  </a:schemeClr>
                </a:solidFill>
              </a:rPr>
              <a:t>Some of the existing Instrumentation from the Antiproton Source will be reused for g-2 operations.   Below are the beam conditions under which our existing instrumentation are designed to work.</a:t>
            </a:r>
          </a:p>
          <a:p>
            <a:pPr marL="112713" lvl="1" indent="-112713">
              <a:buFont typeface="Arial" pitchFamily="34" charset="0"/>
              <a:buChar char="•"/>
            </a:pPr>
            <a:r>
              <a:rPr lang="en-US" sz="1800" b="1" dirty="0" smtClean="0">
                <a:solidFill>
                  <a:schemeClr val="tx1">
                    <a:lumMod val="75000"/>
                    <a:lumOff val="25000"/>
                  </a:schemeClr>
                </a:solidFill>
              </a:rPr>
              <a:t>Primary Beam </a:t>
            </a:r>
            <a:r>
              <a:rPr lang="en-US" sz="1800" dirty="0" smtClean="0">
                <a:solidFill>
                  <a:schemeClr val="tx1">
                    <a:lumMod val="75000"/>
                    <a:lumOff val="25000"/>
                  </a:schemeClr>
                </a:solidFill>
              </a:rPr>
              <a:t>(P1, P2, and AP1 Lines):</a:t>
            </a:r>
          </a:p>
          <a:p>
            <a:pPr marL="569913" lvl="2" indent="-112713">
              <a:buFont typeface="Arial" pitchFamily="34" charset="0"/>
              <a:buChar char="•"/>
            </a:pPr>
            <a:r>
              <a:rPr lang="en-US" sz="1800" dirty="0" smtClean="0">
                <a:solidFill>
                  <a:schemeClr val="tx1">
                    <a:lumMod val="75000"/>
                    <a:lumOff val="25000"/>
                  </a:schemeClr>
                </a:solidFill>
              </a:rPr>
              <a:t>Particles: Protons</a:t>
            </a:r>
          </a:p>
          <a:p>
            <a:pPr marL="569913" lvl="2" indent="-112713">
              <a:buFont typeface="Arial" pitchFamily="34" charset="0"/>
              <a:buChar char="•"/>
            </a:pPr>
            <a:r>
              <a:rPr lang="en-US" sz="1800" dirty="0" smtClean="0">
                <a:solidFill>
                  <a:schemeClr val="tx1">
                    <a:lumMod val="75000"/>
                    <a:lumOff val="25000"/>
                  </a:schemeClr>
                </a:solidFill>
              </a:rPr>
              <a:t>Intensity: 8E12</a:t>
            </a:r>
          </a:p>
          <a:p>
            <a:pPr marL="569913" lvl="2" indent="-112713">
              <a:buFont typeface="Arial" pitchFamily="34" charset="0"/>
              <a:buChar char="•"/>
            </a:pPr>
            <a:r>
              <a:rPr lang="en-US" sz="1800" dirty="0" smtClean="0">
                <a:solidFill>
                  <a:schemeClr val="tx1">
                    <a:lumMod val="75000"/>
                    <a:lumOff val="25000"/>
                  </a:schemeClr>
                </a:solidFill>
              </a:rPr>
              <a:t>Momentum: 120.9 GeV/c</a:t>
            </a:r>
          </a:p>
          <a:p>
            <a:pPr marL="569913" lvl="2" indent="-112713">
              <a:buFont typeface="Arial" pitchFamily="34" charset="0"/>
              <a:buChar char="•"/>
            </a:pPr>
            <a:r>
              <a:rPr lang="en-US" sz="1800" dirty="0" smtClean="0">
                <a:solidFill>
                  <a:schemeClr val="tx1">
                    <a:lumMod val="75000"/>
                    <a:lumOff val="25000"/>
                  </a:schemeClr>
                </a:solidFill>
              </a:rPr>
              <a:t>Eighty 53MHz buckets</a:t>
            </a:r>
          </a:p>
          <a:p>
            <a:pPr marL="569913" lvl="2" indent="-112713">
              <a:buFont typeface="Arial" pitchFamily="34" charset="0"/>
              <a:buChar char="•"/>
            </a:pPr>
            <a:r>
              <a:rPr lang="en-US" sz="1800" dirty="0" smtClean="0">
                <a:solidFill>
                  <a:schemeClr val="tx1">
                    <a:lumMod val="75000"/>
                    <a:lumOff val="25000"/>
                  </a:schemeClr>
                </a:solidFill>
              </a:rPr>
              <a:t>Bunch Train: 1.695µsec</a:t>
            </a:r>
          </a:p>
          <a:p>
            <a:pPr marL="569913" lvl="2" indent="-112713">
              <a:buFont typeface="Arial" pitchFamily="34" charset="0"/>
              <a:buChar char="•"/>
            </a:pPr>
            <a:r>
              <a:rPr lang="en-US" sz="1800" dirty="0" smtClean="0">
                <a:solidFill>
                  <a:schemeClr val="tx1">
                    <a:lumMod val="75000"/>
                    <a:lumOff val="25000"/>
                  </a:schemeClr>
                </a:solidFill>
              </a:rPr>
              <a:t>Rate: One pulse every 2.2 sec.</a:t>
            </a:r>
          </a:p>
          <a:p>
            <a:pPr marL="112713" lvl="1" indent="-112713">
              <a:buFont typeface="Arial" pitchFamily="34" charset="0"/>
              <a:buChar char="•"/>
            </a:pPr>
            <a:r>
              <a:rPr lang="en-US" sz="1800" b="1" dirty="0" smtClean="0">
                <a:solidFill>
                  <a:schemeClr val="tx1">
                    <a:lumMod val="75000"/>
                    <a:lumOff val="25000"/>
                  </a:schemeClr>
                </a:solidFill>
              </a:rPr>
              <a:t>Mixed Secondary Beam </a:t>
            </a:r>
            <a:r>
              <a:rPr lang="en-US" sz="1800" dirty="0" smtClean="0">
                <a:solidFill>
                  <a:schemeClr val="tx1">
                    <a:lumMod val="75000"/>
                    <a:lumOff val="25000"/>
                  </a:schemeClr>
                </a:solidFill>
              </a:rPr>
              <a:t>(AP2):</a:t>
            </a:r>
          </a:p>
          <a:p>
            <a:pPr marL="569913" lvl="2" indent="-112713">
              <a:buFont typeface="Arial" pitchFamily="34" charset="0"/>
              <a:buChar char="•"/>
            </a:pPr>
            <a:r>
              <a:rPr lang="en-US" sz="1800" dirty="0" smtClean="0">
                <a:solidFill>
                  <a:schemeClr val="tx1">
                    <a:lumMod val="75000"/>
                    <a:lumOff val="25000"/>
                  </a:schemeClr>
                </a:solidFill>
              </a:rPr>
              <a:t>Particles: Pbar, µ-, π-, e-</a:t>
            </a:r>
          </a:p>
          <a:p>
            <a:pPr marL="569913" lvl="2" indent="-112713">
              <a:buFont typeface="Arial" pitchFamily="34" charset="0"/>
              <a:buChar char="•"/>
            </a:pPr>
            <a:r>
              <a:rPr lang="en-US" sz="1800" dirty="0" smtClean="0">
                <a:solidFill>
                  <a:schemeClr val="tx1">
                    <a:lumMod val="75000"/>
                    <a:lumOff val="25000"/>
                  </a:schemeClr>
                </a:solidFill>
              </a:rPr>
              <a:t>Total Intensity (AP2): 2E11 -&gt; 2E10</a:t>
            </a:r>
          </a:p>
          <a:p>
            <a:pPr marL="569913" lvl="2" indent="-112713">
              <a:buFont typeface="Arial" pitchFamily="34" charset="0"/>
              <a:buChar char="•"/>
            </a:pPr>
            <a:r>
              <a:rPr lang="en-US" sz="1800" dirty="0" smtClean="0">
                <a:solidFill>
                  <a:schemeClr val="tx1">
                    <a:lumMod val="75000"/>
                    <a:lumOff val="25000"/>
                  </a:schemeClr>
                </a:solidFill>
              </a:rPr>
              <a:t>Momentum: 8.89 GeV/c</a:t>
            </a:r>
          </a:p>
          <a:p>
            <a:pPr marL="112713" lvl="1" indent="-112713">
              <a:buFont typeface="Arial" pitchFamily="34" charset="0"/>
              <a:buChar char="•"/>
            </a:pPr>
            <a:r>
              <a:rPr lang="en-US" sz="1800" b="1" dirty="0" smtClean="0">
                <a:solidFill>
                  <a:schemeClr val="tx1">
                    <a:lumMod val="75000"/>
                    <a:lumOff val="25000"/>
                  </a:schemeClr>
                </a:solidFill>
              </a:rPr>
              <a:t>Pbar Secondary Beam  </a:t>
            </a:r>
            <a:r>
              <a:rPr lang="en-US" sz="1800" dirty="0" smtClean="0">
                <a:solidFill>
                  <a:schemeClr val="tx1">
                    <a:lumMod val="75000"/>
                    <a:lumOff val="25000"/>
                  </a:schemeClr>
                </a:solidFill>
              </a:rPr>
              <a:t>(Delivery Ring and Accumulator)</a:t>
            </a:r>
          </a:p>
          <a:p>
            <a:pPr marL="569913" lvl="2" indent="-112713">
              <a:buFont typeface="Arial" pitchFamily="34" charset="0"/>
              <a:buChar char="•"/>
            </a:pPr>
            <a:r>
              <a:rPr lang="en-US" sz="1800" dirty="0" smtClean="0">
                <a:solidFill>
                  <a:schemeClr val="tx1">
                    <a:lumMod val="75000"/>
                    <a:lumOff val="25000"/>
                  </a:schemeClr>
                </a:solidFill>
              </a:rPr>
              <a:t>Particles: Pbar</a:t>
            </a:r>
          </a:p>
          <a:p>
            <a:pPr marL="569913" lvl="2" indent="-112713">
              <a:buFont typeface="Arial" pitchFamily="34" charset="0"/>
              <a:buChar char="•"/>
            </a:pPr>
            <a:r>
              <a:rPr lang="en-US" sz="1800" dirty="0" smtClean="0">
                <a:solidFill>
                  <a:schemeClr val="tx1">
                    <a:lumMod val="75000"/>
                    <a:lumOff val="25000"/>
                  </a:schemeClr>
                </a:solidFill>
              </a:rPr>
              <a:t>Intensity (D/A Line): 2E8 </a:t>
            </a:r>
          </a:p>
          <a:p>
            <a:pPr marL="569913" lvl="2" indent="-112713">
              <a:buFont typeface="Arial" pitchFamily="34" charset="0"/>
              <a:buChar char="•"/>
            </a:pPr>
            <a:r>
              <a:rPr lang="en-US" sz="1800" dirty="0" smtClean="0">
                <a:solidFill>
                  <a:schemeClr val="tx1">
                    <a:lumMod val="75000"/>
                    <a:lumOff val="25000"/>
                  </a:schemeClr>
                </a:solidFill>
              </a:rPr>
              <a:t>No Accumulator for g-2</a:t>
            </a:r>
          </a:p>
          <a:p>
            <a:pPr marL="569913" lvl="2" indent="-112713">
              <a:buFont typeface="Arial" pitchFamily="34" charset="0"/>
              <a:buChar char="•"/>
            </a:pPr>
            <a:endParaRPr lang="en-US" sz="1800" dirty="0" smtClean="0">
              <a:solidFill>
                <a:schemeClr val="tx1">
                  <a:lumMod val="75000"/>
                  <a:lumOff val="25000"/>
                </a:schemeClr>
              </a:solidFill>
            </a:endParaRPr>
          </a:p>
        </p:txBody>
      </p:sp>
    </p:spTree>
    <p:extLst>
      <p:ext uri="{BB962C8B-B14F-4D97-AF65-F5344CB8AC3E}">
        <p14:creationId xmlns:p14="http://schemas.microsoft.com/office/powerpoint/2010/main" val="4289847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3581400" cy="609600"/>
          </a:xfrm>
        </p:spPr>
        <p:txBody>
          <a:bodyPr>
            <a:noAutofit/>
          </a:bodyPr>
          <a:lstStyle/>
          <a:p>
            <a:r>
              <a:rPr lang="en-US" sz="4000" dirty="0" smtClean="0"/>
              <a:t>G-2 Operations</a:t>
            </a:r>
            <a:endParaRPr lang="en-US" sz="4000" dirty="0"/>
          </a:p>
        </p:txBody>
      </p:sp>
      <p:sp>
        <p:nvSpPr>
          <p:cNvPr id="5" name="Content Placeholder 4"/>
          <p:cNvSpPr>
            <a:spLocks noGrp="1"/>
          </p:cNvSpPr>
          <p:nvPr>
            <p:ph idx="1"/>
          </p:nvPr>
        </p:nvSpPr>
        <p:spPr>
          <a:xfrm>
            <a:off x="304800" y="795518"/>
            <a:ext cx="3657600" cy="5910082"/>
          </a:xfrm>
        </p:spPr>
        <p:txBody>
          <a:bodyPr/>
          <a:lstStyle/>
          <a:p>
            <a:pPr marL="182880" indent="-182880"/>
            <a:r>
              <a:rPr lang="en-US" dirty="0" smtClean="0"/>
              <a:t>Primary Protons</a:t>
            </a:r>
          </a:p>
          <a:p>
            <a:pPr marL="397193" lvl="1" indent="-182880"/>
            <a:r>
              <a:rPr lang="en-US" sz="2000" dirty="0" smtClean="0"/>
              <a:t>Recycler</a:t>
            </a:r>
          </a:p>
          <a:p>
            <a:pPr marL="397193" lvl="1" indent="-182880"/>
            <a:r>
              <a:rPr lang="en-US" sz="2000" dirty="0" smtClean="0"/>
              <a:t>P1 Stub</a:t>
            </a:r>
          </a:p>
          <a:p>
            <a:pPr marL="397193" lvl="1" indent="-182880"/>
            <a:r>
              <a:rPr lang="en-US" sz="2000" dirty="0" smtClean="0"/>
              <a:t>P1, P2</a:t>
            </a:r>
          </a:p>
          <a:p>
            <a:pPr marL="397193" lvl="1" indent="-182880"/>
            <a:r>
              <a:rPr lang="en-US" sz="2000" dirty="0" smtClean="0"/>
              <a:t>M1</a:t>
            </a:r>
          </a:p>
          <a:p>
            <a:pPr marL="182880" indent="-182880"/>
            <a:r>
              <a:rPr lang="en-US" dirty="0" smtClean="0"/>
              <a:t>Mixed </a:t>
            </a:r>
            <a:r>
              <a:rPr lang="en-US" dirty="0" err="1" smtClean="0"/>
              <a:t>Secondaries</a:t>
            </a:r>
            <a:endParaRPr lang="en-US" dirty="0" smtClean="0"/>
          </a:p>
          <a:p>
            <a:pPr marL="397193" lvl="1" indent="-182880"/>
            <a:r>
              <a:rPr lang="en-US" sz="2000" dirty="0" smtClean="0"/>
              <a:t>M2</a:t>
            </a:r>
          </a:p>
          <a:p>
            <a:pPr marL="397193" lvl="1" indent="-182880"/>
            <a:r>
              <a:rPr lang="en-US" sz="2000" dirty="0" smtClean="0"/>
              <a:t>M3</a:t>
            </a:r>
          </a:p>
          <a:p>
            <a:pPr marL="182880" indent="-182880"/>
            <a:r>
              <a:rPr lang="en-US" dirty="0" smtClean="0"/>
              <a:t>Proton </a:t>
            </a:r>
            <a:r>
              <a:rPr lang="en-US" dirty="0" err="1" smtClean="0"/>
              <a:t>Secondaries</a:t>
            </a:r>
            <a:endParaRPr lang="en-US" dirty="0" smtClean="0"/>
          </a:p>
          <a:p>
            <a:pPr marL="397193" lvl="1" indent="-182880"/>
            <a:r>
              <a:rPr lang="en-US" sz="2000" dirty="0" smtClean="0"/>
              <a:t>Abort Line</a:t>
            </a:r>
          </a:p>
          <a:p>
            <a:pPr marL="182880" indent="-182880"/>
            <a:r>
              <a:rPr lang="en-US" dirty="0" smtClean="0"/>
              <a:t>Muon </a:t>
            </a:r>
            <a:r>
              <a:rPr lang="en-US" dirty="0" err="1" smtClean="0"/>
              <a:t>Secondaries</a:t>
            </a:r>
            <a:endParaRPr lang="en-US" dirty="0" smtClean="0"/>
          </a:p>
          <a:p>
            <a:pPr marL="397193" lvl="1" indent="-182880"/>
            <a:r>
              <a:rPr lang="en-US" sz="2000" dirty="0" smtClean="0"/>
              <a:t>M4</a:t>
            </a:r>
          </a:p>
          <a:p>
            <a:pPr marL="397193" lvl="1" indent="-182880"/>
            <a:r>
              <a:rPr lang="en-US" sz="2000" dirty="0" smtClean="0"/>
              <a:t>g-2</a:t>
            </a:r>
            <a:endParaRPr lang="en-US" sz="20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65"/>
            <a:ext cx="5248835" cy="686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231818" y="1816242"/>
            <a:ext cx="116730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&lt;2x10^5</a:t>
            </a:r>
            <a:endParaRPr lang="en-US"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6064512" y="6248400"/>
            <a:ext cx="116730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en-US" sz="1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x10^12</a:t>
            </a:r>
            <a:endParaRPr lang="en-US"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6496369" y="3781455"/>
            <a:ext cx="2534669"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5x10^8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1x10^7</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7435729" y="5720698"/>
            <a:ext cx="1595309" cy="707886"/>
          </a:xfrm>
          <a:prstGeom prst="rect">
            <a:avLst/>
          </a:prstGeom>
          <a:noFill/>
        </p:spPr>
        <p:txBody>
          <a:bodyPr wrap="non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8.9 GeV/c</a:t>
            </a:r>
          </a:p>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2.515 MHz</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Rectangle 10"/>
          <p:cNvSpPr/>
          <p:nvPr/>
        </p:nvSpPr>
        <p:spPr>
          <a:xfrm>
            <a:off x="7231818" y="2895600"/>
            <a:ext cx="1595309" cy="707886"/>
          </a:xfrm>
          <a:prstGeom prst="rect">
            <a:avLst/>
          </a:prstGeom>
          <a:noFill/>
        </p:spPr>
        <p:txBody>
          <a:bodyPr wrap="none" lIns="91440" tIns="45720" rIns="91440" bIns="4572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3.1</a:t>
            </a: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GeV/c</a:t>
            </a:r>
          </a:p>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2.515 MHz</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4267200" y="2668651"/>
            <a:ext cx="127791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~2x10^7</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153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36" y="0"/>
            <a:ext cx="5334000" cy="5334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p:txBody>
      </p:sp>
      <p:sp>
        <p:nvSpPr>
          <p:cNvPr id="5" name="TextBox 4"/>
          <p:cNvSpPr txBox="1"/>
          <p:nvPr/>
        </p:nvSpPr>
        <p:spPr>
          <a:xfrm>
            <a:off x="131986" y="394693"/>
            <a:ext cx="5133277" cy="6463308"/>
          </a:xfrm>
          <a:prstGeom prst="rect">
            <a:avLst/>
          </a:prstGeom>
          <a:noFill/>
        </p:spPr>
        <p:txBody>
          <a:bodyPr wrap="square" rtlCol="0">
            <a:spAutoFit/>
          </a:bodyPr>
          <a:lstStyle/>
          <a:p>
            <a:pPr marL="112713" lvl="1" indent="-112713">
              <a:buFont typeface="Arial" pitchFamily="34" charset="0"/>
              <a:buChar char="•"/>
            </a:pPr>
            <a:r>
              <a:rPr lang="en-US" sz="1800" dirty="0" smtClean="0">
                <a:solidFill>
                  <a:schemeClr val="tx1">
                    <a:lumMod val="75000"/>
                    <a:lumOff val="25000"/>
                  </a:schemeClr>
                </a:solidFill>
              </a:rPr>
              <a:t>Below are the expected beam conditions for g-2 operations.  Particle intensities are estimated beam simulations performed by Cary </a:t>
            </a:r>
            <a:r>
              <a:rPr lang="en-US" sz="1800" dirty="0" err="1" smtClean="0">
                <a:solidFill>
                  <a:schemeClr val="tx1">
                    <a:lumMod val="75000"/>
                    <a:lumOff val="25000"/>
                  </a:schemeClr>
                </a:solidFill>
              </a:rPr>
              <a:t>Yoskikawa</a:t>
            </a:r>
            <a:r>
              <a:rPr lang="en-US" sz="1800" dirty="0" smtClean="0">
                <a:solidFill>
                  <a:schemeClr val="tx1">
                    <a:lumMod val="75000"/>
                    <a:lumOff val="25000"/>
                  </a:schemeClr>
                </a:solidFill>
              </a:rPr>
              <a:t> (GM2-doc 299).</a:t>
            </a:r>
          </a:p>
          <a:p>
            <a:pPr marL="112713" lvl="1" indent="-112713">
              <a:buFont typeface="Arial" pitchFamily="34" charset="0"/>
              <a:buChar char="•"/>
            </a:pPr>
            <a:r>
              <a:rPr lang="en-US" sz="1800" b="1" dirty="0" smtClean="0">
                <a:solidFill>
                  <a:schemeClr val="tx1">
                    <a:lumMod val="75000"/>
                    <a:lumOff val="25000"/>
                  </a:schemeClr>
                </a:solidFill>
              </a:rPr>
              <a:t>Primary Beam </a:t>
            </a:r>
            <a:r>
              <a:rPr lang="en-US" sz="1800" dirty="0" smtClean="0">
                <a:solidFill>
                  <a:schemeClr val="tx1">
                    <a:lumMod val="75000"/>
                    <a:lumOff val="25000"/>
                  </a:schemeClr>
                </a:solidFill>
              </a:rPr>
              <a:t>(P1, P2, and M1 Lines):</a:t>
            </a:r>
          </a:p>
          <a:p>
            <a:pPr marL="569913" lvl="2" indent="-112713">
              <a:buFont typeface="Arial" pitchFamily="34" charset="0"/>
              <a:buChar char="•"/>
            </a:pPr>
            <a:r>
              <a:rPr lang="en-US" sz="1800" dirty="0" smtClean="0">
                <a:solidFill>
                  <a:schemeClr val="tx1">
                    <a:lumMod val="75000"/>
                    <a:lumOff val="25000"/>
                  </a:schemeClr>
                </a:solidFill>
              </a:rPr>
              <a:t>Particles: Protons</a:t>
            </a:r>
          </a:p>
          <a:p>
            <a:pPr marL="569913" lvl="2" indent="-112713">
              <a:buFont typeface="Arial" pitchFamily="34" charset="0"/>
              <a:buChar char="•"/>
            </a:pPr>
            <a:r>
              <a:rPr lang="en-US" sz="1800" dirty="0" smtClean="0">
                <a:solidFill>
                  <a:schemeClr val="tx1">
                    <a:lumMod val="75000"/>
                    <a:lumOff val="25000"/>
                  </a:schemeClr>
                </a:solidFill>
              </a:rPr>
              <a:t>Intensity: 1E12</a:t>
            </a:r>
          </a:p>
          <a:p>
            <a:pPr marL="569913" lvl="2" indent="-112713">
              <a:buFont typeface="Arial" pitchFamily="34" charset="0"/>
              <a:buChar char="•"/>
            </a:pPr>
            <a:r>
              <a:rPr lang="en-US" sz="1800" dirty="0" smtClean="0">
                <a:solidFill>
                  <a:schemeClr val="tx1">
                    <a:lumMod val="75000"/>
                    <a:lumOff val="25000"/>
                  </a:schemeClr>
                </a:solidFill>
              </a:rPr>
              <a:t>Momentum: 8.89 GeV/c</a:t>
            </a:r>
          </a:p>
          <a:p>
            <a:pPr marL="569913" lvl="2" indent="-112713">
              <a:buFont typeface="Arial" pitchFamily="34" charset="0"/>
              <a:buChar char="•"/>
            </a:pPr>
            <a:r>
              <a:rPr lang="en-US" sz="1800" dirty="0" smtClean="0">
                <a:solidFill>
                  <a:schemeClr val="tx1">
                    <a:lumMod val="75000"/>
                    <a:lumOff val="25000"/>
                  </a:schemeClr>
                </a:solidFill>
              </a:rPr>
              <a:t>Single 2.515MHz bucket</a:t>
            </a:r>
          </a:p>
          <a:p>
            <a:pPr marL="569913" lvl="2" indent="-112713">
              <a:buFont typeface="Arial" pitchFamily="34" charset="0"/>
              <a:buChar char="•"/>
            </a:pPr>
            <a:r>
              <a:rPr lang="en-US" sz="1800" dirty="0" smtClean="0">
                <a:solidFill>
                  <a:schemeClr val="tx1">
                    <a:lumMod val="75000"/>
                    <a:lumOff val="25000"/>
                  </a:schemeClr>
                </a:solidFill>
              </a:rPr>
              <a:t>Bunch Length: 120nsec</a:t>
            </a:r>
          </a:p>
          <a:p>
            <a:pPr marL="569913" lvl="2" indent="-112713">
              <a:buFont typeface="Arial" pitchFamily="34" charset="0"/>
              <a:buChar char="•"/>
            </a:pPr>
            <a:r>
              <a:rPr lang="en-US" sz="1800" dirty="0" smtClean="0">
                <a:solidFill>
                  <a:schemeClr val="tx1">
                    <a:lumMod val="75000"/>
                    <a:lumOff val="25000"/>
                  </a:schemeClr>
                </a:solidFill>
              </a:rPr>
              <a:t>Rate: 12Hz with 100Hz bursts (20 bunches, 10ms interval)</a:t>
            </a:r>
          </a:p>
          <a:p>
            <a:pPr marL="112713" lvl="1" indent="-112713">
              <a:buFont typeface="Arial" pitchFamily="34" charset="0"/>
              <a:buChar char="•"/>
            </a:pPr>
            <a:r>
              <a:rPr lang="en-US" sz="1800" b="1" dirty="0" smtClean="0">
                <a:solidFill>
                  <a:schemeClr val="tx1">
                    <a:lumMod val="75000"/>
                    <a:lumOff val="25000"/>
                  </a:schemeClr>
                </a:solidFill>
              </a:rPr>
              <a:t>Mixed Secondary Beam  </a:t>
            </a:r>
            <a:r>
              <a:rPr lang="en-US" sz="1800" dirty="0" smtClean="0">
                <a:solidFill>
                  <a:schemeClr val="tx1">
                    <a:lumMod val="75000"/>
                    <a:lumOff val="25000"/>
                  </a:schemeClr>
                </a:solidFill>
              </a:rPr>
              <a:t>(M2, M3 and Delivery Ring):</a:t>
            </a:r>
          </a:p>
          <a:p>
            <a:pPr marL="569913" lvl="2" indent="-112713">
              <a:buFont typeface="Arial" pitchFamily="34" charset="0"/>
              <a:buChar char="•"/>
            </a:pPr>
            <a:r>
              <a:rPr lang="en-US" sz="1800" dirty="0" smtClean="0">
                <a:solidFill>
                  <a:schemeClr val="tx1">
                    <a:lumMod val="75000"/>
                    <a:lumOff val="25000"/>
                  </a:schemeClr>
                </a:solidFill>
              </a:rPr>
              <a:t>Particles: Protons, µ+, π+, e+</a:t>
            </a:r>
          </a:p>
          <a:p>
            <a:pPr marL="569913" lvl="2" indent="-112713">
              <a:buFont typeface="Arial" pitchFamily="34" charset="0"/>
              <a:buChar char="•"/>
            </a:pPr>
            <a:r>
              <a:rPr lang="en-US" sz="1800" dirty="0" smtClean="0">
                <a:solidFill>
                  <a:schemeClr val="tx1">
                    <a:lumMod val="75000"/>
                    <a:lumOff val="25000"/>
                  </a:schemeClr>
                </a:solidFill>
              </a:rPr>
              <a:t>Total Intensity: 2E8 -&gt; 2.5E7</a:t>
            </a:r>
          </a:p>
          <a:p>
            <a:pPr marL="569913" lvl="2" indent="-112713">
              <a:buFont typeface="Arial" pitchFamily="34" charset="0"/>
              <a:buChar char="•"/>
            </a:pPr>
            <a:r>
              <a:rPr lang="en-US" sz="1800" dirty="0" smtClean="0">
                <a:solidFill>
                  <a:schemeClr val="tx1">
                    <a:lumMod val="75000"/>
                    <a:lumOff val="25000"/>
                  </a:schemeClr>
                </a:solidFill>
              </a:rPr>
              <a:t>Momentum: 3.1 GeV/c</a:t>
            </a:r>
          </a:p>
          <a:p>
            <a:pPr marL="112713" lvl="1" indent="-112713">
              <a:buFont typeface="Arial" pitchFamily="34" charset="0"/>
              <a:buChar char="•"/>
            </a:pPr>
            <a:r>
              <a:rPr lang="en-US" sz="1800" b="1" dirty="0" smtClean="0">
                <a:solidFill>
                  <a:schemeClr val="tx1">
                    <a:lumMod val="75000"/>
                    <a:lumOff val="25000"/>
                  </a:schemeClr>
                </a:solidFill>
              </a:rPr>
              <a:t>Proton Secondary Beam </a:t>
            </a:r>
            <a:r>
              <a:rPr lang="en-US" sz="1800" dirty="0" smtClean="0">
                <a:solidFill>
                  <a:schemeClr val="tx1">
                    <a:lumMod val="75000"/>
                    <a:lumOff val="25000"/>
                  </a:schemeClr>
                </a:solidFill>
              </a:rPr>
              <a:t>(Beam abort lines)</a:t>
            </a:r>
          </a:p>
          <a:p>
            <a:pPr marL="569913" lvl="2" indent="-112713">
              <a:buFont typeface="Arial" pitchFamily="34" charset="0"/>
              <a:buChar char="•"/>
            </a:pPr>
            <a:r>
              <a:rPr lang="en-US" sz="1800" dirty="0" smtClean="0">
                <a:solidFill>
                  <a:schemeClr val="tx1">
                    <a:lumMod val="75000"/>
                    <a:lumOff val="25000"/>
                  </a:schemeClr>
                </a:solidFill>
              </a:rPr>
              <a:t>Intensity: 2E7</a:t>
            </a:r>
          </a:p>
          <a:p>
            <a:pPr marL="112713" lvl="1" indent="-112713">
              <a:buFont typeface="Arial" pitchFamily="34" charset="0"/>
              <a:buChar char="•"/>
            </a:pPr>
            <a:r>
              <a:rPr lang="en-US" sz="1800" b="1" dirty="0" smtClean="0">
                <a:solidFill>
                  <a:schemeClr val="tx1">
                    <a:lumMod val="75000"/>
                    <a:lumOff val="25000"/>
                  </a:schemeClr>
                </a:solidFill>
              </a:rPr>
              <a:t>Muon Secondary Beam  </a:t>
            </a:r>
            <a:r>
              <a:rPr lang="en-US" sz="1800" dirty="0" smtClean="0">
                <a:solidFill>
                  <a:schemeClr val="tx1">
                    <a:lumMod val="75000"/>
                    <a:lumOff val="25000"/>
                  </a:schemeClr>
                </a:solidFill>
              </a:rPr>
              <a:t>(M4 and g-2 lines)</a:t>
            </a:r>
          </a:p>
          <a:p>
            <a:pPr marL="569913" lvl="2" indent="-112713">
              <a:buFont typeface="Arial" pitchFamily="34" charset="0"/>
              <a:buChar char="•"/>
            </a:pPr>
            <a:r>
              <a:rPr lang="en-US" sz="1800" dirty="0" smtClean="0">
                <a:solidFill>
                  <a:schemeClr val="tx1">
                    <a:lumMod val="75000"/>
                    <a:lumOff val="25000"/>
                  </a:schemeClr>
                </a:solidFill>
              </a:rPr>
              <a:t>Particles: µ+</a:t>
            </a:r>
          </a:p>
          <a:p>
            <a:pPr marL="569913" lvl="2" indent="-112713">
              <a:buFont typeface="Arial" pitchFamily="34" charset="0"/>
              <a:buChar char="•"/>
            </a:pPr>
            <a:r>
              <a:rPr lang="en-US" sz="1800" dirty="0" smtClean="0">
                <a:solidFill>
                  <a:schemeClr val="tx1">
                    <a:lumMod val="75000"/>
                    <a:lumOff val="25000"/>
                  </a:schemeClr>
                </a:solidFill>
              </a:rPr>
              <a:t>Intensity: 3E5</a:t>
            </a:r>
          </a:p>
          <a:p>
            <a:pPr marL="569913" lvl="2" indent="-112713">
              <a:buFont typeface="Arial" pitchFamily="34" charset="0"/>
              <a:buChar char="•"/>
            </a:pPr>
            <a:endParaRPr lang="en-US" sz="1800" dirty="0" smtClean="0">
              <a:solidFill>
                <a:schemeClr val="tx1">
                  <a:lumMod val="75000"/>
                  <a:lumOff val="25000"/>
                </a:schemeClr>
              </a:solidFill>
            </a:endParaRP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5055576" y="0"/>
            <a:ext cx="4088424" cy="6858001"/>
          </a:xfrm>
          <a:prstGeom prst="rect">
            <a:avLst/>
          </a:prstGeom>
          <a:noFill/>
          <a:ln w="9525">
            <a:noFill/>
            <a:miter lim="800000"/>
            <a:headEnd/>
            <a:tailEnd/>
          </a:ln>
          <a:effectLst/>
        </p:spPr>
      </p:pic>
      <p:sp>
        <p:nvSpPr>
          <p:cNvPr id="9" name="TextBox 8"/>
          <p:cNvSpPr txBox="1"/>
          <p:nvPr/>
        </p:nvSpPr>
        <p:spPr>
          <a:xfrm>
            <a:off x="8075887" y="6442502"/>
            <a:ext cx="902811" cy="276999"/>
          </a:xfrm>
          <a:prstGeom prst="rect">
            <a:avLst/>
          </a:prstGeom>
          <a:noFill/>
        </p:spPr>
        <p:txBody>
          <a:bodyPr wrap="none" rtlCol="0">
            <a:spAutoFit/>
          </a:bodyPr>
          <a:lstStyle/>
          <a:p>
            <a:r>
              <a:rPr lang="en-US" sz="1200" dirty="0" smtClean="0"/>
              <a:t>J. Morgan</a:t>
            </a:r>
            <a:endParaRPr lang="en-US" sz="1200" dirty="0"/>
          </a:p>
        </p:txBody>
      </p:sp>
    </p:spTree>
    <p:extLst>
      <p:ext uri="{BB962C8B-B14F-4D97-AF65-F5344CB8AC3E}">
        <p14:creationId xmlns:p14="http://schemas.microsoft.com/office/powerpoint/2010/main" val="17403721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err="1" smtClean="0"/>
              <a:t>Instrumenation</a:t>
            </a:r>
            <a:r>
              <a:rPr lang="en-US" dirty="0" smtClean="0"/>
              <a:t> Beam Studies</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sz="2000" dirty="0" smtClean="0">
                <a:solidFill>
                  <a:srgbClr val="0000FF"/>
                </a:solidFill>
              </a:rPr>
              <a:t>Primary Proton Beam (P1, P2, </a:t>
            </a:r>
            <a:r>
              <a:rPr lang="en-US" sz="2000" dirty="0">
                <a:solidFill>
                  <a:srgbClr val="0000FF"/>
                </a:solidFill>
              </a:rPr>
              <a:t>M</a:t>
            </a:r>
            <a:r>
              <a:rPr lang="en-US" sz="2000" dirty="0" smtClean="0">
                <a:solidFill>
                  <a:srgbClr val="0000FF"/>
                </a:solidFill>
              </a:rPr>
              <a:t>1):  </a:t>
            </a:r>
          </a:p>
          <a:p>
            <a:pPr lvl="2"/>
            <a:r>
              <a:rPr lang="en-US" sz="1600" dirty="0" smtClean="0"/>
              <a:t>Beam intensity and energy that will be used during g-2 operations can easily be  recreated during beam studies.</a:t>
            </a:r>
          </a:p>
          <a:p>
            <a:pPr lvl="2"/>
            <a:r>
              <a:rPr lang="en-US" sz="1600" dirty="0" smtClean="0"/>
              <a:t>RF structure of studies beam is different than g-2 operations.</a:t>
            </a:r>
          </a:p>
          <a:p>
            <a:pPr lvl="2"/>
            <a:r>
              <a:rPr lang="en-US" sz="1600" dirty="0" smtClean="0"/>
              <a:t>We are hoping this to be fairly straight forward to use existing instrumentation with some minor upgrades.</a:t>
            </a:r>
          </a:p>
          <a:p>
            <a:pPr marL="457200" indent="-457200"/>
            <a:r>
              <a:rPr lang="en-US" sz="2000" dirty="0" smtClean="0">
                <a:solidFill>
                  <a:srgbClr val="0000FF"/>
                </a:solidFill>
              </a:rPr>
              <a:t>Mixed g-2 Secondary Beam (M2,M3</a:t>
            </a:r>
            <a:r>
              <a:rPr lang="en-US" sz="2000" dirty="0">
                <a:solidFill>
                  <a:srgbClr val="0000FF"/>
                </a:solidFill>
              </a:rPr>
              <a:t> </a:t>
            </a:r>
            <a:r>
              <a:rPr lang="en-US" sz="2000" dirty="0" smtClean="0">
                <a:solidFill>
                  <a:srgbClr val="0000FF"/>
                </a:solidFill>
              </a:rPr>
              <a:t>and Delivery Ring):</a:t>
            </a:r>
          </a:p>
          <a:p>
            <a:pPr lvl="2"/>
            <a:r>
              <a:rPr lang="en-US" sz="1600" dirty="0"/>
              <a:t>Beam intensity and energy that will be used during g-2 operations can easily be  recreated during beam studies.</a:t>
            </a:r>
          </a:p>
          <a:p>
            <a:pPr lvl="2"/>
            <a:r>
              <a:rPr lang="en-US" sz="1600" dirty="0"/>
              <a:t>RF structure of studies beam is different than g-2 </a:t>
            </a:r>
            <a:r>
              <a:rPr lang="en-US" sz="1600" dirty="0" smtClean="0"/>
              <a:t>operations.</a:t>
            </a:r>
            <a:endParaRPr lang="en-US" sz="1600" dirty="0"/>
          </a:p>
          <a:p>
            <a:pPr lvl="2"/>
            <a:r>
              <a:rPr lang="en-US" sz="1600" dirty="0" smtClean="0"/>
              <a:t>Beam intensities in the M2 and M3 lines will have three orders of magnitude less than the equivalent lines used in </a:t>
            </a:r>
            <a:r>
              <a:rPr lang="en-US" sz="1600" dirty="0" err="1" smtClean="0"/>
              <a:t>pbar</a:t>
            </a:r>
            <a:r>
              <a:rPr lang="en-US" sz="1600" dirty="0" smtClean="0"/>
              <a:t> operations, but comparable to D/A line intensities.</a:t>
            </a:r>
          </a:p>
          <a:p>
            <a:pPr lvl="2"/>
            <a:r>
              <a:rPr lang="en-US" sz="1600" dirty="0" smtClean="0"/>
              <a:t>Modifications to instrumentation (adding preamps, etc…) will be required, and in some cases challenging.</a:t>
            </a:r>
          </a:p>
          <a:p>
            <a:pPr lvl="2"/>
            <a:r>
              <a:rPr lang="en-US" sz="1600" dirty="0" smtClean="0"/>
              <a:t>Some additional instrumentation may be required.</a:t>
            </a:r>
          </a:p>
          <a:p>
            <a:pPr marL="457200" indent="-457200"/>
            <a:r>
              <a:rPr lang="en-US" sz="2000" dirty="0" smtClean="0">
                <a:solidFill>
                  <a:srgbClr val="0000FF"/>
                </a:solidFill>
              </a:rPr>
              <a:t>Muon Secondary </a:t>
            </a:r>
            <a:r>
              <a:rPr lang="en-US" sz="2000" dirty="0">
                <a:solidFill>
                  <a:srgbClr val="0000FF"/>
                </a:solidFill>
              </a:rPr>
              <a:t>Beam </a:t>
            </a:r>
            <a:r>
              <a:rPr lang="en-US" sz="2000" dirty="0" smtClean="0">
                <a:solidFill>
                  <a:srgbClr val="0000FF"/>
                </a:solidFill>
              </a:rPr>
              <a:t>(M4 </a:t>
            </a:r>
            <a:r>
              <a:rPr lang="en-US" sz="2000" dirty="0">
                <a:solidFill>
                  <a:srgbClr val="0000FF"/>
                </a:solidFill>
              </a:rPr>
              <a:t>and g-2 Line):</a:t>
            </a:r>
          </a:p>
          <a:p>
            <a:pPr marL="927100" lvl="2" indent="-457200"/>
            <a:r>
              <a:rPr lang="en-US" sz="1600" dirty="0" smtClean="0"/>
              <a:t>Muon beam will be three orders of magnitude smaller than the D/A line.</a:t>
            </a:r>
          </a:p>
          <a:p>
            <a:pPr marL="927100" lvl="2" indent="-457200"/>
            <a:r>
              <a:rPr lang="en-US" sz="1600" dirty="0" smtClean="0"/>
              <a:t>Measuring </a:t>
            </a:r>
            <a:r>
              <a:rPr lang="en-US" sz="1600" dirty="0"/>
              <a:t>the low intensity </a:t>
            </a:r>
            <a:r>
              <a:rPr lang="en-US" sz="1600" dirty="0" smtClean="0"/>
              <a:t>muon </a:t>
            </a:r>
            <a:r>
              <a:rPr lang="en-US" sz="1600" dirty="0" err="1"/>
              <a:t>secondaries</a:t>
            </a:r>
            <a:r>
              <a:rPr lang="en-US" sz="1600" dirty="0"/>
              <a:t> will be challenging.</a:t>
            </a:r>
          </a:p>
          <a:p>
            <a:pPr marL="457200" indent="-457200"/>
            <a:endParaRPr lang="en-US" dirty="0" smtClean="0"/>
          </a:p>
        </p:txBody>
      </p:sp>
    </p:spTree>
    <p:extLst>
      <p:ext uri="{BB962C8B-B14F-4D97-AF65-F5344CB8AC3E}">
        <p14:creationId xmlns:p14="http://schemas.microsoft.com/office/powerpoint/2010/main" val="11642139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Beam Study Modes</a:t>
            </a:r>
            <a:endParaRPr lang="en-US" dirty="0"/>
          </a:p>
        </p:txBody>
      </p:sp>
      <p:grpSp>
        <p:nvGrpSpPr>
          <p:cNvPr id="152" name="Group 151"/>
          <p:cNvGrpSpPr/>
          <p:nvPr/>
        </p:nvGrpSpPr>
        <p:grpSpPr>
          <a:xfrm>
            <a:off x="1209519" y="1180136"/>
            <a:ext cx="6483945" cy="654221"/>
            <a:chOff x="1213238" y="1447801"/>
            <a:chExt cx="5187562" cy="915987"/>
          </a:xfrm>
        </p:grpSpPr>
        <p:sp>
          <p:nvSpPr>
            <p:cNvPr id="153" name="Rectangle 152"/>
            <p:cNvSpPr/>
            <p:nvPr/>
          </p:nvSpPr>
          <p:spPr>
            <a:xfrm>
              <a:off x="2636838" y="1766888"/>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54" name="Straight Arrow Connector 153"/>
            <p:cNvCxnSpPr>
              <a:endCxn id="153" idx="1"/>
            </p:cNvCxnSpPr>
            <p:nvPr/>
          </p:nvCxnSpPr>
          <p:spPr>
            <a:xfrm>
              <a:off x="1219200" y="1995488"/>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55" name="Straight Arrow Connector 154"/>
            <p:cNvCxnSpPr>
              <a:stCxn id="153" idx="3"/>
            </p:cNvCxnSpPr>
            <p:nvPr/>
          </p:nvCxnSpPr>
          <p:spPr>
            <a:xfrm>
              <a:off x="3475038" y="1995488"/>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56" name="TextBox 12"/>
            <p:cNvSpPr txBox="1">
              <a:spLocks noChangeArrowheads="1"/>
            </p:cNvSpPr>
            <p:nvPr/>
          </p:nvSpPr>
          <p:spPr bwMode="auto">
            <a:xfrm>
              <a:off x="1213238" y="1484080"/>
              <a:ext cx="1334060" cy="4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p>
          </p:txBody>
        </p:sp>
        <p:sp>
          <p:nvSpPr>
            <p:cNvPr id="158" name="TextBox 14"/>
            <p:cNvSpPr txBox="1">
              <a:spLocks noChangeArrowheads="1"/>
            </p:cNvSpPr>
            <p:nvPr/>
          </p:nvSpPr>
          <p:spPr bwMode="auto">
            <a:xfrm>
              <a:off x="4038600" y="1447801"/>
              <a:ext cx="1033123" cy="51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-8.89Gev/c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59" name="TextBox 15"/>
            <p:cNvSpPr txBox="1">
              <a:spLocks noChangeArrowheads="1"/>
            </p:cNvSpPr>
            <p:nvPr/>
          </p:nvSpPr>
          <p:spPr bwMode="auto">
            <a:xfrm>
              <a:off x="1600200" y="1995488"/>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60" name="TextBox 16"/>
            <p:cNvSpPr txBox="1">
              <a:spLocks noChangeArrowheads="1"/>
            </p:cNvSpPr>
            <p:nvPr/>
          </p:nvSpPr>
          <p:spPr bwMode="auto">
            <a:xfrm>
              <a:off x="4114800" y="1995488"/>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61" name="Rectangle 160"/>
            <p:cNvSpPr/>
            <p:nvPr/>
          </p:nvSpPr>
          <p:spPr>
            <a:xfrm>
              <a:off x="3733800" y="1919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TextBox 18"/>
            <p:cNvSpPr txBox="1">
              <a:spLocks noChangeArrowheads="1"/>
            </p:cNvSpPr>
            <p:nvPr/>
          </p:nvSpPr>
          <p:spPr bwMode="auto">
            <a:xfrm>
              <a:off x="3630613" y="20796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63" name="Rectangle 162"/>
            <p:cNvSpPr/>
            <p:nvPr/>
          </p:nvSpPr>
          <p:spPr>
            <a:xfrm>
              <a:off x="6019800" y="1933575"/>
              <a:ext cx="152400" cy="150813"/>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TextBox 20"/>
            <p:cNvSpPr txBox="1">
              <a:spLocks noChangeArrowheads="1"/>
            </p:cNvSpPr>
            <p:nvPr/>
          </p:nvSpPr>
          <p:spPr bwMode="auto">
            <a:xfrm>
              <a:off x="5916613" y="2116138"/>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65" name="TextBox 21"/>
          <p:cNvSpPr txBox="1">
            <a:spLocks noChangeArrowheads="1"/>
          </p:cNvSpPr>
          <p:nvPr/>
        </p:nvSpPr>
        <p:spPr bwMode="auto">
          <a:xfrm>
            <a:off x="382200" y="1318640"/>
            <a:ext cx="52218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1)</a:t>
            </a:r>
          </a:p>
        </p:txBody>
      </p:sp>
      <p:grpSp>
        <p:nvGrpSpPr>
          <p:cNvPr id="166" name="Group 165"/>
          <p:cNvGrpSpPr/>
          <p:nvPr/>
        </p:nvGrpSpPr>
        <p:grpSpPr>
          <a:xfrm>
            <a:off x="1210527" y="2340618"/>
            <a:ext cx="6431783" cy="655761"/>
            <a:chOff x="1208887" y="2957513"/>
            <a:chExt cx="5191913" cy="917575"/>
          </a:xfrm>
        </p:grpSpPr>
        <p:sp>
          <p:nvSpPr>
            <p:cNvPr id="167" name="Rectangle 166"/>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68" name="Straight Arrow Connector 167"/>
            <p:cNvCxnSpPr>
              <a:endCxn id="167"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69" name="Straight Arrow Connector 168"/>
            <p:cNvCxnSpPr>
              <a:stCxn id="167"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70" name="TextBox 25"/>
            <p:cNvSpPr txBox="1">
              <a:spLocks noChangeArrowheads="1"/>
            </p:cNvSpPr>
            <p:nvPr/>
          </p:nvSpPr>
          <p:spPr bwMode="auto">
            <a:xfrm>
              <a:off x="1208887" y="3012631"/>
              <a:ext cx="1346007"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72" name="TextBox 27"/>
            <p:cNvSpPr txBox="1">
              <a:spLocks noChangeArrowheads="1"/>
            </p:cNvSpPr>
            <p:nvPr/>
          </p:nvSpPr>
          <p:spPr bwMode="auto">
            <a:xfrm>
              <a:off x="4038600" y="2957513"/>
              <a:ext cx="956516"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73"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174"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75" name="Rectangle 174"/>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77" name="Rectangle 176"/>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79" name="TextBox 34"/>
          <p:cNvSpPr txBox="1">
            <a:spLocks noChangeArrowheads="1"/>
          </p:cNvSpPr>
          <p:nvPr/>
        </p:nvSpPr>
        <p:spPr bwMode="auto">
          <a:xfrm>
            <a:off x="394854" y="249376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2)</a:t>
            </a:r>
          </a:p>
        </p:txBody>
      </p:sp>
      <p:grpSp>
        <p:nvGrpSpPr>
          <p:cNvPr id="180" name="Group 179"/>
          <p:cNvGrpSpPr/>
          <p:nvPr/>
        </p:nvGrpSpPr>
        <p:grpSpPr>
          <a:xfrm>
            <a:off x="1142422" y="3490771"/>
            <a:ext cx="6585154" cy="655513"/>
            <a:chOff x="1200150" y="4405313"/>
            <a:chExt cx="5181600" cy="917575"/>
          </a:xfrm>
        </p:grpSpPr>
        <p:sp>
          <p:nvSpPr>
            <p:cNvPr id="181" name="Rectangle 180"/>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82" name="Straight Arrow Connector 181"/>
            <p:cNvCxnSpPr>
              <a:endCxn id="181"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83" name="Straight Arrow Connector 182"/>
            <p:cNvCxnSpPr>
              <a:stCxn id="181"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84" name="TextBox 38"/>
            <p:cNvSpPr txBox="1">
              <a:spLocks noChangeArrowheads="1"/>
            </p:cNvSpPr>
            <p:nvPr/>
          </p:nvSpPr>
          <p:spPr bwMode="auto">
            <a:xfrm>
              <a:off x="1225957" y="4421096"/>
              <a:ext cx="1272945"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86" name="TextBox 40"/>
            <p:cNvSpPr txBox="1">
              <a:spLocks noChangeArrowheads="1"/>
            </p:cNvSpPr>
            <p:nvPr/>
          </p:nvSpPr>
          <p:spPr bwMode="auto">
            <a:xfrm>
              <a:off x="4019550" y="4405313"/>
              <a:ext cx="932383"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87"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88"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89" name="Rectangle 188"/>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0"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91" name="Rectangle 190"/>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2"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93" name="TextBox 47"/>
          <p:cNvSpPr txBox="1">
            <a:spLocks noChangeArrowheads="1"/>
          </p:cNvSpPr>
          <p:nvPr/>
        </p:nvSpPr>
        <p:spPr bwMode="auto">
          <a:xfrm>
            <a:off x="394854" y="372649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3)</a:t>
            </a:r>
          </a:p>
        </p:txBody>
      </p:sp>
      <p:grpSp>
        <p:nvGrpSpPr>
          <p:cNvPr id="194" name="Group 193"/>
          <p:cNvGrpSpPr/>
          <p:nvPr/>
        </p:nvGrpSpPr>
        <p:grpSpPr>
          <a:xfrm>
            <a:off x="1284798" y="5455342"/>
            <a:ext cx="6408664" cy="655513"/>
            <a:chOff x="1200150" y="4405313"/>
            <a:chExt cx="5181600" cy="917575"/>
          </a:xfrm>
        </p:grpSpPr>
        <p:sp>
          <p:nvSpPr>
            <p:cNvPr id="195" name="Rectangle 194"/>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96" name="Straight Arrow Connector 195"/>
            <p:cNvCxnSpPr>
              <a:endCxn id="195"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97" name="Straight Arrow Connector 196"/>
            <p:cNvCxnSpPr>
              <a:stCxn id="195"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98" name="TextBox 38"/>
            <p:cNvSpPr txBox="1">
              <a:spLocks noChangeArrowheads="1"/>
            </p:cNvSpPr>
            <p:nvPr/>
          </p:nvSpPr>
          <p:spPr bwMode="auto">
            <a:xfrm>
              <a:off x="1230576" y="4447567"/>
              <a:ext cx="1308001"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00" name="TextBox 40"/>
            <p:cNvSpPr txBox="1">
              <a:spLocks noChangeArrowheads="1"/>
            </p:cNvSpPr>
            <p:nvPr/>
          </p:nvSpPr>
          <p:spPr bwMode="auto">
            <a:xfrm>
              <a:off x="4019550" y="4405313"/>
              <a:ext cx="1004719"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01"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02"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03" name="Rectangle 202"/>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05" name="Rectangle 204"/>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07" name="TextBox 47"/>
          <p:cNvSpPr txBox="1">
            <a:spLocks noChangeArrowheads="1"/>
          </p:cNvSpPr>
          <p:nvPr/>
        </p:nvSpPr>
        <p:spPr bwMode="auto">
          <a:xfrm>
            <a:off x="382874" y="4739554"/>
            <a:ext cx="521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4)</a:t>
            </a:r>
            <a:endParaRPr kumimoji="0" lang="en-US" sz="1800" b="0" i="0" u="none" strike="noStrike" kern="0" cap="none" spc="0" normalizeH="0" baseline="0" noProof="0" dirty="0">
              <a:ln>
                <a:noFill/>
              </a:ln>
              <a:solidFill>
                <a:srgbClr val="000000"/>
              </a:solidFill>
              <a:effectLst/>
              <a:uLnTx/>
              <a:uFillTx/>
              <a:latin typeface="Arial" charset="0"/>
            </a:endParaRPr>
          </a:p>
        </p:txBody>
      </p:sp>
      <p:grpSp>
        <p:nvGrpSpPr>
          <p:cNvPr id="208" name="Group 207"/>
          <p:cNvGrpSpPr/>
          <p:nvPr/>
        </p:nvGrpSpPr>
        <p:grpSpPr>
          <a:xfrm>
            <a:off x="1218405" y="4493202"/>
            <a:ext cx="6419007" cy="655761"/>
            <a:chOff x="1219200" y="2957513"/>
            <a:chExt cx="5181600" cy="917575"/>
          </a:xfrm>
        </p:grpSpPr>
        <p:sp>
          <p:nvSpPr>
            <p:cNvPr id="209" name="Rectangle 208"/>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210" name="Straight Arrow Connector 209"/>
            <p:cNvCxnSpPr>
              <a:endCxn id="209"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211" name="Straight Arrow Connector 210"/>
            <p:cNvCxnSpPr>
              <a:stCxn id="209"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212" name="TextBox 25"/>
            <p:cNvSpPr txBox="1">
              <a:spLocks noChangeArrowheads="1"/>
            </p:cNvSpPr>
            <p:nvPr/>
          </p:nvSpPr>
          <p:spPr bwMode="auto">
            <a:xfrm>
              <a:off x="1242587" y="2999930"/>
              <a:ext cx="1346007"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14" name="TextBox 27"/>
            <p:cNvSpPr txBox="1">
              <a:spLocks noChangeArrowheads="1"/>
            </p:cNvSpPr>
            <p:nvPr/>
          </p:nvSpPr>
          <p:spPr bwMode="auto">
            <a:xfrm>
              <a:off x="4038600" y="2957513"/>
              <a:ext cx="1003100"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15"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16"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17" name="Rectangle 216"/>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19" name="Rectangle 218"/>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21" name="Rectangle 220"/>
          <p:cNvSpPr/>
          <p:nvPr/>
        </p:nvSpPr>
        <p:spPr>
          <a:xfrm>
            <a:off x="382874" y="5642100"/>
            <a:ext cx="52127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5</a:t>
            </a: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nvGrpSpPr>
          <p:cNvPr id="4" name="Group 3"/>
          <p:cNvGrpSpPr/>
          <p:nvPr/>
        </p:nvGrpSpPr>
        <p:grpSpPr>
          <a:xfrm>
            <a:off x="7425673" y="4648200"/>
            <a:ext cx="1718327" cy="1855996"/>
            <a:chOff x="7407242" y="4739555"/>
            <a:chExt cx="1718327" cy="1855996"/>
          </a:xfrm>
        </p:grpSpPr>
        <p:sp>
          <p:nvSpPr>
            <p:cNvPr id="222" name="5-Point Star 221"/>
            <p:cNvSpPr/>
            <p:nvPr/>
          </p:nvSpPr>
          <p:spPr>
            <a:xfrm>
              <a:off x="7407242" y="4739555"/>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41"/>
            <p:cNvSpPr txBox="1">
              <a:spLocks noChangeArrowheads="1"/>
            </p:cNvSpPr>
            <p:nvPr/>
          </p:nvSpPr>
          <p:spPr bwMode="auto">
            <a:xfrm>
              <a:off x="7693462" y="5455342"/>
              <a:ext cx="1073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Similar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to</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g</a:t>
              </a:r>
              <a:r>
                <a:rPr kumimoji="0" lang="en-US" sz="1400" b="1" i="0" u="none" strike="noStrike" kern="0" cap="none" spc="0" normalizeH="0" baseline="0" noProof="0" dirty="0" smtClean="0">
                  <a:ln>
                    <a:noFill/>
                  </a:ln>
                  <a:solidFill>
                    <a:schemeClr val="accent2">
                      <a:lumMod val="75000"/>
                    </a:schemeClr>
                  </a:solidFill>
                  <a:effectLst/>
                  <a:uLnTx/>
                  <a:uFillTx/>
                </a:rPr>
                <a:t>-2</a:t>
              </a:r>
              <a:endParaRPr kumimoji="0" lang="en-US" sz="1400" b="1" i="0" u="none" strike="noStrike" kern="0" cap="none" spc="0" normalizeH="0" baseline="0" noProof="0" dirty="0">
                <a:ln>
                  <a:noFill/>
                </a:ln>
                <a:solidFill>
                  <a:schemeClr val="accent2">
                    <a:lumMod val="75000"/>
                  </a:schemeClr>
                </a:solidFill>
                <a:effectLst/>
                <a:uLnTx/>
                <a:uFillTx/>
              </a:endParaRPr>
            </a:p>
          </p:txBody>
        </p:sp>
      </p:grpSp>
      <p:grpSp>
        <p:nvGrpSpPr>
          <p:cNvPr id="3" name="Group 2"/>
          <p:cNvGrpSpPr/>
          <p:nvPr/>
        </p:nvGrpSpPr>
        <p:grpSpPr>
          <a:xfrm>
            <a:off x="7463455" y="304800"/>
            <a:ext cx="1718327" cy="1855996"/>
            <a:chOff x="7463455" y="304800"/>
            <a:chExt cx="1718327" cy="1855996"/>
          </a:xfrm>
        </p:grpSpPr>
        <p:sp>
          <p:nvSpPr>
            <p:cNvPr id="224" name="5-Point Star 223"/>
            <p:cNvSpPr/>
            <p:nvPr/>
          </p:nvSpPr>
          <p:spPr>
            <a:xfrm>
              <a:off x="7463455" y="304800"/>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41"/>
            <p:cNvSpPr txBox="1">
              <a:spLocks noChangeArrowheads="1"/>
            </p:cNvSpPr>
            <p:nvPr/>
          </p:nvSpPr>
          <p:spPr bwMode="auto">
            <a:xfrm>
              <a:off x="7785855" y="1098325"/>
              <a:ext cx="1073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Stacking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chemeClr val="accent2">
                      <a:lumMod val="75000"/>
                    </a:schemeClr>
                  </a:solidFill>
                  <a:effectLst/>
                  <a:uLnTx/>
                  <a:uFillTx/>
                </a:rPr>
                <a:t>Pbars</a:t>
              </a:r>
              <a:endParaRPr kumimoji="0" lang="en-US" sz="1400" b="1" i="0" u="none" strike="noStrike" kern="0" cap="none" spc="0" normalizeH="0" baseline="0" noProof="0" dirty="0">
                <a:ln>
                  <a:noFill/>
                </a:ln>
                <a:solidFill>
                  <a:schemeClr val="accent2">
                    <a:lumMod val="75000"/>
                  </a:schemeClr>
                </a:solidFill>
                <a:effectLst/>
                <a:uLnTx/>
                <a:uFillTx/>
              </a:endParaRPr>
            </a:p>
          </p:txBody>
        </p:sp>
      </p:grpSp>
      <p:sp>
        <p:nvSpPr>
          <p:cNvPr id="226" name="TextBox 15"/>
          <p:cNvSpPr txBox="1">
            <a:spLocks noChangeArrowheads="1"/>
          </p:cNvSpPr>
          <p:nvPr/>
        </p:nvSpPr>
        <p:spPr bwMode="auto">
          <a:xfrm>
            <a:off x="4066270" y="114300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1E11</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227" name="TextBox 15"/>
          <p:cNvSpPr txBox="1">
            <a:spLocks noChangeArrowheads="1"/>
          </p:cNvSpPr>
          <p:nvPr/>
        </p:nvSpPr>
        <p:spPr bwMode="auto">
          <a:xfrm>
            <a:off x="6967203"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E7</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4" name="TextBox 15"/>
          <p:cNvSpPr txBox="1">
            <a:spLocks noChangeArrowheads="1"/>
          </p:cNvSpPr>
          <p:nvPr/>
        </p:nvSpPr>
        <p:spPr bwMode="auto">
          <a:xfrm>
            <a:off x="4157700"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smtClean="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E8</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5" name="TextBox 15"/>
          <p:cNvSpPr txBox="1">
            <a:spLocks noChangeArrowheads="1"/>
          </p:cNvSpPr>
          <p:nvPr/>
        </p:nvSpPr>
        <p:spPr bwMode="auto">
          <a:xfrm>
            <a:off x="6978576" y="119444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1E10</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9" name="TextBox 15"/>
          <p:cNvSpPr txBox="1">
            <a:spLocks noChangeArrowheads="1"/>
          </p:cNvSpPr>
          <p:nvPr/>
        </p:nvSpPr>
        <p:spPr bwMode="auto">
          <a:xfrm>
            <a:off x="655944" y="1365248"/>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chemeClr val="accent6">
                    <a:lumMod val="75000"/>
                  </a:schemeClr>
                </a:solidFill>
              </a:rPr>
              <a:t>8</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80" name="TextBox 15"/>
          <p:cNvSpPr txBox="1">
            <a:spLocks noChangeArrowheads="1"/>
          </p:cNvSpPr>
          <p:nvPr/>
        </p:nvSpPr>
        <p:spPr bwMode="auto">
          <a:xfrm>
            <a:off x="703244" y="5683297"/>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1</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Tree>
    <p:extLst>
      <p:ext uri="{BB962C8B-B14F-4D97-AF65-F5344CB8AC3E}">
        <p14:creationId xmlns:p14="http://schemas.microsoft.com/office/powerpoint/2010/main" val="655337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we measure beam intensity and position?</a:t>
            </a:r>
            <a:endParaRPr lang="en-US" dirty="0"/>
          </a:p>
        </p:txBody>
      </p:sp>
      <p:sp>
        <p:nvSpPr>
          <p:cNvPr id="3" name="Content Placeholder 2"/>
          <p:cNvSpPr>
            <a:spLocks noGrp="1"/>
          </p:cNvSpPr>
          <p:nvPr>
            <p:ph idx="1"/>
          </p:nvPr>
        </p:nvSpPr>
        <p:spPr/>
        <p:txBody>
          <a:bodyPr/>
          <a:lstStyle/>
          <a:p>
            <a:pPr marL="91440" indent="-91440"/>
            <a:r>
              <a:rPr lang="en-US" dirty="0" smtClean="0"/>
              <a:t>Intensity</a:t>
            </a:r>
          </a:p>
          <a:p>
            <a:pPr lvl="1"/>
            <a:r>
              <a:rPr lang="en-US" dirty="0" smtClean="0"/>
              <a:t>Toroid</a:t>
            </a:r>
          </a:p>
          <a:p>
            <a:pPr lvl="1"/>
            <a:r>
              <a:rPr lang="en-US" dirty="0" smtClean="0"/>
              <a:t>Ion Chamber</a:t>
            </a:r>
          </a:p>
          <a:p>
            <a:pPr lvl="1"/>
            <a:r>
              <a:rPr lang="en-US" dirty="0" smtClean="0"/>
              <a:t>Wall Current Monitor</a:t>
            </a:r>
          </a:p>
          <a:p>
            <a:pPr lvl="1"/>
            <a:r>
              <a:rPr lang="en-US" dirty="0" smtClean="0">
                <a:solidFill>
                  <a:schemeClr val="bg1">
                    <a:lumMod val="50000"/>
                  </a:schemeClr>
                </a:solidFill>
              </a:rPr>
              <a:t>Beam Position Monitors</a:t>
            </a:r>
          </a:p>
          <a:p>
            <a:pPr marL="91440" indent="-91440"/>
            <a:r>
              <a:rPr lang="en-US" dirty="0" smtClean="0"/>
              <a:t>Positions and Profiles</a:t>
            </a:r>
          </a:p>
          <a:p>
            <a:pPr lvl="1"/>
            <a:r>
              <a:rPr lang="en-US" dirty="0" smtClean="0"/>
              <a:t>Beam Position Monitors</a:t>
            </a:r>
          </a:p>
          <a:p>
            <a:pPr lvl="1"/>
            <a:r>
              <a:rPr lang="en-US" dirty="0" smtClean="0"/>
              <a:t>Segmented Wire Ion Chambers</a:t>
            </a:r>
          </a:p>
          <a:p>
            <a:pPr lvl="1"/>
            <a:r>
              <a:rPr lang="en-US" dirty="0" smtClean="0"/>
              <a:t>Secondary </a:t>
            </a:r>
            <a:r>
              <a:rPr lang="en-US" dirty="0"/>
              <a:t>Emission Monitor</a:t>
            </a:r>
          </a:p>
          <a:p>
            <a:pPr lvl="1"/>
            <a:endParaRPr lang="en-US" dirty="0" smtClean="0"/>
          </a:p>
          <a:p>
            <a:endParaRPr lang="en-US" dirty="0"/>
          </a:p>
        </p:txBody>
      </p:sp>
    </p:spTree>
    <p:extLst>
      <p:ext uri="{BB962C8B-B14F-4D97-AF65-F5344CB8AC3E}">
        <p14:creationId xmlns:p14="http://schemas.microsoft.com/office/powerpoint/2010/main" val="38228719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47"/>
            <a:ext cx="4343400" cy="685800"/>
          </a:xfrm>
        </p:spPr>
        <p:txBody>
          <a:bodyPr>
            <a:normAutofit fontScale="90000"/>
          </a:bodyPr>
          <a:lstStyle/>
          <a:p>
            <a:r>
              <a:rPr lang="en-US" dirty="0" smtClean="0"/>
              <a:t>Toroid</a:t>
            </a:r>
            <a:endParaRPr lang="en-US" dirty="0"/>
          </a:p>
        </p:txBody>
      </p:sp>
      <p:sp>
        <p:nvSpPr>
          <p:cNvPr id="3" name="Content Placeholder 2"/>
          <p:cNvSpPr>
            <a:spLocks noGrp="1"/>
          </p:cNvSpPr>
          <p:nvPr>
            <p:ph idx="1"/>
          </p:nvPr>
        </p:nvSpPr>
        <p:spPr>
          <a:xfrm>
            <a:off x="217096" y="757238"/>
            <a:ext cx="5802704" cy="5791200"/>
          </a:xfrm>
        </p:spPr>
        <p:txBody>
          <a:bodyPr/>
          <a:lstStyle/>
          <a:p>
            <a:pPr marL="91440" indent="-91440"/>
            <a:r>
              <a:rPr lang="en-US" sz="2400" dirty="0" smtClean="0"/>
              <a:t>Toroids exist in the transport lines to monitor beam intensity.</a:t>
            </a:r>
          </a:p>
          <a:p>
            <a:pPr marL="91440" indent="-91440"/>
            <a:r>
              <a:rPr lang="en-US" sz="2400" b="1" dirty="0" smtClean="0">
                <a:solidFill>
                  <a:srgbClr val="0000FF"/>
                </a:solidFill>
              </a:rPr>
              <a:t>Primary Protons</a:t>
            </a:r>
            <a:r>
              <a:rPr lang="en-US" sz="2400" dirty="0" smtClean="0"/>
              <a:t>:</a:t>
            </a:r>
          </a:p>
          <a:p>
            <a:pPr marL="305753" lvl="1" indent="-91440"/>
            <a:r>
              <a:rPr lang="en-US" sz="1600" dirty="0" err="1" smtClean="0"/>
              <a:t>Toroids</a:t>
            </a:r>
            <a:r>
              <a:rPr lang="en-US" sz="1600" dirty="0" smtClean="0"/>
              <a:t> in the P1, P2 and M1 lines will still be used to measure high intensity primary beam and will need minimal maintenance.</a:t>
            </a:r>
          </a:p>
          <a:p>
            <a:pPr marL="305753" lvl="1" indent="-91440"/>
            <a:r>
              <a:rPr lang="en-US" sz="1600" dirty="0" smtClean="0"/>
              <a:t>Upgrade electronics to lab standard?  </a:t>
            </a:r>
            <a:r>
              <a:rPr lang="en-US" sz="1600" dirty="0"/>
              <a:t> </a:t>
            </a:r>
            <a:r>
              <a:rPr lang="en-US" sz="1600" dirty="0" smtClean="0"/>
              <a:t>Adds costs but VME crate, controllers and timing cards can be repurposed from other accelerator locations.</a:t>
            </a:r>
          </a:p>
          <a:p>
            <a:pPr marL="91440" indent="-91440"/>
            <a:r>
              <a:rPr lang="en-US" sz="2400" b="1" dirty="0" smtClean="0">
                <a:solidFill>
                  <a:srgbClr val="0000FF"/>
                </a:solidFill>
              </a:rPr>
              <a:t>Secondary Beam</a:t>
            </a:r>
            <a:r>
              <a:rPr lang="en-US" sz="2400" dirty="0" smtClean="0"/>
              <a:t>:</a:t>
            </a:r>
          </a:p>
          <a:p>
            <a:pPr marL="305753" lvl="1" indent="-91440"/>
            <a:r>
              <a:rPr lang="en-US" sz="1600" dirty="0" smtClean="0"/>
              <a:t>Previously used </a:t>
            </a:r>
            <a:r>
              <a:rPr lang="en-US" sz="1600" dirty="0" err="1" smtClean="0"/>
              <a:t>toroids</a:t>
            </a:r>
            <a:r>
              <a:rPr lang="en-US" sz="1600" dirty="0" smtClean="0"/>
              <a:t> to measure low intensity secondary </a:t>
            </a:r>
            <a:r>
              <a:rPr lang="en-US" sz="1600" dirty="0" err="1" smtClean="0"/>
              <a:t>pbar</a:t>
            </a:r>
            <a:r>
              <a:rPr lang="en-US" sz="1600" dirty="0" smtClean="0"/>
              <a:t> beam  of approximately 10</a:t>
            </a:r>
            <a:r>
              <a:rPr lang="en-US" sz="1600" baseline="30000" dirty="0" smtClean="0"/>
              <a:t>10</a:t>
            </a:r>
            <a:r>
              <a:rPr lang="en-US" sz="1600" dirty="0" smtClean="0"/>
              <a:t> but required high gain and careful filtering.</a:t>
            </a:r>
          </a:p>
          <a:p>
            <a:pPr marL="305753" lvl="1" indent="-91440"/>
            <a:r>
              <a:rPr lang="en-US" sz="1600" dirty="0" smtClean="0"/>
              <a:t>Don’t have good high frequency response.  Will be able HARDER to see the single 2.515MHz bunch.</a:t>
            </a:r>
          </a:p>
          <a:p>
            <a:pPr marL="305753" lvl="1" indent="-91440"/>
            <a:r>
              <a:rPr lang="en-US" sz="1600" dirty="0" smtClean="0"/>
              <a:t>The preamp shielding was sufficient for stacking beam, but may need to add additional shielding.</a:t>
            </a:r>
          </a:p>
          <a:p>
            <a:pPr marL="305753" lvl="1" indent="-91440"/>
            <a:r>
              <a:rPr lang="en-US" sz="1600" dirty="0" err="1" smtClean="0"/>
              <a:t>Toroids</a:t>
            </a:r>
            <a:r>
              <a:rPr lang="en-US" sz="1600" dirty="0" smtClean="0"/>
              <a:t> </a:t>
            </a:r>
            <a:r>
              <a:rPr lang="en-US" sz="1600" dirty="0"/>
              <a:t>in the M2 and M3 lines </a:t>
            </a:r>
            <a:r>
              <a:rPr lang="en-US" sz="1600" dirty="0" smtClean="0"/>
              <a:t>may </a:t>
            </a:r>
            <a:r>
              <a:rPr lang="en-US" sz="1600" dirty="0"/>
              <a:t>not be able to measure the low intensity </a:t>
            </a:r>
            <a:r>
              <a:rPr lang="en-US" sz="1600" dirty="0" err="1" smtClean="0"/>
              <a:t>secondaries</a:t>
            </a:r>
            <a:r>
              <a:rPr lang="en-US" sz="1600" dirty="0"/>
              <a:t> </a:t>
            </a:r>
            <a:r>
              <a:rPr lang="en-US" sz="1600" dirty="0" smtClean="0"/>
              <a:t>for g-2 operations.</a:t>
            </a:r>
          </a:p>
          <a:p>
            <a:pPr marL="305753" lvl="1" indent="-91440"/>
            <a:r>
              <a:rPr lang="en-US" sz="1600" dirty="0" smtClean="0"/>
              <a:t>Beam studies were attempted looking for low intensity </a:t>
            </a:r>
            <a:r>
              <a:rPr lang="en-US" sz="1600" dirty="0" err="1" smtClean="0"/>
              <a:t>secondaries</a:t>
            </a:r>
            <a:r>
              <a:rPr lang="en-US" sz="1600" dirty="0" smtClean="0"/>
              <a:t>.</a:t>
            </a:r>
            <a:endParaRPr lang="en-US" sz="16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33400"/>
            <a:ext cx="27051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2968255"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9268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Tor704 Test Signal Response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13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2057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19722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524000"/>
            <a:ext cx="199016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04900" y="5755341"/>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2E9 </a:t>
            </a:r>
            <a:br>
              <a:rPr lang="en-US" dirty="0" smtClean="0"/>
            </a:br>
            <a:r>
              <a:rPr lang="en-US" dirty="0" smtClean="0"/>
              <a:t>Test Pulse</a:t>
            </a:r>
            <a:endParaRPr lang="en-US" dirty="0"/>
          </a:p>
        </p:txBody>
      </p:sp>
      <p:sp>
        <p:nvSpPr>
          <p:cNvPr id="9" name="Content Placeholder 2"/>
          <p:cNvSpPr txBox="1">
            <a:spLocks/>
          </p:cNvSpPr>
          <p:nvPr/>
        </p:nvSpPr>
        <p:spPr bwMode="auto">
          <a:xfrm>
            <a:off x="5524500" y="5759823"/>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3" name="Down Arrow 2"/>
          <p:cNvSpPr/>
          <p:nvPr/>
        </p:nvSpPr>
        <p:spPr>
          <a:xfrm>
            <a:off x="7548282" y="32004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407958" y="41910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270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309282"/>
            <a:ext cx="8229600" cy="1143000"/>
          </a:xfrm>
        </p:spPr>
        <p:txBody>
          <a:bodyPr/>
          <a:lstStyle/>
          <a:p>
            <a:r>
              <a:rPr lang="en-US" dirty="0" smtClean="0"/>
              <a:t>Tor704 Beam Response</a:t>
            </a:r>
            <a:endParaRPr lang="en-US" dirty="0"/>
          </a:p>
        </p:txBody>
      </p:sp>
      <p:sp>
        <p:nvSpPr>
          <p:cNvPr id="3" name="Content Placeholder 2"/>
          <p:cNvSpPr>
            <a:spLocks noGrp="1"/>
          </p:cNvSpPr>
          <p:nvPr>
            <p:ph idx="1"/>
          </p:nvPr>
        </p:nvSpPr>
        <p:spPr>
          <a:xfrm>
            <a:off x="53788" y="4545104"/>
            <a:ext cx="8229600" cy="2160496"/>
          </a:xfrm>
        </p:spPr>
        <p:txBody>
          <a:bodyPr/>
          <a:lstStyle/>
          <a:p>
            <a:pPr marL="91440" indent="-91440"/>
            <a:r>
              <a:rPr lang="en-US" sz="2400" dirty="0" smtClean="0"/>
              <a:t>Similar conditions to g-2 we see a small beam signal.</a:t>
            </a:r>
          </a:p>
          <a:p>
            <a:pPr marL="305753" lvl="1" indent="-91440"/>
            <a:r>
              <a:rPr lang="en-US" sz="2000" dirty="0" smtClean="0"/>
              <a:t>1E12 protons on target (8.9 GeV/c) with 3.1 GeV/c </a:t>
            </a:r>
            <a:r>
              <a:rPr lang="en-US" sz="2000" dirty="0" err="1" smtClean="0"/>
              <a:t>secondaries</a:t>
            </a:r>
            <a:endParaRPr lang="en-US" sz="2000" dirty="0" smtClean="0"/>
          </a:p>
          <a:p>
            <a:pPr marL="305753" lvl="1" indent="-91440"/>
            <a:r>
              <a:rPr lang="en-US" sz="2000" dirty="0" smtClean="0"/>
              <a:t>Tried to setup software to get the scope peak and calculate intensity.</a:t>
            </a:r>
          </a:p>
          <a:p>
            <a:pPr marL="561340" lvl="2" indent="-91440"/>
            <a:r>
              <a:rPr lang="en-US" sz="1800" dirty="0" smtClean="0"/>
              <a:t>Had trouble with intensities this low.</a:t>
            </a:r>
          </a:p>
          <a:p>
            <a:pPr marL="305753" lvl="1" indent="-91440"/>
            <a:r>
              <a:rPr lang="en-US" sz="2000" dirty="0" smtClean="0"/>
              <a:t>Picking out the peak by eye,  we get about  5e8, or about two times what the model says.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3658"/>
            <a:ext cx="3810000" cy="240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2282"/>
            <a:ext cx="3801035"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416424" y="3922058"/>
            <a:ext cx="1638300"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FF0000"/>
                </a:solidFill>
              </a:rPr>
              <a:t>No Beam</a:t>
            </a:r>
            <a:endParaRPr lang="en-US" b="1" dirty="0">
              <a:solidFill>
                <a:srgbClr val="FF0000"/>
              </a:solidFill>
            </a:endParaRPr>
          </a:p>
        </p:txBody>
      </p:sp>
      <p:sp>
        <p:nvSpPr>
          <p:cNvPr id="7" name="Content Placeholder 2"/>
          <p:cNvSpPr txBox="1">
            <a:spLocks/>
          </p:cNvSpPr>
          <p:nvPr/>
        </p:nvSpPr>
        <p:spPr bwMode="auto">
          <a:xfrm>
            <a:off x="5562600" y="3935504"/>
            <a:ext cx="1250576"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00B050"/>
                </a:solidFill>
              </a:rPr>
              <a:t>Beam</a:t>
            </a:r>
            <a:endParaRPr lang="en-US" b="1" dirty="0">
              <a:solidFill>
                <a:srgbClr val="00B050"/>
              </a:solidFill>
            </a:endParaRPr>
          </a:p>
        </p:txBody>
      </p:sp>
    </p:spTree>
    <p:extLst>
      <p:ext uri="{BB962C8B-B14F-4D97-AF65-F5344CB8AC3E}">
        <p14:creationId xmlns:p14="http://schemas.microsoft.com/office/powerpoint/2010/main" val="21818930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47" y="228600"/>
            <a:ext cx="8229600" cy="838200"/>
          </a:xfrm>
        </p:spPr>
        <p:txBody>
          <a:bodyPr/>
          <a:lstStyle/>
          <a:p>
            <a:r>
              <a:rPr lang="en-US" dirty="0" smtClean="0"/>
              <a:t>Tor724 Test Signal Response</a:t>
            </a:r>
            <a:endParaRPr lang="en-US" dirty="0"/>
          </a:p>
        </p:txBody>
      </p:sp>
      <p:sp>
        <p:nvSpPr>
          <p:cNvPr id="3" name="Content Placeholder 2"/>
          <p:cNvSpPr>
            <a:spLocks noGrp="1"/>
          </p:cNvSpPr>
          <p:nvPr>
            <p:ph idx="1"/>
          </p:nvPr>
        </p:nvSpPr>
        <p:spPr>
          <a:xfrm>
            <a:off x="723900" y="5562600"/>
            <a:ext cx="1638300" cy="609600"/>
          </a:xfrm>
        </p:spPr>
        <p:txBody>
          <a:bodyPr/>
          <a:lstStyle/>
          <a:p>
            <a:pPr marL="0" indent="0">
              <a:buNone/>
            </a:pPr>
            <a:r>
              <a:rPr lang="en-US" dirty="0" smtClean="0"/>
              <a:t>No Signal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67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2.4E9 </a:t>
            </a:r>
            <a:br>
              <a:rPr lang="en-US" dirty="0" smtClean="0"/>
            </a:br>
            <a:r>
              <a:rPr lang="en-US" dirty="0" smtClean="0"/>
              <a:t>Test Pulse</a:t>
            </a:r>
            <a:endParaRPr lang="en-US" dirty="0"/>
          </a:p>
        </p:txBody>
      </p:sp>
      <p:sp>
        <p:nvSpPr>
          <p:cNvPr id="8" name="Content Placeholder 2"/>
          <p:cNvSpPr txBox="1">
            <a:spLocks/>
          </p:cNvSpPr>
          <p:nvPr/>
        </p:nvSpPr>
        <p:spPr bwMode="auto">
          <a:xfrm>
            <a:off x="60198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Tree>
    <p:extLst>
      <p:ext uri="{BB962C8B-B14F-4D97-AF65-F5344CB8AC3E}">
        <p14:creationId xmlns:p14="http://schemas.microsoft.com/office/powerpoint/2010/main" val="40381527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208242" y="762000"/>
            <a:ext cx="5639547" cy="5181600"/>
          </a:xfrm>
        </p:spPr>
        <p:txBody>
          <a:bodyPr/>
          <a:lstStyle/>
          <a:p>
            <a:pPr marL="91440" indent="-91440"/>
            <a:r>
              <a:rPr lang="en-US" sz="1800" dirty="0" smtClean="0"/>
              <a:t>Contains a high voltage electrode and a signal electrode and is filled with gas (Helium, ArC02, etc…).</a:t>
            </a:r>
            <a:r>
              <a:rPr lang="en-US" sz="1800" dirty="0"/>
              <a:t> </a:t>
            </a:r>
            <a:r>
              <a:rPr lang="en-US" sz="1800" dirty="0" smtClean="0"/>
              <a:t> Particles pass through the chamber and ionize the gas giving a signal proportional to beam intensity.</a:t>
            </a:r>
          </a:p>
          <a:p>
            <a:pPr marL="91440" indent="-91440"/>
            <a:r>
              <a:rPr lang="en-US" sz="1800" dirty="0" smtClean="0"/>
              <a:t>Can measure smaller beam currents than </a:t>
            </a:r>
            <a:r>
              <a:rPr lang="en-US" sz="1800" dirty="0" err="1" smtClean="0"/>
              <a:t>toroids</a:t>
            </a:r>
            <a:r>
              <a:rPr lang="en-US" sz="1800" dirty="0" smtClean="0"/>
              <a:t>, and bunch structure and particle charge do not impact response.</a:t>
            </a:r>
          </a:p>
          <a:p>
            <a:pPr marL="91440" indent="-91440"/>
            <a:r>
              <a:rPr lang="en-US" sz="1800" dirty="0" smtClean="0"/>
              <a:t>Good for measuring beam in the 10</a:t>
            </a:r>
            <a:r>
              <a:rPr lang="en-US" sz="1800" baseline="30000" dirty="0"/>
              <a:t>5</a:t>
            </a:r>
            <a:r>
              <a:rPr lang="en-US" sz="1800" dirty="0" smtClean="0"/>
              <a:t> to 10</a:t>
            </a:r>
            <a:r>
              <a:rPr lang="en-US" sz="1800" baseline="30000" dirty="0" smtClean="0"/>
              <a:t>11</a:t>
            </a:r>
            <a:r>
              <a:rPr lang="en-US" sz="1800" dirty="0" smtClean="0"/>
              <a:t> range.</a:t>
            </a:r>
          </a:p>
          <a:p>
            <a:pPr marL="91440" indent="-91440"/>
            <a:r>
              <a:rPr lang="en-US" sz="1800" dirty="0" smtClean="0"/>
              <a:t>Can be calibrated to ~5%.  </a:t>
            </a:r>
          </a:p>
          <a:p>
            <a:pPr marL="91440" indent="-91440"/>
            <a:r>
              <a:rPr lang="en-US" sz="1800" dirty="0" smtClean="0"/>
              <a:t>Ion chambers require a vacuum break.</a:t>
            </a:r>
          </a:p>
          <a:p>
            <a:pPr marL="91440" indent="-91440"/>
            <a:r>
              <a:rPr lang="en-US" sz="1800" dirty="0" smtClean="0"/>
              <a:t>Two options are </a:t>
            </a:r>
            <a:r>
              <a:rPr lang="en-US" sz="1800" dirty="0"/>
              <a:t>non- retractable  </a:t>
            </a:r>
            <a:r>
              <a:rPr lang="en-US" sz="1800" dirty="0" smtClean="0"/>
              <a:t>(inexpensive) and ones installed in a vacuum can that are retractable (expensive).</a:t>
            </a:r>
          </a:p>
          <a:p>
            <a:pPr marL="91440" indent="-91440"/>
            <a:r>
              <a:rPr lang="en-US" sz="1800" dirty="0" smtClean="0"/>
              <a:t>Have a pool of spares available plus a couple potentially available from BNL.</a:t>
            </a:r>
          </a:p>
          <a:p>
            <a:pPr marL="91440" indent="-91440"/>
            <a:r>
              <a:rPr lang="en-US" sz="1800" dirty="0" smtClean="0"/>
              <a:t>For g-2 operations, we could put one at the end of the M2, one at the end of M3, one in the Delivery Ring and one in the g-2 line.</a:t>
            </a:r>
          </a:p>
          <a:p>
            <a:pPr marL="305753" lvl="1" indent="-91440"/>
            <a:r>
              <a:rPr lang="en-US" sz="1400" dirty="0" smtClean="0"/>
              <a:t>Any ion chambers in the Delivery Ring or M4 line would need to be retractable  to be compatible with Mu2e operations.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347" y="37338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789" y="838200"/>
            <a:ext cx="3090058" cy="2667000"/>
          </a:xfrm>
          <a:prstGeom prst="rect">
            <a:avLst/>
          </a:prstGeom>
        </p:spPr>
      </p:pic>
    </p:spTree>
    <p:extLst>
      <p:ext uri="{BB962C8B-B14F-4D97-AF65-F5344CB8AC3E}">
        <p14:creationId xmlns:p14="http://schemas.microsoft.com/office/powerpoint/2010/main" val="22648308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IC728 Beam Response</a:t>
            </a:r>
            <a:endParaRPr lang="en-US" dirty="0"/>
          </a:p>
        </p:txBody>
      </p:sp>
      <p:sp>
        <p:nvSpPr>
          <p:cNvPr id="3" name="Content Placeholder 2"/>
          <p:cNvSpPr>
            <a:spLocks noGrp="1"/>
          </p:cNvSpPr>
          <p:nvPr>
            <p:ph idx="1"/>
          </p:nvPr>
        </p:nvSpPr>
        <p:spPr>
          <a:xfrm>
            <a:off x="470647" y="4867836"/>
            <a:ext cx="8077200" cy="1922929"/>
          </a:xfrm>
        </p:spPr>
        <p:txBody>
          <a:bodyPr/>
          <a:lstStyle/>
          <a:p>
            <a:pPr marL="91440" indent="-91440"/>
            <a:r>
              <a:rPr lang="en-US" sz="2000" dirty="0"/>
              <a:t>8.9Gev/c primaries, 3.1 GeV/c positive </a:t>
            </a:r>
            <a:r>
              <a:rPr lang="en-US" sz="2000" dirty="0" err="1" smtClean="0"/>
              <a:t>secondaries</a:t>
            </a:r>
            <a:r>
              <a:rPr lang="en-US" sz="2000" dirty="0" smtClean="0"/>
              <a:t>.</a:t>
            </a:r>
          </a:p>
          <a:p>
            <a:pPr marL="91440" indent="-91440"/>
            <a:r>
              <a:rPr lang="en-US" sz="2000" dirty="0" smtClean="0"/>
              <a:t>Beam intensity plot stepping down from 2E12 on target to ~1E11.</a:t>
            </a:r>
          </a:p>
          <a:p>
            <a:pPr marL="91440" indent="-91440"/>
            <a:r>
              <a:rPr lang="en-US" sz="2000" dirty="0" smtClean="0"/>
              <a:t>Ion chamber tracks beam on target.</a:t>
            </a:r>
          </a:p>
          <a:p>
            <a:pPr marL="91440" indent="-91440"/>
            <a:r>
              <a:rPr lang="en-US" sz="2000" dirty="0" smtClean="0"/>
              <a:t>Ion chamber intensities (not calibrated) measured from 8E7 down to ~5E6.</a:t>
            </a:r>
            <a:endParaRPr lang="en-US" sz="20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8882"/>
            <a:ext cx="7960659" cy="39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0800000">
            <a:off x="5486399" y="3116552"/>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830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9276919"/>
              </p:ext>
            </p:extLst>
          </p:nvPr>
        </p:nvGraphicFramePr>
        <p:xfrm>
          <a:off x="152400" y="571855"/>
          <a:ext cx="8839201" cy="6186457"/>
        </p:xfrm>
        <a:graphic>
          <a:graphicData uri="http://schemas.openxmlformats.org/drawingml/2006/table">
            <a:tbl>
              <a:tblPr firstRow="1" bandRow="1">
                <a:tableStyleId>{5C22544A-7EE6-4342-B048-85BDC9FD1C3A}</a:tableStyleId>
              </a:tblPr>
              <a:tblGrid>
                <a:gridCol w="3200400"/>
                <a:gridCol w="5638801"/>
              </a:tblGrid>
              <a:tr h="453544">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r>
              <a:tr h="1224143">
                <a:tc>
                  <a:txBody>
                    <a:bodyPr/>
                    <a:lstStyle/>
                    <a:p>
                      <a:r>
                        <a:rPr lang="en-US" sz="1600" dirty="0" smtClean="0"/>
                        <a:t>Recycler-&gt;P1 Stub-&gt;P1-&gt;P2-&gt;M1 (Ap1)</a:t>
                      </a:r>
                    </a:p>
                    <a:p>
                      <a:r>
                        <a:rPr lang="en-US" sz="1600" dirty="0" smtClean="0">
                          <a:solidFill>
                            <a:srgbClr val="0070C0"/>
                          </a:solidFill>
                        </a:rPr>
                        <a:t>(MI</a:t>
                      </a:r>
                      <a:r>
                        <a:rPr lang="en-US" sz="1600" baseline="0" dirty="0" smtClean="0">
                          <a:solidFill>
                            <a:srgbClr val="0070C0"/>
                          </a:solidFill>
                        </a:rPr>
                        <a:t> Buildings</a:t>
                      </a:r>
                      <a:r>
                        <a:rPr lang="en-US" sz="1600" dirty="0" smtClean="0">
                          <a:solidFill>
                            <a:srgbClr val="0070C0"/>
                          </a:solidFill>
                        </a:rPr>
                        <a:t>,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600" b="1" dirty="0" smtClean="0">
                          <a:solidFill>
                            <a:srgbClr val="7030A0"/>
                          </a:solidFill>
                        </a:rPr>
                        <a:t>Primary Proton</a:t>
                      </a:r>
                      <a:r>
                        <a:rPr lang="en-US" sz="1600" b="1" baseline="0" dirty="0" smtClean="0">
                          <a:solidFill>
                            <a:srgbClr val="7030A0"/>
                          </a:solidFill>
                        </a:rPr>
                        <a:t> B</a:t>
                      </a:r>
                      <a:r>
                        <a:rPr lang="en-US" sz="1600" b="1" dirty="0" smtClean="0">
                          <a:solidFill>
                            <a:srgbClr val="7030A0"/>
                          </a:solidFill>
                        </a:rPr>
                        <a:t>eam</a:t>
                      </a:r>
                    </a:p>
                    <a:p>
                      <a:r>
                        <a:rPr lang="en-US" sz="1600" dirty="0" smtClean="0"/>
                        <a:t>1.0E12</a:t>
                      </a:r>
                    </a:p>
                    <a:p>
                      <a:r>
                        <a:rPr lang="en-US" sz="1600" dirty="0" smtClean="0"/>
                        <a:t>Single 2.515 MHz</a:t>
                      </a:r>
                      <a:r>
                        <a:rPr lang="en-US" sz="1600" baseline="0" dirty="0" smtClean="0"/>
                        <a:t> bunch</a:t>
                      </a:r>
                      <a:r>
                        <a:rPr lang="en-US" sz="1600" dirty="0" smtClean="0"/>
                        <a:t> 120 </a:t>
                      </a:r>
                      <a:r>
                        <a:rPr lang="en-US" sz="1600" dirty="0" err="1" smtClean="0"/>
                        <a:t>nsec</a:t>
                      </a:r>
                      <a:r>
                        <a:rPr lang="en-US" sz="1600" dirty="0" smtClean="0"/>
                        <a:t> wide</a:t>
                      </a:r>
                    </a:p>
                    <a:p>
                      <a:r>
                        <a:rPr lang="en-US" sz="1600" dirty="0" smtClean="0"/>
                        <a:t>8.89 </a:t>
                      </a:r>
                      <a:r>
                        <a:rPr lang="en-US" sz="1600" dirty="0" err="1" smtClean="0"/>
                        <a:t>GeV</a:t>
                      </a:r>
                      <a:r>
                        <a:rPr lang="en-US" sz="1600" dirty="0" smtClean="0"/>
                        <a:t>/c</a:t>
                      </a:r>
                    </a:p>
                    <a:p>
                      <a:r>
                        <a:rPr lang="en-US" sz="1600" dirty="0" smtClean="0"/>
                        <a:t>&lt;rate&gt;=12Hz</a:t>
                      </a:r>
                      <a:r>
                        <a:rPr lang="en-US" sz="1600" baseline="0" dirty="0" smtClean="0"/>
                        <a:t> with </a:t>
                      </a:r>
                      <a:r>
                        <a:rPr lang="en-US" sz="1600" dirty="0" smtClean="0"/>
                        <a:t>burst</a:t>
                      </a:r>
                      <a:r>
                        <a:rPr lang="en-US" sz="1600" baseline="0" dirty="0" smtClean="0"/>
                        <a:t> up to 100Hz</a:t>
                      </a:r>
                      <a:endParaRPr lang="en-US" sz="1600" dirty="0" smtClean="0"/>
                    </a:p>
                  </a:txBody>
                  <a:tcPr/>
                </a:tc>
              </a:tr>
              <a:tr h="330961">
                <a:tc>
                  <a:txBody>
                    <a:bodyPr/>
                    <a:lstStyle/>
                    <a:p>
                      <a:r>
                        <a:rPr lang="en-US" sz="1600" dirty="0" smtClean="0"/>
                        <a:t>Target </a:t>
                      </a:r>
                      <a:r>
                        <a:rPr lang="en-US" sz="1600" dirty="0" smtClean="0">
                          <a:solidFill>
                            <a:srgbClr val="0070C0"/>
                          </a:solidFill>
                        </a:rPr>
                        <a:t>(AP0)</a:t>
                      </a:r>
                      <a:endParaRPr lang="en-US" sz="1600" dirty="0">
                        <a:solidFill>
                          <a:srgbClr val="0070C0"/>
                        </a:solidFill>
                      </a:endParaRPr>
                    </a:p>
                  </a:txBody>
                  <a:tcPr/>
                </a:tc>
                <a:tc>
                  <a:txBody>
                    <a:bodyPr/>
                    <a:lstStyle/>
                    <a:p>
                      <a:r>
                        <a:rPr lang="en-US" sz="1600" dirty="0" err="1" smtClean="0"/>
                        <a:t>σx</a:t>
                      </a:r>
                      <a:r>
                        <a:rPr lang="en-US" sz="1600" baseline="0" dirty="0" smtClean="0"/>
                        <a:t> = </a:t>
                      </a:r>
                      <a:r>
                        <a:rPr lang="en-US" sz="1600" dirty="0" smtClean="0"/>
                        <a:t>0.5mm, </a:t>
                      </a:r>
                      <a:r>
                        <a:rPr lang="en-US" sz="1600" dirty="0" err="1" smtClean="0"/>
                        <a:t>σy</a:t>
                      </a:r>
                      <a:r>
                        <a:rPr lang="en-US" sz="1600" baseline="0" dirty="0" smtClean="0"/>
                        <a:t> = </a:t>
                      </a:r>
                      <a:r>
                        <a:rPr lang="en-US" sz="1600" dirty="0" smtClean="0"/>
                        <a:t>0.5mm</a:t>
                      </a:r>
                      <a:endParaRPr lang="en-US" sz="1600" dirty="0"/>
                    </a:p>
                  </a:txBody>
                  <a:tcPr/>
                </a:tc>
              </a:tr>
              <a:tr h="1541283">
                <a:tc>
                  <a:txBody>
                    <a:bodyPr/>
                    <a:lstStyle/>
                    <a:p>
                      <a:r>
                        <a:rPr lang="en-US" sz="1600" dirty="0" smtClean="0"/>
                        <a:t>M2 (AP2) -&gt;M3</a:t>
                      </a:r>
                      <a:r>
                        <a:rPr lang="en-US" sz="1600" baseline="0" dirty="0" smtClean="0"/>
                        <a:t> (</a:t>
                      </a:r>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b="1" dirty="0" smtClean="0">
                          <a:solidFill>
                            <a:srgbClr val="7030A0"/>
                          </a:solidFill>
                        </a:rPr>
                        <a:t>Mixed Low intensity </a:t>
                      </a:r>
                      <a:r>
                        <a:rPr lang="en-US" sz="1600" b="1" dirty="0" err="1" smtClean="0">
                          <a:solidFill>
                            <a:srgbClr val="7030A0"/>
                          </a:solidFill>
                        </a:rPr>
                        <a:t>secondaries</a:t>
                      </a:r>
                      <a:endParaRPr lang="en-US" sz="1600" b="1" dirty="0" smtClean="0">
                        <a:solidFill>
                          <a:srgbClr val="7030A0"/>
                        </a:solidFill>
                      </a:endParaRPr>
                    </a:p>
                    <a:p>
                      <a:r>
                        <a:rPr lang="en-US" sz="1600" dirty="0" smtClean="0"/>
                        <a:t>Upstream (</a:t>
                      </a:r>
                      <a:r>
                        <a:rPr lang="en-US" sz="1600" dirty="0" err="1" smtClean="0"/>
                        <a:t>dp</a:t>
                      </a:r>
                      <a:r>
                        <a:rPr lang="en-US" sz="1600" dirty="0" smtClean="0"/>
                        <a:t>/p = ± 10%,  40π transverse)</a:t>
                      </a:r>
                    </a:p>
                    <a:p>
                      <a:r>
                        <a:rPr lang="en-US" sz="1600" dirty="0" smtClean="0"/>
                        <a:t>     (1.7 x 10</a:t>
                      </a:r>
                      <a:r>
                        <a:rPr lang="en-US" sz="1600" baseline="30000" dirty="0" smtClean="0"/>
                        <a:t>6 </a:t>
                      </a:r>
                      <a:r>
                        <a:rPr lang="en-US" sz="1600" dirty="0" smtClean="0">
                          <a:latin typeface="Symbol" pitchFamily="18" charset="2"/>
                        </a:rPr>
                        <a:t>m</a:t>
                      </a:r>
                      <a:r>
                        <a:rPr lang="en-US" sz="1600" baseline="30000" dirty="0" smtClean="0"/>
                        <a:t>+</a:t>
                      </a:r>
                      <a:r>
                        <a:rPr lang="en-US" sz="1600" dirty="0" smtClean="0"/>
                        <a:t>, 9.7 x 10</a:t>
                      </a:r>
                      <a:r>
                        <a:rPr lang="en-US" sz="1600" baseline="30000" dirty="0" smtClean="0"/>
                        <a:t>7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1.2x 1</a:t>
                      </a:r>
                      <a:r>
                        <a:rPr lang="en-US" sz="1600" dirty="0" smtClean="0"/>
                        <a:t>0</a:t>
                      </a:r>
                      <a:r>
                        <a:rPr lang="en-US" sz="1600" baseline="30000" dirty="0" smtClean="0"/>
                        <a:t>8 </a:t>
                      </a:r>
                      <a:r>
                        <a:rPr lang="en-US" sz="1600" baseline="0" dirty="0" smtClean="0"/>
                        <a:t>protons) </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Downstream (</a:t>
                      </a:r>
                      <a:r>
                        <a:rPr lang="en-US" sz="1600" baseline="0" dirty="0" err="1" smtClean="0"/>
                        <a:t>dp</a:t>
                      </a:r>
                      <a:r>
                        <a:rPr lang="en-US" sz="1600" baseline="0" dirty="0" smtClean="0"/>
                        <a:t>/p = ± 2%,  35π transverse)</a:t>
                      </a:r>
                    </a:p>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     (3 x 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1.0 x 10</a:t>
                      </a:r>
                      <a:r>
                        <a:rPr lang="en-US" sz="1600" baseline="30000" dirty="0" smtClean="0"/>
                        <a:t>6</a:t>
                      </a:r>
                      <a:r>
                        <a:rPr lang="en-US" sz="1600" baseline="0" dirty="0" smtClean="0"/>
                        <a:t> </a:t>
                      </a:r>
                      <a:r>
                        <a:rPr lang="en-US" sz="1600" baseline="30000" dirty="0" smtClean="0"/>
                        <a:t>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2.4x 1</a:t>
                      </a:r>
                      <a:r>
                        <a:rPr lang="en-US" sz="1600" dirty="0" smtClean="0"/>
                        <a:t>0</a:t>
                      </a:r>
                      <a:r>
                        <a:rPr lang="en-US" sz="1600" baseline="30000" dirty="0" smtClean="0"/>
                        <a:t>7 </a:t>
                      </a:r>
                      <a:r>
                        <a:rPr lang="en-US" sz="1600" baseline="0" dirty="0" smtClean="0"/>
                        <a:t>protons)</a:t>
                      </a:r>
                    </a:p>
                    <a:p>
                      <a:r>
                        <a:rPr lang="en-US" sz="1600" baseline="0" dirty="0" smtClean="0"/>
                        <a:t>3.1 </a:t>
                      </a:r>
                      <a:r>
                        <a:rPr lang="en-US" sz="1600" baseline="0" dirty="0" err="1" smtClean="0"/>
                        <a:t>GeV</a:t>
                      </a:r>
                      <a:r>
                        <a:rPr lang="en-US" sz="1600" baseline="0" dirty="0" smtClean="0"/>
                        <a:t>/c</a:t>
                      </a:r>
                      <a:endParaRPr lang="en-US" sz="1600" dirty="0"/>
                    </a:p>
                  </a:txBody>
                  <a:tcPr/>
                </a:tc>
              </a:tr>
              <a:tr h="856113">
                <a:tc>
                  <a:txBody>
                    <a:bodyPr/>
                    <a:lstStyle/>
                    <a:p>
                      <a:r>
                        <a:rPr lang="en-US" sz="1600" dirty="0" smtClean="0"/>
                        <a:t>Delivery</a:t>
                      </a:r>
                      <a:r>
                        <a:rPr lang="en-US" sz="1600" baseline="0" dirty="0" smtClean="0"/>
                        <a:t> Ring</a:t>
                      </a:r>
                      <a:endParaRPr lang="en-US" sz="1600" dirty="0" smtClean="0"/>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r>
                        <a:rPr lang="en-US" sz="1600" dirty="0" smtClean="0"/>
                        <a:t>(3 x 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10</a:t>
                      </a:r>
                      <a:r>
                        <a:rPr lang="en-US" sz="1600" baseline="30000" dirty="0" smtClean="0"/>
                        <a:t>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2.4x 1</a:t>
                      </a:r>
                      <a:r>
                        <a:rPr lang="en-US" sz="1600" dirty="0" smtClean="0"/>
                        <a:t>0</a:t>
                      </a:r>
                      <a:r>
                        <a:rPr lang="en-US" sz="1600" baseline="30000" dirty="0" smtClean="0"/>
                        <a:t>7 </a:t>
                      </a:r>
                      <a:r>
                        <a:rPr lang="en-US" sz="1600" baseline="0" dirty="0" smtClean="0"/>
                        <a:t>protons) </a:t>
                      </a:r>
                    </a:p>
                    <a:p>
                      <a:r>
                        <a:rPr lang="en-US" sz="1600" dirty="0" smtClean="0"/>
                        <a:t>Circulates</a:t>
                      </a:r>
                      <a:r>
                        <a:rPr lang="en-US" sz="1600" baseline="0" dirty="0" smtClean="0"/>
                        <a:t> a few turns, then extract the  entire bunch</a:t>
                      </a:r>
                      <a:endParaRPr lang="en-US" sz="1600" dirty="0"/>
                    </a:p>
                  </a:txBody>
                  <a:tcPr/>
                </a:tc>
              </a:tr>
              <a:tr h="743791">
                <a:tc>
                  <a:txBody>
                    <a:bodyPr/>
                    <a:lstStyle/>
                    <a:p>
                      <a:r>
                        <a:rPr lang="en-US" sz="1600" dirty="0" smtClean="0"/>
                        <a:t>Abort Line (old downstream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1" baseline="0" dirty="0" smtClean="0">
                          <a:solidFill>
                            <a:srgbClr val="7030A0"/>
                          </a:solidFill>
                        </a:rPr>
                        <a:t>Low intensity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GeV/c </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2.4x 1</a:t>
                      </a:r>
                      <a:r>
                        <a:rPr lang="en-US" sz="1600" dirty="0" smtClean="0"/>
                        <a:t>0</a:t>
                      </a:r>
                      <a:r>
                        <a:rPr lang="en-US" sz="1600" baseline="30000" dirty="0" smtClean="0"/>
                        <a:t>7 </a:t>
                      </a:r>
                      <a:r>
                        <a:rPr lang="en-US" sz="1600" baseline="0" dirty="0" smtClean="0"/>
                        <a:t> in 10msec </a:t>
                      </a:r>
                      <a:r>
                        <a:rPr lang="en-US" sz="1600" baseline="0" dirty="0" err="1" smtClean="0"/>
                        <a:t>burts</a:t>
                      </a:r>
                      <a:r>
                        <a:rPr lang="en-US" sz="1600" baseline="0" dirty="0" smtClean="0"/>
                        <a:t> </a:t>
                      </a:r>
                      <a:endParaRPr lang="en-US" sz="1600" baseline="30000" dirty="0" smtClean="0"/>
                    </a:p>
                  </a:txBody>
                  <a:tcPr/>
                </a:tc>
              </a:tr>
              <a:tr h="743791">
                <a:tc>
                  <a:txBody>
                    <a:bodyPr/>
                    <a:lstStyle/>
                    <a:p>
                      <a:r>
                        <a:rPr lang="en-US" sz="1600" dirty="0" smtClean="0"/>
                        <a:t>M4 (new), g-2(new)</a:t>
                      </a:r>
                    </a:p>
                    <a:p>
                      <a:r>
                        <a:rPr lang="en-US" sz="1600" dirty="0" smtClean="0">
                          <a:solidFill>
                            <a:srgbClr val="0070C0"/>
                          </a:solidFill>
                        </a:rPr>
                        <a:t>(AP30, MC-1,</a:t>
                      </a:r>
                      <a:r>
                        <a:rPr lang="en-US" sz="1600" baseline="0" dirty="0" smtClean="0">
                          <a:solidFill>
                            <a:srgbClr val="0070C0"/>
                          </a:solidFill>
                        </a:rPr>
                        <a:t> Mu2e</a:t>
                      </a:r>
                      <a:r>
                        <a:rPr lang="en-US" sz="1600" dirty="0" smtClean="0">
                          <a:solidFill>
                            <a:srgbClr val="0070C0"/>
                          </a:solidFill>
                        </a:rPr>
                        <a:t>)</a:t>
                      </a:r>
                      <a:endParaRPr lang="en-US" sz="1600" dirty="0">
                        <a:solidFill>
                          <a:srgbClr val="0070C0"/>
                        </a:solidFill>
                      </a:endParaRPr>
                    </a:p>
                  </a:txBody>
                  <a:tcPr/>
                </a:tc>
                <a:tc>
                  <a:txBody>
                    <a:bodyPr/>
                    <a:lstStyle/>
                    <a:p>
                      <a:r>
                        <a:rPr lang="en-US" sz="1800" b="1" baseline="0" dirty="0" smtClean="0">
                          <a:solidFill>
                            <a:srgbClr val="7030A0"/>
                          </a:solidFill>
                        </a:rPr>
                        <a:t>Low intensity muons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GeV/c </a:t>
                      </a:r>
                    </a:p>
                    <a:p>
                      <a:r>
                        <a:rPr lang="en-US" sz="1600" baseline="0" dirty="0" smtClean="0"/>
                        <a:t>&lt; 3 x </a:t>
                      </a:r>
                      <a:r>
                        <a:rPr lang="en-US" sz="1600" dirty="0" smtClean="0"/>
                        <a:t>10</a:t>
                      </a:r>
                      <a:r>
                        <a:rPr lang="en-US" sz="1600" baseline="30000" dirty="0" smtClean="0"/>
                        <a:t>5 </a:t>
                      </a:r>
                      <a:r>
                        <a:rPr lang="en-US" sz="1600" baseline="0" dirty="0" smtClean="0"/>
                        <a:t> </a:t>
                      </a:r>
                      <a:r>
                        <a:rPr lang="en-US" sz="1600" dirty="0" smtClean="0">
                          <a:latin typeface="Symbol" pitchFamily="18" charset="2"/>
                        </a:rPr>
                        <a:t>m</a:t>
                      </a:r>
                      <a:r>
                        <a:rPr lang="en-US" sz="1600" baseline="30000" dirty="0" smtClean="0"/>
                        <a:t>+  </a:t>
                      </a:r>
                      <a:r>
                        <a:rPr lang="en-US" sz="1600" baseline="0" dirty="0" smtClean="0"/>
                        <a:t> pulse every 10msec </a:t>
                      </a:r>
                      <a:endParaRPr lang="en-US" sz="1600" baseline="30000" dirty="0" smtClean="0"/>
                    </a:p>
                  </a:txBody>
                  <a:tcPr/>
                </a:tc>
              </a:tr>
            </a:tbl>
          </a:graphicData>
        </a:graphic>
      </p:graphicFrame>
    </p:spTree>
    <p:extLst>
      <p:ext uri="{BB962C8B-B14F-4D97-AF65-F5344CB8AC3E}">
        <p14:creationId xmlns:p14="http://schemas.microsoft.com/office/powerpoint/2010/main" val="8036657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1143000"/>
          </a:xfrm>
        </p:spPr>
        <p:txBody>
          <a:bodyPr/>
          <a:lstStyle/>
          <a:p>
            <a:r>
              <a:rPr lang="en-US" dirty="0" smtClean="0"/>
              <a:t>Wall Current Monitor</a:t>
            </a:r>
            <a:endParaRPr lang="en-US" dirty="0"/>
          </a:p>
        </p:txBody>
      </p:sp>
      <p:sp>
        <p:nvSpPr>
          <p:cNvPr id="3" name="Content Placeholder 2"/>
          <p:cNvSpPr>
            <a:spLocks noGrp="1"/>
          </p:cNvSpPr>
          <p:nvPr>
            <p:ph idx="1"/>
          </p:nvPr>
        </p:nvSpPr>
        <p:spPr>
          <a:xfrm>
            <a:off x="228600" y="1143000"/>
            <a:ext cx="4953000" cy="4525963"/>
          </a:xfrm>
        </p:spPr>
        <p:txBody>
          <a:bodyPr/>
          <a:lstStyle/>
          <a:p>
            <a:pPr marL="91440" indent="-91440"/>
            <a:r>
              <a:rPr lang="en-US" sz="1800" dirty="0"/>
              <a:t>W</a:t>
            </a:r>
            <a:r>
              <a:rPr lang="en-US" sz="1800" dirty="0" smtClean="0"/>
              <a:t>all current monitor could be used to measure the beam intensity.</a:t>
            </a:r>
          </a:p>
          <a:p>
            <a:pPr marL="91440" indent="-91440"/>
            <a:r>
              <a:rPr lang="en-US" sz="1800" dirty="0" smtClean="0"/>
              <a:t>During Pbar Operations we used a wall current monitor in AP1 for both high intensity 53MHz protons and low intensity 2.5MHz </a:t>
            </a:r>
            <a:r>
              <a:rPr lang="en-US" sz="1800" dirty="0" err="1" smtClean="0"/>
              <a:t>Pbars</a:t>
            </a:r>
            <a:r>
              <a:rPr lang="en-US" sz="1800" dirty="0" smtClean="0"/>
              <a:t>.</a:t>
            </a:r>
          </a:p>
          <a:p>
            <a:pPr marL="91440" indent="-91440"/>
            <a:r>
              <a:rPr lang="en-US" sz="1800" dirty="0" smtClean="0"/>
              <a:t>AD/Instrumentation is designing a prototype WCM for to measure Mu2e spill (slices of 2e7 every 56msec).</a:t>
            </a:r>
          </a:p>
          <a:p>
            <a:pPr marL="91440" indent="-91440"/>
            <a:r>
              <a:rPr lang="en-US" sz="1800" dirty="0" smtClean="0"/>
              <a:t>For g-2 operations, we might be able to add a WCM to the Delivery Ring and/or the beam lines to measure low intensity circulating beam intensity.</a:t>
            </a:r>
          </a:p>
          <a:p>
            <a:pPr marL="91440" indent="-91440"/>
            <a:r>
              <a:rPr lang="en-US" sz="1800" b="1" dirty="0" smtClean="0"/>
              <a:t>Pros</a:t>
            </a:r>
            <a:r>
              <a:rPr lang="en-US" sz="1800" dirty="0" smtClean="0"/>
              <a:t>:  Passive device</a:t>
            </a:r>
          </a:p>
          <a:p>
            <a:pPr marL="91440" indent="-91440"/>
            <a:r>
              <a:rPr lang="en-US" sz="1800" b="1" dirty="0" smtClean="0"/>
              <a:t>Cons</a:t>
            </a:r>
            <a:r>
              <a:rPr lang="en-US" sz="1800" dirty="0" smtClean="0"/>
              <a:t>:  More expensive ($30K) to build than a non-retracting  ion chamber ($5K).</a:t>
            </a:r>
          </a:p>
          <a:p>
            <a:pPr marL="91440" indent="-91440"/>
            <a:r>
              <a:rPr lang="en-US" sz="1800" dirty="0" smtClean="0"/>
              <a:t>No included in the studies since AP1 high intensity primary beam.</a:t>
            </a:r>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200" y="1066800"/>
            <a:ext cx="3703826" cy="285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199" y="3962400"/>
            <a:ext cx="373240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08986" y="1143000"/>
            <a:ext cx="2832828"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8E12 53MHZ Proton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ctangle 6"/>
          <p:cNvSpPr/>
          <p:nvPr/>
        </p:nvSpPr>
        <p:spPr>
          <a:xfrm>
            <a:off x="5591395" y="2168053"/>
            <a:ext cx="811441" cy="2308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82 bunches</a:t>
            </a:r>
            <a:endParaRPr lang="en-US" sz="9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tangle 7"/>
          <p:cNvSpPr/>
          <p:nvPr/>
        </p:nvSpPr>
        <p:spPr>
          <a:xfrm>
            <a:off x="5705781" y="4109156"/>
            <a:ext cx="2836033"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E10 2.5MHZ Pbar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6309282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Beam Position Monitors</a:t>
            </a:r>
            <a:endParaRPr lang="en-US" dirty="0"/>
          </a:p>
        </p:txBody>
      </p:sp>
      <p:sp>
        <p:nvSpPr>
          <p:cNvPr id="3" name="Content Placeholder 2"/>
          <p:cNvSpPr>
            <a:spLocks noGrp="1"/>
          </p:cNvSpPr>
          <p:nvPr>
            <p:ph idx="1"/>
          </p:nvPr>
        </p:nvSpPr>
        <p:spPr>
          <a:xfrm>
            <a:off x="228600" y="685800"/>
            <a:ext cx="4343400" cy="5486400"/>
          </a:xfrm>
        </p:spPr>
        <p:txBody>
          <a:bodyPr/>
          <a:lstStyle/>
          <a:p>
            <a:pPr marL="91440" indent="-91440"/>
            <a:r>
              <a:rPr lang="en-US" sz="2000" dirty="0"/>
              <a:t>BPMs were used in Pbar Operations to measure beam position with sub-millimeter resolution for </a:t>
            </a:r>
            <a:r>
              <a:rPr lang="en-US" sz="2000" dirty="0" err="1" smtClean="0"/>
              <a:t>autotune</a:t>
            </a:r>
            <a:r>
              <a:rPr lang="en-US" sz="2000" dirty="0" smtClean="0"/>
              <a:t> steering program.</a:t>
            </a:r>
            <a:endParaRPr lang="en-US" sz="2000" dirty="0"/>
          </a:p>
          <a:p>
            <a:pPr marL="305753" lvl="1" indent="-91440"/>
            <a:r>
              <a:rPr lang="en-US" sz="1600" dirty="0" smtClean="0"/>
              <a:t>Three different styles of BPMs.</a:t>
            </a:r>
          </a:p>
          <a:p>
            <a:pPr marL="305753" lvl="1" indent="-91440"/>
            <a:r>
              <a:rPr lang="en-US" sz="1600" dirty="0" smtClean="0"/>
              <a:t>Preamps </a:t>
            </a:r>
            <a:r>
              <a:rPr lang="en-US" sz="1600" dirty="0"/>
              <a:t>used for downstream AP2 (10</a:t>
            </a:r>
            <a:r>
              <a:rPr lang="en-US" sz="1600" baseline="30000" dirty="0"/>
              <a:t>10</a:t>
            </a:r>
            <a:r>
              <a:rPr lang="en-US" sz="1600" dirty="0"/>
              <a:t> particles) </a:t>
            </a:r>
          </a:p>
          <a:p>
            <a:pPr marL="305753" lvl="1" indent="-91440"/>
            <a:r>
              <a:rPr lang="en-US" sz="1600" dirty="0"/>
              <a:t>Two cascaded preamps for a total gain of 50dB used for ~ 2 x 10</a:t>
            </a:r>
            <a:r>
              <a:rPr lang="en-US" sz="1600" baseline="30000" dirty="0"/>
              <a:t>8</a:t>
            </a:r>
            <a:r>
              <a:rPr lang="en-US" sz="1600" dirty="0"/>
              <a:t> D/A line beam</a:t>
            </a:r>
            <a:r>
              <a:rPr lang="en-US" sz="1600" dirty="0" smtClean="0"/>
              <a:t>.</a:t>
            </a:r>
            <a:endParaRPr lang="en-US" sz="2400" dirty="0" smtClean="0"/>
          </a:p>
          <a:p>
            <a:pPr marL="91440" indent="-91440"/>
            <a:r>
              <a:rPr lang="en-US" sz="2000" dirty="0" smtClean="0"/>
              <a:t>P1, P2, M1 and M3 BPMs are designed to see four 2.5MHz bunches.</a:t>
            </a:r>
          </a:p>
          <a:p>
            <a:pPr marL="305753" lvl="1" indent="-91440"/>
            <a:r>
              <a:rPr lang="en-US" sz="1600" dirty="0" smtClean="0"/>
              <a:t>Minor electronics changes required.</a:t>
            </a:r>
          </a:p>
          <a:p>
            <a:pPr marL="91440" indent="-91440"/>
            <a:r>
              <a:rPr lang="en-US" sz="2000" dirty="0" smtClean="0"/>
              <a:t>M2 and Debuncher BPMs can only see 53MHz and will be upgraded to </a:t>
            </a:r>
            <a:r>
              <a:rPr lang="en-US" sz="2000" dirty="0" err="1" smtClean="0"/>
              <a:t>Echotech</a:t>
            </a:r>
            <a:r>
              <a:rPr lang="en-US" sz="2000" dirty="0" smtClean="0"/>
              <a:t> standard with 2.5MHz electronics.</a:t>
            </a:r>
          </a:p>
          <a:p>
            <a:pPr marL="305753" lvl="1" indent="-91440"/>
            <a:r>
              <a:rPr lang="en-US" sz="1600" dirty="0" smtClean="0"/>
              <a:t>Repurpose </a:t>
            </a:r>
            <a:r>
              <a:rPr lang="en-US" sz="1600" dirty="0" err="1" smtClean="0"/>
              <a:t>Tevatron</a:t>
            </a:r>
            <a:r>
              <a:rPr lang="en-US" sz="1600" dirty="0" smtClean="0"/>
              <a:t> BPM crates</a:t>
            </a:r>
          </a:p>
          <a:p>
            <a:pPr marL="305753" lvl="1" indent="-91440"/>
            <a:r>
              <a:rPr lang="en-US" sz="1600" dirty="0" smtClean="0"/>
              <a:t>Repurpose Recycler BPM electronics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058" y="7620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21836" y="4114800"/>
            <a:ext cx="4292859" cy="25908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None/>
            </a:pPr>
            <a:r>
              <a:rPr lang="en-US" sz="2000" b="1" dirty="0" smtClean="0">
                <a:solidFill>
                  <a:srgbClr val="0000FF"/>
                </a:solidFill>
              </a:rPr>
              <a:t>Where can we use BPMs?</a:t>
            </a:r>
          </a:p>
          <a:p>
            <a:pPr marL="91440" indent="-91440"/>
            <a:r>
              <a:rPr lang="en-US" sz="2000" dirty="0" smtClean="0"/>
              <a:t>BPMs can be used for primary beam </a:t>
            </a:r>
            <a:r>
              <a:rPr lang="en-US" sz="2000" dirty="0" err="1" smtClean="0"/>
              <a:t>autotune</a:t>
            </a:r>
            <a:r>
              <a:rPr lang="en-US" sz="2000" dirty="0" smtClean="0"/>
              <a:t>.</a:t>
            </a:r>
          </a:p>
          <a:p>
            <a:pPr marL="91440" indent="-91440"/>
            <a:r>
              <a:rPr lang="en-US" sz="2000" dirty="0" smtClean="0"/>
              <a:t>BPMs may be usable for mixed </a:t>
            </a:r>
            <a:r>
              <a:rPr lang="en-US" sz="2000" dirty="0" err="1" smtClean="0"/>
              <a:t>secondaries</a:t>
            </a:r>
            <a:r>
              <a:rPr lang="en-US" sz="2000" dirty="0" smtClean="0"/>
              <a:t> in the M2, M3,  and Delivery Ring.</a:t>
            </a:r>
          </a:p>
          <a:p>
            <a:pPr marL="91440" indent="-91440"/>
            <a:r>
              <a:rPr lang="en-US" sz="2000" dirty="0"/>
              <a:t>BPMs cannot be used for </a:t>
            </a:r>
            <a:r>
              <a:rPr lang="en-US" sz="2000" dirty="0" smtClean="0"/>
              <a:t>muon </a:t>
            </a:r>
            <a:r>
              <a:rPr lang="en-US" sz="2000" dirty="0" err="1" smtClean="0"/>
              <a:t>secondaries</a:t>
            </a:r>
            <a:r>
              <a:rPr lang="en-US" sz="2000" dirty="0" smtClean="0"/>
              <a:t> in </a:t>
            </a:r>
            <a:r>
              <a:rPr lang="en-US" sz="2000" dirty="0"/>
              <a:t>the M4 or g-2 or lines.</a:t>
            </a:r>
          </a:p>
          <a:p>
            <a:pPr marL="91440" indent="-91440"/>
            <a:endParaRPr lang="en-US" sz="2000" dirty="0" smtClean="0"/>
          </a:p>
        </p:txBody>
      </p:sp>
    </p:spTree>
    <p:extLst>
      <p:ext uri="{BB962C8B-B14F-4D97-AF65-F5344CB8AC3E}">
        <p14:creationId xmlns:p14="http://schemas.microsoft.com/office/powerpoint/2010/main" val="33085458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918"/>
            <a:ext cx="8229600" cy="533400"/>
          </a:xfrm>
        </p:spPr>
        <p:txBody>
          <a:bodyPr>
            <a:normAutofit fontScale="90000"/>
          </a:bodyPr>
          <a:lstStyle/>
          <a:p>
            <a:r>
              <a:rPr lang="en-US" dirty="0" smtClean="0"/>
              <a:t>AP2 BPMs</a:t>
            </a:r>
            <a:endParaRPr lang="en-US" dirty="0"/>
          </a:p>
        </p:txBody>
      </p:sp>
      <p:sp>
        <p:nvSpPr>
          <p:cNvPr id="3" name="Content Placeholder 2"/>
          <p:cNvSpPr>
            <a:spLocks noGrp="1"/>
          </p:cNvSpPr>
          <p:nvPr>
            <p:ph idx="1"/>
          </p:nvPr>
        </p:nvSpPr>
        <p:spPr>
          <a:xfrm>
            <a:off x="457200" y="4876800"/>
            <a:ext cx="8229600" cy="1600200"/>
          </a:xfrm>
        </p:spPr>
        <p:txBody>
          <a:bodyPr/>
          <a:lstStyle/>
          <a:p>
            <a:pPr marL="91440" indent="-91440"/>
            <a:r>
              <a:rPr lang="en-US" sz="2000" dirty="0"/>
              <a:t>8.9Gev/c primaries, 3.1 GeV/c positive </a:t>
            </a:r>
            <a:r>
              <a:rPr lang="en-US" sz="2000" dirty="0" err="1"/>
              <a:t>secondaries</a:t>
            </a:r>
            <a:r>
              <a:rPr lang="en-US" sz="2000" dirty="0"/>
              <a:t>.</a:t>
            </a:r>
          </a:p>
          <a:p>
            <a:pPr marL="91440" indent="-91440"/>
            <a:r>
              <a:rPr lang="en-US" sz="2000" dirty="0"/>
              <a:t>Beam intensity plot stepping down from 2E12 on target to ~1E11.</a:t>
            </a:r>
          </a:p>
          <a:p>
            <a:pPr marL="91440" indent="-91440"/>
            <a:r>
              <a:rPr lang="en-US" sz="2000" dirty="0" smtClean="0"/>
              <a:t>Only first couple of BPMs in the AP2 line have intensity data with 1E12 POT.</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794812" cy="418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5486399" y="2924734"/>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1689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a:t>AP2 BPMs</a:t>
            </a:r>
          </a:p>
        </p:txBody>
      </p:sp>
      <p:sp>
        <p:nvSpPr>
          <p:cNvPr id="3" name="Content Placeholder 2"/>
          <p:cNvSpPr>
            <a:spLocks noGrp="1"/>
          </p:cNvSpPr>
          <p:nvPr>
            <p:ph idx="1"/>
          </p:nvPr>
        </p:nvSpPr>
        <p:spPr>
          <a:xfrm>
            <a:off x="4572000" y="1160929"/>
            <a:ext cx="3962400" cy="5544671"/>
          </a:xfrm>
        </p:spPr>
        <p:txBody>
          <a:bodyPr/>
          <a:lstStyle/>
          <a:p>
            <a:pPr marL="91440" indent="-91440"/>
            <a:r>
              <a:rPr lang="en-US" sz="2400" dirty="0" smtClean="0"/>
              <a:t>1E12 8.9Gev/c </a:t>
            </a:r>
            <a:r>
              <a:rPr lang="en-US" sz="2400" dirty="0"/>
              <a:t>primaries, 3.1 GeV/c positive </a:t>
            </a:r>
            <a:r>
              <a:rPr lang="en-US" sz="2400" dirty="0" err="1"/>
              <a:t>secondaries</a:t>
            </a:r>
            <a:r>
              <a:rPr lang="en-US" sz="2400" dirty="0"/>
              <a:t>.</a:t>
            </a:r>
          </a:p>
          <a:p>
            <a:pPr marL="91440" indent="-91440"/>
            <a:r>
              <a:rPr lang="en-US" sz="2400" dirty="0" smtClean="0"/>
              <a:t>We only see beam intensity data on the first five BPMs.</a:t>
            </a:r>
          </a:p>
          <a:p>
            <a:pPr marL="91440" indent="-91440"/>
            <a:r>
              <a:rPr lang="en-US" sz="2400" dirty="0"/>
              <a:t>Units are not calibrated to number of particles.</a:t>
            </a:r>
          </a:p>
          <a:p>
            <a:pPr marL="91440" indent="-91440"/>
            <a:r>
              <a:rPr lang="en-US" sz="2400" dirty="0"/>
              <a:t>This beam that is eighty 53MHz buckets and not a single </a:t>
            </a:r>
            <a:r>
              <a:rPr lang="en-US" sz="2400" dirty="0" smtClean="0"/>
              <a:t>2.515MHz </a:t>
            </a:r>
            <a:r>
              <a:rPr lang="en-US" sz="2400" dirty="0"/>
              <a:t>bucket as will be seen in g-2 operations.</a:t>
            </a:r>
          </a:p>
          <a:p>
            <a:pPr marL="91440" indent="-91440"/>
            <a:endParaRPr lang="en-US" sz="24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0957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5334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57150"/>
            <a:ext cx="3581400" cy="2247900"/>
          </a:xfrm>
        </p:spPr>
        <p:txBody>
          <a:bodyPr>
            <a:noAutofit/>
          </a:bodyPr>
          <a:lstStyle/>
          <a:p>
            <a:r>
              <a:rPr lang="en-US" sz="3600" dirty="0" smtClean="0"/>
              <a:t>Segmented</a:t>
            </a:r>
            <a:br>
              <a:rPr lang="en-US" sz="3600" dirty="0" smtClean="0"/>
            </a:br>
            <a:r>
              <a:rPr lang="en-US" sz="3600" dirty="0" smtClean="0"/>
              <a:t>Wire</a:t>
            </a:r>
            <a:br>
              <a:rPr lang="en-US" sz="3600" dirty="0" smtClean="0"/>
            </a:br>
            <a:r>
              <a:rPr lang="en-US" sz="3600" dirty="0" smtClean="0"/>
              <a:t>Ion</a:t>
            </a:r>
            <a:br>
              <a:rPr lang="en-US" sz="3600" dirty="0" smtClean="0"/>
            </a:br>
            <a:r>
              <a:rPr lang="en-US" sz="3600" dirty="0" smtClean="0"/>
              <a:t>Chamber</a:t>
            </a:r>
            <a:endParaRPr lang="en-US" sz="3600" dirty="0"/>
          </a:p>
        </p:txBody>
      </p:sp>
      <p:sp>
        <p:nvSpPr>
          <p:cNvPr id="3" name="Content Placeholder 2"/>
          <p:cNvSpPr>
            <a:spLocks noGrp="1"/>
          </p:cNvSpPr>
          <p:nvPr>
            <p:ph idx="1"/>
          </p:nvPr>
        </p:nvSpPr>
        <p:spPr>
          <a:xfrm>
            <a:off x="2268323" y="2190750"/>
            <a:ext cx="6723277" cy="4324689"/>
          </a:xfrm>
        </p:spPr>
        <p:txBody>
          <a:bodyPr/>
          <a:lstStyle/>
          <a:p>
            <a:pPr marL="91440" indent="-91440"/>
            <a:r>
              <a:rPr lang="en-US" sz="1800" dirty="0" smtClean="0"/>
              <a:t>Displays transverse beam profiles using 48 horizontal and 48 vertical wires</a:t>
            </a:r>
          </a:p>
          <a:p>
            <a:pPr marL="91440" indent="-91440"/>
            <a:r>
              <a:rPr lang="en-US" sz="1800" dirty="0" smtClean="0"/>
              <a:t>Measures beam intensities from 10</a:t>
            </a:r>
            <a:r>
              <a:rPr lang="en-US" sz="1800" baseline="30000" dirty="0"/>
              <a:t>5</a:t>
            </a:r>
            <a:r>
              <a:rPr lang="en-US" sz="1800" dirty="0" smtClean="0"/>
              <a:t> to 10</a:t>
            </a:r>
            <a:r>
              <a:rPr lang="en-US" sz="1800" baseline="30000" dirty="0" smtClean="0"/>
              <a:t>13</a:t>
            </a:r>
            <a:r>
              <a:rPr lang="en-US" sz="1800" dirty="0" smtClean="0"/>
              <a:t>, so they can be used to measure the low intensity </a:t>
            </a:r>
            <a:r>
              <a:rPr lang="en-US" sz="1800" dirty="0" err="1" smtClean="0"/>
              <a:t>secondaries</a:t>
            </a:r>
            <a:r>
              <a:rPr lang="en-US" sz="1800" dirty="0" smtClean="0"/>
              <a:t>. </a:t>
            </a:r>
          </a:p>
          <a:p>
            <a:pPr marL="91440" indent="-91440"/>
            <a:r>
              <a:rPr lang="en-US" sz="1800" dirty="0" smtClean="0"/>
              <a:t>Commonly used at Fermilab in Switchyard and other areas with low beam intensity.</a:t>
            </a:r>
          </a:p>
          <a:p>
            <a:pPr marL="91440" indent="-91440"/>
            <a:r>
              <a:rPr lang="en-US" sz="1800" dirty="0" smtClean="0"/>
              <a:t>Destructive beam measurement. 7E9 lost in one pass from 5E12.</a:t>
            </a:r>
          </a:p>
          <a:p>
            <a:pPr marL="91440" indent="-91440"/>
            <a:r>
              <a:rPr lang="en-US" sz="1800" dirty="0" smtClean="0"/>
              <a:t>Two styles:  SY and Bayonet (spare pool?).</a:t>
            </a:r>
          </a:p>
          <a:p>
            <a:pPr marL="91440" indent="-91440"/>
            <a:r>
              <a:rPr lang="en-US" sz="1800" dirty="0" smtClean="0"/>
              <a:t>ArC0</a:t>
            </a:r>
            <a:r>
              <a:rPr lang="en-US" sz="1800" baseline="-25000" dirty="0" smtClean="0"/>
              <a:t>2</a:t>
            </a:r>
            <a:r>
              <a:rPr lang="en-US" sz="1800" dirty="0" smtClean="0"/>
              <a:t> gas flows through vacuum can.</a:t>
            </a:r>
          </a:p>
          <a:p>
            <a:pPr marL="91440" indent="-91440"/>
            <a:r>
              <a:rPr lang="en-US" sz="1800" dirty="0" smtClean="0"/>
              <a:t>3-4 mil titanium vacuum window.</a:t>
            </a:r>
          </a:p>
          <a:p>
            <a:pPr marL="91440" indent="-91440"/>
            <a:r>
              <a:rPr lang="en-US" sz="1800" dirty="0" smtClean="0"/>
              <a:t>Vacuum boxes don’t normally hold good vacuum. 10</a:t>
            </a:r>
            <a:r>
              <a:rPr lang="en-US" sz="1800" baseline="30000" dirty="0" smtClean="0"/>
              <a:t>-6</a:t>
            </a:r>
            <a:r>
              <a:rPr lang="en-US" sz="1800" dirty="0" smtClean="0"/>
              <a:t>  </a:t>
            </a:r>
            <a:r>
              <a:rPr lang="en-US" sz="1800" dirty="0" err="1"/>
              <a:t>t</a:t>
            </a:r>
            <a:r>
              <a:rPr lang="en-US" sz="1800" dirty="0" err="1" smtClean="0"/>
              <a:t>orr</a:t>
            </a:r>
            <a:r>
              <a:rPr lang="en-US" sz="1800" dirty="0" smtClean="0"/>
              <a:t> at best. </a:t>
            </a:r>
          </a:p>
          <a:p>
            <a:pPr marL="91440" indent="-91440"/>
            <a:r>
              <a:rPr lang="en-US" sz="1800" dirty="0" smtClean="0"/>
              <a:t>SWICs could be used in the M4 and g-2 lines for g-2 operations.</a:t>
            </a:r>
          </a:p>
          <a:p>
            <a:pPr marL="91440" indent="-91440"/>
            <a:r>
              <a:rPr lang="en-US" sz="1800" dirty="0" smtClean="0"/>
              <a:t>May need to be used in the M2, line M3  line and Delivery Rings if SEMS don’t work..</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18742"/>
            <a:ext cx="1962150" cy="32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19050"/>
            <a:ext cx="2211173" cy="3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725" y="-19050"/>
            <a:ext cx="3724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7915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0958"/>
            <a:ext cx="5257800" cy="1728970"/>
          </a:xfrm>
        </p:spPr>
        <p:txBody>
          <a:bodyPr>
            <a:normAutofit fontScale="90000"/>
          </a:bodyPr>
          <a:lstStyle/>
          <a:p>
            <a:r>
              <a:rPr lang="en-US" dirty="0" smtClean="0"/>
              <a:t>Secondary</a:t>
            </a:r>
            <a:br>
              <a:rPr lang="en-US" dirty="0" smtClean="0"/>
            </a:br>
            <a:r>
              <a:rPr lang="en-US" dirty="0" smtClean="0"/>
              <a:t>Emission</a:t>
            </a:r>
            <a:br>
              <a:rPr lang="en-US" dirty="0" smtClean="0"/>
            </a:br>
            <a:r>
              <a:rPr lang="en-US" dirty="0" smtClean="0"/>
              <a:t>Monitor</a:t>
            </a:r>
            <a:endParaRPr lang="en-US" dirty="0"/>
          </a:p>
        </p:txBody>
      </p:sp>
      <p:sp>
        <p:nvSpPr>
          <p:cNvPr id="3" name="Content Placeholder 2"/>
          <p:cNvSpPr>
            <a:spLocks noGrp="1"/>
          </p:cNvSpPr>
          <p:nvPr>
            <p:ph idx="1"/>
          </p:nvPr>
        </p:nvSpPr>
        <p:spPr>
          <a:xfrm>
            <a:off x="2935834" y="2033769"/>
            <a:ext cx="6208166" cy="4753857"/>
          </a:xfrm>
        </p:spPr>
        <p:txBody>
          <a:bodyPr/>
          <a:lstStyle/>
          <a:p>
            <a:pPr marL="91440" indent="-91440"/>
            <a:r>
              <a:rPr lang="en-US" sz="1600" dirty="0" smtClean="0"/>
              <a:t>Measure the beam profile using 30 horizontal and 30 titanium strips.</a:t>
            </a:r>
          </a:p>
          <a:p>
            <a:pPr marL="91440" indent="-91440"/>
            <a:r>
              <a:rPr lang="en-US" sz="1600" dirty="0" smtClean="0"/>
              <a:t>Beam particles have elastic collisions with the strips, dislodging them, creating current.  2.5%  to 5% efficient.</a:t>
            </a:r>
          </a:p>
          <a:p>
            <a:pPr marL="91440" indent="-91440"/>
            <a:r>
              <a:rPr lang="en-US" sz="1600" dirty="0" smtClean="0"/>
              <a:t>Destructive measurement like the SWIC, but operate at beam pipe vacuum and have no gas.</a:t>
            </a:r>
          </a:p>
          <a:p>
            <a:pPr marL="91440" indent="-91440"/>
            <a:r>
              <a:rPr lang="en-US" sz="1600" dirty="0" smtClean="0"/>
              <a:t>We have an ample supply of SEMs already installed in the AP2 and AP3 lines that could provide coverage for the M2 and M3 lines with minimal expense.</a:t>
            </a:r>
          </a:p>
          <a:p>
            <a:pPr marL="91440" indent="-91440"/>
            <a:r>
              <a:rPr lang="en-US" sz="1600" dirty="0" smtClean="0"/>
              <a:t>New preamps and clearing foils may need to implemented to work with the lower g-2 intensities.</a:t>
            </a:r>
          </a:p>
          <a:p>
            <a:pPr marL="305753" lvl="1" indent="-91440"/>
            <a:r>
              <a:rPr lang="en-US" sz="1400" dirty="0"/>
              <a:t>D/A line SEMs have special high gain preamps that make them 260 times more sensitive. </a:t>
            </a:r>
            <a:r>
              <a:rPr lang="en-US" sz="1400" dirty="0" smtClean="0"/>
              <a:t> Three are only five of these preamps.</a:t>
            </a:r>
          </a:p>
          <a:p>
            <a:pPr marL="91440" indent="-91440"/>
            <a:r>
              <a:rPr lang="en-US" sz="1600" dirty="0" smtClean="0"/>
              <a:t>SEMs “may” be able to be used for low intensity </a:t>
            </a:r>
            <a:r>
              <a:rPr lang="en-US" sz="1600" dirty="0" err="1" smtClean="0"/>
              <a:t>secondaries</a:t>
            </a:r>
            <a:r>
              <a:rPr lang="en-US" sz="1600" dirty="0" smtClean="0"/>
              <a:t> in the M2, M3 and Delivery ring.</a:t>
            </a:r>
          </a:p>
          <a:p>
            <a:pPr marL="91440" indent="-91440"/>
            <a:r>
              <a:rPr lang="en-US" sz="1600" dirty="0" smtClean="0"/>
              <a:t>SEMs will not work for M4 and g-2 lines </a:t>
            </a:r>
            <a:r>
              <a:rPr lang="en-US" sz="1600" dirty="0"/>
              <a:t> </a:t>
            </a:r>
            <a:r>
              <a:rPr lang="en-US" sz="1600" dirty="0" smtClean="0"/>
              <a:t>for g-2 operations.</a:t>
            </a:r>
          </a:p>
          <a:p>
            <a:pPr marL="91440" indent="-91440"/>
            <a:r>
              <a:rPr lang="en-US" sz="1600" dirty="0" smtClean="0"/>
              <a:t>SEMs can be used for occasional diagnostics in the beam lines for M2e operations.</a:t>
            </a:r>
            <a:endParaRPr lang="en-US" sz="16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14550" cy="203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8076"/>
            <a:ext cx="2916784" cy="258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08108"/>
            <a:ext cx="2954884"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0166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Beam Studies – Target SEM</a:t>
            </a:r>
            <a:endParaRPr lang="en-US" dirty="0"/>
          </a:p>
        </p:txBody>
      </p:sp>
      <p:sp>
        <p:nvSpPr>
          <p:cNvPr id="3" name="Content Placeholder 2"/>
          <p:cNvSpPr>
            <a:spLocks noGrp="1"/>
          </p:cNvSpPr>
          <p:nvPr>
            <p:ph idx="1"/>
          </p:nvPr>
        </p:nvSpPr>
        <p:spPr>
          <a:xfrm>
            <a:off x="152400" y="990600"/>
            <a:ext cx="4419600" cy="5715000"/>
          </a:xfrm>
        </p:spPr>
        <p:txBody>
          <a:bodyPr/>
          <a:lstStyle/>
          <a:p>
            <a:pPr marL="91440" indent="91440"/>
            <a:r>
              <a:rPr lang="en-US" dirty="0" smtClean="0"/>
              <a:t>AP0 Target SEM with 1E12 of 8.89GeV/c protons on target and spot sized optimized.</a:t>
            </a:r>
          </a:p>
          <a:p>
            <a:pPr marL="91440" indent="91440"/>
            <a:r>
              <a:rPr lang="en-US" dirty="0" smtClean="0"/>
              <a:t>Similar to Muon g-2 conditions except this profile is measured from a bunch train of 81 bunches 53MHz beam.</a:t>
            </a:r>
          </a:p>
          <a:p>
            <a:pPr marL="91440" indent="91440"/>
            <a:r>
              <a:rPr lang="en-US" dirty="0" smtClean="0"/>
              <a:t>Muon g-2 beam will be a single 2.5MHz 120nsec bunch.</a:t>
            </a:r>
          </a:p>
          <a:p>
            <a:pPr marL="91440" indent="91440"/>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4495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0541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fontScale="90000"/>
          </a:bodyPr>
          <a:lstStyle/>
          <a:p>
            <a:r>
              <a:rPr lang="en-US" dirty="0" smtClean="0"/>
              <a:t>Beam Studies – AP2 SEMs</a:t>
            </a:r>
            <a:endParaRPr lang="en-US" dirty="0"/>
          </a:p>
        </p:txBody>
      </p:sp>
      <p:sp>
        <p:nvSpPr>
          <p:cNvPr id="3" name="Content Placeholder 2"/>
          <p:cNvSpPr>
            <a:spLocks noGrp="1"/>
          </p:cNvSpPr>
          <p:nvPr>
            <p:ph idx="1"/>
          </p:nvPr>
        </p:nvSpPr>
        <p:spPr>
          <a:xfrm>
            <a:off x="76200" y="556845"/>
            <a:ext cx="4759567" cy="4525963"/>
          </a:xfrm>
        </p:spPr>
        <p:txBody>
          <a:bodyPr/>
          <a:lstStyle/>
          <a:p>
            <a:pPr marL="91440" indent="91440"/>
            <a:r>
              <a:rPr lang="en-US" sz="2000" dirty="0"/>
              <a:t>AP2 Line SEMs </a:t>
            </a:r>
            <a:r>
              <a:rPr lang="en-US" sz="2000" dirty="0" smtClean="0"/>
              <a:t>for </a:t>
            </a:r>
            <a:r>
              <a:rPr lang="en-US" sz="2000" dirty="0"/>
              <a:t>3.1GeV/c </a:t>
            </a:r>
            <a:r>
              <a:rPr lang="en-US" sz="2000" dirty="0" err="1"/>
              <a:t>secondaries</a:t>
            </a:r>
            <a:r>
              <a:rPr lang="en-US" sz="2000" dirty="0"/>
              <a:t> from 1E12 protons on target</a:t>
            </a:r>
            <a:r>
              <a:rPr lang="en-US" sz="2000" dirty="0" smtClean="0"/>
              <a:t>.</a:t>
            </a:r>
          </a:p>
          <a:p>
            <a:pPr marL="0" indent="91440"/>
            <a:r>
              <a:rPr lang="en-US" sz="2000" dirty="0" smtClean="0"/>
              <a:t>Noise</a:t>
            </a:r>
          </a:p>
          <a:p>
            <a:pPr marL="214313" lvl="1" indent="91440"/>
            <a:r>
              <a:rPr lang="en-US" sz="1400" dirty="0" smtClean="0"/>
              <a:t>Raw data is noisy</a:t>
            </a:r>
          </a:p>
          <a:p>
            <a:pPr marL="214313" lvl="1" indent="91440"/>
            <a:r>
              <a:rPr lang="en-US" sz="1400" dirty="0" smtClean="0"/>
              <a:t>Manual background subtraction</a:t>
            </a:r>
          </a:p>
          <a:p>
            <a:pPr marL="214313" lvl="1" indent="91440"/>
            <a:r>
              <a:rPr lang="en-US" sz="1400" dirty="0" smtClean="0"/>
              <a:t>Hardware background subtraction?</a:t>
            </a:r>
          </a:p>
          <a:p>
            <a:pPr marL="0" indent="91440"/>
            <a:r>
              <a:rPr lang="en-US" sz="2000" dirty="0" smtClean="0"/>
              <a:t>Preamps</a:t>
            </a:r>
          </a:p>
          <a:p>
            <a:pPr marL="214313" lvl="1" indent="91440"/>
            <a:r>
              <a:rPr lang="en-US" sz="1400" dirty="0" smtClean="0"/>
              <a:t>Six “high gain” preamps</a:t>
            </a:r>
          </a:p>
          <a:p>
            <a:pPr marL="214313" lvl="1" indent="91440"/>
            <a:r>
              <a:rPr lang="en-US" sz="1400" dirty="0" smtClean="0"/>
              <a:t>Only two worked in 8/3.1</a:t>
            </a:r>
          </a:p>
          <a:p>
            <a:pPr marL="214313" lvl="1" indent="91440"/>
            <a:r>
              <a:rPr lang="en-US" sz="1400" dirty="0" smtClean="0"/>
              <a:t>Design a new preamp?</a:t>
            </a:r>
          </a:p>
          <a:p>
            <a:pPr marL="0" indent="91440"/>
            <a:r>
              <a:rPr lang="en-US" sz="2000" dirty="0" smtClean="0"/>
              <a:t>Clearing Foils</a:t>
            </a:r>
          </a:p>
          <a:p>
            <a:pPr marL="214313" lvl="1" indent="91440"/>
            <a:r>
              <a:rPr lang="en-US" sz="1400" dirty="0" smtClean="0"/>
              <a:t>Clearing foils can increase signal to noise for low intensity signals.</a:t>
            </a:r>
          </a:p>
          <a:p>
            <a:pPr marL="214313" lvl="1" indent="91440"/>
            <a:r>
              <a:rPr lang="en-US" sz="1400" dirty="0" smtClean="0"/>
              <a:t>Was not used for Pbar Operations.</a:t>
            </a:r>
          </a:p>
          <a:p>
            <a:pPr marL="0" indent="91440"/>
            <a:endParaRPr lang="en-US" sz="2000" dirty="0"/>
          </a:p>
          <a:p>
            <a:pPr marL="0" indent="91440"/>
            <a:endParaRPr lang="en-US" sz="2000" dirty="0" smtClean="0"/>
          </a:p>
          <a:p>
            <a:pPr marL="0" indent="91440"/>
            <a:endParaRPr lang="en-US" sz="2000" dirty="0" smtClean="0"/>
          </a:p>
        </p:txBody>
      </p:sp>
      <p:pic>
        <p:nvPicPr>
          <p:cNvPr id="5"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4561858" y="4726779"/>
            <a:ext cx="2211778" cy="1484890"/>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901543" y="4742850"/>
            <a:ext cx="2166257" cy="1484890"/>
          </a:xfrm>
          <a:prstGeom prst="rect">
            <a:avLst/>
          </a:prstGeom>
        </p:spPr>
      </p:pic>
      <p:sp>
        <p:nvSpPr>
          <p:cNvPr id="4" name="Rectangle 3"/>
          <p:cNvSpPr/>
          <p:nvPr/>
        </p:nvSpPr>
        <p:spPr>
          <a:xfrm>
            <a:off x="4627668" y="6211669"/>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7062046" y="6211669"/>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556845"/>
            <a:ext cx="4302369" cy="401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52400" y="4712507"/>
            <a:ext cx="2590800" cy="2020895"/>
          </a:xfrm>
          <a:prstGeom prst="rect">
            <a:avLst/>
          </a:prstGeom>
          <a:noFill/>
          <a:ln w="9525">
            <a:noFill/>
            <a:miter lim="800000"/>
            <a:headEnd/>
            <a:tailEnd/>
          </a:ln>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715638"/>
            <a:ext cx="152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712507"/>
            <a:ext cx="152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19422593">
            <a:off x="2465572" y="5484806"/>
            <a:ext cx="2384055" cy="461665"/>
          </a:xfrm>
          <a:prstGeom prst="rect">
            <a:avLst/>
          </a:prstGeom>
          <a:noFill/>
        </p:spPr>
        <p:txBody>
          <a:bodyPr wrap="squar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Noisy Signals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4755034" y="685800"/>
            <a:ext cx="4118326" cy="400110"/>
          </a:xfrm>
          <a:prstGeom prst="rect">
            <a:avLst/>
          </a:prstGeom>
          <a:noFill/>
        </p:spPr>
        <p:txBody>
          <a:bodyPr wrap="squar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Manual Noise Subtraction</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739079" y="4892791"/>
            <a:ext cx="1406154" cy="338554"/>
          </a:xfrm>
          <a:prstGeom prst="rect">
            <a:avLst/>
          </a:prstGeom>
          <a:noFill/>
        </p:spPr>
        <p:txBody>
          <a:bodyPr wrap="none" lIns="91440" tIns="45720" rIns="91440" bIns="45720">
            <a:spAutoFit/>
          </a:bodyPr>
          <a:lstStyle/>
          <a:p>
            <a:pPr algn="ct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Clearing Foil</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19320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58"/>
            <a:ext cx="8229600" cy="685800"/>
          </a:xfrm>
        </p:spPr>
        <p:txBody>
          <a:bodyPr>
            <a:normAutofit fontScale="90000"/>
          </a:bodyPr>
          <a:lstStyle/>
          <a:p>
            <a:r>
              <a:rPr lang="en-US" dirty="0" smtClean="0"/>
              <a:t>Beam Studies – SEM Intensity</a:t>
            </a:r>
            <a:endParaRPr lang="en-US" dirty="0"/>
          </a:p>
        </p:txBody>
      </p:sp>
      <p:sp>
        <p:nvSpPr>
          <p:cNvPr id="3" name="Content Placeholder 2"/>
          <p:cNvSpPr>
            <a:spLocks noGrp="1"/>
          </p:cNvSpPr>
          <p:nvPr>
            <p:ph idx="1"/>
          </p:nvPr>
        </p:nvSpPr>
        <p:spPr>
          <a:xfrm>
            <a:off x="152400" y="762000"/>
            <a:ext cx="3872442" cy="4525963"/>
          </a:xfrm>
        </p:spPr>
        <p:txBody>
          <a:bodyPr/>
          <a:lstStyle/>
          <a:p>
            <a:pPr marL="0" indent="91440"/>
            <a:r>
              <a:rPr lang="en-US" dirty="0" smtClean="0"/>
              <a:t>SEMs for measuring beam intensity?</a:t>
            </a:r>
          </a:p>
          <a:p>
            <a:pPr marL="0" indent="91440"/>
            <a:endParaRPr lang="en-US" dirty="0"/>
          </a:p>
          <a:p>
            <a:pPr marL="0" indent="91440"/>
            <a:r>
              <a:rPr lang="en-US" dirty="0" smtClean="0"/>
              <a:t>Needs to be calibrated – as long as profile has good fit.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842" y="838200"/>
            <a:ext cx="494770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3522" y="1295400"/>
            <a:ext cx="2130711" cy="1015663"/>
          </a:xfrm>
          <a:prstGeom prst="rect">
            <a:avLst/>
          </a:prstGeom>
          <a:noFill/>
        </p:spPr>
        <p:txBody>
          <a:bodyPr wrap="none" rtlCol="0">
            <a:spAutoFit/>
          </a:bodyPr>
          <a:lstStyle/>
          <a:p>
            <a:r>
              <a:rPr lang="en-US" dirty="0" smtClean="0">
                <a:solidFill>
                  <a:srgbClr val="00B050"/>
                </a:solidFill>
              </a:rPr>
              <a:t>SEM 733V</a:t>
            </a:r>
          </a:p>
          <a:p>
            <a:r>
              <a:rPr lang="en-US" dirty="0" smtClean="0">
                <a:solidFill>
                  <a:srgbClr val="00B050"/>
                </a:solidFill>
              </a:rPr>
              <a:t>Intensity</a:t>
            </a:r>
          </a:p>
          <a:p>
            <a:r>
              <a:rPr lang="en-US" dirty="0" smtClean="0">
                <a:solidFill>
                  <a:srgbClr val="00B050"/>
                </a:solidFill>
              </a:rPr>
              <a:t>(Poor fit at end)</a:t>
            </a:r>
            <a:endParaRPr lang="en-US" dirty="0">
              <a:solidFill>
                <a:srgbClr val="00B050"/>
              </a:solidFill>
            </a:endParaRPr>
          </a:p>
        </p:txBody>
      </p:sp>
      <p:sp>
        <p:nvSpPr>
          <p:cNvPr id="5" name="Rectangle 4"/>
          <p:cNvSpPr/>
          <p:nvPr/>
        </p:nvSpPr>
        <p:spPr>
          <a:xfrm>
            <a:off x="5350823" y="4495800"/>
            <a:ext cx="1524000" cy="707886"/>
          </a:xfrm>
          <a:prstGeom prst="rect">
            <a:avLst/>
          </a:prstGeom>
        </p:spPr>
        <p:txBody>
          <a:bodyPr wrap="square">
            <a:spAutoFit/>
          </a:bodyPr>
          <a:lstStyle/>
          <a:p>
            <a:r>
              <a:rPr lang="en-US" dirty="0">
                <a:solidFill>
                  <a:schemeClr val="accent1"/>
                </a:solidFill>
              </a:rPr>
              <a:t>SEM </a:t>
            </a:r>
            <a:r>
              <a:rPr lang="en-US" dirty="0" smtClean="0">
                <a:solidFill>
                  <a:schemeClr val="accent1"/>
                </a:solidFill>
              </a:rPr>
              <a:t>715H</a:t>
            </a:r>
            <a:endParaRPr lang="en-US" dirty="0">
              <a:solidFill>
                <a:schemeClr val="accent1"/>
              </a:solidFill>
            </a:endParaRPr>
          </a:p>
          <a:p>
            <a:r>
              <a:rPr lang="en-US" dirty="0">
                <a:solidFill>
                  <a:schemeClr val="accent1"/>
                </a:solidFill>
              </a:rPr>
              <a:t>Intensity</a:t>
            </a:r>
          </a:p>
        </p:txBody>
      </p:sp>
    </p:spTree>
    <p:extLst>
      <p:ext uri="{BB962C8B-B14F-4D97-AF65-F5344CB8AC3E}">
        <p14:creationId xmlns:p14="http://schemas.microsoft.com/office/powerpoint/2010/main" val="13691503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91440" indent="-91440"/>
            <a:r>
              <a:rPr lang="en-US" dirty="0" smtClean="0"/>
              <a:t>Intensity measurement studies were made with beam intensity conditions similar to that expected for g-2 operations:</a:t>
            </a:r>
          </a:p>
          <a:p>
            <a:pPr lvl="1"/>
            <a:r>
              <a:rPr lang="en-US" dirty="0" smtClean="0"/>
              <a:t>1E12 primary proton beam on target at 8.9GeV/c.</a:t>
            </a:r>
          </a:p>
          <a:p>
            <a:pPr lvl="1"/>
            <a:r>
              <a:rPr lang="en-US" dirty="0" smtClean="0"/>
              <a:t>3.1 GeV/c secondary beam in the AP2 line</a:t>
            </a:r>
          </a:p>
          <a:p>
            <a:pPr marL="91440" indent="-91440"/>
            <a:r>
              <a:rPr lang="en-US" dirty="0" smtClean="0"/>
              <a:t>The RF structure of the beam during our studies did not match g-2 operations.</a:t>
            </a:r>
          </a:p>
          <a:p>
            <a:pPr lvl="1"/>
            <a:r>
              <a:rPr lang="en-US" dirty="0" smtClean="0"/>
              <a:t>Studies:  1.69usec bunch train of eighty 53MHz bunches </a:t>
            </a:r>
            <a:endParaRPr lang="en-US" dirty="0"/>
          </a:p>
          <a:p>
            <a:pPr lvl="1"/>
            <a:r>
              <a:rPr lang="en-US" dirty="0" smtClean="0"/>
              <a:t>g-2 operations:  Single 120nsec 2.515MHz bunch</a:t>
            </a:r>
          </a:p>
        </p:txBody>
      </p:sp>
    </p:spTree>
    <p:extLst>
      <p:ext uri="{BB962C8B-B14F-4D97-AF65-F5344CB8AC3E}">
        <p14:creationId xmlns:p14="http://schemas.microsoft.com/office/powerpoint/2010/main" val="428877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Instrumentation gets funded</a:t>
            </a:r>
            <a:endParaRPr lang="en-US" dirty="0"/>
          </a:p>
        </p:txBody>
      </p:sp>
      <p:sp>
        <p:nvSpPr>
          <p:cNvPr id="3" name="Content Placeholder 2"/>
          <p:cNvSpPr>
            <a:spLocks noGrp="1"/>
          </p:cNvSpPr>
          <p:nvPr>
            <p:ph idx="1"/>
          </p:nvPr>
        </p:nvSpPr>
        <p:spPr/>
        <p:txBody>
          <a:bodyPr/>
          <a:lstStyle/>
          <a:p>
            <a:pPr indent="-274320"/>
            <a:r>
              <a:rPr lang="en-US" b="1" dirty="0" smtClean="0">
                <a:solidFill>
                  <a:srgbClr val="0000CC"/>
                </a:solidFill>
              </a:rPr>
              <a:t>Mu2e</a:t>
            </a:r>
          </a:p>
          <a:p>
            <a:pPr lvl="1"/>
            <a:r>
              <a:rPr lang="en-US" dirty="0" smtClean="0"/>
              <a:t>Specific to Mu2e</a:t>
            </a:r>
          </a:p>
          <a:p>
            <a:pPr lvl="1"/>
            <a:r>
              <a:rPr lang="en-US" dirty="0" smtClean="0"/>
              <a:t>Mu2e </a:t>
            </a:r>
            <a:r>
              <a:rPr lang="en-US" dirty="0"/>
              <a:t>Document Database  (http://mu2e-docdb.fnal.gov</a:t>
            </a:r>
            <a:r>
              <a:rPr lang="en-US" dirty="0" smtClean="0"/>
              <a:t>/)</a:t>
            </a:r>
          </a:p>
          <a:p>
            <a:pPr indent="-274320"/>
            <a:r>
              <a:rPr lang="en-US" b="1" dirty="0" smtClean="0">
                <a:solidFill>
                  <a:srgbClr val="0000FF"/>
                </a:solidFill>
              </a:rPr>
              <a:t>AIPs</a:t>
            </a:r>
            <a:r>
              <a:rPr lang="en-US" dirty="0" smtClean="0"/>
              <a:t> (Beam Transport and Delivery Ring; Recycler, etc…)</a:t>
            </a:r>
          </a:p>
          <a:p>
            <a:pPr lvl="1"/>
            <a:r>
              <a:rPr lang="en-US" dirty="0" smtClean="0"/>
              <a:t>Common to both g-2 and Mu2e</a:t>
            </a:r>
          </a:p>
          <a:p>
            <a:pPr lvl="1"/>
            <a:r>
              <a:rPr lang="en-US" dirty="0" smtClean="0"/>
              <a:t>Beams </a:t>
            </a:r>
            <a:r>
              <a:rPr lang="en-US" dirty="0"/>
              <a:t>Document Database (http://beamdocs.fnal.gov</a:t>
            </a:r>
            <a:r>
              <a:rPr lang="en-US" dirty="0" smtClean="0"/>
              <a:t>/)</a:t>
            </a:r>
          </a:p>
          <a:p>
            <a:pPr indent="-274320"/>
            <a:r>
              <a:rPr lang="en-US" b="1" dirty="0" smtClean="0">
                <a:solidFill>
                  <a:srgbClr val="0000FF"/>
                </a:solidFill>
              </a:rPr>
              <a:t>g-2</a:t>
            </a:r>
          </a:p>
          <a:p>
            <a:pPr lvl="1"/>
            <a:r>
              <a:rPr lang="en-US" dirty="0" smtClean="0"/>
              <a:t>Specific to g-2</a:t>
            </a:r>
          </a:p>
          <a:p>
            <a:pPr lvl="1"/>
            <a:r>
              <a:rPr lang="en-US" dirty="0" smtClean="0"/>
              <a:t>g-2 </a:t>
            </a:r>
            <a:r>
              <a:rPr lang="en-US" dirty="0"/>
              <a:t>Documents Database (http://gm2-docdb.fnal.gov</a:t>
            </a:r>
            <a:r>
              <a:rPr lang="en-US" dirty="0" smtClean="0"/>
              <a:t>/)</a:t>
            </a:r>
            <a:endParaRPr lang="en-US" dirty="0"/>
          </a:p>
        </p:txBody>
      </p:sp>
    </p:spTree>
    <p:extLst>
      <p:ext uri="{BB962C8B-B14F-4D97-AF65-F5344CB8AC3E}">
        <p14:creationId xmlns:p14="http://schemas.microsoft.com/office/powerpoint/2010/main" val="1641037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sz="2400" dirty="0" smtClean="0">
                <a:solidFill>
                  <a:srgbClr val="0000FF"/>
                </a:solidFill>
              </a:rPr>
              <a:t>Primary Proton Beam (P1, P2, </a:t>
            </a:r>
            <a:r>
              <a:rPr lang="en-US" sz="2400" dirty="0">
                <a:solidFill>
                  <a:srgbClr val="0000FF"/>
                </a:solidFill>
              </a:rPr>
              <a:t>M</a:t>
            </a:r>
            <a:r>
              <a:rPr lang="en-US" sz="2400" dirty="0" smtClean="0">
                <a:solidFill>
                  <a:srgbClr val="0000FF"/>
                </a:solidFill>
              </a:rPr>
              <a:t>1):  </a:t>
            </a:r>
          </a:p>
          <a:p>
            <a:pPr lvl="2"/>
            <a:r>
              <a:rPr lang="en-US" sz="1800" dirty="0" smtClean="0"/>
              <a:t>Intensity:  </a:t>
            </a:r>
            <a:r>
              <a:rPr lang="en-US" sz="1800" dirty="0" err="1" smtClean="0"/>
              <a:t>Toroids</a:t>
            </a:r>
            <a:r>
              <a:rPr lang="en-US" sz="1800" dirty="0" smtClean="0"/>
              <a:t>, BPMs</a:t>
            </a:r>
          </a:p>
          <a:p>
            <a:pPr lvl="2"/>
            <a:r>
              <a:rPr lang="en-US" sz="1800" dirty="0" smtClean="0"/>
              <a:t>Position:  BPM</a:t>
            </a:r>
          </a:p>
          <a:p>
            <a:pPr lvl="2"/>
            <a:r>
              <a:rPr lang="en-US" sz="1800" dirty="0" smtClean="0"/>
              <a:t>Profile:  </a:t>
            </a:r>
            <a:r>
              <a:rPr lang="en-US" sz="1800" dirty="0" err="1" smtClean="0"/>
              <a:t>Multiwire</a:t>
            </a:r>
            <a:r>
              <a:rPr lang="en-US" sz="1800" dirty="0" smtClean="0"/>
              <a:t>/SEM</a:t>
            </a:r>
          </a:p>
          <a:p>
            <a:pPr marL="457200" indent="-457200"/>
            <a:r>
              <a:rPr lang="en-US" sz="2400" dirty="0" smtClean="0">
                <a:solidFill>
                  <a:srgbClr val="0000FF"/>
                </a:solidFill>
              </a:rPr>
              <a:t>Mixed g-2 Secondary Beam (M2,M3</a:t>
            </a:r>
            <a:r>
              <a:rPr lang="en-US" sz="2400" dirty="0">
                <a:solidFill>
                  <a:srgbClr val="0000FF"/>
                </a:solidFill>
              </a:rPr>
              <a:t> </a:t>
            </a:r>
            <a:r>
              <a:rPr lang="en-US" sz="2400" dirty="0" smtClean="0">
                <a:solidFill>
                  <a:srgbClr val="0000FF"/>
                </a:solidFill>
              </a:rPr>
              <a:t>and Delivery Ring):</a:t>
            </a:r>
          </a:p>
          <a:p>
            <a:pPr lvl="2"/>
            <a:r>
              <a:rPr lang="en-US" sz="1800" dirty="0" smtClean="0"/>
              <a:t>Intensity:  Ion chamber or Wall Current Monitor or BPM (maybe)</a:t>
            </a:r>
          </a:p>
          <a:p>
            <a:pPr lvl="2"/>
            <a:r>
              <a:rPr lang="en-US" sz="1800" dirty="0" smtClean="0"/>
              <a:t>Position:  BPM (maybe)</a:t>
            </a:r>
          </a:p>
          <a:p>
            <a:pPr lvl="2"/>
            <a:r>
              <a:rPr lang="en-US" sz="1800" dirty="0" smtClean="0"/>
              <a:t>Profiles:  SEMs (maybe), SWICs (if SEMs don’t work) </a:t>
            </a:r>
          </a:p>
          <a:p>
            <a:pPr marL="457200" indent="-457200"/>
            <a:r>
              <a:rPr lang="en-US" sz="2400" dirty="0" smtClean="0">
                <a:solidFill>
                  <a:srgbClr val="0000FF"/>
                </a:solidFill>
              </a:rPr>
              <a:t>Muon Secondary </a:t>
            </a:r>
            <a:r>
              <a:rPr lang="en-US" sz="2400" dirty="0">
                <a:solidFill>
                  <a:srgbClr val="0000FF"/>
                </a:solidFill>
              </a:rPr>
              <a:t>Beam </a:t>
            </a:r>
            <a:r>
              <a:rPr lang="en-US" sz="2400" dirty="0" smtClean="0">
                <a:solidFill>
                  <a:srgbClr val="0000FF"/>
                </a:solidFill>
              </a:rPr>
              <a:t>(M4 </a:t>
            </a:r>
            <a:r>
              <a:rPr lang="en-US" sz="2400" dirty="0">
                <a:solidFill>
                  <a:srgbClr val="0000FF"/>
                </a:solidFill>
              </a:rPr>
              <a:t>and g-2 Line</a:t>
            </a:r>
            <a:r>
              <a:rPr lang="en-US" sz="2400" dirty="0" smtClean="0">
                <a:solidFill>
                  <a:srgbClr val="0000FF"/>
                </a:solidFill>
              </a:rPr>
              <a:t>):</a:t>
            </a:r>
            <a:r>
              <a:rPr lang="en-US" sz="3000" dirty="0" smtClean="0">
                <a:solidFill>
                  <a:srgbClr val="0000FF"/>
                </a:solidFill>
              </a:rPr>
              <a:t>	</a:t>
            </a:r>
            <a:endParaRPr lang="en-US" sz="3000" dirty="0">
              <a:solidFill>
                <a:srgbClr val="0000FF"/>
              </a:solidFill>
            </a:endParaRPr>
          </a:p>
          <a:p>
            <a:pPr marL="813816" lvl="2"/>
            <a:r>
              <a:rPr lang="en-US" sz="1800" dirty="0" smtClean="0"/>
              <a:t>Intensity:   Ion Chamber</a:t>
            </a:r>
          </a:p>
          <a:p>
            <a:pPr marL="813816" lvl="2"/>
            <a:r>
              <a:rPr lang="en-US" sz="1800" dirty="0" smtClean="0"/>
              <a:t>Position/Profile:  SWICs</a:t>
            </a:r>
            <a:endParaRPr lang="en-US" sz="2400" dirty="0" smtClean="0"/>
          </a:p>
        </p:txBody>
      </p:sp>
    </p:spTree>
    <p:extLst>
      <p:ext uri="{BB962C8B-B14F-4D97-AF65-F5344CB8AC3E}">
        <p14:creationId xmlns:p14="http://schemas.microsoft.com/office/powerpoint/2010/main" val="4063126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a:xfrm>
            <a:off x="457200" y="1600200"/>
            <a:ext cx="8229600" cy="4953000"/>
          </a:xfrm>
        </p:spPr>
        <p:txBody>
          <a:bodyPr/>
          <a:lstStyle/>
          <a:p>
            <a:pPr marL="91440" indent="-91440"/>
            <a:r>
              <a:rPr lang="en-US" sz="2000" dirty="0" smtClean="0"/>
              <a:t>After the current long shutdown we will have another opportunity to complete beam intensity studies. </a:t>
            </a:r>
          </a:p>
          <a:p>
            <a:pPr marL="305753" lvl="1" indent="-91440"/>
            <a:r>
              <a:rPr lang="en-US" sz="1800" dirty="0" smtClean="0"/>
              <a:t>Can we get studies beam with 2.515MHz structure?</a:t>
            </a:r>
          </a:p>
          <a:p>
            <a:pPr marL="305753" lvl="1" indent="-91440"/>
            <a:r>
              <a:rPr lang="en-US" sz="1800" dirty="0" smtClean="0"/>
              <a:t>Can we lower the AP2 intensity to 3E5 to emulate the M4 and g-2 lines?</a:t>
            </a:r>
          </a:p>
          <a:p>
            <a:pPr marL="305753" lvl="1" indent="-91440"/>
            <a:r>
              <a:rPr lang="en-US" sz="1800" dirty="0" smtClean="0"/>
              <a:t>Need to build a studies plan?</a:t>
            </a:r>
          </a:p>
          <a:p>
            <a:pPr marL="305753" lvl="1" indent="-91440"/>
            <a:r>
              <a:rPr lang="en-US" sz="1800" dirty="0" smtClean="0"/>
              <a:t>Where will the funding come from to complete our instrumentation studies?</a:t>
            </a:r>
          </a:p>
          <a:p>
            <a:pPr marL="91440" indent="-91440"/>
            <a:r>
              <a:rPr lang="en-US" sz="2000" dirty="0" smtClean="0"/>
              <a:t>Which diagnostics will work for the low intensity mixed </a:t>
            </a:r>
            <a:r>
              <a:rPr lang="en-US" sz="2000" dirty="0" err="1" smtClean="0"/>
              <a:t>secondaries</a:t>
            </a:r>
            <a:endParaRPr lang="en-US" sz="2000" dirty="0" smtClean="0"/>
          </a:p>
          <a:p>
            <a:pPr marL="305753" lvl="1" indent="-91440"/>
            <a:r>
              <a:rPr lang="en-US" sz="1800" dirty="0" smtClean="0"/>
              <a:t>Will the BPMs work?</a:t>
            </a:r>
          </a:p>
          <a:p>
            <a:pPr marL="305753" lvl="1" indent="-91440"/>
            <a:r>
              <a:rPr lang="en-US" sz="1800" dirty="0" smtClean="0"/>
              <a:t>Can we use existing SEMs instead of building SWICs. </a:t>
            </a:r>
          </a:p>
          <a:p>
            <a:pPr marL="305753" lvl="1" indent="-91440"/>
            <a:r>
              <a:rPr lang="en-US" sz="1800" dirty="0" smtClean="0"/>
              <a:t>Are the beam intensities just too small for us to use </a:t>
            </a:r>
            <a:r>
              <a:rPr lang="en-US" sz="1800" dirty="0" err="1" smtClean="0"/>
              <a:t>Toroids</a:t>
            </a:r>
            <a:r>
              <a:rPr lang="en-US" sz="1800" dirty="0" smtClean="0"/>
              <a:t> </a:t>
            </a:r>
            <a:r>
              <a:rPr lang="en-US" sz="1800" dirty="0"/>
              <a:t>?</a:t>
            </a:r>
          </a:p>
          <a:p>
            <a:pPr marL="305753" lvl="1" indent="-91440"/>
            <a:r>
              <a:rPr lang="en-US" sz="1800" dirty="0"/>
              <a:t>Ion </a:t>
            </a:r>
            <a:r>
              <a:rPr lang="en-US" sz="1800" dirty="0" smtClean="0"/>
              <a:t>Chambers (stationary </a:t>
            </a:r>
            <a:r>
              <a:rPr lang="en-US" sz="1800" dirty="0" err="1" smtClean="0"/>
              <a:t>vs</a:t>
            </a:r>
            <a:r>
              <a:rPr lang="en-US" sz="1800" dirty="0" smtClean="0"/>
              <a:t> retractable)?  Recycle BNL </a:t>
            </a:r>
            <a:r>
              <a:rPr lang="en-US" sz="1800" dirty="0" err="1" smtClean="0"/>
              <a:t>vs</a:t>
            </a:r>
            <a:r>
              <a:rPr lang="en-US" sz="1800" dirty="0" smtClean="0"/>
              <a:t> FNAL spares </a:t>
            </a:r>
            <a:r>
              <a:rPr lang="en-US" sz="1800" dirty="0" err="1" smtClean="0"/>
              <a:t>vs</a:t>
            </a:r>
            <a:r>
              <a:rPr lang="en-US" sz="1800" dirty="0" smtClean="0"/>
              <a:t> building new?</a:t>
            </a:r>
            <a:endParaRPr lang="en-US" sz="1800" dirty="0"/>
          </a:p>
          <a:p>
            <a:pPr marL="305753" lvl="1" indent="-91440"/>
            <a:r>
              <a:rPr lang="en-US" sz="1800" dirty="0" smtClean="0"/>
              <a:t>Will the </a:t>
            </a:r>
            <a:r>
              <a:rPr lang="en-US" sz="1800" dirty="0" err="1" smtClean="0"/>
              <a:t>NuMI</a:t>
            </a:r>
            <a:r>
              <a:rPr lang="en-US" sz="1800" dirty="0" smtClean="0"/>
              <a:t> slow spill Wall </a:t>
            </a:r>
            <a:r>
              <a:rPr lang="en-US" sz="1800" dirty="0"/>
              <a:t>Current </a:t>
            </a:r>
            <a:r>
              <a:rPr lang="en-US" sz="1800" dirty="0" smtClean="0"/>
              <a:t>Monitor work for g-2?</a:t>
            </a:r>
          </a:p>
          <a:p>
            <a:pPr marL="91440" indent="-91440"/>
            <a:r>
              <a:rPr lang="en-US" sz="2000" dirty="0" smtClean="0"/>
              <a:t>How much effort will be required for the BNL instrumentation (ion chambers and SWICs) be interfaced to the FNAL controls?</a:t>
            </a:r>
            <a:endParaRPr lang="en-US" sz="2000" dirty="0"/>
          </a:p>
        </p:txBody>
      </p:sp>
    </p:spTree>
    <p:extLst>
      <p:ext uri="{BB962C8B-B14F-4D97-AF65-F5344CB8AC3E}">
        <p14:creationId xmlns:p14="http://schemas.microsoft.com/office/powerpoint/2010/main" val="7490788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11277600"/>
          </a:xfrm>
        </p:spPr>
        <p:txBody>
          <a:bodyPr/>
          <a:lstStyle/>
          <a:p>
            <a:pPr marL="91440" indent="-91440"/>
            <a:r>
              <a:rPr lang="en-US" sz="2400" dirty="0" smtClean="0"/>
              <a:t> J Morgan, B </a:t>
            </a:r>
            <a:r>
              <a:rPr lang="en-US" sz="2400" dirty="0" err="1" smtClean="0"/>
              <a:t>Drendel</a:t>
            </a:r>
            <a:r>
              <a:rPr lang="en-US" sz="2400" dirty="0" smtClean="0"/>
              <a:t>, et al, Antiproton Source Rookie Book, Fermilab Accelerator Division Document Database #2872, June 2010.</a:t>
            </a:r>
          </a:p>
          <a:p>
            <a:pPr marL="91440" indent="-91440"/>
            <a:r>
              <a:rPr lang="en-US" sz="2400" dirty="0" smtClean="0"/>
              <a:t>B. </a:t>
            </a:r>
            <a:r>
              <a:rPr lang="en-US" sz="2400" dirty="0" err="1" smtClean="0"/>
              <a:t>Drendel</a:t>
            </a:r>
            <a:r>
              <a:rPr lang="en-US" sz="2400" dirty="0" smtClean="0"/>
              <a:t>, </a:t>
            </a:r>
            <a:r>
              <a:rPr lang="en-US" sz="2400" dirty="0"/>
              <a:t>Accelerator Controls and Instrumentation for Mu2e and </a:t>
            </a:r>
            <a:r>
              <a:rPr lang="en-US" sz="2400" dirty="0" smtClean="0"/>
              <a:t>g-2, g-2 Document Database #159</a:t>
            </a:r>
            <a:r>
              <a:rPr lang="en-US" sz="2400" dirty="0"/>
              <a:t> </a:t>
            </a:r>
            <a:endParaRPr lang="en-US" sz="2400" dirty="0" smtClean="0"/>
          </a:p>
          <a:p>
            <a:pPr marL="91440" indent="-91440"/>
            <a:r>
              <a:rPr lang="en-US" sz="2400" dirty="0" smtClean="0"/>
              <a:t>C. </a:t>
            </a:r>
            <a:r>
              <a:rPr lang="en-US" sz="2400" dirty="0" err="1" smtClean="0"/>
              <a:t>Yoskiwawa</a:t>
            </a:r>
            <a:r>
              <a:rPr lang="en-US" sz="2400" dirty="0" smtClean="0"/>
              <a:t>, “Simulations of the g-2 Test Beams,”  Muon g-2 Doc database #299, April 2012.</a:t>
            </a:r>
            <a:endParaRPr lang="en-US" sz="1600" dirty="0"/>
          </a:p>
        </p:txBody>
      </p:sp>
    </p:spTree>
    <p:extLst>
      <p:ext uri="{BB962C8B-B14F-4D97-AF65-F5344CB8AC3E}">
        <p14:creationId xmlns:p14="http://schemas.microsoft.com/office/powerpoint/2010/main" val="4648869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Muon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400" dirty="0"/>
              <a:t>Nathan Eddy, Elvin. Harms, </a:t>
            </a:r>
            <a:r>
              <a:rPr lang="en-US" sz="1400" u="sng" dirty="0"/>
              <a:t>Requirements for P1, P2, AP1, AP3, A1 line BPM upgrades</a:t>
            </a:r>
            <a:r>
              <a:rPr lang="en-US" sz="1400" dirty="0"/>
              <a:t>, Beams Document Database #1279, </a:t>
            </a:r>
            <a:r>
              <a:rPr lang="en-US" sz="1400" u="sng" dirty="0">
                <a:hlinkClick r:id="rId3"/>
              </a:rPr>
              <a:t>https://beamdocs.fnal.gov/AD-private/DocDB/ShowDocument?docid=1279</a:t>
            </a:r>
            <a:r>
              <a:rPr lang="en-US" sz="1400" dirty="0"/>
              <a:t>,  September, 2004.</a:t>
            </a:r>
          </a:p>
          <a:p>
            <a:r>
              <a:rPr lang="en-US" sz="1400" dirty="0"/>
              <a:t>Nathan Eddy, </a:t>
            </a:r>
            <a:r>
              <a:rPr lang="en-US" sz="1400" u="sng" dirty="0"/>
              <a:t>Rapid Transfer BPM 53MHz Signal Expectations</a:t>
            </a:r>
            <a:r>
              <a:rPr lang="en-US" sz="1400" dirty="0"/>
              <a:t>, Beams Document Database #1768, </a:t>
            </a:r>
            <a:r>
              <a:rPr lang="en-US" sz="1400" u="sng" dirty="0">
                <a:hlinkClick r:id="rId4"/>
              </a:rPr>
              <a:t>https://beamdocs.fnal.gov/AD-private/DocDB/ShowDocument?docid=1768</a:t>
            </a:r>
            <a:r>
              <a:rPr lang="en-US" sz="1400" dirty="0"/>
              <a:t>, April, 2005.</a:t>
            </a:r>
          </a:p>
          <a:p>
            <a:r>
              <a:rPr lang="en-US" sz="1400" dirty="0"/>
              <a:t>  Nathan Eddy,  </a:t>
            </a:r>
            <a:r>
              <a:rPr lang="en-US" sz="1400" u="sng" dirty="0"/>
              <a:t>BPM Filter Module for Transfer Lines</a:t>
            </a:r>
            <a:r>
              <a:rPr lang="en-US" sz="1400" dirty="0"/>
              <a:t>, Beams Document Database #1849, </a:t>
            </a:r>
            <a:r>
              <a:rPr lang="en-US" sz="1400" u="sng" dirty="0">
                <a:hlinkClick r:id="rId5"/>
              </a:rPr>
              <a:t>https://beamdocs.fnal.gov/AD-private/DocDB/ShowDocument?docid=1849</a:t>
            </a:r>
            <a:r>
              <a:rPr lang="en-US" sz="1400" dirty="0"/>
              <a:t>, May 2005.</a:t>
            </a:r>
          </a:p>
          <a:p>
            <a:r>
              <a:rPr lang="en-US" sz="1400" dirty="0"/>
              <a:t>Nathan Eddy, </a:t>
            </a:r>
            <a:r>
              <a:rPr lang="en-US" sz="1400" u="sng" dirty="0"/>
              <a:t>Beam Monitoring and Control with FPGA Based Electronics</a:t>
            </a:r>
            <a:r>
              <a:rPr lang="en-US" sz="1400" dirty="0"/>
              <a:t>, Beams Document Database # 2541, </a:t>
            </a:r>
            <a:r>
              <a:rPr lang="en-US" sz="1400" u="sng" dirty="0">
                <a:hlinkClick r:id="rId6"/>
              </a:rPr>
              <a:t>https://beamdocs.fnal.gov/AD-private/DocDB/ShowDocument?docid=2641</a:t>
            </a:r>
            <a:r>
              <a:rPr lang="en-US" sz="1400" dirty="0"/>
              <a:t>, February, 2007. </a:t>
            </a:r>
          </a:p>
          <a:p>
            <a:r>
              <a:rPr lang="en-US" sz="1400" dirty="0"/>
              <a:t>Vic </a:t>
            </a:r>
            <a:r>
              <a:rPr lang="en-US" sz="1400" dirty="0" err="1"/>
              <a:t>Scarpine</a:t>
            </a:r>
            <a:r>
              <a:rPr lang="en-US" sz="1400" dirty="0"/>
              <a:t>,  First Tests of an Optical Transition Radiation </a:t>
            </a:r>
            <a:r>
              <a:rPr lang="en-US" sz="1400" dirty="0" err="1"/>
              <a:t>Dector</a:t>
            </a:r>
            <a:r>
              <a:rPr lang="en-US" sz="1400" dirty="0"/>
              <a:t> for High-Intensity Proton beams at Fermilab,  </a:t>
            </a:r>
            <a:r>
              <a:rPr lang="fr-FR" sz="1400" dirty="0" err="1"/>
              <a:t>Beams</a:t>
            </a:r>
            <a:r>
              <a:rPr lang="fr-FR" sz="1400" dirty="0"/>
              <a:t> Document </a:t>
            </a:r>
            <a:r>
              <a:rPr lang="fr-FR" sz="1400" dirty="0" err="1"/>
              <a:t>Database</a:t>
            </a:r>
            <a:r>
              <a:rPr lang="fr-FR" sz="1400" dirty="0"/>
              <a:t> #846. </a:t>
            </a:r>
            <a:r>
              <a:rPr lang="fr-FR" sz="1400" u="sng" dirty="0">
                <a:hlinkClick r:id="rId7"/>
              </a:rPr>
              <a:t>https://beamdocs.fnal.gov/AD-private/DocDB/ShowDocument?docid=846</a:t>
            </a:r>
            <a:r>
              <a:rPr lang="fr-FR" sz="1400" dirty="0"/>
              <a:t>,  </a:t>
            </a:r>
            <a:r>
              <a:rPr lang="en-US" sz="1400" dirty="0"/>
              <a:t>September 23, 2003.</a:t>
            </a:r>
          </a:p>
          <a:p>
            <a:r>
              <a:rPr lang="en-US" sz="1400" dirty="0"/>
              <a:t>Vic </a:t>
            </a:r>
            <a:r>
              <a:rPr lang="en-US" sz="1400" dirty="0" err="1"/>
              <a:t>Scarpine</a:t>
            </a:r>
            <a:r>
              <a:rPr lang="en-US" sz="1400" dirty="0"/>
              <a:t>,  </a:t>
            </a:r>
            <a:r>
              <a:rPr lang="en-US" sz="1400" u="sng" dirty="0"/>
              <a:t>Prototype OTR Design Review</a:t>
            </a:r>
            <a:r>
              <a:rPr lang="en-US" sz="1400" dirty="0"/>
              <a:t>.  </a:t>
            </a:r>
            <a:r>
              <a:rPr lang="fr-FR" sz="1400" dirty="0" err="1"/>
              <a:t>Beams</a:t>
            </a:r>
            <a:r>
              <a:rPr lang="fr-FR" sz="1400" dirty="0"/>
              <a:t> Document </a:t>
            </a:r>
            <a:r>
              <a:rPr lang="fr-FR" sz="1400" dirty="0" err="1"/>
              <a:t>Database</a:t>
            </a:r>
            <a:r>
              <a:rPr lang="fr-FR" sz="1400" dirty="0"/>
              <a:t> #555.  </a:t>
            </a:r>
            <a:r>
              <a:rPr lang="fr-FR" sz="1400" u="sng" dirty="0">
                <a:hlinkClick r:id="rId8"/>
              </a:rPr>
              <a:t>https://beamdocs.fnal.gov/AD-private/DocDB/ShowDocument?docid=555</a:t>
            </a:r>
            <a:r>
              <a:rPr lang="fr-FR" sz="1400" dirty="0"/>
              <a:t>, </a:t>
            </a:r>
            <a:r>
              <a:rPr lang="en-US" sz="1400" dirty="0"/>
              <a:t>April 10, 2003.</a:t>
            </a:r>
          </a:p>
          <a:p>
            <a:r>
              <a:rPr lang="en-US" sz="1400" dirty="0"/>
              <a:t>Vic </a:t>
            </a:r>
            <a:r>
              <a:rPr lang="en-US" sz="1400" dirty="0" err="1"/>
              <a:t>Scarpine</a:t>
            </a:r>
            <a:r>
              <a:rPr lang="en-US" sz="1400" dirty="0"/>
              <a:t>,  </a:t>
            </a:r>
            <a:r>
              <a:rPr lang="en-US" sz="1400" u="sng" dirty="0"/>
              <a:t>Optical Transition Radiation (OTR) Detectors and Beam Diagnostics</a:t>
            </a:r>
            <a:r>
              <a:rPr lang="en-US" sz="1400" dirty="0"/>
              <a:t>.  </a:t>
            </a:r>
            <a:r>
              <a:rPr lang="fr-FR" sz="1400" dirty="0" err="1"/>
              <a:t>Beams</a:t>
            </a:r>
            <a:r>
              <a:rPr lang="fr-FR" sz="1400" dirty="0"/>
              <a:t> Document </a:t>
            </a:r>
            <a:r>
              <a:rPr lang="fr-FR" sz="1400" dirty="0" err="1"/>
              <a:t>Database</a:t>
            </a:r>
            <a:r>
              <a:rPr lang="fr-FR" sz="1400" dirty="0"/>
              <a:t> #2110, </a:t>
            </a:r>
            <a:r>
              <a:rPr lang="fr-FR" sz="1400" u="sng" dirty="0">
                <a:hlinkClick r:id="rId9"/>
              </a:rPr>
              <a:t>https://beamdocs.fnal.gov/AD-private/DocDB/ShowDocument?docid=2110</a:t>
            </a:r>
            <a:r>
              <a:rPr lang="fr-FR" sz="1400" dirty="0"/>
              <a:t>,  </a:t>
            </a:r>
            <a:r>
              <a:rPr lang="en-US" sz="1400" dirty="0"/>
              <a:t>January 24, 2007.</a:t>
            </a:r>
          </a:p>
          <a:p>
            <a:r>
              <a:rPr lang="en-US" sz="1400" dirty="0"/>
              <a:t> Vic </a:t>
            </a:r>
            <a:r>
              <a:rPr lang="en-US" sz="1400" dirty="0" err="1"/>
              <a:t>Scarpine</a:t>
            </a:r>
            <a:r>
              <a:rPr lang="en-US" sz="1400" dirty="0"/>
              <a:t>, G. R.  </a:t>
            </a:r>
            <a:r>
              <a:rPr lang="en-US" sz="1400" dirty="0" err="1"/>
              <a:t>Tassotto</a:t>
            </a:r>
            <a:r>
              <a:rPr lang="en-US" sz="1400" dirty="0"/>
              <a:t>, A. H. Lumpkin.  </a:t>
            </a:r>
            <a:r>
              <a:rPr lang="en-US" sz="1400" u="sng" dirty="0"/>
              <a:t>Proposed OTR Measurements of 120 GeV Proton and Antiprotons at FNAL</a:t>
            </a:r>
            <a:r>
              <a:rPr lang="en-US" sz="1400" dirty="0"/>
              <a:t>, 2004 Beam Instrumentation Workshop,  2004.</a:t>
            </a:r>
          </a:p>
          <a:p>
            <a:endParaRPr lang="en-US" dirty="0"/>
          </a:p>
        </p:txBody>
      </p:sp>
    </p:spTree>
    <p:extLst>
      <p:ext uri="{BB962C8B-B14F-4D97-AF65-F5344CB8AC3E}">
        <p14:creationId xmlns:p14="http://schemas.microsoft.com/office/powerpoint/2010/main" val="3346979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11277600"/>
          </a:xfrm>
        </p:spPr>
        <p:txBody>
          <a:bodyPr/>
          <a:lstStyle/>
          <a:p>
            <a:r>
              <a:rPr lang="en-US" sz="1600" dirty="0" smtClean="0"/>
              <a:t> J Morgan, B </a:t>
            </a:r>
            <a:r>
              <a:rPr lang="en-US" sz="1600" dirty="0" err="1" smtClean="0"/>
              <a:t>Drendel</a:t>
            </a:r>
            <a:r>
              <a:rPr lang="en-US" sz="1600" dirty="0" smtClean="0"/>
              <a:t>, et al, Antiproton Source Rookie Book, Fermilab Accelerator Division Document Database #2872, June 2010.</a:t>
            </a:r>
          </a:p>
          <a:p>
            <a:r>
              <a:rPr lang="en-US" sz="1600" dirty="0" smtClean="0"/>
              <a:t>B. </a:t>
            </a:r>
            <a:r>
              <a:rPr lang="en-US" sz="1600" dirty="0" err="1" smtClean="0"/>
              <a:t>Drendel</a:t>
            </a:r>
            <a:r>
              <a:rPr lang="en-US" sz="1600" dirty="0" smtClean="0"/>
              <a:t>, </a:t>
            </a:r>
            <a:r>
              <a:rPr lang="en-US" sz="1600" dirty="0"/>
              <a:t>Accelerator Controls and Instrumentation for Mu2e and </a:t>
            </a:r>
            <a:r>
              <a:rPr lang="en-US" sz="1600" dirty="0" smtClean="0"/>
              <a:t>g-2, g-2 Document Database #159</a:t>
            </a:r>
            <a:r>
              <a:rPr lang="en-US" sz="1600" dirty="0"/>
              <a:t> </a:t>
            </a:r>
            <a:endParaRPr lang="en-US" sz="1600" dirty="0" smtClean="0"/>
          </a:p>
          <a:p>
            <a:r>
              <a:rPr lang="en-US" sz="1600" dirty="0" smtClean="0"/>
              <a:t>K</a:t>
            </a:r>
            <a:r>
              <a:rPr lang="en-US" sz="1600" dirty="0"/>
              <a:t>. Unser, </a:t>
            </a:r>
            <a:r>
              <a:rPr lang="en-US" sz="1600" u="sng" dirty="0"/>
              <a:t>A </a:t>
            </a:r>
            <a:r>
              <a:rPr lang="en-US" sz="1600" u="sng" dirty="0" err="1"/>
              <a:t>Toroidal</a:t>
            </a:r>
            <a:r>
              <a:rPr lang="en-US" sz="1600" u="sng" dirty="0"/>
              <a:t> DC Beam Current Transformer with High </a:t>
            </a:r>
            <a:r>
              <a:rPr lang="en-US" sz="1600" u="sng" dirty="0" smtClean="0"/>
              <a:t>Resolution,</a:t>
            </a:r>
            <a:r>
              <a:rPr lang="en-US" sz="1600" dirty="0"/>
              <a:t> </a:t>
            </a:r>
            <a:r>
              <a:rPr lang="en-US" sz="1600" dirty="0" smtClean="0"/>
              <a:t>IEEE </a:t>
            </a:r>
            <a:r>
              <a:rPr lang="en-US" sz="1600" dirty="0"/>
              <a:t>Transactions on Nuclear Science, Vol. NS-28, No.3 , June 1981.</a:t>
            </a:r>
          </a:p>
          <a:p>
            <a:r>
              <a:rPr lang="en-US" sz="1600" dirty="0"/>
              <a:t> </a:t>
            </a:r>
            <a:r>
              <a:rPr lang="en-US" sz="1600" dirty="0" smtClean="0"/>
              <a:t>S.D</a:t>
            </a:r>
            <a:r>
              <a:rPr lang="en-US" sz="1600" dirty="0"/>
              <a:t>. Holmes, J.D. McCarthy, S.A. </a:t>
            </a:r>
            <a:r>
              <a:rPr lang="en-US" sz="1600" dirty="0" err="1"/>
              <a:t>Sommers</a:t>
            </a:r>
            <a:r>
              <a:rPr lang="en-US" sz="1600" dirty="0"/>
              <a:t>, R.C. Webber, and J.R. </a:t>
            </a:r>
            <a:r>
              <a:rPr lang="en-US" sz="1600" dirty="0" err="1"/>
              <a:t>Zagel</a:t>
            </a:r>
            <a:r>
              <a:rPr lang="en-US" sz="1600" dirty="0"/>
              <a:t>, </a:t>
            </a:r>
            <a:r>
              <a:rPr lang="en-US" sz="1600" u="sng" dirty="0"/>
              <a:t>The TEV I Beam Position Monitor System</a:t>
            </a:r>
            <a:r>
              <a:rPr lang="en-US" sz="1600" dirty="0"/>
              <a:t>.</a:t>
            </a:r>
          </a:p>
          <a:p>
            <a:r>
              <a:rPr lang="en-US" sz="1600" dirty="0"/>
              <a:t> </a:t>
            </a:r>
            <a:r>
              <a:rPr lang="en-US" sz="1600" dirty="0" smtClean="0"/>
              <a:t>J</a:t>
            </a:r>
            <a:r>
              <a:rPr lang="en-US" sz="1600" dirty="0"/>
              <a:t>. </a:t>
            </a:r>
            <a:r>
              <a:rPr lang="en-US" sz="1600" dirty="0" err="1"/>
              <a:t>Zagel</a:t>
            </a:r>
            <a:r>
              <a:rPr lang="en-US" sz="1600" dirty="0"/>
              <a:t>, </a:t>
            </a:r>
            <a:r>
              <a:rPr lang="en-US" sz="1600" u="sng" dirty="0"/>
              <a:t>SEM Test Event Generator = STEGOSAUR,</a:t>
            </a:r>
            <a:r>
              <a:rPr lang="en-US" sz="1600" dirty="0"/>
              <a:t> Unpublished.</a:t>
            </a:r>
          </a:p>
          <a:p>
            <a:r>
              <a:rPr lang="en-US" sz="1600" dirty="0"/>
              <a:t> </a:t>
            </a:r>
            <a:r>
              <a:rPr lang="en-US" sz="1600" dirty="0" smtClean="0"/>
              <a:t>K</a:t>
            </a:r>
            <a:r>
              <a:rPr lang="en-US" sz="1600" dirty="0"/>
              <a:t>. </a:t>
            </a:r>
            <a:r>
              <a:rPr lang="en-US" sz="1600" dirty="0" err="1"/>
              <a:t>Gollwitzer</a:t>
            </a:r>
            <a:r>
              <a:rPr lang="en-US" sz="1600" dirty="0"/>
              <a:t>, D. Peterson, J. </a:t>
            </a:r>
            <a:r>
              <a:rPr lang="en-US" sz="1600" dirty="0" err="1"/>
              <a:t>Budlong</a:t>
            </a:r>
            <a:r>
              <a:rPr lang="en-US" sz="1600" dirty="0"/>
              <a:t>, M. </a:t>
            </a:r>
            <a:r>
              <a:rPr lang="en-US" sz="1600" dirty="0" err="1"/>
              <a:t>Dilday</a:t>
            </a:r>
            <a:r>
              <a:rPr lang="en-US" sz="1600" dirty="0"/>
              <a:t>, D. Nicklaus, Patrick </a:t>
            </a:r>
            <a:r>
              <a:rPr lang="en-US" sz="1600" dirty="0" err="1"/>
              <a:t>Sheahan</a:t>
            </a:r>
            <a:r>
              <a:rPr lang="en-US" sz="1600" dirty="0"/>
              <a:t>, Antiproton Source Debuncher BPM using Synchronous Detection, Beams Document Database #1019, </a:t>
            </a:r>
            <a:r>
              <a:rPr lang="en-US" sz="1600" u="sng" dirty="0">
                <a:hlinkClick r:id="rId3"/>
              </a:rPr>
              <a:t>http://beamdocs.fnal.gov/AD-public/DocDB/ShowDocument?docid=1019</a:t>
            </a:r>
            <a:r>
              <a:rPr lang="en-US" sz="1600" dirty="0"/>
              <a:t>, February, 13, 2004.  </a:t>
            </a:r>
            <a:endParaRPr lang="en-US" sz="1600" dirty="0" smtClean="0"/>
          </a:p>
          <a:p>
            <a:r>
              <a:rPr lang="en-US" sz="1600" dirty="0" smtClean="0"/>
              <a:t>Bill </a:t>
            </a:r>
            <a:r>
              <a:rPr lang="en-US" sz="1600" dirty="0" err="1"/>
              <a:t>Ashmanskas</a:t>
            </a:r>
            <a:r>
              <a:rPr lang="en-US" sz="1600" dirty="0"/>
              <a:t>, </a:t>
            </a:r>
            <a:r>
              <a:rPr lang="en-US" sz="1600" u="sng" dirty="0"/>
              <a:t>Debuncher BPM Intensity</a:t>
            </a:r>
            <a:r>
              <a:rPr lang="en-US" sz="1600" dirty="0"/>
              <a:t>, </a:t>
            </a:r>
            <a:r>
              <a:rPr lang="en-US" sz="1600" u="sng" dirty="0">
                <a:hlinkClick r:id="rId4"/>
              </a:rPr>
              <a:t>http://pbardebuncher.fnal.gov/wja/docs/bpi10d/</a:t>
            </a:r>
            <a:r>
              <a:rPr lang="en-US" sz="1600" dirty="0"/>
              <a:t>,  May 22, 2006.</a:t>
            </a:r>
          </a:p>
          <a:p>
            <a:r>
              <a:rPr lang="en-US" sz="1600" dirty="0" smtClean="0"/>
              <a:t>Bill </a:t>
            </a:r>
            <a:r>
              <a:rPr lang="en-US" sz="1600" dirty="0" err="1"/>
              <a:t>Ashmanskas</a:t>
            </a:r>
            <a:r>
              <a:rPr lang="en-US" sz="1600" dirty="0"/>
              <a:t>,  </a:t>
            </a:r>
            <a:r>
              <a:rPr lang="en-US" sz="1600" u="sng" dirty="0"/>
              <a:t>AP2 BPM Boards</a:t>
            </a:r>
            <a:r>
              <a:rPr lang="en-US" sz="1600" dirty="0"/>
              <a:t>, </a:t>
            </a:r>
            <a:r>
              <a:rPr lang="en-US" sz="1600" u="sng" dirty="0">
                <a:hlinkClick r:id="rId5"/>
              </a:rPr>
              <a:t>http://pbardebuncher.fnal.gov/wja/docs/ap2bpm/</a:t>
            </a:r>
            <a:r>
              <a:rPr lang="en-US" sz="1600" dirty="0"/>
              <a:t>,  March </a:t>
            </a:r>
            <a:r>
              <a:rPr lang="en-US" sz="1600" dirty="0" smtClean="0"/>
              <a:t>2007.</a:t>
            </a:r>
          </a:p>
          <a:p>
            <a:pPr marL="0" indent="0">
              <a:buNone/>
            </a:pPr>
            <a:endParaRPr lang="en-US" sz="1600" dirty="0"/>
          </a:p>
        </p:txBody>
      </p:sp>
    </p:spTree>
    <p:extLst>
      <p:ext uri="{BB962C8B-B14F-4D97-AF65-F5344CB8AC3E}">
        <p14:creationId xmlns:p14="http://schemas.microsoft.com/office/powerpoint/2010/main" val="2112664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g-2 Dates</a:t>
            </a:r>
            <a:endParaRPr lang="en-US" dirty="0"/>
          </a:p>
        </p:txBody>
      </p:sp>
      <p:sp>
        <p:nvSpPr>
          <p:cNvPr id="3" name="Content Placeholder 2"/>
          <p:cNvSpPr>
            <a:spLocks noGrp="1"/>
          </p:cNvSpPr>
          <p:nvPr>
            <p:ph idx="1"/>
          </p:nvPr>
        </p:nvSpPr>
        <p:spPr>
          <a:xfrm>
            <a:off x="457200" y="1600201"/>
            <a:ext cx="8229600" cy="2438400"/>
          </a:xfrm>
        </p:spPr>
        <p:txBody>
          <a:bodyPr/>
          <a:lstStyle/>
          <a:p>
            <a:pPr marL="457200" indent="-457200"/>
            <a:r>
              <a:rPr lang="en-US" dirty="0" smtClean="0"/>
              <a:t>October 1, 2012:  Conceptual Design Report (CDR) Complete</a:t>
            </a:r>
          </a:p>
          <a:p>
            <a:pPr marL="671513" lvl="1" indent="-457200"/>
            <a:r>
              <a:rPr lang="en-US" dirty="0" smtClean="0"/>
              <a:t>Instrumentation  section draft (G2M-doc-449)</a:t>
            </a:r>
          </a:p>
          <a:p>
            <a:pPr marL="457200" indent="-457200"/>
            <a:r>
              <a:rPr lang="en-US" dirty="0" smtClean="0"/>
              <a:t>November 1, 2012:  </a:t>
            </a:r>
            <a:r>
              <a:rPr lang="en-US" dirty="0" err="1" smtClean="0"/>
              <a:t>BoEs</a:t>
            </a:r>
            <a:r>
              <a:rPr lang="en-US" dirty="0" smtClean="0"/>
              <a:t> Complete</a:t>
            </a:r>
          </a:p>
          <a:p>
            <a:pPr marL="457200" indent="-457200"/>
            <a:r>
              <a:rPr lang="en-US" dirty="0" smtClean="0"/>
              <a:t>December 1, 2012:  Internal Director’s Review</a:t>
            </a:r>
          </a:p>
          <a:p>
            <a:pPr marL="457200" indent="-457200"/>
            <a:r>
              <a:rPr lang="en-US" dirty="0" smtClean="0"/>
              <a:t>January 15, 2013:  Lehman Review for CD-1.</a:t>
            </a:r>
            <a:endParaRPr lang="en-US" dirty="0"/>
          </a:p>
        </p:txBody>
      </p:sp>
    </p:spTree>
    <p:extLst>
      <p:ext uri="{BB962C8B-B14F-4D97-AF65-F5344CB8AC3E}">
        <p14:creationId xmlns:p14="http://schemas.microsoft.com/office/powerpoint/2010/main" val="313743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in FY’13</a:t>
            </a:r>
            <a:endParaRPr lang="en-US" dirty="0"/>
          </a:p>
        </p:txBody>
      </p:sp>
      <p:sp>
        <p:nvSpPr>
          <p:cNvPr id="3" name="Content Placeholder 2"/>
          <p:cNvSpPr>
            <a:spLocks noGrp="1"/>
          </p:cNvSpPr>
          <p:nvPr>
            <p:ph idx="1"/>
          </p:nvPr>
        </p:nvSpPr>
        <p:spPr/>
        <p:txBody>
          <a:bodyPr/>
          <a:lstStyle/>
          <a:p>
            <a:r>
              <a:rPr lang="en-US" dirty="0" smtClean="0"/>
              <a:t>Transport and Delivery Ring Accelerator Improvement Plan (AIP) scheduling.</a:t>
            </a:r>
          </a:p>
          <a:p>
            <a:r>
              <a:rPr lang="en-US" dirty="0" smtClean="0"/>
              <a:t>Technical Design Report (TDR) for Mu2e</a:t>
            </a:r>
          </a:p>
          <a:p>
            <a:r>
              <a:rPr lang="en-US" dirty="0" smtClean="0"/>
              <a:t>Plans for g-2 beam studies</a:t>
            </a:r>
            <a:endParaRPr lang="en-US" dirty="0"/>
          </a:p>
        </p:txBody>
      </p:sp>
    </p:spTree>
    <p:extLst>
      <p:ext uri="{BB962C8B-B14F-4D97-AF65-F5344CB8AC3E}">
        <p14:creationId xmlns:p14="http://schemas.microsoft.com/office/powerpoint/2010/main" val="2784600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718667</TotalTime>
  <Words>9827</Words>
  <Application>Microsoft Office PowerPoint</Application>
  <PresentationFormat>On-screen Show (4:3)</PresentationFormat>
  <Paragraphs>1130</Paragraphs>
  <Slides>75</Slides>
  <Notes>59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78" baseType="lpstr">
      <vt:lpstr>Human</vt:lpstr>
      <vt:lpstr>Acrobat Document</vt:lpstr>
      <vt:lpstr>Visio</vt:lpstr>
      <vt:lpstr>Accelerator Instrumentation   plans for g-2</vt:lpstr>
      <vt:lpstr>Instrumentation needs for g-2</vt:lpstr>
      <vt:lpstr>Muon Campus</vt:lpstr>
      <vt:lpstr>Mu2e Operations</vt:lpstr>
      <vt:lpstr>G-2 Operations</vt:lpstr>
      <vt:lpstr>Beam Requirements</vt:lpstr>
      <vt:lpstr>How Instrumentation gets funded</vt:lpstr>
      <vt:lpstr>Important g-2 Dates</vt:lpstr>
      <vt:lpstr>Also in FY’13</vt:lpstr>
      <vt:lpstr>Mu2e Instrumentation Needs</vt:lpstr>
      <vt:lpstr>DR AIP Instrumentation Needs</vt:lpstr>
      <vt:lpstr>RR AIP Instrumentation Needs</vt:lpstr>
      <vt:lpstr>G-2 Instrumentation Needs</vt:lpstr>
      <vt:lpstr>G-2 Instrumentation Needs</vt:lpstr>
      <vt:lpstr>G-2 Instrumentation Needs</vt:lpstr>
      <vt:lpstr>To Do List?</vt:lpstr>
      <vt:lpstr>Supplemental Slides</vt:lpstr>
      <vt:lpstr>Beam path from Booster to  the g-2 and Mu2e experiments</vt:lpstr>
      <vt:lpstr>Beam path from Booster to  the g-2 and Mu2e experiments</vt:lpstr>
      <vt:lpstr>Beam path from Booster to  the g-2 and Mu2e experiments</vt:lpstr>
      <vt:lpstr>What we’re starting with – the Pbar source</vt:lpstr>
      <vt:lpstr>Experimental Setup for Beam Studies</vt:lpstr>
      <vt:lpstr>Simulations for Beam Studies</vt:lpstr>
      <vt:lpstr>g-2 Operations</vt:lpstr>
      <vt:lpstr>PowerPoint Presentation</vt:lpstr>
      <vt:lpstr>Beam path from Booster to the g-2 experiment</vt:lpstr>
      <vt:lpstr>g-2/Mu2e Configuration</vt:lpstr>
      <vt:lpstr>PowerPoint Presentation</vt:lpstr>
      <vt:lpstr>PowerPoint Presentation</vt:lpstr>
      <vt:lpstr>Recycler to P1 line connection From Mu2e CDR</vt:lpstr>
      <vt:lpstr>PowerPoint Presentation</vt:lpstr>
      <vt:lpstr>PowerPoint Presentation</vt:lpstr>
      <vt:lpstr>PowerPoint Presentation</vt:lpstr>
      <vt:lpstr>Direct Current Current Transformer</vt:lpstr>
      <vt:lpstr>Beam Loss Monitor</vt:lpstr>
      <vt:lpstr>Optical Transition Radiation</vt:lpstr>
      <vt:lpstr>SEM System</vt:lpstr>
      <vt:lpstr>Beam Studies – AP2 SEMs</vt:lpstr>
      <vt:lpstr>Beam Studies – Reducing Noise</vt:lpstr>
      <vt:lpstr>Clearing Fields</vt:lpstr>
      <vt:lpstr>Instrumentation for Beam Tests</vt:lpstr>
      <vt:lpstr>Target Secondary Emission Monitor</vt:lpstr>
      <vt:lpstr>Results from BPM’s for  120-&gt;8Gev &amp; 120-&gt;3.1 Gev Negative Ions</vt:lpstr>
      <vt:lpstr>Toroid 704 Data- Absolute Intensity Beginning of Line</vt:lpstr>
      <vt:lpstr>Tor704 Beam Response</vt:lpstr>
      <vt:lpstr>IC728 Beam Response</vt:lpstr>
      <vt:lpstr>IC728</vt:lpstr>
      <vt:lpstr>Monitoring g-2 Secondaries</vt:lpstr>
      <vt:lpstr>PowerPoint Presentation</vt:lpstr>
      <vt:lpstr>PowerPoint Presentation</vt:lpstr>
      <vt:lpstr>Instrumenation Beam Studies</vt:lpstr>
      <vt:lpstr>Beam Study Modes</vt:lpstr>
      <vt:lpstr>How can we measure beam intensity and position?</vt:lpstr>
      <vt:lpstr>Toroid</vt:lpstr>
      <vt:lpstr>Tor704 Test Signal Response</vt:lpstr>
      <vt:lpstr>Tor704 Beam Response</vt:lpstr>
      <vt:lpstr>Tor724 Test Signal Response</vt:lpstr>
      <vt:lpstr>Ion Chamber</vt:lpstr>
      <vt:lpstr>IC728 Beam Response</vt:lpstr>
      <vt:lpstr>Wall Current Monitor</vt:lpstr>
      <vt:lpstr>Beam Position Monitors</vt:lpstr>
      <vt:lpstr>AP2 BPMs</vt:lpstr>
      <vt:lpstr>AP2 BPMs</vt:lpstr>
      <vt:lpstr>Segmented Wire Ion Chamber</vt:lpstr>
      <vt:lpstr>Secondary Emission Monitor</vt:lpstr>
      <vt:lpstr>Beam Studies – Target SEM</vt:lpstr>
      <vt:lpstr>Beam Studies – AP2 SEMs</vt:lpstr>
      <vt:lpstr>Beam Studies – SEM Intensity</vt:lpstr>
      <vt:lpstr>Summary</vt:lpstr>
      <vt:lpstr>Summary</vt:lpstr>
      <vt:lpstr>What’s next?</vt:lpstr>
      <vt:lpstr>References</vt:lpstr>
      <vt:lpstr>References</vt:lpstr>
      <vt:lpstr>References</vt:lpstr>
      <vt:lpstr>References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1644</cp:revision>
  <cp:lastPrinted>2012-06-28T12:39:11Z</cp:lastPrinted>
  <dcterms:created xsi:type="dcterms:W3CDTF">2003-03-20T03:22:32Z</dcterms:created>
  <dcterms:modified xsi:type="dcterms:W3CDTF">2012-08-27T22:37:28Z</dcterms:modified>
</cp:coreProperties>
</file>