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54" r:id="rId4"/>
    <p:sldMasterId id="2147484162" r:id="rId5"/>
    <p:sldMasterId id="2147484174" r:id="rId6"/>
    <p:sldMasterId id="2147484182" r:id="rId7"/>
    <p:sldMasterId id="2147484192" r:id="rId8"/>
  </p:sldMasterIdLst>
  <p:notesMasterIdLst>
    <p:notesMasterId r:id="rId29"/>
  </p:notesMasterIdLst>
  <p:handoutMasterIdLst>
    <p:handoutMasterId r:id="rId30"/>
  </p:handoutMasterIdLst>
  <p:sldIdLst>
    <p:sldId id="2470" r:id="rId9"/>
    <p:sldId id="2712" r:id="rId10"/>
    <p:sldId id="2713" r:id="rId11"/>
    <p:sldId id="2742" r:id="rId12"/>
    <p:sldId id="2715" r:id="rId13"/>
    <p:sldId id="2710" r:id="rId14"/>
    <p:sldId id="2743" r:id="rId15"/>
    <p:sldId id="2716" r:id="rId16"/>
    <p:sldId id="2717" r:id="rId17"/>
    <p:sldId id="2718" r:id="rId18"/>
    <p:sldId id="2719" r:id="rId19"/>
    <p:sldId id="2734" r:id="rId20"/>
    <p:sldId id="2720" r:id="rId21"/>
    <p:sldId id="2735" r:id="rId22"/>
    <p:sldId id="2714" r:id="rId23"/>
    <p:sldId id="2744" r:id="rId24"/>
    <p:sldId id="2745" r:id="rId25"/>
    <p:sldId id="2746" r:id="rId26"/>
    <p:sldId id="2721" r:id="rId27"/>
    <p:sldId id="2722" r:id="rId28"/>
  </p:sldIdLst>
  <p:sldSz cx="12192000" cy="6858000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C3FFDB23-A5A2-4AE2-BF69-FFE4983F7512}">
          <p14:sldIdLst>
            <p14:sldId id="2470"/>
            <p14:sldId id="2712"/>
            <p14:sldId id="2713"/>
            <p14:sldId id="2742"/>
            <p14:sldId id="2715"/>
            <p14:sldId id="2710"/>
            <p14:sldId id="2743"/>
            <p14:sldId id="2716"/>
            <p14:sldId id="2717"/>
            <p14:sldId id="2718"/>
            <p14:sldId id="2719"/>
            <p14:sldId id="2734"/>
            <p14:sldId id="2720"/>
            <p14:sldId id="2735"/>
            <p14:sldId id="2714"/>
            <p14:sldId id="2744"/>
            <p14:sldId id="2745"/>
            <p14:sldId id="2746"/>
            <p14:sldId id="2721"/>
            <p14:sldId id="2722"/>
          </p14:sldIdLst>
        </p14:section>
        <p14:section name="Backup" id="{58EDEA92-FFE7-40E0-AB2C-D3FD54F7D5A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4142" userDrawn="1">
          <p15:clr>
            <a:srgbClr val="A4A3A4"/>
          </p15:clr>
        </p15:guide>
        <p15:guide id="2" orient="horz" pos="4027" userDrawn="1">
          <p15:clr>
            <a:srgbClr val="A4A3A4"/>
          </p15:clr>
        </p15:guide>
        <p15:guide id="3" orient="horz" pos="1698" userDrawn="1">
          <p15:clr>
            <a:srgbClr val="A4A3A4"/>
          </p15:clr>
        </p15:guide>
        <p15:guide id="4" orient="horz" pos="152" userDrawn="1">
          <p15:clr>
            <a:srgbClr val="A4A3A4"/>
          </p15:clr>
        </p15:guide>
        <p15:guide id="5" orient="horz" pos="2790" userDrawn="1">
          <p15:clr>
            <a:srgbClr val="A4A3A4"/>
          </p15:clr>
        </p15:guide>
        <p15:guide id="6" orient="horz" pos="604" userDrawn="1">
          <p15:clr>
            <a:srgbClr val="A4A3A4"/>
          </p15:clr>
        </p15:guide>
        <p15:guide id="7" pos="7488" userDrawn="1">
          <p15:clr>
            <a:srgbClr val="A4A3A4"/>
          </p15:clr>
        </p15:guide>
        <p15:guide id="8" pos="181" userDrawn="1">
          <p15:clr>
            <a:srgbClr val="A4A3A4"/>
          </p15:clr>
        </p15:guide>
        <p15:guide id="9" pos="785" userDrawn="1">
          <p15:clr>
            <a:srgbClr val="A4A3A4"/>
          </p15:clr>
        </p15:guide>
        <p15:guide id="10" pos="5937" userDrawn="1">
          <p15:clr>
            <a:srgbClr val="A4A3A4"/>
          </p15:clr>
        </p15:guide>
        <p15:guide id="11" pos="6884" userDrawn="1">
          <p15:clr>
            <a:srgbClr val="A4A3A4"/>
          </p15:clr>
        </p15:guide>
        <p15:guide id="12" pos="61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a Merminga x 35983N" initials="LMx3" lastIdx="1" clrIdx="0">
    <p:extLst>
      <p:ext uri="{19B8F6BF-5375-455C-9EA6-DF929625EA0E}">
        <p15:presenceInfo xmlns:p15="http://schemas.microsoft.com/office/powerpoint/2012/main" userId="S-1-5-21-1644491937-1202660629-839522115-702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4E4E"/>
    <a:srgbClr val="004C97"/>
    <a:srgbClr val="FCE3CA"/>
    <a:srgbClr val="FFC000"/>
    <a:srgbClr val="63666A"/>
    <a:srgbClr val="404040"/>
    <a:srgbClr val="505050"/>
    <a:srgbClr val="99D6EA"/>
    <a:srgbClr val="0F2D62"/>
    <a:srgbClr val="5050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8152ED-741A-1BD5-B16D-EEDD8FEB10C5}" v="353" dt="2023-02-22T19:41:00.465"/>
    <p1510:client id="{A4F3AB7F-7878-4A0F-A1AC-75155B1A3069}" v="12" dt="2023-02-22T23:01:26.223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2" d="100"/>
          <a:sy n="152" d="100"/>
        </p:scale>
        <p:origin x="612" y="108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7488"/>
        <p:guide pos="181"/>
        <p:guide pos="785"/>
        <p:guide pos="5937"/>
        <p:guide pos="6884"/>
        <p:guide pos="617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microsoft.com/office/2015/10/relationships/revisionInfo" Target="revisionInfo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2/23/2023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2/23/2023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105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914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464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9625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591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641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488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9ACA47-E1C9-D14E-A205-8CB25298F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003" y="896935"/>
            <a:ext cx="12228576" cy="3336828"/>
          </a:xfrm>
          <a:prstGeom prst="rect">
            <a:avLst/>
          </a:prstGeom>
        </p:spPr>
      </p:pic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8562963" y="4817049"/>
            <a:ext cx="3427737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latin typeface="Helvetica"/>
                <a:cs typeface="Helvetica"/>
              </a:rPr>
              <a:t>A Partnership of: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UK/STFC-UKRI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600" kern="1200" baseline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4BD724-1E80-4878-9472-027E28C6A7C2}"/>
              </a:ext>
            </a:extLst>
          </p:cNvPr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40220" y="6275566"/>
            <a:ext cx="338328" cy="21031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872EFF9-AFDE-445C-A3D7-86893885A566}"/>
              </a:ext>
            </a:extLst>
          </p:cNvPr>
          <p:cNvSpPr/>
          <p:nvPr userDrawn="1"/>
        </p:nvSpPr>
        <p:spPr>
          <a:xfrm>
            <a:off x="11334367" y="5522386"/>
            <a:ext cx="320040" cy="210312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A44023-1640-4E23-9B6C-B21D51AC203C}"/>
              </a:ext>
            </a:extLst>
          </p:cNvPr>
          <p:cNvSpPr/>
          <p:nvPr userDrawn="1"/>
        </p:nvSpPr>
        <p:spPr>
          <a:xfrm>
            <a:off x="11334365" y="5263975"/>
            <a:ext cx="320040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91944F-4C95-403D-B21A-07CBC836EB9E}"/>
              </a:ext>
            </a:extLst>
          </p:cNvPr>
          <p:cNvPicPr>
            <a:picLocks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33761" y="5025543"/>
            <a:ext cx="402336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5EF24C8-38C3-451F-AE2C-C52B4B0C3DF9}"/>
              </a:ext>
            </a:extLst>
          </p:cNvPr>
          <p:cNvSpPr/>
          <p:nvPr userDrawn="1"/>
        </p:nvSpPr>
        <p:spPr>
          <a:xfrm>
            <a:off x="11334367" y="5777336"/>
            <a:ext cx="420624" cy="210312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4FF91A-2A51-4F15-9737-050781425D07}"/>
              </a:ext>
            </a:extLst>
          </p:cNvPr>
          <p:cNvSpPr/>
          <p:nvPr userDrawn="1"/>
        </p:nvSpPr>
        <p:spPr>
          <a:xfrm>
            <a:off x="11333761" y="6024723"/>
            <a:ext cx="320040" cy="210312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137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A1C9322E-13DA-4F62-ABB6-61E67207977A}" type="datetime1">
              <a:rPr lang="en-US" smtClean="0"/>
              <a:t>2/23/2023</a:t>
            </a:fld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1" y="654820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</p:spTree>
    <p:extLst>
      <p:ext uri="{BB962C8B-B14F-4D97-AF65-F5344CB8AC3E}">
        <p14:creationId xmlns:p14="http://schemas.microsoft.com/office/powerpoint/2010/main" val="878388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712EFA17-E2DF-4028-95B8-30812C80CAE0}" type="datetime1">
              <a:rPr lang="en-US" smtClean="0"/>
              <a:t>2/23/2023</a:t>
            </a:fld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304800" y="6548205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</p:spTree>
    <p:extLst>
      <p:ext uri="{BB962C8B-B14F-4D97-AF65-F5344CB8AC3E}">
        <p14:creationId xmlns:p14="http://schemas.microsoft.com/office/powerpoint/2010/main" val="3159359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17F7C08-982A-4F1B-AC66-63C711FA8953}" type="datetime1">
              <a:rPr lang="en-US" smtClean="0"/>
              <a:t>2/23/2023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0" y="6548497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</p:spTree>
    <p:extLst>
      <p:ext uri="{BB962C8B-B14F-4D97-AF65-F5344CB8AC3E}">
        <p14:creationId xmlns:p14="http://schemas.microsoft.com/office/powerpoint/2010/main" val="25607279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67D8C00F-EEA2-4A39-8137-053743EF6E2D}" type="datetime1">
              <a:rPr lang="en-US" smtClean="0"/>
              <a:t>2/23/2023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96333" y="6551292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</p:spTree>
    <p:extLst>
      <p:ext uri="{BB962C8B-B14F-4D97-AF65-F5344CB8AC3E}">
        <p14:creationId xmlns:p14="http://schemas.microsoft.com/office/powerpoint/2010/main" val="8236301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DBC809A-0E78-4BBC-8D1C-AE4C026D4069}" type="datetime1">
              <a:rPr lang="en-US" smtClean="0"/>
              <a:t>2/23/2023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04800" y="6545704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</p:spTree>
    <p:extLst>
      <p:ext uri="{BB962C8B-B14F-4D97-AF65-F5344CB8AC3E}">
        <p14:creationId xmlns:p14="http://schemas.microsoft.com/office/powerpoint/2010/main" val="41313833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42B46-FAFD-B347-92A9-B52269707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AB01F0-92FB-E547-8400-06EEEE3B1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ED396-7E23-43C2-AF24-CBBF9DF88572}" type="datetime1">
              <a:rPr lang="en-US" smtClean="0"/>
              <a:t>2/23/2023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526C06-4869-0848-A411-13CAF2D72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ALL Partners Coordination Meeting: FNAL Update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396CF1-CD24-9D42-9B87-995FADFCE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356A3-5149-EF46-9F37-E16422E81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1627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6" y="361950"/>
            <a:ext cx="11601135" cy="4369743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6" y="4943005"/>
            <a:ext cx="11601135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A9C47D36-230C-48B3-9984-92F632E0D4D0}" type="datetime1">
              <a:rPr lang="en-US" altLang="en-US" smtClean="0"/>
              <a:t>2/23/2023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ALL Partners Coordination Meeting: FNAL Update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35213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" y="1"/>
            <a:ext cx="12191595" cy="685799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9" y="169118"/>
            <a:ext cx="6438063" cy="488983"/>
          </a:xfrm>
        </p:spPr>
        <p:txBody>
          <a:bodyPr>
            <a:normAutofit/>
          </a:bodyPr>
          <a:lstStyle>
            <a:lvl1pPr>
              <a:defRPr sz="2716" b="1">
                <a:solidFill>
                  <a:srgbClr val="00294B"/>
                </a:solidFill>
                <a:latin typeface="+mn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98067" y="6493269"/>
            <a:ext cx="2729259" cy="364731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16C4F6AD-793F-4CF7-9435-04C702855198}" type="datetime1">
              <a:rPr lang="en-US" smtClean="0"/>
              <a:t>2/23/2023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1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ALL Partners Coordination Meeting: FNAL Update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5" y="6467913"/>
            <a:ext cx="2741673" cy="364731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41929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9ACA47-E1C9-D14E-A205-8CB25298F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003" y="896935"/>
            <a:ext cx="12228576" cy="3336828"/>
          </a:xfrm>
          <a:prstGeom prst="rect">
            <a:avLst/>
          </a:prstGeom>
        </p:spPr>
      </p:pic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8562963" y="4817049"/>
            <a:ext cx="3427737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latin typeface="Helvetica"/>
                <a:cs typeface="Helvetica"/>
              </a:rPr>
              <a:t>A Partnership of: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UK/STFC-UKRI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600" kern="1200" baseline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4BD724-1E80-4878-9472-027E28C6A7C2}"/>
              </a:ext>
            </a:extLst>
          </p:cNvPr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40220" y="6275566"/>
            <a:ext cx="338328" cy="21031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872EFF9-AFDE-445C-A3D7-86893885A566}"/>
              </a:ext>
            </a:extLst>
          </p:cNvPr>
          <p:cNvSpPr/>
          <p:nvPr userDrawn="1"/>
        </p:nvSpPr>
        <p:spPr>
          <a:xfrm>
            <a:off x="11334367" y="5522386"/>
            <a:ext cx="320040" cy="210312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A44023-1640-4E23-9B6C-B21D51AC203C}"/>
              </a:ext>
            </a:extLst>
          </p:cNvPr>
          <p:cNvSpPr/>
          <p:nvPr userDrawn="1"/>
        </p:nvSpPr>
        <p:spPr>
          <a:xfrm>
            <a:off x="11334365" y="5263975"/>
            <a:ext cx="320040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91944F-4C95-403D-B21A-07CBC836EB9E}"/>
              </a:ext>
            </a:extLst>
          </p:cNvPr>
          <p:cNvPicPr>
            <a:picLocks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33761" y="5025543"/>
            <a:ext cx="402336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5EF24C8-38C3-451F-AE2C-C52B4B0C3DF9}"/>
              </a:ext>
            </a:extLst>
          </p:cNvPr>
          <p:cNvSpPr/>
          <p:nvPr userDrawn="1"/>
        </p:nvSpPr>
        <p:spPr>
          <a:xfrm>
            <a:off x="11334367" y="5777336"/>
            <a:ext cx="420624" cy="210312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4FF91A-2A51-4F15-9737-050781425D07}"/>
              </a:ext>
            </a:extLst>
          </p:cNvPr>
          <p:cNvSpPr/>
          <p:nvPr userDrawn="1"/>
        </p:nvSpPr>
        <p:spPr>
          <a:xfrm>
            <a:off x="11333761" y="6024723"/>
            <a:ext cx="320040" cy="210312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808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AC3949-FED9-4498-B412-E38EABB5CD3A}" type="datetime1">
              <a:rPr lang="en-US" smtClean="0"/>
              <a:t>2/23/2023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8005-5077-434A-80CA-8C55A16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302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943262-088C-47CF-8F85-8AF908FDBAC4}" type="datetime1">
              <a:rPr lang="en-US" smtClean="0"/>
              <a:t>2/23/2023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8005-5077-434A-80CA-8C55A16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4166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088D8C7-1B43-4F04-9024-53EBDBC0883D}" type="datetime1">
              <a:rPr lang="en-US" smtClean="0"/>
              <a:t>2/23/2023</a:t>
            </a:fld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</p:spTree>
    <p:extLst>
      <p:ext uri="{BB962C8B-B14F-4D97-AF65-F5344CB8AC3E}">
        <p14:creationId xmlns:p14="http://schemas.microsoft.com/office/powerpoint/2010/main" val="1388236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EC17CB3B-DF1F-4C4C-B60B-6286D15C9ECB}" type="datetime1">
              <a:rPr lang="en-US" smtClean="0"/>
              <a:t>2/23/2023</a:t>
            </a:fld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</p:spTree>
    <p:extLst>
      <p:ext uri="{BB962C8B-B14F-4D97-AF65-F5344CB8AC3E}">
        <p14:creationId xmlns:p14="http://schemas.microsoft.com/office/powerpoint/2010/main" val="18234498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638129E9-A3AF-4A4A-822F-BEB423B6E0E5}" type="datetime1">
              <a:rPr lang="en-US" smtClean="0"/>
              <a:t>2/23/2023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</p:spTree>
    <p:extLst>
      <p:ext uri="{BB962C8B-B14F-4D97-AF65-F5344CB8AC3E}">
        <p14:creationId xmlns:p14="http://schemas.microsoft.com/office/powerpoint/2010/main" val="27499142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733B6E42-2468-41EF-8B8A-4832BA8C237D}" type="datetime1">
              <a:rPr lang="en-US" smtClean="0"/>
              <a:t>2/23/2023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</p:spTree>
    <p:extLst>
      <p:ext uri="{BB962C8B-B14F-4D97-AF65-F5344CB8AC3E}">
        <p14:creationId xmlns:p14="http://schemas.microsoft.com/office/powerpoint/2010/main" val="18881124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E705F5-63DF-4E11-B3E8-834891F8500D}" type="datetime1">
              <a:rPr lang="en-US" smtClean="0"/>
              <a:t>2/23/2023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</p:spTree>
    <p:extLst>
      <p:ext uri="{BB962C8B-B14F-4D97-AF65-F5344CB8AC3E}">
        <p14:creationId xmlns:p14="http://schemas.microsoft.com/office/powerpoint/2010/main" val="8310477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8107060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" y="-1"/>
            <a:ext cx="12192001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3" name="Picture 2" descr="A view of a city&#10;&#10;Description automatically generated">
            <a:extLst>
              <a:ext uri="{FF2B5EF4-FFF2-40B4-BE49-F238E27FC236}">
                <a16:creationId xmlns:a16="http://schemas.microsoft.com/office/drawing/2014/main" id="{E19ACA47-E1C9-D14E-A205-8CB25298F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171" b="18952"/>
          <a:stretch/>
        </p:blipFill>
        <p:spPr>
          <a:xfrm>
            <a:off x="-1" y="896935"/>
            <a:ext cx="12192001" cy="3336828"/>
          </a:xfrm>
          <a:prstGeom prst="rect">
            <a:avLst/>
          </a:prstGeom>
        </p:spPr>
      </p:pic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8107061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8562963" y="4817049"/>
            <a:ext cx="3427737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latin typeface="Helvetica"/>
                <a:cs typeface="Helvetica"/>
              </a:rPr>
              <a:t>A Partnership of: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UK/UKRI-STFC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600" kern="1200" baseline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4BD724-1E80-4878-9472-027E28C6A7C2}"/>
              </a:ext>
            </a:extLst>
          </p:cNvPr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40220" y="6275566"/>
            <a:ext cx="338328" cy="21031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872EFF9-AFDE-445C-A3D7-86893885A566}"/>
              </a:ext>
            </a:extLst>
          </p:cNvPr>
          <p:cNvSpPr/>
          <p:nvPr userDrawn="1"/>
        </p:nvSpPr>
        <p:spPr>
          <a:xfrm>
            <a:off x="11334367" y="5522386"/>
            <a:ext cx="320040" cy="210312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A44023-1640-4E23-9B6C-B21D51AC203C}"/>
              </a:ext>
            </a:extLst>
          </p:cNvPr>
          <p:cNvSpPr/>
          <p:nvPr userDrawn="1"/>
        </p:nvSpPr>
        <p:spPr>
          <a:xfrm>
            <a:off x="11334365" y="5263975"/>
            <a:ext cx="320040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91944F-4C95-403D-B21A-07CBC836EB9E}"/>
              </a:ext>
            </a:extLst>
          </p:cNvPr>
          <p:cNvPicPr>
            <a:picLocks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33761" y="5025543"/>
            <a:ext cx="402336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5EF24C8-38C3-451F-AE2C-C52B4B0C3DF9}"/>
              </a:ext>
            </a:extLst>
          </p:cNvPr>
          <p:cNvSpPr/>
          <p:nvPr userDrawn="1"/>
        </p:nvSpPr>
        <p:spPr>
          <a:xfrm>
            <a:off x="11334367" y="5777336"/>
            <a:ext cx="420624" cy="210312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4FF91A-2A51-4F15-9737-050781425D07}"/>
              </a:ext>
            </a:extLst>
          </p:cNvPr>
          <p:cNvSpPr/>
          <p:nvPr userDrawn="1"/>
        </p:nvSpPr>
        <p:spPr>
          <a:xfrm>
            <a:off x="11333761" y="6024723"/>
            <a:ext cx="320040" cy="210312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7592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C1D05D0-C8C2-4F24-95C1-2CCB1CDDBB72}" type="datetime1">
              <a:rPr lang="en-US" smtClean="0"/>
              <a:t>2/23/2023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8005-5077-434A-80CA-8C55A16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805" y="6548497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6759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3E3EBA43-3252-4C8B-9DE0-DDEAB258985B}" type="datetime1">
              <a:rPr lang="en-US" smtClean="0"/>
              <a:t>2/23/2023</a:t>
            </a:fld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1" y="654820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</p:spTree>
    <p:extLst>
      <p:ext uri="{BB962C8B-B14F-4D97-AF65-F5344CB8AC3E}">
        <p14:creationId xmlns:p14="http://schemas.microsoft.com/office/powerpoint/2010/main" val="25131512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03911B9B-8AD5-4985-805F-74406D385C74}" type="datetime1">
              <a:rPr lang="en-US" smtClean="0"/>
              <a:t>2/23/2023</a:t>
            </a:fld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304800" y="6548205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</p:spTree>
    <p:extLst>
      <p:ext uri="{BB962C8B-B14F-4D97-AF65-F5344CB8AC3E}">
        <p14:creationId xmlns:p14="http://schemas.microsoft.com/office/powerpoint/2010/main" val="25841947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4145E3F4-851F-4AD9-8317-F7F39E8F57B8}" type="datetime1">
              <a:rPr lang="en-US" smtClean="0"/>
              <a:t>2/23/2023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0" y="6548497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</p:spTree>
    <p:extLst>
      <p:ext uri="{BB962C8B-B14F-4D97-AF65-F5344CB8AC3E}">
        <p14:creationId xmlns:p14="http://schemas.microsoft.com/office/powerpoint/2010/main" val="2831278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6622924B-D7FE-44A7-B187-8B8965EFD216}" type="datetime1">
              <a:rPr lang="en-US" smtClean="0"/>
              <a:t>2/23/2023</a:t>
            </a:fld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</p:spTree>
    <p:extLst>
      <p:ext uri="{BB962C8B-B14F-4D97-AF65-F5344CB8AC3E}">
        <p14:creationId xmlns:p14="http://schemas.microsoft.com/office/powerpoint/2010/main" val="1438449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02A70C2B-FC52-40A5-A1E6-6EA4EDF1DD8C}" type="datetime1">
              <a:rPr lang="en-US" smtClean="0"/>
              <a:t>2/23/2023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96333" y="6551292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</p:spTree>
    <p:extLst>
      <p:ext uri="{BB962C8B-B14F-4D97-AF65-F5344CB8AC3E}">
        <p14:creationId xmlns:p14="http://schemas.microsoft.com/office/powerpoint/2010/main" val="33830910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B6F2212-BC49-4D84-B5D0-16B459DD9094}" type="datetime1">
              <a:rPr lang="en-US" smtClean="0"/>
              <a:t>2/23/2023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04800" y="6545704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</p:spTree>
    <p:extLst>
      <p:ext uri="{BB962C8B-B14F-4D97-AF65-F5344CB8AC3E}">
        <p14:creationId xmlns:p14="http://schemas.microsoft.com/office/powerpoint/2010/main" val="19326052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2" y="126269"/>
            <a:ext cx="8709385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2" y="1043047"/>
            <a:ext cx="11563351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349" indent="-228594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89334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42B46-FAFD-B347-92A9-B52269707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AB01F0-92FB-E547-8400-06EEEE3B1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DBFC7-A219-45CB-A0F5-540BE3BB5795}" type="datetime1">
              <a:rPr lang="en-US" smtClean="0"/>
              <a:t>2/23/2023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526C06-4869-0848-A411-13CAF2D72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ALL Partners Coordination Meeting: FNAL Update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396CF1-CD24-9D42-9B87-995FADFCE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356A3-5149-EF46-9F37-E16422E81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988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9ACA47-E1C9-D14E-A205-8CB25298F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003" y="896935"/>
            <a:ext cx="12228576" cy="3336828"/>
          </a:xfrm>
          <a:prstGeom prst="rect">
            <a:avLst/>
          </a:prstGeom>
        </p:spPr>
      </p:pic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8562963" y="4817049"/>
            <a:ext cx="3427737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latin typeface="Helvetica"/>
                <a:cs typeface="Helvetica"/>
              </a:rPr>
              <a:t>A Partnership of: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UK/STFC-UKRI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600" kern="1200" baseline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4BD724-1E80-4878-9472-027E28C6A7C2}"/>
              </a:ext>
            </a:extLst>
          </p:cNvPr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40220" y="6275566"/>
            <a:ext cx="338328" cy="21031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872EFF9-AFDE-445C-A3D7-86893885A566}"/>
              </a:ext>
            </a:extLst>
          </p:cNvPr>
          <p:cNvSpPr/>
          <p:nvPr userDrawn="1"/>
        </p:nvSpPr>
        <p:spPr>
          <a:xfrm>
            <a:off x="11334367" y="5522386"/>
            <a:ext cx="320040" cy="210312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A44023-1640-4E23-9B6C-B21D51AC203C}"/>
              </a:ext>
            </a:extLst>
          </p:cNvPr>
          <p:cNvSpPr/>
          <p:nvPr userDrawn="1"/>
        </p:nvSpPr>
        <p:spPr>
          <a:xfrm>
            <a:off x="11334365" y="5263975"/>
            <a:ext cx="320040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91944F-4C95-403D-B21A-07CBC836EB9E}"/>
              </a:ext>
            </a:extLst>
          </p:cNvPr>
          <p:cNvPicPr>
            <a:picLocks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33761" y="5025543"/>
            <a:ext cx="402336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5EF24C8-38C3-451F-AE2C-C52B4B0C3DF9}"/>
              </a:ext>
            </a:extLst>
          </p:cNvPr>
          <p:cNvSpPr/>
          <p:nvPr userDrawn="1"/>
        </p:nvSpPr>
        <p:spPr>
          <a:xfrm>
            <a:off x="11334367" y="5777336"/>
            <a:ext cx="420624" cy="210312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4FF91A-2A51-4F15-9737-050781425D07}"/>
              </a:ext>
            </a:extLst>
          </p:cNvPr>
          <p:cNvSpPr/>
          <p:nvPr userDrawn="1"/>
        </p:nvSpPr>
        <p:spPr>
          <a:xfrm>
            <a:off x="11333761" y="6024723"/>
            <a:ext cx="320040" cy="210312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617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3EAE63-7C38-4BAE-A845-679757437A36}" type="datetime1">
              <a:rPr lang="en-US" smtClean="0"/>
              <a:t>2/23/2023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8005-5077-434A-80CA-8C55A16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6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A7A2C6C-6145-4F99-9CC3-124EB5982E00}" type="datetime1">
              <a:rPr lang="en-US" smtClean="0"/>
              <a:t>2/23/2023</a:t>
            </a:fld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</p:spTree>
    <p:extLst>
      <p:ext uri="{BB962C8B-B14F-4D97-AF65-F5344CB8AC3E}">
        <p14:creationId xmlns:p14="http://schemas.microsoft.com/office/powerpoint/2010/main" val="31078942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724DACF1-6BBE-4695-A4B3-271EB7475756}" type="datetime1">
              <a:rPr lang="en-US" smtClean="0"/>
              <a:t>2/23/2023</a:t>
            </a:fld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</p:spTree>
    <p:extLst>
      <p:ext uri="{BB962C8B-B14F-4D97-AF65-F5344CB8AC3E}">
        <p14:creationId xmlns:p14="http://schemas.microsoft.com/office/powerpoint/2010/main" val="8147330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F4BCA7A9-9378-4B59-8294-5E8ED24B4D29}" type="datetime1">
              <a:rPr lang="en-US" smtClean="0"/>
              <a:t>2/23/2023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</p:spTree>
    <p:extLst>
      <p:ext uri="{BB962C8B-B14F-4D97-AF65-F5344CB8AC3E}">
        <p14:creationId xmlns:p14="http://schemas.microsoft.com/office/powerpoint/2010/main" val="36333900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DF64415C-FB36-44EC-860D-C6BB78457E1C}" type="datetime1">
              <a:rPr lang="en-US" smtClean="0"/>
              <a:t>2/23/2023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</p:spTree>
    <p:extLst>
      <p:ext uri="{BB962C8B-B14F-4D97-AF65-F5344CB8AC3E}">
        <p14:creationId xmlns:p14="http://schemas.microsoft.com/office/powerpoint/2010/main" val="4008492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A133FE3-C831-4BB2-A928-755F4EE95926}" type="datetime1">
              <a:rPr lang="en-US" smtClean="0"/>
              <a:t>2/23/2023</a:t>
            </a:fld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</p:spTree>
    <p:extLst>
      <p:ext uri="{BB962C8B-B14F-4D97-AF65-F5344CB8AC3E}">
        <p14:creationId xmlns:p14="http://schemas.microsoft.com/office/powerpoint/2010/main" val="28594540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89C160-CB95-4CF2-B6C0-46C918055F1B}" type="datetime1">
              <a:rPr lang="en-US" smtClean="0"/>
              <a:t>2/23/2023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</p:spTree>
    <p:extLst>
      <p:ext uri="{BB962C8B-B14F-4D97-AF65-F5344CB8AC3E}">
        <p14:creationId xmlns:p14="http://schemas.microsoft.com/office/powerpoint/2010/main" val="3116382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39034056-1E75-4366-96DD-564DCB284BFA}" type="datetime1">
              <a:rPr lang="en-US" smtClean="0"/>
              <a:t>2/23/2023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</p:spTree>
    <p:extLst>
      <p:ext uri="{BB962C8B-B14F-4D97-AF65-F5344CB8AC3E}">
        <p14:creationId xmlns:p14="http://schemas.microsoft.com/office/powerpoint/2010/main" val="2254400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AA131350-EB01-4C3D-835C-0C811F46529C}" type="datetime1">
              <a:rPr lang="en-US" smtClean="0"/>
              <a:t>2/23/2023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</p:spTree>
    <p:extLst>
      <p:ext uri="{BB962C8B-B14F-4D97-AF65-F5344CB8AC3E}">
        <p14:creationId xmlns:p14="http://schemas.microsoft.com/office/powerpoint/2010/main" val="1653742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E95FE5-7754-4709-B1BD-B4568B1C19ED}" type="datetime1">
              <a:rPr lang="en-US" smtClean="0"/>
              <a:t>2/23/2023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</p:spTree>
    <p:extLst>
      <p:ext uri="{BB962C8B-B14F-4D97-AF65-F5344CB8AC3E}">
        <p14:creationId xmlns:p14="http://schemas.microsoft.com/office/powerpoint/2010/main" val="716123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8107060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" y="-1"/>
            <a:ext cx="12192001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3" name="Picture 2" descr="A view of a city&#10;&#10;Description automatically generated">
            <a:extLst>
              <a:ext uri="{FF2B5EF4-FFF2-40B4-BE49-F238E27FC236}">
                <a16:creationId xmlns:a16="http://schemas.microsoft.com/office/drawing/2014/main" id="{E19ACA47-E1C9-D14E-A205-8CB25298F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171" b="18952"/>
          <a:stretch/>
        </p:blipFill>
        <p:spPr>
          <a:xfrm>
            <a:off x="-1" y="896935"/>
            <a:ext cx="12192001" cy="3336828"/>
          </a:xfrm>
          <a:prstGeom prst="rect">
            <a:avLst/>
          </a:prstGeom>
        </p:spPr>
      </p:pic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8107061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8562963" y="4817049"/>
            <a:ext cx="3427737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latin typeface="Helvetica"/>
                <a:cs typeface="Helvetica"/>
              </a:rPr>
              <a:t>A Partnership of: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UK/UKRI-STFC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600" kern="1200" baseline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4BD724-1E80-4878-9472-027E28C6A7C2}"/>
              </a:ext>
            </a:extLst>
          </p:cNvPr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40220" y="6275566"/>
            <a:ext cx="338328" cy="21031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872EFF9-AFDE-445C-A3D7-86893885A566}"/>
              </a:ext>
            </a:extLst>
          </p:cNvPr>
          <p:cNvSpPr/>
          <p:nvPr userDrawn="1"/>
        </p:nvSpPr>
        <p:spPr>
          <a:xfrm>
            <a:off x="11334367" y="5522386"/>
            <a:ext cx="320040" cy="210312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A44023-1640-4E23-9B6C-B21D51AC203C}"/>
              </a:ext>
            </a:extLst>
          </p:cNvPr>
          <p:cNvSpPr/>
          <p:nvPr userDrawn="1"/>
        </p:nvSpPr>
        <p:spPr>
          <a:xfrm>
            <a:off x="11334365" y="5263975"/>
            <a:ext cx="320040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91944F-4C95-403D-B21A-07CBC836EB9E}"/>
              </a:ext>
            </a:extLst>
          </p:cNvPr>
          <p:cNvPicPr>
            <a:picLocks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33761" y="5025543"/>
            <a:ext cx="402336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5EF24C8-38C3-451F-AE2C-C52B4B0C3DF9}"/>
              </a:ext>
            </a:extLst>
          </p:cNvPr>
          <p:cNvSpPr/>
          <p:nvPr userDrawn="1"/>
        </p:nvSpPr>
        <p:spPr>
          <a:xfrm>
            <a:off x="11334367" y="5777336"/>
            <a:ext cx="420624" cy="210312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4FF91A-2A51-4F15-9737-050781425D07}"/>
              </a:ext>
            </a:extLst>
          </p:cNvPr>
          <p:cNvSpPr/>
          <p:nvPr userDrawn="1"/>
        </p:nvSpPr>
        <p:spPr>
          <a:xfrm>
            <a:off x="11333761" y="6024723"/>
            <a:ext cx="320040" cy="210312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89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5EE98EF-4E55-48C3-812B-57A61C393B20}" type="datetime1">
              <a:rPr lang="en-US" smtClean="0"/>
              <a:t>2/23/2023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8005-5077-434A-80CA-8C55A16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805" y="6548497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143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9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C0F8A8F-C2A0-4CF9-82F3-948DAECD0EA1}" type="datetime1">
              <a:rPr lang="en-US" smtClean="0"/>
              <a:t>2/23/2023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388791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812182" y="6266724"/>
            <a:ext cx="1024128" cy="40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41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56" r:id="rId2"/>
    <p:sldLayoutId id="2147484157" r:id="rId3"/>
    <p:sldLayoutId id="2147484158" r:id="rId4"/>
    <p:sldLayoutId id="2147484159" r:id="rId5"/>
    <p:sldLayoutId id="2147484160" r:id="rId6"/>
    <p:sldLayoutId id="2147484161" r:id="rId7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605446" cy="13766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070766" y="6229548"/>
            <a:ext cx="910723" cy="47477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0DBC688-4F30-40E8-BBB5-F107F1D3ED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2436" y="6545704"/>
            <a:ext cx="90850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377CCCBE-6D14-41EC-8848-5CA78AA1C52C}" type="datetime1">
              <a:rPr lang="en-US" smtClean="0"/>
              <a:t>2/23/2023</a:t>
            </a:fld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246728A-CF4F-487F-8DEA-58E9F682B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4802" y="6549719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57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3" r:id="rId1"/>
    <p:sldLayoutId id="2147484164" r:id="rId2"/>
    <p:sldLayoutId id="2147484165" r:id="rId3"/>
    <p:sldLayoutId id="2147484166" r:id="rId4"/>
    <p:sldLayoutId id="2147484167" r:id="rId5"/>
    <p:sldLayoutId id="2147484168" r:id="rId6"/>
    <p:sldLayoutId id="2147484169" r:id="rId7"/>
    <p:sldLayoutId id="2147484171" r:id="rId8"/>
    <p:sldLayoutId id="2147484172" r:id="rId9"/>
    <p:sldLayoutId id="2147484173" r:id="rId10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557EED0-EA02-42E5-A72E-9C6CEF9D9D8B}" type="datetime1">
              <a:rPr lang="en-US" smtClean="0"/>
              <a:t>2/23/2023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388791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812182" y="6266724"/>
            <a:ext cx="1024128" cy="40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72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5" r:id="rId1"/>
    <p:sldLayoutId id="2147484176" r:id="rId2"/>
    <p:sldLayoutId id="2147484177" r:id="rId3"/>
    <p:sldLayoutId id="2147484178" r:id="rId4"/>
    <p:sldLayoutId id="2147484179" r:id="rId5"/>
    <p:sldLayoutId id="2147484180" r:id="rId6"/>
    <p:sldLayoutId id="2147484181" r:id="rId7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605446" cy="13766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70766" y="6229548"/>
            <a:ext cx="910723" cy="47477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0DBC688-4F30-40E8-BBB5-F107F1D3ED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2436" y="6545704"/>
            <a:ext cx="90850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AC6A338-8AFF-4B9F-A9E4-172C17BB7D3F}" type="datetime1">
              <a:rPr lang="en-US" smtClean="0"/>
              <a:t>2/23/2023</a:t>
            </a:fld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246728A-CF4F-487F-8DEA-58E9F682B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4802" y="6549719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317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3" r:id="rId1"/>
    <p:sldLayoutId id="2147484184" r:id="rId2"/>
    <p:sldLayoutId id="2147484185" r:id="rId3"/>
    <p:sldLayoutId id="2147484186" r:id="rId4"/>
    <p:sldLayoutId id="2147484187" r:id="rId5"/>
    <p:sldLayoutId id="2147484188" r:id="rId6"/>
    <p:sldLayoutId id="2147484189" r:id="rId7"/>
    <p:sldLayoutId id="2147484190" r:id="rId8"/>
    <p:sldLayoutId id="2147484191" r:id="rId9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96D3C2E7-059E-4AB9-AD0B-1142DF8C12D2}" type="datetime1">
              <a:rPr lang="en-US" smtClean="0"/>
              <a:t>2/23/2023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388791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812182" y="6266724"/>
            <a:ext cx="1024128" cy="40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239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3" r:id="rId1"/>
    <p:sldLayoutId id="2147484194" r:id="rId2"/>
    <p:sldLayoutId id="2147484195" r:id="rId3"/>
    <p:sldLayoutId id="2147484196" r:id="rId4"/>
    <p:sldLayoutId id="2147484197" r:id="rId5"/>
    <p:sldLayoutId id="2147484198" r:id="rId6"/>
    <p:sldLayoutId id="2147484199" r:id="rId7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5900" y="4369083"/>
            <a:ext cx="8087210" cy="1003049"/>
          </a:xfrm>
        </p:spPr>
        <p:txBody>
          <a:bodyPr vert="horz" wrap="square" lIns="0" tIns="45720" rIns="91440" bIns="45720" anchor="ctr" anchorCtr="0">
            <a:noAutofit/>
          </a:bodyPr>
          <a:lstStyle/>
          <a:p>
            <a:r>
              <a:rPr lang="en-US" noProof="1">
                <a:sym typeface="Arial" panose="020B0604020202020204" pitchFamily="34" charset="0"/>
              </a:rPr>
              <a:t>SSR Status Update at Fermilab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5903" y="5394869"/>
            <a:ext cx="11332308" cy="1247725"/>
          </a:xfrm>
        </p:spPr>
        <p:txBody>
          <a:bodyPr lIns="0" tIns="45720" rIns="0" bIns="45720" anchor="t">
            <a:noAutofit/>
          </a:bodyPr>
          <a:lstStyle/>
          <a:p>
            <a:r>
              <a:rPr lang="en-US" dirty="0"/>
              <a:t>SSRs team at Fermilab</a:t>
            </a:r>
          </a:p>
          <a:p>
            <a:r>
              <a:rPr lang="en-US" sz="2100" dirty="0"/>
              <a:t>February 23, 2022</a:t>
            </a:r>
          </a:p>
          <a:p>
            <a:r>
              <a:rPr lang="en-US" dirty="0"/>
              <a:t>ALL Partners Coordination Meeting</a:t>
            </a:r>
          </a:p>
        </p:txBody>
      </p:sp>
    </p:spTree>
    <p:extLst>
      <p:ext uri="{BB962C8B-B14F-4D97-AF65-F5344CB8AC3E}">
        <p14:creationId xmlns:p14="http://schemas.microsoft.com/office/powerpoint/2010/main" val="1139286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E312F6-A3B8-491A-9F68-BFE0ED2F8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 solenoid status update – BARC activities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34C546-0ADB-4CF6-BBC9-E4D79E704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6FC79B-3392-434B-9901-D1959CFF5ADE}" type="datetime1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E4BD8-F18E-42C8-8DB4-7D282ED1C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A0861-E318-4359-AC9C-A23F84A70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FAA489E-28F1-772E-FEA3-3A6C8CB1D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5" y="1058144"/>
            <a:ext cx="7481429" cy="5188562"/>
          </a:xfrm>
        </p:spPr>
        <p:txBody>
          <a:bodyPr lIns="0" tIns="0" rIns="0" bIns="0" anchor="t"/>
          <a:lstStyle/>
          <a:p>
            <a:pPr marL="306705" indent="-306705" algn="just"/>
            <a:r>
              <a:rPr lang="en-US" sz="1900" dirty="0">
                <a:ea typeface="ＭＳ Ｐゴシック"/>
                <a:cs typeface="Helvetica"/>
              </a:rPr>
              <a:t>The pre-series magnet P2-SSR-BARC-A-007 test is completed. The test report is being prepared.</a:t>
            </a:r>
            <a:endParaRPr lang="en-US" sz="1900">
              <a:cs typeface="Helvetica"/>
            </a:endParaRPr>
          </a:p>
          <a:p>
            <a:pPr marL="683260" lvl="1" indent="-306705" algn="just"/>
            <a:r>
              <a:rPr lang="en-US" sz="1600" dirty="0">
                <a:ea typeface="ＭＳ Ｐゴシック"/>
                <a:cs typeface="Helvetica"/>
              </a:rPr>
              <a:t>Electrical measurement – Electrical resistance, Inductance and Q factor</a:t>
            </a:r>
          </a:p>
          <a:p>
            <a:pPr marL="683260" lvl="1" indent="-306705" algn="just"/>
            <a:r>
              <a:rPr lang="en-US" sz="1600" dirty="0">
                <a:ea typeface="ＭＳ Ｐゴシック"/>
                <a:cs typeface="Helvetica"/>
              </a:rPr>
              <a:t>Warm magnetic field measurement</a:t>
            </a:r>
            <a:endParaRPr lang="en-US" sz="1600" dirty="0"/>
          </a:p>
          <a:p>
            <a:pPr marL="683260" lvl="1" indent="-306705" algn="just"/>
            <a:r>
              <a:rPr lang="en-US" sz="1600" dirty="0">
                <a:ea typeface="ＭＳ Ｐゴシック"/>
                <a:cs typeface="Helvetica"/>
              </a:rPr>
              <a:t>Warm Transfer function measurement</a:t>
            </a:r>
            <a:endParaRPr lang="en-US" sz="1600" dirty="0"/>
          </a:p>
          <a:p>
            <a:pPr marL="683260" lvl="1" indent="-306705" algn="just"/>
            <a:r>
              <a:rPr lang="en-US" sz="1600" dirty="0">
                <a:ea typeface="ＭＳ Ｐゴシック"/>
                <a:cs typeface="Helvetica"/>
              </a:rPr>
              <a:t>Cold Transfer function measurement Solenoid</a:t>
            </a:r>
            <a:endParaRPr lang="en-US" sz="1600" dirty="0"/>
          </a:p>
          <a:p>
            <a:pPr marL="683260" lvl="1" indent="-306705" algn="just"/>
            <a:r>
              <a:rPr lang="en-US" sz="1600" dirty="0">
                <a:ea typeface="ＭＳ Ｐゴシック"/>
                <a:cs typeface="Helvetica"/>
              </a:rPr>
              <a:t>Cold Transfer function measurement horizontal dipole corrector</a:t>
            </a:r>
            <a:endParaRPr lang="en-US" sz="1600" dirty="0"/>
          </a:p>
          <a:p>
            <a:pPr marL="683260" lvl="1" indent="-306705" algn="just"/>
            <a:r>
              <a:rPr lang="en-US" sz="1600" dirty="0">
                <a:ea typeface="ＭＳ Ｐゴシック"/>
                <a:cs typeface="Helvetica"/>
              </a:rPr>
              <a:t>Cold Transfer function measurement Vertical dipole corrector</a:t>
            </a:r>
            <a:endParaRPr lang="en-US" sz="1600" dirty="0"/>
          </a:p>
          <a:p>
            <a:pPr marL="683260" lvl="1" indent="-306705" algn="just"/>
            <a:r>
              <a:rPr lang="en-US" sz="1600" dirty="0">
                <a:ea typeface="ＭＳ Ｐゴシック"/>
                <a:cs typeface="Helvetica"/>
              </a:rPr>
              <a:t>Axial field mapping of Solenoid at various currents</a:t>
            </a:r>
            <a:endParaRPr lang="en-US" sz="1600" dirty="0"/>
          </a:p>
          <a:p>
            <a:pPr marL="683260" lvl="1" indent="-306705" algn="just"/>
            <a:r>
              <a:rPr lang="en-US" sz="1600" dirty="0">
                <a:ea typeface="ＭＳ Ｐゴシック"/>
                <a:cs typeface="Helvetica"/>
              </a:rPr>
              <a:t>Axial field mapping of dipole Vertical corrector</a:t>
            </a:r>
            <a:endParaRPr lang="en-US" sz="1600" dirty="0"/>
          </a:p>
          <a:p>
            <a:pPr marL="683260" lvl="1" indent="-306705" algn="just"/>
            <a:r>
              <a:rPr lang="en-US" sz="1600" dirty="0">
                <a:ea typeface="ＭＳ Ｐゴシック"/>
                <a:cs typeface="Helvetica"/>
              </a:rPr>
              <a:t>Axial field mapping of Horizontal dipole corrector</a:t>
            </a:r>
            <a:endParaRPr lang="en-US" sz="1600" dirty="0"/>
          </a:p>
          <a:p>
            <a:pPr marL="306705" indent="-306705" algn="just"/>
            <a:r>
              <a:rPr lang="en-US" sz="1900" dirty="0">
                <a:ea typeface="ＭＳ Ｐゴシック"/>
                <a:cs typeface="Helvetica"/>
              </a:rPr>
              <a:t>The pre-series magnet P2-SSR-BARC-A-009 has some test issues that need further investigation. </a:t>
            </a:r>
            <a:endParaRPr lang="en-US" sz="1900"/>
          </a:p>
          <a:p>
            <a:pPr marL="306705" indent="-306705" algn="just"/>
            <a:r>
              <a:rPr lang="en-US" sz="1900" dirty="0">
                <a:ea typeface="ＭＳ Ｐゴシック"/>
                <a:cs typeface="Helvetica"/>
              </a:rPr>
              <a:t>P2-SSR-BARC-A-008 and P2-SSR-BARC-A-003 are under warm magnet measurement. </a:t>
            </a:r>
          </a:p>
          <a:p>
            <a:pPr marL="306705" indent="-306705" algn="just"/>
            <a:r>
              <a:rPr lang="en-US" sz="1900" dirty="0">
                <a:ea typeface="ＭＳ Ｐゴシック"/>
                <a:cs typeface="Helvetica"/>
              </a:rPr>
              <a:t>Plan to ship two magnet at the same time (007 with 009 or 003)</a:t>
            </a:r>
          </a:p>
          <a:p>
            <a:pPr marL="306705" indent="-306705" algn="just"/>
            <a:r>
              <a:rPr lang="en-US" sz="1900" dirty="0">
                <a:ea typeface="ＭＳ Ｐゴシック"/>
                <a:cs typeface="Helvetica"/>
              </a:rPr>
              <a:t>Prepare the documents for FDR while testing the magnets.</a:t>
            </a:r>
          </a:p>
        </p:txBody>
      </p:sp>
      <p:pic>
        <p:nvPicPr>
          <p:cNvPr id="13" name="Picture 13">
            <a:extLst>
              <a:ext uri="{FF2B5EF4-FFF2-40B4-BE49-F238E27FC236}">
                <a16:creationId xmlns:a16="http://schemas.microsoft.com/office/drawing/2014/main" id="{BD329C9B-0960-684D-011A-1FEF41A0F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2438" y="639935"/>
            <a:ext cx="3828638" cy="549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9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9628B-36B2-4A77-8E1C-466EED2F3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CB603E-E04C-4C36-90BF-9038769574B2}" type="datetime1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B0571C-C586-4E9E-B8D1-193E51C23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BCDDD4-8E83-45CA-B01B-7706FB133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BEA5F5-A378-4FEC-8557-B9A5C9443ABA}"/>
              </a:ext>
            </a:extLst>
          </p:cNvPr>
          <p:cNvSpPr txBox="1"/>
          <p:nvPr/>
        </p:nvSpPr>
        <p:spPr>
          <a:xfrm>
            <a:off x="4323947" y="2736503"/>
            <a:ext cx="3544107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SSRs Couplers</a:t>
            </a:r>
          </a:p>
          <a:p>
            <a:pPr algn="r"/>
            <a:r>
              <a:rPr lang="en-US" sz="2000" dirty="0"/>
              <a:t>SPM: N. Solyak</a:t>
            </a:r>
          </a:p>
          <a:p>
            <a:pPr algn="r"/>
            <a:r>
              <a:rPr lang="en-US" sz="2000" dirty="0"/>
              <a:t>Presenter: N. Solyak</a:t>
            </a:r>
          </a:p>
        </p:txBody>
      </p:sp>
    </p:spTree>
    <p:extLst>
      <p:ext uri="{BB962C8B-B14F-4D97-AF65-F5344CB8AC3E}">
        <p14:creationId xmlns:p14="http://schemas.microsoft.com/office/powerpoint/2010/main" val="4093367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57615BC-B1A7-47A0-8C2B-44607992C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1300" y="4546406"/>
            <a:ext cx="6561187" cy="1414463"/>
          </a:xfrm>
        </p:spPr>
        <p:txBody>
          <a:bodyPr lIns="0" tIns="0" rIns="0" bIns="0" anchor="t"/>
          <a:lstStyle/>
          <a:p>
            <a:pPr marL="306705" indent="-306705"/>
            <a:endParaRPr lang="en-US" dirty="0">
              <a:cs typeface="Helvetica"/>
            </a:endParaRPr>
          </a:p>
          <a:p>
            <a:pPr marL="306705" indent="-306705"/>
            <a:endParaRPr lang="en-US"/>
          </a:p>
          <a:p>
            <a:pPr marL="306705" indent="-306705"/>
            <a:endParaRPr lang="en-US" dirty="0"/>
          </a:p>
          <a:p>
            <a:pPr marL="306705" indent="-306705"/>
            <a:endParaRPr lang="en-US"/>
          </a:p>
          <a:p>
            <a:pPr marL="306705" indent="-306705"/>
            <a:endParaRPr lang="en-US" dirty="0"/>
          </a:p>
          <a:p>
            <a:pPr marL="683260" lvl="1" indent="-306705"/>
            <a:endParaRPr lang="en-US" sz="2100" dirty="0">
              <a:ea typeface="ＭＳ Ｐゴシック"/>
            </a:endParaRPr>
          </a:p>
          <a:p>
            <a:pPr marL="306705" indent="-306705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9DFA1D-F113-4149-8CA1-A75CC7CF5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 dirty="0"/>
              <a:t>Couplers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C0C275-BEB7-493B-8B65-629CC282B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89034E-999D-448F-8B65-E9EB9A1E1F76}" type="datetime1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2A796F-58CB-4A32-83C9-CBC185F6D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0F009-4661-485D-9292-0F8966C6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A446D5-081D-4502-B7DE-7D245F2CD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1765" y="1064458"/>
            <a:ext cx="4835435" cy="33675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259606-7295-4DBE-8EF3-97DD17FD0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927" y="3239455"/>
            <a:ext cx="2824838" cy="2613901"/>
          </a:xfrm>
          <a:prstGeom prst="rect">
            <a:avLst/>
          </a:prstGeom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E06C025F-C882-0387-9D68-1A6446718866}"/>
              </a:ext>
            </a:extLst>
          </p:cNvPr>
          <p:cNvSpPr txBox="1">
            <a:spLocks/>
          </p:cNvSpPr>
          <p:nvPr/>
        </p:nvSpPr>
        <p:spPr>
          <a:xfrm>
            <a:off x="203200" y="901506"/>
            <a:ext cx="6942187" cy="5059363"/>
          </a:xfrm>
          <a:prstGeom prst="rect">
            <a:avLst/>
          </a:prstGeom>
        </p:spPr>
        <p:txBody>
          <a:bodyPr lIns="0" tIns="0" rIns="0" bIns="0" anchor="t"/>
          <a:lstStyle>
            <a:lvl1pPr marL="306910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68366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07100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447764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6638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6705" indent="-306705"/>
            <a:r>
              <a:rPr lang="en-US" dirty="0"/>
              <a:t>Planning procurement of all (50+) production SSR couplers</a:t>
            </a:r>
          </a:p>
          <a:p>
            <a:pPr marL="306705" indent="-306705"/>
            <a:r>
              <a:rPr lang="en-US" dirty="0"/>
              <a:t>Continue testing ppSSR2 couplers</a:t>
            </a:r>
          </a:p>
          <a:p>
            <a:pPr marL="683260" lvl="1" indent="-306705"/>
            <a:r>
              <a:rPr lang="en-US" sz="2100" dirty="0">
                <a:ea typeface="ＭＳ Ｐゴシック"/>
              </a:rPr>
              <a:t>First test of </a:t>
            </a:r>
            <a:r>
              <a:rPr lang="en-US" sz="2100" dirty="0" err="1">
                <a:ea typeface="ＭＳ Ｐゴシック"/>
              </a:rPr>
              <a:t>Ti</a:t>
            </a:r>
            <a:r>
              <a:rPr lang="en-US" sz="2100" dirty="0">
                <a:ea typeface="ＭＳ Ｐゴシック"/>
              </a:rPr>
              <a:t>-N vs no coating showed little difference in performance. To be tested again, including 1x </a:t>
            </a:r>
            <a:r>
              <a:rPr lang="en-US" sz="2100" dirty="0" err="1">
                <a:ea typeface="ＭＳ Ｐゴシック"/>
              </a:rPr>
              <a:t>IJCLab</a:t>
            </a:r>
            <a:r>
              <a:rPr lang="en-US" sz="2100" dirty="0">
                <a:ea typeface="ＭＳ Ｐゴシック"/>
              </a:rPr>
              <a:t> coupler. </a:t>
            </a:r>
            <a:endParaRPr lang="en-US" sz="2100" dirty="0"/>
          </a:p>
          <a:p>
            <a:pPr marL="306705" indent="-306705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620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CC41F6-0827-4CF7-9417-C6CB42DEE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4F100C-3512-4A62-B8DC-92EA469AB036}" type="datetime1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70E36A-64D0-480E-A468-DAA71E28B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7AE6A6-5296-44DC-A2D2-1580913CB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5B59D6-B3D7-4D89-99E9-D5E61BFC492A}"/>
              </a:ext>
            </a:extLst>
          </p:cNvPr>
          <p:cNvSpPr txBox="1"/>
          <p:nvPr/>
        </p:nvSpPr>
        <p:spPr>
          <a:xfrm>
            <a:off x="4138479" y="2736503"/>
            <a:ext cx="3915043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SSRs CM design</a:t>
            </a:r>
          </a:p>
          <a:p>
            <a:pPr algn="r"/>
            <a:r>
              <a:rPr lang="en-US" sz="2000" dirty="0"/>
              <a:t>SPM: M. Parise</a:t>
            </a:r>
            <a:br>
              <a:rPr lang="en-US" sz="2000" dirty="0"/>
            </a:br>
            <a:r>
              <a:rPr lang="en-US" sz="2000" dirty="0"/>
              <a:t>Presenter: M. Parise</a:t>
            </a:r>
          </a:p>
        </p:txBody>
      </p:sp>
    </p:spTree>
    <p:extLst>
      <p:ext uri="{BB962C8B-B14F-4D97-AF65-F5344CB8AC3E}">
        <p14:creationId xmlns:p14="http://schemas.microsoft.com/office/powerpoint/2010/main" val="8924643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D2A13D-D372-40F5-AAC8-167643998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391" y="251752"/>
            <a:ext cx="11582400" cy="427877"/>
          </a:xfrm>
        </p:spPr>
        <p:txBody>
          <a:bodyPr/>
          <a:lstStyle/>
          <a:p>
            <a:r>
              <a:rPr lang="en-US" dirty="0"/>
              <a:t> SSRs Cryomodule Cross-section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F499D-F5C3-4AF6-91A4-708F0DA30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9A5790-C6DA-4C1C-8129-2B306EC57BC5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2/23/2023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FF680-9C9C-4B3E-B699-5BFF3A758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ALL Partners Coordination Meeting: FNAL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F4BF1-E4C0-4409-8261-A59EE7E08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B91DA4-ED7B-4BD8-BE99-937F4FFCA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340" y="1266738"/>
            <a:ext cx="4281417" cy="50511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A61353D-08B1-4C79-B5FA-DEBD4CEB33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8641" y="1266738"/>
            <a:ext cx="4208339" cy="505726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2C9DB1B-34BE-4591-ABB7-66EE49937172}"/>
              </a:ext>
            </a:extLst>
          </p:cNvPr>
          <p:cNvSpPr txBox="1"/>
          <p:nvPr/>
        </p:nvSpPr>
        <p:spPr>
          <a:xfrm>
            <a:off x="1097144" y="805073"/>
            <a:ext cx="4446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alibri" charset="0"/>
              </a:rPr>
              <a:t>Pre-production SSR2 (F10138829)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B6FDA3-B3AE-40E6-ACE8-41403FE50424}"/>
              </a:ext>
            </a:extLst>
          </p:cNvPr>
          <p:cNvSpPr txBox="1"/>
          <p:nvPr/>
        </p:nvSpPr>
        <p:spPr>
          <a:xfrm>
            <a:off x="6903245" y="805073"/>
            <a:ext cx="3925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alibri" charset="0"/>
              </a:rPr>
              <a:t>Production SSR1 (F10142933)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69393D5-FBCD-4728-884C-7BFF6511DC81}"/>
              </a:ext>
            </a:extLst>
          </p:cNvPr>
          <p:cNvCxnSpPr>
            <a:cxnSpLocks/>
          </p:cNvCxnSpPr>
          <p:nvPr/>
        </p:nvCxnSpPr>
        <p:spPr>
          <a:xfrm>
            <a:off x="5989739" y="1350628"/>
            <a:ext cx="0" cy="4967302"/>
          </a:xfrm>
          <a:prstGeom prst="line">
            <a:avLst/>
          </a:prstGeom>
          <a:ln>
            <a:solidFill>
              <a:srgbClr val="004C9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71343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3DE516-1CB8-45C3-B1B7-87035BC7D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904974"/>
            <a:ext cx="11747501" cy="5125942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sz="1800" dirty="0"/>
              <a:t>Rails were assembled and aligned on the strongback;</a:t>
            </a:r>
          </a:p>
          <a:p>
            <a:pPr>
              <a:spcBef>
                <a:spcPts val="300"/>
              </a:spcBef>
            </a:pPr>
            <a:r>
              <a:rPr lang="en-US" sz="1800" dirty="0"/>
              <a:t>The strongback was inserted into the vacuum vessel;</a:t>
            </a:r>
          </a:p>
          <a:p>
            <a:pPr>
              <a:spcBef>
                <a:spcPts val="300"/>
              </a:spcBef>
            </a:pPr>
            <a:r>
              <a:rPr lang="en-US" sz="1800" dirty="0"/>
              <a:t>Next is vessel painting and support post assembly on the strongback.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D2A13D-D372-40F5-AAC8-167643998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391" y="251752"/>
            <a:ext cx="11582400" cy="427877"/>
          </a:xfrm>
        </p:spPr>
        <p:txBody>
          <a:bodyPr/>
          <a:lstStyle/>
          <a:p>
            <a:r>
              <a:rPr lang="en-US" dirty="0"/>
              <a:t> SSR2 Cryomodule Procurement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F499D-F5C3-4AF6-91A4-708F0DA30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5DD8E7-521F-4B17-971F-01A5D0931DCC}" type="datetime1">
              <a:rPr lang="en-US" smtClean="0"/>
              <a:t>2/23/2023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F4BF1-E4C0-4409-8261-A59EE7E08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19888D-66A1-9C6E-5DE8-F4F5E9AD2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27" y="2018188"/>
            <a:ext cx="7030431" cy="40296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DEB6D3-AB67-2526-6C37-96EB4DC5DE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6042" y="1975319"/>
            <a:ext cx="8230749" cy="4115374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1D007C8-CEDC-8DEC-EA3A-047A16DA3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ALL Partners Coordination Meeting: FNAL Update</a:t>
            </a:r>
          </a:p>
        </p:txBody>
      </p:sp>
    </p:spTree>
    <p:extLst>
      <p:ext uri="{BB962C8B-B14F-4D97-AF65-F5344CB8AC3E}">
        <p14:creationId xmlns:p14="http://schemas.microsoft.com/office/powerpoint/2010/main" val="5711169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3DE516-1CB8-45C3-B1B7-87035BC7D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904974"/>
            <a:ext cx="11747501" cy="5125942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sz="2200" dirty="0"/>
              <a:t>The 1</a:t>
            </a:r>
            <a:r>
              <a:rPr lang="en-US" sz="2200" baseline="30000" dirty="0"/>
              <a:t>st</a:t>
            </a:r>
            <a:r>
              <a:rPr lang="en-US" sz="2200" dirty="0"/>
              <a:t> support post is being characterized at the University of Pisa.</a:t>
            </a:r>
          </a:p>
          <a:p>
            <a:pPr>
              <a:spcBef>
                <a:spcPts val="300"/>
              </a:spcBef>
            </a:pPr>
            <a:r>
              <a:rPr lang="en-US" sz="2200" dirty="0"/>
              <a:t>The second post was assembled and successfully traction tested.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D2A13D-D372-40F5-AAC8-167643998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391" y="251752"/>
            <a:ext cx="11582400" cy="427877"/>
          </a:xfrm>
        </p:spPr>
        <p:txBody>
          <a:bodyPr/>
          <a:lstStyle/>
          <a:p>
            <a:r>
              <a:rPr lang="en-US" dirty="0"/>
              <a:t> SSR2 Cryomodule Procurement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F499D-F5C3-4AF6-91A4-708F0DA30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7AF83E-613D-48A1-80D4-32435F7322BC}" type="datetime1">
              <a:rPr lang="en-US" smtClean="0"/>
              <a:t>2/23/2023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FF680-9C9C-4B3E-B699-5BFF3A758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F4BF1-E4C0-4409-8261-A59EE7E08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AFC191-170A-40A4-B332-0373EEA7E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330" y="2272342"/>
            <a:ext cx="2777067" cy="32671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69EE51-B346-8870-A055-486B9E28F3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1355" y="1858796"/>
            <a:ext cx="8670945" cy="409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615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3DE516-1CB8-45C3-B1B7-87035BC7D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904974"/>
            <a:ext cx="11747501" cy="5125942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sz="2200" dirty="0"/>
              <a:t>Global magnetic shield manufacturing ongoing – 1</a:t>
            </a:r>
            <a:r>
              <a:rPr lang="en-US" sz="2200" baseline="30000" dirty="0"/>
              <a:t>st</a:t>
            </a:r>
            <a:r>
              <a:rPr lang="en-US" sz="2200" dirty="0"/>
              <a:t> parts delivered and QC completed</a:t>
            </a:r>
          </a:p>
          <a:p>
            <a:pPr>
              <a:spcBef>
                <a:spcPts val="300"/>
              </a:spcBef>
            </a:pPr>
            <a:r>
              <a:rPr lang="en-US" sz="2200" dirty="0"/>
              <a:t>Thermal shield machining is ongoing – design changes are being implemented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D2A13D-D372-40F5-AAC8-167643998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391" y="251752"/>
            <a:ext cx="11582400" cy="427877"/>
          </a:xfrm>
        </p:spPr>
        <p:txBody>
          <a:bodyPr/>
          <a:lstStyle/>
          <a:p>
            <a:r>
              <a:rPr lang="en-US" dirty="0"/>
              <a:t> SSR2 Cryomodule Procurement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F499D-F5C3-4AF6-91A4-708F0DA30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CDA99D-9F3D-4936-A361-9BB26C8CA14C}" type="datetime1">
              <a:rPr lang="en-US" smtClean="0"/>
              <a:t>2/23/2023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FF680-9C9C-4B3E-B699-5BFF3A758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F4BF1-E4C0-4409-8261-A59EE7E08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70253E-BBCB-45A5-BAEA-EAE229F8B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67" y="2434178"/>
            <a:ext cx="5387982" cy="35188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396C16-3EE3-4C29-8FD5-24D6E1AD04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6648" y="2434178"/>
            <a:ext cx="2653677" cy="3518848"/>
          </a:xfrm>
          <a:prstGeom prst="rect">
            <a:avLst/>
          </a:prstGeom>
        </p:spPr>
      </p:pic>
      <p:pic>
        <p:nvPicPr>
          <p:cNvPr id="1026" name="Picture 1">
            <a:extLst>
              <a:ext uri="{FF2B5EF4-FFF2-40B4-BE49-F238E27FC236}">
                <a16:creationId xmlns:a16="http://schemas.microsoft.com/office/drawing/2014/main" id="{8329BAF7-D373-3B38-4D7E-CDFE2929D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4481" y="2706018"/>
            <a:ext cx="287655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63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3DE516-1CB8-45C3-B1B7-87035BC7D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904974"/>
            <a:ext cx="11747501" cy="5125942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sz="2200" dirty="0"/>
              <a:t>MRR was done with Solcera on 01-18-23, fabrication activities to be started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D2A13D-D372-40F5-AAC8-167643998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391" y="251752"/>
            <a:ext cx="11582400" cy="427877"/>
          </a:xfrm>
        </p:spPr>
        <p:txBody>
          <a:bodyPr/>
          <a:lstStyle/>
          <a:p>
            <a:r>
              <a:rPr lang="en-US" dirty="0"/>
              <a:t> SSR2 Cryomodule Procurement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F499D-F5C3-4AF6-91A4-708F0DA30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2BB17E-C8F6-4A6F-AB64-26672E954C7E}" type="datetime1">
              <a:rPr lang="en-US" smtClean="0"/>
              <a:t>2/23/2023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FF680-9C9C-4B3E-B699-5BFF3A758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F4BF1-E4C0-4409-8261-A59EE7E08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638525-E2CD-4464-8A79-43DFD253F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66" y="1262868"/>
            <a:ext cx="2210675" cy="23775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03AB37-2B74-4F9D-8F9A-08D72DDDF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2927" y="3429000"/>
            <a:ext cx="4179890" cy="2827261"/>
          </a:xfrm>
          <a:prstGeom prst="rect">
            <a:avLst/>
          </a:prstGeom>
        </p:spPr>
      </p:pic>
      <p:pic>
        <p:nvPicPr>
          <p:cNvPr id="9" name="Picture 8" descr="A picture containing concrete, cement&#10;&#10;Description automatically generated">
            <a:extLst>
              <a:ext uri="{FF2B5EF4-FFF2-40B4-BE49-F238E27FC236}">
                <a16:creationId xmlns:a16="http://schemas.microsoft.com/office/drawing/2014/main" id="{C841CFF7-A757-40D4-8FAA-8006A68197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60" r="6422"/>
          <a:stretch/>
        </p:blipFill>
        <p:spPr>
          <a:xfrm>
            <a:off x="5725173" y="1471242"/>
            <a:ext cx="3005506" cy="27651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08FD13-F204-425D-807E-E53690511E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7098" y="3273916"/>
            <a:ext cx="3746153" cy="280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0272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3BA422-DEA9-4DBB-8A3A-7E2B0152FB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0" tIns="0" rIns="0" bIns="0" anchor="t"/>
          <a:lstStyle/>
          <a:p>
            <a:pPr marL="342900" indent="-342900"/>
            <a:r>
              <a:rPr lang="en-US" dirty="0"/>
              <a:t>BARC: cavities tooling </a:t>
            </a:r>
            <a:r>
              <a:rPr lang="en-US" dirty="0">
                <a:highlight>
                  <a:srgbClr val="00FFFF"/>
                </a:highlight>
              </a:rPr>
              <a:t>Technical discussion ongoing</a:t>
            </a:r>
            <a:endParaRPr lang="en-US" i="1">
              <a:highlight>
                <a:srgbClr val="00FFFF"/>
              </a:highlight>
            </a:endParaRPr>
          </a:p>
          <a:p>
            <a:pPr marL="342900" indent="-342900"/>
            <a:r>
              <a:rPr lang="en-US" dirty="0"/>
              <a:t>BARC: Plan tuner Manufacturing Readiness Review</a:t>
            </a:r>
            <a:r>
              <a:rPr lang="en-US" dirty="0">
                <a:highlight>
                  <a:srgbClr val="00FFFF"/>
                </a:highlight>
              </a:rPr>
              <a:t> Completed!</a:t>
            </a:r>
          </a:p>
          <a:p>
            <a:pPr marL="342900" indent="-342900"/>
            <a:r>
              <a:rPr lang="en-US" dirty="0"/>
              <a:t>Release TRS/ISD for the SSR2 cryomodule </a:t>
            </a:r>
            <a:r>
              <a:rPr lang="en-US" i="1" dirty="0">
                <a:highlight>
                  <a:srgbClr val="00FFFF"/>
                </a:highlight>
              </a:rPr>
              <a:t>Released!!!</a:t>
            </a:r>
          </a:p>
          <a:p>
            <a:pPr marL="306705" indent="-306705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B877E19-F753-4333-BFAD-920A49FFB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items from previous meetings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CAA2E-8B3A-47A8-A730-E4BF6A6BB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2810B4-2F55-4BF0-A0A7-1A69D47DFBED}" type="datetime1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33746-76C2-460F-AF16-E96AF7BAC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EB25F-FE18-4579-9513-1343DD945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917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86C703-DD55-4F8A-8DD8-A34C3EE0A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EPDM for PIP-II/SSRs scope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DA5E36-A8D3-4CE2-A6A6-10ECB2BED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72FA1D-E025-41F0-9CA5-7F68454CD24D}" type="datetime1">
              <a:rPr lang="en-US" smtClean="0"/>
              <a:t>2/23/2023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1F1AA3-651A-43D7-A695-5A12EFBF6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2F92F-D53C-4C0C-B3F0-FF2C5A394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B01C559D-65BA-42B8-8AB6-003EAE63E1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2740983"/>
              </p:ext>
            </p:extLst>
          </p:nvPr>
        </p:nvGraphicFramePr>
        <p:xfrm>
          <a:off x="1759744" y="971550"/>
          <a:ext cx="8672512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6256">
                  <a:extLst>
                    <a:ext uri="{9D8B030D-6E8A-4147-A177-3AD203B41FA5}">
                      <a16:colId xmlns:a16="http://schemas.microsoft.com/office/drawing/2014/main" val="3528542236"/>
                    </a:ext>
                  </a:extLst>
                </a:gridCol>
                <a:gridCol w="4336256">
                  <a:extLst>
                    <a:ext uri="{9D8B030D-6E8A-4147-A177-3AD203B41FA5}">
                      <a16:colId xmlns:a16="http://schemas.microsoft.com/office/drawing/2014/main" val="33633303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Engineering Process Documentation Management (EPDM)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Teamcenter No.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18389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Prototype SSR1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ED0001256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80486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/>
                        <a:t>Production SSR1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ED0011856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35823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Pre-production SSR2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ED0001257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5459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/>
                        <a:t>Production SSR2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ED0011912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3568409"/>
                  </a:ext>
                </a:extLst>
              </a:tr>
            </a:tbl>
          </a:graphicData>
        </a:graphic>
      </p:graphicFrame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5639CA48-7EF0-4508-A1EB-3C66922CA861}"/>
              </a:ext>
            </a:extLst>
          </p:cNvPr>
          <p:cNvSpPr txBox="1">
            <a:spLocks/>
          </p:cNvSpPr>
          <p:nvPr/>
        </p:nvSpPr>
        <p:spPr>
          <a:xfrm>
            <a:off x="2007416" y="4596996"/>
            <a:ext cx="8177168" cy="135079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/>
              <a:t>The EPDMs listed contain all the references for the Design, Procurement, Fabrication, Assembly and Testing for all components and subassemblies for the cryomodule.</a:t>
            </a:r>
          </a:p>
        </p:txBody>
      </p:sp>
    </p:spTree>
    <p:extLst>
      <p:ext uri="{BB962C8B-B14F-4D97-AF65-F5344CB8AC3E}">
        <p14:creationId xmlns:p14="http://schemas.microsoft.com/office/powerpoint/2010/main" val="34748070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55E88CD-8AEE-43FB-B446-A26A9BD1B6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A961692-3987-4641-8171-6C456E603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Items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EAF2CF-8728-44A1-B1E8-63EAFB718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04672B0-56AC-4A64-997D-E28DAF0A4949}" type="datetime1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B8C28-DA1C-4842-90EC-5361F3E5E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ALL Partners Coordination Meeting: FNAL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76039-F875-4C22-B8EC-46900802C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dirty="0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702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C958069-DBD7-4564-8538-EB11D5E78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cs typeface="Helvetica"/>
              </a:rPr>
              <a:t>Flow-down of Requirement and Interface Specifications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E85F12-8458-430A-8F89-4492A1354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2E41BD0-856B-4EEA-9F3A-EF2FF862BCA4}" type="datetime1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5B9F74-ADF3-43A8-9D46-B62A7FFF1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78B288-9E13-42D7-A730-0F04CE336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78D5262F-C4E5-4E14-8859-7DC768075A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5729" y="971550"/>
            <a:ext cx="10841492" cy="505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515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F3D6834-54C5-437C-B369-AF51429278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Prototype SSR1 CM</a:t>
            </a:r>
          </a:p>
          <a:p>
            <a:pPr lvl="1"/>
            <a:r>
              <a:rPr lang="en-US">
                <a:highlight>
                  <a:srgbClr val="FFFF00"/>
                </a:highlight>
              </a:rPr>
              <a:t>Completed</a:t>
            </a:r>
            <a:r>
              <a:rPr lang="en-US"/>
              <a:t>. Currently used to get residual magnetic field within the coldmass.</a:t>
            </a:r>
          </a:p>
          <a:p>
            <a:pPr>
              <a:spcBef>
                <a:spcPts val="1800"/>
              </a:spcBef>
            </a:pPr>
            <a:r>
              <a:rPr lang="en-US"/>
              <a:t>Pre-production SSR2 CM</a:t>
            </a:r>
          </a:p>
          <a:p>
            <a:pPr lvl="1"/>
            <a:r>
              <a:rPr lang="en-US"/>
              <a:t>Design completed. All POs awarded. </a:t>
            </a:r>
          </a:p>
          <a:p>
            <a:pPr lvl="1"/>
            <a:r>
              <a:rPr lang="en-US"/>
              <a:t>Planning incoming inspections and </a:t>
            </a:r>
            <a:r>
              <a:rPr lang="en-US">
                <a:highlight>
                  <a:srgbClr val="FFFF00"/>
                </a:highlight>
              </a:rPr>
              <a:t>finalizing assembly phases</a:t>
            </a:r>
            <a:r>
              <a:rPr lang="en-US"/>
              <a:t>. </a:t>
            </a:r>
          </a:p>
          <a:p>
            <a:pPr lvl="2"/>
            <a:r>
              <a:rPr lang="en-US"/>
              <a:t>A series of meeting is going to start this month between the design and assembly teams.</a:t>
            </a:r>
          </a:p>
          <a:p>
            <a:pPr>
              <a:spcBef>
                <a:spcPts val="1800"/>
              </a:spcBef>
            </a:pPr>
            <a:r>
              <a:rPr lang="en-US"/>
              <a:t>Production SSR1 CMs (Total 2) </a:t>
            </a:r>
          </a:p>
          <a:p>
            <a:pPr lvl="1"/>
            <a:r>
              <a:rPr lang="en-US"/>
              <a:t>Cavities fabrication is ongoing.</a:t>
            </a:r>
          </a:p>
          <a:p>
            <a:pPr lvl="1"/>
            <a:r>
              <a:rPr lang="en-US"/>
              <a:t>Finalizing design of CM and preparing procurement of major sub-assemblies. </a:t>
            </a:r>
            <a:r>
              <a:rPr lang="en-US">
                <a:highlight>
                  <a:srgbClr val="FFFF00"/>
                </a:highlight>
              </a:rPr>
              <a:t>FDR in April</a:t>
            </a:r>
            <a:r>
              <a:rPr lang="en-US"/>
              <a:t>.</a:t>
            </a:r>
          </a:p>
          <a:p>
            <a:pPr>
              <a:spcBef>
                <a:spcPts val="1800"/>
              </a:spcBef>
            </a:pPr>
            <a:r>
              <a:rPr lang="en-US"/>
              <a:t>Production SSR2 CM (Total 7)</a:t>
            </a:r>
          </a:p>
          <a:p>
            <a:pPr lvl="1"/>
            <a:r>
              <a:rPr lang="en-US">
                <a:highlight>
                  <a:srgbClr val="FFFF00"/>
                </a:highlight>
              </a:rPr>
              <a:t>Nb procurement </a:t>
            </a:r>
            <a:r>
              <a:rPr lang="en-US"/>
              <a:t>is ongoing.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56862EF-CC95-4751-9545-D0AA0BEB4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Overall status and upcoming activities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7A3837-FDE9-407E-AE7B-403020DC3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DBC0A0-5D6C-4D5D-AEEF-FB6903F2737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2/23/2023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166919-434D-4C19-A803-B9333F67A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ALL Partners Coordination Meeting: FNAL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937ECF-03EA-4F28-8822-0BDA5D824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713726-70CB-40E4-34C1-5175DD23FE97}"/>
              </a:ext>
            </a:extLst>
          </p:cNvPr>
          <p:cNvSpPr txBox="1"/>
          <p:nvPr/>
        </p:nvSpPr>
        <p:spPr>
          <a:xfrm>
            <a:off x="3055327" y="1824404"/>
            <a:ext cx="2448658" cy="830997"/>
          </a:xfrm>
          <a:prstGeom prst="rect">
            <a:avLst/>
          </a:prstGeom>
          <a:solidFill>
            <a:srgbClr val="FFFF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b="1" dirty="0">
                <a:solidFill>
                  <a:srgbClr val="FF0000"/>
                </a:solidFill>
                <a:latin typeface="Calibri"/>
              </a:rPr>
              <a:t>UPDATE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071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B98E59-69D6-45F8-8B42-93842CBAD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80F3BA-01A2-4141-B1DD-0599044C94E4}" type="datetime1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E4CD60-3485-492E-A327-F9556076F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F9A93-F494-42B2-80E6-651C024C2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6F5875-93F4-4FC2-BD5F-344AA49C1F12}"/>
              </a:ext>
            </a:extLst>
          </p:cNvPr>
          <p:cNvSpPr txBox="1"/>
          <p:nvPr/>
        </p:nvSpPr>
        <p:spPr>
          <a:xfrm>
            <a:off x="3383667" y="2397948"/>
            <a:ext cx="5424666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/>
              <a:t>SSRs Niobium and Cavities</a:t>
            </a:r>
          </a:p>
          <a:p>
            <a:pPr algn="r"/>
            <a:r>
              <a:rPr lang="en-US" sz="2000"/>
              <a:t>SPM: P. Berrutti</a:t>
            </a:r>
          </a:p>
          <a:p>
            <a:pPr algn="r"/>
            <a:r>
              <a:rPr lang="en-US" sz="2000"/>
              <a:t>Presenter: M. Parise</a:t>
            </a:r>
          </a:p>
        </p:txBody>
      </p:sp>
    </p:spTree>
    <p:extLst>
      <p:ext uri="{BB962C8B-B14F-4D97-AF65-F5344CB8AC3E}">
        <p14:creationId xmlns:p14="http://schemas.microsoft.com/office/powerpoint/2010/main" val="3446309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D2A13D-D372-40F5-AAC8-167643998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 dirty="0"/>
              <a:t>Niobium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F499D-F5C3-4AF6-91A4-708F0DA30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D71481-D8AD-4C30-BE59-059A2248CFCB}" type="datetime1">
              <a:rPr lang="en-US" smtClean="0"/>
              <a:t>2/23/2023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FF680-9C9C-4B3E-B699-5BFF3A758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F4BF1-E4C0-4409-8261-A59EE7E08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FAFFC4A4-362D-4F84-977E-C4C534932C26}"/>
              </a:ext>
            </a:extLst>
          </p:cNvPr>
          <p:cNvSpPr txBox="1">
            <a:spLocks/>
          </p:cNvSpPr>
          <p:nvPr/>
        </p:nvSpPr>
        <p:spPr>
          <a:xfrm>
            <a:off x="304800" y="213194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933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609585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1219170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828754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2438339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Cavities 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C42BAB57-DB1D-E151-EC3A-A7A7C456A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699" y="679629"/>
            <a:ext cx="11747501" cy="5125942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sz="1800" dirty="0"/>
              <a:t>SSR1</a:t>
            </a:r>
            <a:endParaRPr lang="en-US" sz="1600" dirty="0"/>
          </a:p>
          <a:p>
            <a:pPr lvl="1">
              <a:spcBef>
                <a:spcPts val="300"/>
              </a:spcBef>
            </a:pPr>
            <a:r>
              <a:rPr lang="en-US" sz="1600" dirty="0"/>
              <a:t>Awarded second PO for CM2 to Ningxia</a:t>
            </a:r>
          </a:p>
          <a:p>
            <a:pPr>
              <a:spcBef>
                <a:spcPts val="300"/>
              </a:spcBef>
            </a:pPr>
            <a:r>
              <a:rPr lang="en-US" sz="2000" dirty="0"/>
              <a:t>SSR2</a:t>
            </a:r>
          </a:p>
          <a:p>
            <a:pPr lvl="1">
              <a:spcBef>
                <a:spcPts val="300"/>
              </a:spcBef>
            </a:pPr>
            <a:r>
              <a:rPr lang="en-US" sz="1600" dirty="0"/>
              <a:t>RFP for Production Niobium is being prepared</a:t>
            </a:r>
          </a:p>
          <a:p>
            <a:pPr lvl="1">
              <a:spcBef>
                <a:spcPts val="300"/>
              </a:spcBef>
            </a:pPr>
            <a:endParaRPr lang="en-US" sz="1600" dirty="0"/>
          </a:p>
          <a:p>
            <a:pPr lvl="1">
              <a:spcBef>
                <a:spcPts val="300"/>
              </a:spcBef>
            </a:pPr>
            <a:endParaRPr lang="en-US" sz="1600" dirty="0"/>
          </a:p>
          <a:p>
            <a:pPr lvl="1">
              <a:spcBef>
                <a:spcPts val="300"/>
              </a:spcBef>
            </a:pPr>
            <a:endParaRPr lang="en-US" sz="1600" dirty="0"/>
          </a:p>
          <a:p>
            <a:pPr marL="376757" lvl="1" indent="0">
              <a:spcBef>
                <a:spcPts val="300"/>
              </a:spcBef>
              <a:buNone/>
            </a:pPr>
            <a:endParaRPr lang="en-US" sz="1600" dirty="0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302D0BE1-CDF6-CDDB-653A-1E954F457B58}"/>
              </a:ext>
            </a:extLst>
          </p:cNvPr>
          <p:cNvSpPr txBox="1">
            <a:spLocks/>
          </p:cNvSpPr>
          <p:nvPr/>
        </p:nvSpPr>
        <p:spPr>
          <a:xfrm>
            <a:off x="250212" y="2740920"/>
            <a:ext cx="6069894" cy="5709736"/>
          </a:xfrm>
          <a:prstGeom prst="rect">
            <a:avLst/>
          </a:prstGeom>
        </p:spPr>
        <p:txBody>
          <a:bodyPr lIns="0" tIns="0" rIns="0" bIns="0"/>
          <a:lstStyle>
            <a:lvl1pPr marL="306910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68366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07100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447764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6638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en-US" sz="1800" dirty="0"/>
              <a:t>SSR1</a:t>
            </a:r>
          </a:p>
          <a:p>
            <a:pPr lvl="1">
              <a:spcBef>
                <a:spcPts val="300"/>
              </a:spcBef>
            </a:pPr>
            <a:r>
              <a:rPr lang="en-US" sz="1400" dirty="0"/>
              <a:t>PO 690591 with Zanon for the fabrication of 9 Production Cavities. Next milestone is the MRR to be scheduled in March/April 2023.</a:t>
            </a:r>
          </a:p>
          <a:p>
            <a:pPr>
              <a:spcBef>
                <a:spcPts val="300"/>
              </a:spcBef>
            </a:pPr>
            <a:r>
              <a:rPr lang="en-US" sz="1800" dirty="0"/>
              <a:t>SSR2</a:t>
            </a:r>
          </a:p>
          <a:p>
            <a:pPr marL="0" indent="0">
              <a:spcBef>
                <a:spcPts val="300"/>
              </a:spcBef>
              <a:buFont typeface="Arial" charset="0"/>
              <a:buNone/>
            </a:pPr>
            <a:r>
              <a:rPr lang="en-US" sz="1800" dirty="0"/>
              <a:t>	</a:t>
            </a:r>
            <a:r>
              <a:rPr lang="en-US" sz="1600" u="sng" dirty="0"/>
              <a:t>Fabrication and processing</a:t>
            </a:r>
          </a:p>
          <a:p>
            <a:pPr lvl="1">
              <a:spcBef>
                <a:spcPts val="300"/>
              </a:spcBef>
            </a:pPr>
            <a:r>
              <a:rPr lang="en-US" sz="1400" dirty="0"/>
              <a:t>Cavities 001 and 003 were tested and limited by FE. Actions are being discussed with vendor.</a:t>
            </a:r>
          </a:p>
          <a:p>
            <a:pPr lvl="1">
              <a:spcBef>
                <a:spcPts val="300"/>
              </a:spcBef>
            </a:pPr>
            <a:r>
              <a:rPr lang="en-US" sz="1400" dirty="0"/>
              <a:t>Cavity 001 is at Fermilab and STC is being prepared for cold testing it</a:t>
            </a:r>
          </a:p>
          <a:p>
            <a:pPr lvl="1">
              <a:spcBef>
                <a:spcPts val="300"/>
              </a:spcBef>
            </a:pPr>
            <a:r>
              <a:rPr lang="en-US" sz="1400" dirty="0"/>
              <a:t>RI is working on the fabrication of 3 cavities. MRR was performed. First cavity (manufactured and processed) ready in late June 2023.</a:t>
            </a:r>
          </a:p>
          <a:p>
            <a:pPr marL="0" indent="0">
              <a:spcBef>
                <a:spcPts val="300"/>
              </a:spcBef>
              <a:buFont typeface="Arial" charset="0"/>
              <a:buNone/>
            </a:pPr>
            <a:r>
              <a:rPr lang="en-US" sz="1600" dirty="0">
                <a:ea typeface="ＭＳ Ｐゴシック" charset="0"/>
              </a:rPr>
              <a:t>	</a:t>
            </a:r>
            <a:endParaRPr lang="en-US" sz="1667" dirty="0"/>
          </a:p>
          <a:p>
            <a:pPr marL="0" indent="0">
              <a:spcBef>
                <a:spcPts val="300"/>
              </a:spcBef>
              <a:buFont typeface="Arial" charset="0"/>
              <a:buNone/>
            </a:pPr>
            <a:endParaRPr lang="en-US" sz="1600" u="sng" dirty="0">
              <a:ea typeface="ＭＳ Ｐゴシック" charset="0"/>
            </a:endParaRPr>
          </a:p>
          <a:p>
            <a:pPr>
              <a:spcBef>
                <a:spcPts val="300"/>
              </a:spcBef>
            </a:pPr>
            <a:endParaRPr lang="en-US" sz="1800" dirty="0"/>
          </a:p>
          <a:p>
            <a:pPr>
              <a:spcBef>
                <a:spcPts val="300"/>
              </a:spcBef>
            </a:pPr>
            <a:endParaRPr lang="en-US" sz="1800" dirty="0"/>
          </a:p>
          <a:p>
            <a:pPr lvl="1">
              <a:spcBef>
                <a:spcPts val="300"/>
              </a:spcBef>
            </a:pPr>
            <a:endParaRPr lang="en-US" sz="1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E37FC1-EB55-4609-7E5B-E847475484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88" r="22123"/>
          <a:stretch/>
        </p:blipFill>
        <p:spPr>
          <a:xfrm>
            <a:off x="6374694" y="1278811"/>
            <a:ext cx="922215" cy="2286000"/>
          </a:xfrm>
          <a:prstGeom prst="rect">
            <a:avLst/>
          </a:prstGeom>
        </p:spPr>
      </p:pic>
      <p:pic>
        <p:nvPicPr>
          <p:cNvPr id="12" name="Picture 11" descr="A picture containing plastic, underwear&#10;&#10;Description automatically generated">
            <a:extLst>
              <a:ext uri="{FF2B5EF4-FFF2-40B4-BE49-F238E27FC236}">
                <a16:creationId xmlns:a16="http://schemas.microsoft.com/office/drawing/2014/main" id="{65D26484-C731-F241-3A11-5ADC04A64E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17" r="12849"/>
          <a:stretch/>
        </p:blipFill>
        <p:spPr>
          <a:xfrm>
            <a:off x="7386050" y="1278810"/>
            <a:ext cx="1082432" cy="228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3A8217-A90B-4C1F-9D6C-B7100802EC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740" t="10972" r="17592" b="12731"/>
          <a:stretch/>
        </p:blipFill>
        <p:spPr>
          <a:xfrm rot="16200000">
            <a:off x="9165138" y="677649"/>
            <a:ext cx="2286000" cy="3488324"/>
          </a:xfrm>
          <a:prstGeom prst="rect">
            <a:avLst/>
          </a:prstGeom>
        </p:spPr>
      </p:pic>
      <p:pic>
        <p:nvPicPr>
          <p:cNvPr id="14" name="Picture 13" descr="A picture containing indoor&#10;&#10;Description automatically generated">
            <a:extLst>
              <a:ext uri="{FF2B5EF4-FFF2-40B4-BE49-F238E27FC236}">
                <a16:creationId xmlns:a16="http://schemas.microsoft.com/office/drawing/2014/main" id="{D98857D5-61AD-8BD0-F6A0-7231717572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4694" y="3656558"/>
            <a:ext cx="1714500" cy="2286000"/>
          </a:xfrm>
          <a:prstGeom prst="rect">
            <a:avLst/>
          </a:prstGeom>
        </p:spPr>
      </p:pic>
      <p:pic>
        <p:nvPicPr>
          <p:cNvPr id="18" name="Picture 17" descr="A picture containing indoor&#10;&#10;Description automatically generated">
            <a:extLst>
              <a:ext uri="{FF2B5EF4-FFF2-40B4-BE49-F238E27FC236}">
                <a16:creationId xmlns:a16="http://schemas.microsoft.com/office/drawing/2014/main" id="{47E13CD6-BA2B-03F8-1E7A-CBB5D329922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718" r="12588" b="7638"/>
          <a:stretch/>
        </p:blipFill>
        <p:spPr>
          <a:xfrm>
            <a:off x="8478850" y="3656558"/>
            <a:ext cx="1349404" cy="2286000"/>
          </a:xfrm>
          <a:prstGeom prst="rect">
            <a:avLst/>
          </a:prstGeom>
        </p:spPr>
      </p:pic>
      <p:pic>
        <p:nvPicPr>
          <p:cNvPr id="19" name="Picture 18" descr="A picture containing indoor, counter&#10;&#10;Description automatically generated">
            <a:extLst>
              <a:ext uri="{FF2B5EF4-FFF2-40B4-BE49-F238E27FC236}">
                <a16:creationId xmlns:a16="http://schemas.microsoft.com/office/drawing/2014/main" id="{9BAA2FE6-C606-D392-914D-BDA6BAD48C4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404" b="15251"/>
          <a:stretch/>
        </p:blipFill>
        <p:spPr>
          <a:xfrm>
            <a:off x="10098135" y="3656558"/>
            <a:ext cx="1954165" cy="2286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97250A3-4BD7-0994-B20E-32A7CC3668DF}"/>
              </a:ext>
            </a:extLst>
          </p:cNvPr>
          <p:cNvSpPr txBox="1"/>
          <p:nvPr/>
        </p:nvSpPr>
        <p:spPr>
          <a:xfrm>
            <a:off x="8089194" y="679053"/>
            <a:ext cx="25886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</a:rPr>
              <a:t>RI spokes forming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166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D2A13D-D372-40F5-AAC8-167643998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 dirty="0"/>
              <a:t>Cavities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F499D-F5C3-4AF6-91A4-708F0DA30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6279EB-BF4D-4ED1-9AF5-A307EBE4ACD9}" type="datetime1">
              <a:rPr lang="en-US" smtClean="0"/>
              <a:t>2/23/2023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FF680-9C9C-4B3E-B699-5BFF3A758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F4BF1-E4C0-4409-8261-A59EE7E08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8" name="Picture 7" descr="A picture containing indoor, dirty&#10;&#10;Description automatically generated">
            <a:extLst>
              <a:ext uri="{FF2B5EF4-FFF2-40B4-BE49-F238E27FC236}">
                <a16:creationId xmlns:a16="http://schemas.microsoft.com/office/drawing/2014/main" id="{14A2A1EF-1C77-85CC-75DD-9B01D7F3B5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348" r="3674" b="5972"/>
          <a:stretch/>
        </p:blipFill>
        <p:spPr>
          <a:xfrm>
            <a:off x="1304996" y="1214544"/>
            <a:ext cx="3881663" cy="433479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B85739D-B958-3A8A-FFDC-8056DBB53AE1}"/>
              </a:ext>
            </a:extLst>
          </p:cNvPr>
          <p:cNvSpPr txBox="1"/>
          <p:nvPr/>
        </p:nvSpPr>
        <p:spPr>
          <a:xfrm>
            <a:off x="1780609" y="751091"/>
            <a:ext cx="25886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</a:rPr>
              <a:t>S2-ZA-001 at MDB</a:t>
            </a:r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21" name="Picture 20" descr="A picture containing engine, dirty&#10;&#10;Description automatically generated">
            <a:extLst>
              <a:ext uri="{FF2B5EF4-FFF2-40B4-BE49-F238E27FC236}">
                <a16:creationId xmlns:a16="http://schemas.microsoft.com/office/drawing/2014/main" id="{6F9CF901-F14D-8110-F234-4A85AA3856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598"/>
          <a:stretch/>
        </p:blipFill>
        <p:spPr>
          <a:xfrm rot="5400000">
            <a:off x="5511737" y="1425315"/>
            <a:ext cx="5263356" cy="409483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0097D71-95DB-C7E3-634F-03CD8F249FA0}"/>
              </a:ext>
            </a:extLst>
          </p:cNvPr>
          <p:cNvSpPr txBox="1"/>
          <p:nvPr/>
        </p:nvSpPr>
        <p:spPr>
          <a:xfrm>
            <a:off x="6826625" y="379387"/>
            <a:ext cx="27903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</a:rPr>
              <a:t>S2-ZA-001 </a:t>
            </a:r>
            <a:r>
              <a:rPr lang="en-US" dirty="0">
                <a:solidFill>
                  <a:schemeClr val="accent6"/>
                </a:solidFill>
              </a:rPr>
              <a:t>inside STC</a:t>
            </a:r>
          </a:p>
        </p:txBody>
      </p:sp>
    </p:spTree>
    <p:extLst>
      <p:ext uri="{BB962C8B-B14F-4D97-AF65-F5344CB8AC3E}">
        <p14:creationId xmlns:p14="http://schemas.microsoft.com/office/powerpoint/2010/main" val="1451967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467ACF-7AD3-4448-9B9C-AA0703786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4A21D2-80F8-43D6-963F-1DC93A44E847}" type="datetime1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C416F7-7543-41BB-8BC5-C970AC763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54172-0D69-4FAE-ADD1-360242DB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0C2D34-3DD5-4787-82C2-147319F4DE93}"/>
              </a:ext>
            </a:extLst>
          </p:cNvPr>
          <p:cNvSpPr txBox="1"/>
          <p:nvPr/>
        </p:nvSpPr>
        <p:spPr>
          <a:xfrm>
            <a:off x="3747372" y="2462964"/>
            <a:ext cx="4697257" cy="138499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4400" dirty="0">
                <a:latin typeface="Calibri"/>
              </a:rPr>
              <a:t>SSRs Solenoids</a:t>
            </a:r>
            <a:endParaRPr lang="en-US" dirty="0"/>
          </a:p>
          <a:p>
            <a:pPr algn="r"/>
            <a:r>
              <a:rPr lang="en-US" sz="2000" dirty="0">
                <a:latin typeface="Calibri"/>
              </a:rPr>
              <a:t>SPM: Miao Yu</a:t>
            </a:r>
          </a:p>
          <a:p>
            <a:pPr algn="r"/>
            <a:r>
              <a:rPr lang="en-US" sz="2000" dirty="0">
                <a:latin typeface="Calibri"/>
              </a:rPr>
              <a:t>Presenter: Miao Yu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17713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288EB591-EB14-4A78-8D7A-4488874FDD5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8882" y="552454"/>
            <a:ext cx="2876531" cy="54461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739BA03-6A40-4F4C-85EE-A314CE978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 solenoid status update – FNAL activities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4F787-1B43-4238-86C0-0296031BC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86AF25-75E2-4864-80D9-96CA0DEFA2B2}" type="datetime1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F981A0-2CC3-488F-9BFE-0DDC9619C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ALL Partners Coordination Meeting: FNAL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59BF3-8E6B-4D3E-80B3-2081CD85B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981B8539-2B4C-477C-8E95-D6A9CDED4AB7}"/>
              </a:ext>
            </a:extLst>
          </p:cNvPr>
          <p:cNvSpPr txBox="1">
            <a:spLocks/>
          </p:cNvSpPr>
          <p:nvPr/>
        </p:nvSpPr>
        <p:spPr>
          <a:xfrm>
            <a:off x="225231" y="809805"/>
            <a:ext cx="5387293" cy="4139855"/>
          </a:xfrm>
          <a:prstGeom prst="rect">
            <a:avLst/>
          </a:prstGeom>
        </p:spPr>
        <p:txBody>
          <a:bodyPr lIns="0" tIns="0" rIns="0" bIns="0" anchor="t"/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67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265" indent="-285750"/>
            <a:endParaRPr lang="en-US" sz="2800">
              <a:ea typeface="ＭＳ Ｐゴシック"/>
            </a:endParaRPr>
          </a:p>
          <a:p>
            <a:pPr marL="457200" lvl="1" indent="0">
              <a:buFont typeface="Arial" charset="0"/>
              <a:buNone/>
            </a:pPr>
            <a:endParaRPr lang="en-US" sz="2400">
              <a:ea typeface="ＭＳ Ｐゴシック"/>
            </a:endParaRP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DF981FFE-CEE6-4615-809C-32C9CE6E456C}"/>
              </a:ext>
            </a:extLst>
          </p:cNvPr>
          <p:cNvSpPr txBox="1">
            <a:spLocks/>
          </p:cNvSpPr>
          <p:nvPr/>
        </p:nvSpPr>
        <p:spPr>
          <a:xfrm>
            <a:off x="7273614" y="980023"/>
            <a:ext cx="4220362" cy="5259207"/>
          </a:xfrm>
          <a:prstGeom prst="rect">
            <a:avLst/>
          </a:prstGeom>
        </p:spPr>
        <p:txBody>
          <a:bodyPr lIns="0" tIns="0" rIns="0" bIns="0" anchor="t"/>
          <a:lstStyle>
            <a:lvl1pPr marL="342904" indent="-342904" algn="l" defTabSz="457206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9" indent="-285754" algn="l" defTabSz="457206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14" indent="-228603" algn="l" defTabSz="457206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20" indent="-228603" algn="l" defTabSz="457206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26" indent="-228603" algn="l" defTabSz="457206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32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7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3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9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US" sz="2000" dirty="0">
                <a:solidFill>
                  <a:srgbClr val="505050"/>
                </a:solidFill>
                <a:ea typeface="ＭＳ Ｐゴシック"/>
              </a:rPr>
              <a:t>The prototype assembly work is resumed this week.</a:t>
            </a:r>
            <a:endParaRPr lang="en-US" dirty="0"/>
          </a:p>
          <a:p>
            <a:pPr marL="342900" indent="-342900"/>
            <a:r>
              <a:rPr lang="en-US" sz="2000" dirty="0">
                <a:solidFill>
                  <a:srgbClr val="505050"/>
                </a:solidFill>
                <a:ea typeface="ＭＳ Ｐゴシック"/>
              </a:rPr>
              <a:t>Assembly procedure is being drafted during the work.</a:t>
            </a:r>
          </a:p>
          <a:p>
            <a:pPr marL="342900" indent="-342900"/>
            <a:r>
              <a:rPr lang="en-US" sz="2000" dirty="0">
                <a:solidFill>
                  <a:srgbClr val="505050"/>
                </a:solidFill>
                <a:ea typeface="ＭＳ Ｐゴシック"/>
              </a:rPr>
              <a:t>Plan to finish the assembly in a week, following with QA/QC (resistance, Ls, Q ring test, and Hipot test) </a:t>
            </a:r>
          </a:p>
          <a:p>
            <a:pPr marL="342900" indent="-342900"/>
            <a:endParaRPr lang="en-US" sz="2000" dirty="0">
              <a:solidFill>
                <a:srgbClr val="505050"/>
              </a:solidFill>
              <a:ea typeface="ＭＳ Ｐゴシック"/>
            </a:endParaRP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B8DC0AAF-43F0-4B05-AAD7-14241AF620D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9040" y="3538608"/>
            <a:ext cx="2425700" cy="1943100"/>
          </a:xfrm>
          <a:prstGeom prst="rect">
            <a:avLst/>
          </a:prstGeom>
        </p:spPr>
      </p:pic>
      <p:pic>
        <p:nvPicPr>
          <p:cNvPr id="2" name="Picture 10">
            <a:extLst>
              <a:ext uri="{FF2B5EF4-FFF2-40B4-BE49-F238E27FC236}">
                <a16:creationId xmlns:a16="http://schemas.microsoft.com/office/drawing/2014/main" id="{AF0C8659-3D36-C481-7458-6F390382A3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6377" y="994064"/>
            <a:ext cx="3652404" cy="486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518516"/>
      </p:ext>
    </p:extLst>
  </p:cSld>
  <p:clrMapOvr>
    <a:masterClrMapping/>
  </p:clrMapOvr>
</p:sld>
</file>

<file path=ppt/theme/theme1.xml><?xml version="1.0" encoding="utf-8"?>
<a:theme xmlns:a="http://schemas.openxmlformats.org/drawingml/2006/main" name="1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2.xml><?xml version="1.0" encoding="utf-8"?>
<a:theme xmlns:a="http://schemas.openxmlformats.org/drawingml/2006/main" name="2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3.xml><?xml version="1.0" encoding="utf-8"?>
<a:theme xmlns:a="http://schemas.openxmlformats.org/drawingml/2006/main" name="3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4.xml><?xml version="1.0" encoding="utf-8"?>
<a:theme xmlns:a="http://schemas.openxmlformats.org/drawingml/2006/main" name="4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5.xml><?xml version="1.0" encoding="utf-8"?>
<a:theme xmlns:a="http://schemas.openxmlformats.org/drawingml/2006/main" name="5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6aa0dec3-50e4-4fdd-85a6-36fdae68bb6a">
      <Terms xmlns="http://schemas.microsoft.com/office/infopath/2007/PartnerControls"/>
    </lcf76f155ced4ddcb4097134ff3c332f>
    <TaxCatchAll xmlns="6af097bf-c6cc-4829-adcd-4351e0b3f2c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F2990B351F44B45B6EFCEEA90A1904F" ma:contentTypeVersion="20" ma:contentTypeDescription="Create a new document." ma:contentTypeScope="" ma:versionID="21eed47c82cf76ee5196fe4924fbadf7">
  <xsd:schema xmlns:xsd="http://www.w3.org/2001/XMLSchema" xmlns:xs="http://www.w3.org/2001/XMLSchema" xmlns:p="http://schemas.microsoft.com/office/2006/metadata/properties" xmlns:ns1="http://schemas.microsoft.com/sharepoint/v3" xmlns:ns2="6aa0dec3-50e4-4fdd-85a6-36fdae68bb6a" xmlns:ns3="6af097bf-c6cc-4829-adcd-4351e0b3f2c1" targetNamespace="http://schemas.microsoft.com/office/2006/metadata/properties" ma:root="true" ma:fieldsID="f2a66193d1014a02c354a7f1093b494a" ns1:_="" ns2:_="" ns3:_="">
    <xsd:import namespace="http://schemas.microsoft.com/sharepoint/v3"/>
    <xsd:import namespace="6aa0dec3-50e4-4fdd-85a6-36fdae68bb6a"/>
    <xsd:import namespace="6af097bf-c6cc-4829-adcd-4351e0b3f2c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a0dec3-50e4-4fdd-85a6-36fdae68bb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12ca68d6-c86e-4960-a0df-15f27d65cdf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f097bf-c6cc-4829-adcd-4351e0b3f2c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a12cdc2a-447d-465a-93b4-8783a73d580f}" ma:internalName="TaxCatchAll" ma:showField="CatchAllData" ma:web="6af097bf-c6cc-4829-adcd-4351e0b3f2c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173E239-737B-4DF5-B0F4-23AFC3CA1EB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E1F245F-DB62-428D-A566-B113377E9116}">
  <ds:schemaRefs>
    <ds:schemaRef ds:uri="http://schemas.microsoft.com/office/2006/documentManagement/types"/>
    <ds:schemaRef ds:uri="http://schemas.microsoft.com/office/2006/metadata/properties"/>
    <ds:schemaRef ds:uri="6aa0dec3-50e4-4fdd-85a6-36fdae68bb6a"/>
    <ds:schemaRef ds:uri="http://purl.org/dc/elements/1.1/"/>
    <ds:schemaRef ds:uri="http://purl.org/dc/terms/"/>
    <ds:schemaRef ds:uri="6af097bf-c6cc-4829-adcd-4351e0b3f2c1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sharepoint/v3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C56C9C9-609F-4672-A11E-D48498DCA3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aa0dec3-50e4-4fdd-85a6-36fdae68bb6a"/>
    <ds:schemaRef ds:uri="6af097bf-c6cc-4829-adcd-4351e0b3f2c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TotalTime>265</TotalTime>
  <Words>893</Words>
  <Application>Microsoft Office PowerPoint</Application>
  <PresentationFormat>Widescreen</PresentationFormat>
  <Paragraphs>175</Paragraphs>
  <Slides>20</Slides>
  <Notes>7</Notes>
  <HiddenSlides>3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1_Fermilab_PPT_090915</vt:lpstr>
      <vt:lpstr>2_Fermilab_PPT_090915</vt:lpstr>
      <vt:lpstr>3_Fermilab_PPT_090915</vt:lpstr>
      <vt:lpstr>4_Fermilab_PPT_090915</vt:lpstr>
      <vt:lpstr>5_Fermilab_PPT_090915</vt:lpstr>
      <vt:lpstr>PowerPoint Presentation</vt:lpstr>
      <vt:lpstr>EPDM for PIP-II/SSRs scope</vt:lpstr>
      <vt:lpstr>Flow-down of Requirement and Interface Specifications</vt:lpstr>
      <vt:lpstr>Overall status and upcoming activities</vt:lpstr>
      <vt:lpstr>PowerPoint Presentation</vt:lpstr>
      <vt:lpstr>Niobium</vt:lpstr>
      <vt:lpstr>Cavities</vt:lpstr>
      <vt:lpstr>PowerPoint Presentation</vt:lpstr>
      <vt:lpstr>SSR solenoid status update – FNAL activities</vt:lpstr>
      <vt:lpstr>SSR solenoid status update – BARC activities</vt:lpstr>
      <vt:lpstr>PowerPoint Presentation</vt:lpstr>
      <vt:lpstr>Couplers</vt:lpstr>
      <vt:lpstr>PowerPoint Presentation</vt:lpstr>
      <vt:lpstr> SSRs Cryomodule Cross-section</vt:lpstr>
      <vt:lpstr> SSR2 Cryomodule Procurement</vt:lpstr>
      <vt:lpstr> SSR2 Cryomodule Procurement</vt:lpstr>
      <vt:lpstr> SSR2 Cryomodule Procurement</vt:lpstr>
      <vt:lpstr> SSR2 Cryomodule Procurement</vt:lpstr>
      <vt:lpstr>Action items from previous meetings</vt:lpstr>
      <vt:lpstr>Action Items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Mattia Parise</cp:lastModifiedBy>
  <cp:revision>292</cp:revision>
  <cp:lastPrinted>2020-01-24T20:57:46Z</cp:lastPrinted>
  <dcterms:created xsi:type="dcterms:W3CDTF">2019-12-16T19:54:36Z</dcterms:created>
  <dcterms:modified xsi:type="dcterms:W3CDTF">2023-02-23T13:55:45Z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0x0101008F2990B351F44B45B6EFCEEA90A1904F</vt:lpwstr>
  </property>
  <property fmtid="{D5CDD505-2E9C-101B-9397-08002B2CF9AE}" pid="3" name="MediaServiceImageTags">
    <vt:lpwstr/>
  </property>
</Properties>
</file>