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7" r:id="rId4"/>
    <p:sldId id="268" r:id="rId5"/>
    <p:sldId id="26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1E81-865C-49E4-8AC9-0080656A8289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507C-07A9-4F89-A666-C8CCCFCDD4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13/08/2020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Patricia DUCHESNE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5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13/08/2020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Patricia DUCHESNE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5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4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4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13/08/2020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Patricia DUCHESNE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DA05-D9D3-41BE-965F-93863D60427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567543" y="2301354"/>
            <a:ext cx="9947327" cy="751475"/>
          </a:xfrm>
        </p:spPr>
        <p:txBody>
          <a:bodyPr>
            <a:normAutofit/>
          </a:bodyPr>
          <a:lstStyle/>
          <a:p>
            <a:r>
              <a:rPr lang="en-US" sz="4527" dirty="0"/>
              <a:t>IJCLAB status/updates on SSR2 activities</a:t>
            </a:r>
            <a:endParaRPr lang="fr-FR" sz="452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567543" y="3266011"/>
            <a:ext cx="7543752" cy="223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Patricia Duchesne, </a:t>
            </a:r>
            <a:r>
              <a:rPr lang="fr-FR" sz="1800" dirty="0" err="1" smtClean="0"/>
              <a:t>Sandry</a:t>
            </a:r>
            <a:r>
              <a:rPr lang="fr-FR" sz="1800" dirty="0" smtClean="0"/>
              <a:t> Wallon, Nicolas Gandolfo, Longuevergne David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On </a:t>
            </a:r>
            <a:r>
              <a:rPr lang="fr-FR" sz="1800" dirty="0" err="1"/>
              <a:t>behalf</a:t>
            </a:r>
            <a:r>
              <a:rPr lang="fr-FR" sz="1800" dirty="0"/>
              <a:t> of PIP-II team at </a:t>
            </a:r>
            <a:r>
              <a:rPr lang="fr-FR" sz="1800" dirty="0" err="1"/>
              <a:t>IJCLab</a:t>
            </a:r>
            <a:endParaRPr lang="fr-FR" sz="1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9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98860" y="1065661"/>
            <a:ext cx="10146636" cy="529714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Progress on SSR2 cavity</a:t>
            </a:r>
          </a:p>
          <a:p>
            <a:r>
              <a:rPr lang="en-US" sz="2400" dirty="0" smtClean="0"/>
              <a:t>Progress </a:t>
            </a:r>
            <a:r>
              <a:rPr lang="en-US" sz="2400" dirty="0"/>
              <a:t>on Coupler</a:t>
            </a:r>
          </a:p>
          <a:p>
            <a:r>
              <a:rPr lang="en-US" sz="2400" dirty="0"/>
              <a:t>Progress on Tuner</a:t>
            </a:r>
          </a:p>
          <a:p>
            <a:endParaRPr lang="en-US" sz="2400" dirty="0" smtClean="0"/>
          </a:p>
          <a:p>
            <a:r>
              <a:rPr lang="fr-FR" sz="2400" dirty="0" err="1" smtClean="0"/>
              <a:t>Other</a:t>
            </a:r>
            <a:r>
              <a:rPr lang="fr-FR" sz="2400" dirty="0" smtClean="0"/>
              <a:t> points</a:t>
            </a:r>
            <a:endParaRPr lang="fr-FR" sz="2400" dirty="0"/>
          </a:p>
          <a:p>
            <a:pPr lvl="1"/>
            <a:endParaRPr lang="fr-FR" sz="181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7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Recent key technical achievements </a:t>
            </a:r>
            <a:r>
              <a:rPr lang="en-GB" sz="2400" dirty="0" smtClean="0">
                <a:latin typeface="+mn-lt"/>
              </a:rPr>
              <a:t>(cavity and tuner)</a:t>
            </a:r>
            <a:endParaRPr lang="en-GB" sz="2400" dirty="0">
              <a:latin typeface="+mn-lt"/>
            </a:endParaRPr>
          </a:p>
        </p:txBody>
      </p:sp>
      <p:sp>
        <p:nvSpPr>
          <p:cNvPr id="10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/>
          <a:p>
            <a:r>
              <a:rPr lang="fr-FR" dirty="0"/>
              <a:t>22/02/2023</a:t>
            </a:r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P2PEB#14- Longuevergne  - Zoom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161071" y="786267"/>
            <a:ext cx="7689124" cy="5297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 smtClean="0">
                <a:solidFill>
                  <a:schemeClr val="accent2"/>
                </a:solidFill>
              </a:rPr>
              <a:t>3 tests in vertical cryostat:</a:t>
            </a: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1st test of ZA01 + tuner (</a:t>
            </a:r>
            <a:r>
              <a:rPr lang="fr-FR" sz="1800" dirty="0" err="1" smtClean="0">
                <a:solidFill>
                  <a:srgbClr val="002060"/>
                </a:solidFill>
              </a:rPr>
              <a:t>October</a:t>
            </a:r>
            <a:r>
              <a:rPr lang="fr-FR" sz="1800" dirty="0" smtClean="0">
                <a:solidFill>
                  <a:srgbClr val="002060"/>
                </a:solidFill>
              </a:rPr>
              <a:t> 2022)</a:t>
            </a: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ZA01 </a:t>
            </a:r>
            <a:r>
              <a:rPr lang="fr-FR" sz="1800" dirty="0" err="1" smtClean="0">
                <a:solidFill>
                  <a:srgbClr val="002060"/>
                </a:solidFill>
              </a:rPr>
              <a:t>didn’t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reach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specs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because</a:t>
            </a:r>
            <a:r>
              <a:rPr lang="fr-FR" sz="1800" dirty="0" smtClean="0">
                <a:solidFill>
                  <a:srgbClr val="002060"/>
                </a:solidFill>
              </a:rPr>
              <a:t> of </a:t>
            </a:r>
            <a:r>
              <a:rPr lang="fr-FR" sz="1800" dirty="0" err="1" smtClean="0">
                <a:solidFill>
                  <a:srgbClr val="002060"/>
                </a:solidFill>
              </a:rPr>
              <a:t>strong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field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emission</a:t>
            </a:r>
            <a:endParaRPr lang="fr-FR" sz="1800" dirty="0" smtClean="0">
              <a:solidFill>
                <a:srgbClr val="002060"/>
              </a:solidFill>
            </a:endParaRPr>
          </a:p>
          <a:p>
            <a:pPr lvl="1"/>
            <a:r>
              <a:rPr lang="fr-FR" sz="1800" dirty="0" err="1" smtClean="0">
                <a:solidFill>
                  <a:srgbClr val="002060"/>
                </a:solidFill>
              </a:rPr>
              <a:t>Internal</a:t>
            </a:r>
            <a:r>
              <a:rPr lang="fr-FR" sz="1800" dirty="0" smtClean="0">
                <a:solidFill>
                  <a:srgbClr val="002060"/>
                </a:solidFill>
              </a:rPr>
              <a:t> inspection + HPR + </a:t>
            </a:r>
            <a:r>
              <a:rPr lang="fr-FR" sz="1800" dirty="0" err="1" smtClean="0">
                <a:solidFill>
                  <a:srgbClr val="002060"/>
                </a:solidFill>
              </a:rPr>
              <a:t>baking</a:t>
            </a:r>
            <a:r>
              <a:rPr lang="fr-FR" sz="1800" dirty="0" smtClean="0">
                <a:solidFill>
                  <a:srgbClr val="002060"/>
                </a:solidFill>
              </a:rPr>
              <a:t> @ IJCLab</a:t>
            </a: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2</a:t>
            </a:r>
            <a:r>
              <a:rPr lang="fr-FR" sz="1800" baseline="30000" dirty="0" smtClean="0">
                <a:solidFill>
                  <a:srgbClr val="002060"/>
                </a:solidFill>
              </a:rPr>
              <a:t>nd</a:t>
            </a:r>
            <a:r>
              <a:rPr lang="fr-FR" sz="1800" dirty="0" smtClean="0">
                <a:solidFill>
                  <a:srgbClr val="002060"/>
                </a:solidFill>
              </a:rPr>
              <a:t> test of ZA01 + ZA03 + tuners (</a:t>
            </a:r>
            <a:r>
              <a:rPr lang="fr-FR" sz="1800" dirty="0" err="1" smtClean="0">
                <a:solidFill>
                  <a:srgbClr val="002060"/>
                </a:solidFill>
              </a:rPr>
              <a:t>January</a:t>
            </a:r>
            <a:r>
              <a:rPr lang="fr-FR" sz="1800" dirty="0" smtClean="0">
                <a:solidFill>
                  <a:srgbClr val="002060"/>
                </a:solidFill>
              </a:rPr>
              <a:t> 2023)</a:t>
            </a: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ZA01 and ZA03 </a:t>
            </a:r>
            <a:r>
              <a:rPr lang="fr-FR" sz="1800" dirty="0" err="1" smtClean="0">
                <a:solidFill>
                  <a:srgbClr val="002060"/>
                </a:solidFill>
              </a:rPr>
              <a:t>didn’t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reach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specs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because</a:t>
            </a:r>
            <a:r>
              <a:rPr lang="fr-FR" sz="1800" dirty="0" smtClean="0">
                <a:solidFill>
                  <a:srgbClr val="002060"/>
                </a:solidFill>
              </a:rPr>
              <a:t> of </a:t>
            </a:r>
            <a:r>
              <a:rPr lang="fr-FR" sz="1800" dirty="0" err="1" smtClean="0">
                <a:solidFill>
                  <a:srgbClr val="002060"/>
                </a:solidFill>
              </a:rPr>
              <a:t>field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emission</a:t>
            </a:r>
            <a:endParaRPr lang="fr-FR" sz="1800" dirty="0" smtClean="0">
              <a:solidFill>
                <a:srgbClr val="002060"/>
              </a:solidFill>
            </a:endParaRP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2 tuners </a:t>
            </a:r>
            <a:r>
              <a:rPr lang="fr-FR" sz="1800" dirty="0" err="1" smtClean="0">
                <a:solidFill>
                  <a:srgbClr val="002060"/>
                </a:solidFill>
              </a:rPr>
              <a:t>tested</a:t>
            </a:r>
            <a:r>
              <a:rPr lang="fr-FR" sz="1800" dirty="0" smtClean="0">
                <a:solidFill>
                  <a:srgbClr val="002060"/>
                </a:solidFill>
              </a:rPr>
              <a:t> and </a:t>
            </a:r>
            <a:r>
              <a:rPr lang="fr-FR" sz="1800" dirty="0" err="1" smtClean="0">
                <a:solidFill>
                  <a:srgbClr val="002060"/>
                </a:solidFill>
              </a:rPr>
              <a:t>validated</a:t>
            </a:r>
            <a:endParaRPr lang="fr-FR" sz="1800" dirty="0" smtClean="0">
              <a:solidFill>
                <a:srgbClr val="002060"/>
              </a:solidFill>
            </a:endParaRPr>
          </a:p>
          <a:p>
            <a:r>
              <a:rPr lang="fr-FR" sz="2200" dirty="0" smtClean="0">
                <a:solidFill>
                  <a:schemeClr val="accent2"/>
                </a:solidFill>
              </a:rPr>
              <a:t>ZA01 </a:t>
            </a:r>
            <a:r>
              <a:rPr lang="fr-FR" sz="2200" dirty="0" err="1" smtClean="0">
                <a:solidFill>
                  <a:schemeClr val="accent2"/>
                </a:solidFill>
              </a:rPr>
              <a:t>shipped</a:t>
            </a:r>
            <a:r>
              <a:rPr lang="fr-FR" sz="2200" dirty="0" smtClean="0">
                <a:solidFill>
                  <a:schemeClr val="accent2"/>
                </a:solidFill>
              </a:rPr>
              <a:t> to Fermilab</a:t>
            </a: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Test as </a:t>
            </a:r>
            <a:r>
              <a:rPr lang="fr-FR" sz="1800" dirty="0" err="1" smtClean="0">
                <a:solidFill>
                  <a:srgbClr val="002060"/>
                </a:solidFill>
              </a:rPr>
              <a:t>received</a:t>
            </a:r>
            <a:r>
              <a:rPr lang="fr-FR" sz="1800" dirty="0" smtClean="0">
                <a:solidFill>
                  <a:srgbClr val="002060"/>
                </a:solidFill>
              </a:rPr>
              <a:t> in </a:t>
            </a:r>
            <a:r>
              <a:rPr lang="fr-FR" sz="1800" dirty="0" smtClean="0">
                <a:solidFill>
                  <a:srgbClr val="002060"/>
                </a:solidFill>
              </a:rPr>
              <a:t>STC</a:t>
            </a:r>
            <a:endParaRPr lang="fr-FR" sz="1800" dirty="0" smtClean="0">
              <a:solidFill>
                <a:srgbClr val="002060"/>
              </a:solidFill>
            </a:endParaRPr>
          </a:p>
          <a:p>
            <a:r>
              <a:rPr lang="fr-FR" sz="2200" dirty="0" smtClean="0">
                <a:solidFill>
                  <a:schemeClr val="accent2"/>
                </a:solidFill>
              </a:rPr>
              <a:t>ZA02 (</a:t>
            </a:r>
            <a:r>
              <a:rPr lang="fr-FR" sz="2200" dirty="0" err="1" smtClean="0">
                <a:solidFill>
                  <a:schemeClr val="accent2"/>
                </a:solidFill>
              </a:rPr>
              <a:t>fully</a:t>
            </a:r>
            <a:r>
              <a:rPr lang="fr-FR" sz="2200" dirty="0" smtClean="0">
                <a:solidFill>
                  <a:schemeClr val="accent2"/>
                </a:solidFill>
              </a:rPr>
              <a:t> </a:t>
            </a:r>
            <a:r>
              <a:rPr lang="fr-FR" sz="2200" dirty="0" err="1" smtClean="0">
                <a:solidFill>
                  <a:schemeClr val="accent2"/>
                </a:solidFill>
              </a:rPr>
              <a:t>prepared</a:t>
            </a:r>
            <a:r>
              <a:rPr lang="fr-FR" sz="2200" dirty="0" smtClean="0">
                <a:solidFill>
                  <a:schemeClr val="accent2"/>
                </a:solidFill>
              </a:rPr>
              <a:t> at IJCLab)</a:t>
            </a:r>
          </a:p>
          <a:p>
            <a:pPr lvl="1"/>
            <a:r>
              <a:rPr lang="fr-FR" sz="1800" dirty="0" err="1" smtClean="0">
                <a:solidFill>
                  <a:srgbClr val="002060"/>
                </a:solidFill>
              </a:rPr>
              <a:t>Assembled</a:t>
            </a:r>
            <a:r>
              <a:rPr lang="fr-FR" sz="1800" dirty="0" smtClean="0">
                <a:solidFill>
                  <a:srgbClr val="002060"/>
                </a:solidFill>
              </a:rPr>
              <a:t> in clean room</a:t>
            </a:r>
          </a:p>
          <a:p>
            <a:pPr lvl="1"/>
            <a:r>
              <a:rPr lang="fr-FR" sz="1800" dirty="0" err="1" smtClean="0">
                <a:solidFill>
                  <a:srgbClr val="002060"/>
                </a:solidFill>
              </a:rPr>
              <a:t>Baking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next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week</a:t>
            </a:r>
            <a:endParaRPr lang="fr-FR" sz="1800" dirty="0" smtClean="0">
              <a:solidFill>
                <a:srgbClr val="002060"/>
              </a:solidFill>
            </a:endParaRPr>
          </a:p>
          <a:p>
            <a:pPr lvl="1"/>
            <a:r>
              <a:rPr lang="fr-FR" sz="1800" dirty="0" smtClean="0">
                <a:solidFill>
                  <a:srgbClr val="002060"/>
                </a:solidFill>
              </a:rPr>
              <a:t>Vertical test </a:t>
            </a:r>
            <a:r>
              <a:rPr lang="fr-FR" sz="1800" dirty="0" err="1" smtClean="0">
                <a:solidFill>
                  <a:srgbClr val="002060"/>
                </a:solidFill>
              </a:rPr>
              <a:t>mid</a:t>
            </a:r>
            <a:r>
              <a:rPr lang="fr-FR" sz="1800" dirty="0" smtClean="0">
                <a:solidFill>
                  <a:srgbClr val="002060"/>
                </a:solidFill>
              </a:rPr>
              <a:t> of </a:t>
            </a:r>
            <a:r>
              <a:rPr lang="fr-FR" sz="1800" dirty="0" smtClean="0">
                <a:solidFill>
                  <a:srgbClr val="002060"/>
                </a:solidFill>
              </a:rPr>
              <a:t>March</a:t>
            </a:r>
          </a:p>
          <a:p>
            <a:pPr lvl="1"/>
            <a:endParaRPr lang="fr-FR" sz="1800" dirty="0" smtClean="0">
              <a:solidFill>
                <a:srgbClr val="002060"/>
              </a:solidFill>
            </a:endParaRPr>
          </a:p>
          <a:p>
            <a:endParaRPr lang="fr-FR" sz="2000" dirty="0" smtClean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3" r="16283"/>
          <a:stretch/>
        </p:blipFill>
        <p:spPr>
          <a:xfrm>
            <a:off x="9592466" y="932364"/>
            <a:ext cx="2340583" cy="52846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53" y="2779059"/>
            <a:ext cx="5646113" cy="35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Titre 445"/>
          <p:cNvSpPr txBox="1">
            <a:spLocks/>
          </p:cNvSpPr>
          <p:nvPr/>
        </p:nvSpPr>
        <p:spPr>
          <a:xfrm>
            <a:off x="2508069" y="143761"/>
            <a:ext cx="7642026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16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+mn-lt"/>
              </a:rPr>
              <a:t>Recent key technical achievements </a:t>
            </a:r>
            <a:r>
              <a:rPr lang="en-GB" sz="2400" dirty="0" smtClean="0">
                <a:latin typeface="+mn-lt"/>
              </a:rPr>
              <a:t>(couplers)</a:t>
            </a:r>
            <a:endParaRPr lang="en-GB" sz="2400" dirty="0">
              <a:latin typeface="+mn-lt"/>
            </a:endParaRPr>
          </a:p>
        </p:txBody>
      </p:sp>
      <p:sp>
        <p:nvSpPr>
          <p:cNvPr id="13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28400" y="6467913"/>
            <a:ext cx="1329468" cy="364719"/>
          </a:xfrm>
        </p:spPr>
        <p:txBody>
          <a:bodyPr/>
          <a:lstStyle/>
          <a:p>
            <a:r>
              <a:rPr lang="fr-FR" dirty="0"/>
              <a:t>22/02/2023</a:t>
            </a:r>
          </a:p>
        </p:txBody>
      </p:sp>
      <p:sp>
        <p:nvSpPr>
          <p:cNvPr id="14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P2PEB#14- Longuevergne  - Zoom</a:t>
            </a:r>
          </a:p>
        </p:txBody>
      </p:sp>
      <p:sp>
        <p:nvSpPr>
          <p:cNvPr id="15" name="T0 : 17 Nov. 2020 (kick off meeting).…"/>
          <p:cNvSpPr txBox="1"/>
          <p:nvPr/>
        </p:nvSpPr>
        <p:spPr>
          <a:xfrm>
            <a:off x="228400" y="918839"/>
            <a:ext cx="7078028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10552" indent="-210552" defTabSz="914400">
              <a:buSzPct val="100000"/>
              <a:buChar char="•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4 </a:t>
            </a:r>
            <a:r>
              <a:rPr lang="fr-FR" sz="2000" dirty="0" err="1" smtClean="0">
                <a:solidFill>
                  <a:schemeClr val="accent2"/>
                </a:solidFill>
              </a:rPr>
              <a:t>couplers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under</a:t>
            </a:r>
            <a:r>
              <a:rPr lang="fr-FR" sz="2000" dirty="0" smtClean="0">
                <a:solidFill>
                  <a:schemeClr val="accent2"/>
                </a:solidFill>
              </a:rPr>
              <a:t> fabrication at PMB</a:t>
            </a:r>
          </a:p>
          <a:p>
            <a:pPr marL="210552" indent="-210552" defTabSz="914400">
              <a:buSzPct val="100000"/>
              <a:buChar char="•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2 vacuum </a:t>
            </a:r>
            <a:r>
              <a:rPr lang="fr-FR" sz="2000" dirty="0" err="1" smtClean="0">
                <a:solidFill>
                  <a:schemeClr val="accent2"/>
                </a:solidFill>
              </a:rPr>
              <a:t>side</a:t>
            </a:r>
            <a:r>
              <a:rPr lang="fr-FR" sz="2000" dirty="0" smtClean="0">
                <a:solidFill>
                  <a:schemeClr val="accent2"/>
                </a:solidFill>
              </a:rPr>
              <a:t> have been </a:t>
            </a:r>
            <a:r>
              <a:rPr lang="fr-FR" sz="2000" dirty="0" err="1" smtClean="0">
                <a:solidFill>
                  <a:schemeClr val="accent2"/>
                </a:solidFill>
              </a:rPr>
              <a:t>shipped</a:t>
            </a:r>
            <a:r>
              <a:rPr lang="fr-FR" sz="2000" dirty="0" smtClean="0">
                <a:solidFill>
                  <a:schemeClr val="accent2"/>
                </a:solidFill>
              </a:rPr>
              <a:t> to Fermilab in </a:t>
            </a:r>
            <a:r>
              <a:rPr lang="fr-FR" sz="2000" dirty="0" err="1" smtClean="0">
                <a:solidFill>
                  <a:schemeClr val="accent2"/>
                </a:solidFill>
              </a:rPr>
              <a:t>January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directly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from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company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endParaRPr lang="fr-FR" sz="2000" dirty="0">
              <a:solidFill>
                <a:schemeClr val="accent2"/>
              </a:solidFill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fr-FR" sz="2000" dirty="0" smtClean="0">
                <a:solidFill>
                  <a:srgbClr val="002060"/>
                </a:solidFill>
              </a:rPr>
              <a:t>1 vacuum </a:t>
            </a:r>
            <a:r>
              <a:rPr lang="fr-FR" sz="2000" dirty="0" err="1" smtClean="0">
                <a:solidFill>
                  <a:srgbClr val="002060"/>
                </a:solidFill>
              </a:rPr>
              <a:t>side</a:t>
            </a:r>
            <a:r>
              <a:rPr lang="fr-FR" sz="2000" dirty="0" smtClean="0">
                <a:solidFill>
                  <a:srgbClr val="002060"/>
                </a:solidFill>
              </a:rPr>
              <a:t> has been </a:t>
            </a:r>
            <a:r>
              <a:rPr lang="fr-FR" sz="2000" dirty="0" err="1" smtClean="0">
                <a:solidFill>
                  <a:srgbClr val="002060"/>
                </a:solidFill>
              </a:rPr>
              <a:t>damaged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during</a:t>
            </a:r>
            <a:r>
              <a:rPr lang="fr-FR" sz="2000" dirty="0" smtClean="0">
                <a:solidFill>
                  <a:srgbClr val="002060"/>
                </a:solidFill>
              </a:rPr>
              <a:t> handling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fr-FR" sz="2000" dirty="0" smtClean="0">
                <a:solidFill>
                  <a:srgbClr val="002060"/>
                </a:solidFill>
              </a:rPr>
              <a:t>1 vacuum </a:t>
            </a:r>
            <a:r>
              <a:rPr lang="fr-FR" sz="2000" dirty="0" err="1" smtClean="0">
                <a:solidFill>
                  <a:srgbClr val="002060"/>
                </a:solidFill>
              </a:rPr>
              <a:t>side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is</a:t>
            </a:r>
            <a:r>
              <a:rPr lang="fr-FR" sz="2000" dirty="0" smtClean="0">
                <a:solidFill>
                  <a:srgbClr val="002060"/>
                </a:solidFill>
              </a:rPr>
              <a:t> ok and </a:t>
            </a:r>
            <a:r>
              <a:rPr lang="fr-FR" sz="2000" dirty="0" err="1" smtClean="0">
                <a:solidFill>
                  <a:srgbClr val="002060"/>
                </a:solidFill>
              </a:rPr>
              <a:t>will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be</a:t>
            </a:r>
            <a:r>
              <a:rPr lang="fr-FR" sz="2000" dirty="0" smtClean="0">
                <a:solidFill>
                  <a:srgbClr val="002060"/>
                </a:solidFill>
              </a:rPr>
              <a:t> power </a:t>
            </a:r>
            <a:r>
              <a:rPr lang="fr-FR" sz="2000" dirty="0" err="1" smtClean="0">
                <a:solidFill>
                  <a:srgbClr val="002060"/>
                </a:solidFill>
              </a:rPr>
              <a:t>tested</a:t>
            </a:r>
            <a:r>
              <a:rPr lang="fr-FR" sz="2000" dirty="0" smtClean="0">
                <a:solidFill>
                  <a:srgbClr val="002060"/>
                </a:solidFill>
              </a:rPr>
              <a:t> at Fermilab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fr-FR" sz="2000" dirty="0" err="1" smtClean="0">
                <a:solidFill>
                  <a:srgbClr val="002060"/>
                </a:solidFill>
              </a:rPr>
              <a:t>Overall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quality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is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very</a:t>
            </a:r>
            <a:r>
              <a:rPr lang="fr-FR" sz="2000" dirty="0" smtClean="0">
                <a:solidFill>
                  <a:srgbClr val="002060"/>
                </a:solidFill>
              </a:rPr>
              <a:t> good (</a:t>
            </a:r>
            <a:r>
              <a:rPr lang="fr-FR" sz="2000" dirty="0" err="1" smtClean="0">
                <a:solidFill>
                  <a:srgbClr val="002060"/>
                </a:solidFill>
              </a:rPr>
              <a:t>copper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plating</a:t>
            </a:r>
            <a:r>
              <a:rPr lang="fr-FR" sz="2000" dirty="0" smtClean="0">
                <a:solidFill>
                  <a:srgbClr val="002060"/>
                </a:solidFill>
              </a:rPr>
              <a:t>, </a:t>
            </a:r>
            <a:r>
              <a:rPr lang="fr-FR" sz="2000" dirty="0" err="1" smtClean="0">
                <a:solidFill>
                  <a:srgbClr val="002060"/>
                </a:solidFill>
              </a:rPr>
              <a:t>brazing</a:t>
            </a:r>
            <a:r>
              <a:rPr lang="fr-FR" sz="2000" dirty="0" smtClean="0">
                <a:solidFill>
                  <a:srgbClr val="002060"/>
                </a:solidFill>
              </a:rPr>
              <a:t>, …)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fr-FR" sz="2000" dirty="0" err="1" smtClean="0">
                <a:solidFill>
                  <a:srgbClr val="002060"/>
                </a:solidFill>
              </a:rPr>
              <a:t>Cleanliness</a:t>
            </a:r>
            <a:r>
              <a:rPr lang="fr-FR" sz="2000" dirty="0" smtClean="0">
                <a:solidFill>
                  <a:srgbClr val="002060"/>
                </a:solidFill>
              </a:rPr>
              <a:t> not </a:t>
            </a:r>
            <a:r>
              <a:rPr lang="fr-FR" sz="2000" dirty="0" err="1" smtClean="0">
                <a:solidFill>
                  <a:srgbClr val="002060"/>
                </a:solidFill>
              </a:rPr>
              <a:t>perfect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2100"/>
            </a:pPr>
            <a:r>
              <a:rPr lang="fr-FR" sz="2000" dirty="0" smtClean="0">
                <a:solidFill>
                  <a:srgbClr val="002060"/>
                </a:solidFill>
              </a:rPr>
              <a:t>RF power test to </a:t>
            </a:r>
            <a:r>
              <a:rPr lang="fr-FR" sz="2000" dirty="0" err="1" smtClean="0">
                <a:solidFill>
                  <a:srgbClr val="002060"/>
                </a:solidFill>
              </a:rPr>
              <a:t>be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performed</a:t>
            </a:r>
            <a:r>
              <a:rPr lang="fr-FR" sz="2000" dirty="0" smtClean="0">
                <a:solidFill>
                  <a:srgbClr val="002060"/>
                </a:solidFill>
              </a:rPr>
              <a:t> at Fermilab in </a:t>
            </a:r>
            <a:r>
              <a:rPr lang="fr-FR" sz="2000" dirty="0" err="1" smtClean="0">
                <a:solidFill>
                  <a:srgbClr val="002060"/>
                </a:solidFill>
              </a:rPr>
              <a:t>coming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weeks</a:t>
            </a:r>
            <a:endParaRPr lang="fr-FR" sz="2000" dirty="0">
              <a:solidFill>
                <a:srgbClr val="002060"/>
              </a:solidFill>
            </a:endParaRPr>
          </a:p>
          <a:p>
            <a:pPr marL="210552" indent="-210552">
              <a:buSzPct val="100000"/>
              <a:buChar char="•"/>
              <a:defRPr sz="2100"/>
            </a:pPr>
            <a:endParaRPr lang="fr-FR" sz="2000" dirty="0" smtClean="0">
              <a:solidFill>
                <a:schemeClr val="accent2"/>
              </a:solidFill>
            </a:endParaRPr>
          </a:p>
          <a:p>
            <a:pPr marL="210552" indent="-210552">
              <a:buSzPct val="100000"/>
              <a:buChar char="•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Warm ends to </a:t>
            </a:r>
            <a:r>
              <a:rPr lang="fr-FR" sz="2000" dirty="0" err="1" smtClean="0">
                <a:solidFill>
                  <a:schemeClr val="accent2"/>
                </a:solidFill>
              </a:rPr>
              <a:t>be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finished</a:t>
            </a:r>
            <a:r>
              <a:rPr lang="fr-FR" sz="2000" dirty="0" smtClean="0">
                <a:solidFill>
                  <a:schemeClr val="accent2"/>
                </a:solidFill>
              </a:rPr>
              <a:t> in </a:t>
            </a:r>
            <a:r>
              <a:rPr lang="fr-FR" sz="2000" dirty="0" err="1" smtClean="0">
                <a:solidFill>
                  <a:schemeClr val="accent2"/>
                </a:solidFill>
              </a:rPr>
              <a:t>march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marL="667752" lvl="1" indent="-210552">
              <a:buSzPct val="100000"/>
              <a:buChar char="•"/>
              <a:defRPr sz="2100"/>
            </a:pPr>
            <a:r>
              <a:rPr lang="fr-FR" sz="2000" dirty="0" err="1" smtClean="0">
                <a:solidFill>
                  <a:srgbClr val="002060"/>
                </a:solidFill>
              </a:rPr>
              <a:t>Some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difficulties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with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copper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plating</a:t>
            </a:r>
            <a:r>
              <a:rPr lang="fr-FR" sz="2000" dirty="0" smtClean="0">
                <a:solidFill>
                  <a:srgbClr val="002060"/>
                </a:solidFill>
              </a:rPr>
              <a:t> (non </a:t>
            </a:r>
            <a:r>
              <a:rPr lang="fr-FR" sz="2000" dirty="0" err="1" smtClean="0">
                <a:solidFill>
                  <a:srgbClr val="002060"/>
                </a:solidFill>
              </a:rPr>
              <a:t>uniformities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around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bellows</a:t>
            </a:r>
            <a:r>
              <a:rPr lang="fr-FR" sz="2000" dirty="0" smtClean="0">
                <a:solidFill>
                  <a:srgbClr val="002060"/>
                </a:solidFill>
              </a:rPr>
              <a:t>)</a:t>
            </a:r>
          </a:p>
          <a:p>
            <a:pPr marL="667752" lvl="1" indent="-210552">
              <a:buSzPct val="100000"/>
              <a:buChar char="•"/>
              <a:defRPr sz="2100"/>
            </a:pPr>
            <a:r>
              <a:rPr lang="fr-FR" sz="2000" dirty="0" smtClean="0">
                <a:solidFill>
                  <a:srgbClr val="002060"/>
                </a:solidFill>
              </a:rPr>
              <a:t>IJCLab </a:t>
            </a:r>
            <a:r>
              <a:rPr lang="fr-FR" sz="2000" dirty="0" err="1" smtClean="0">
                <a:solidFill>
                  <a:srgbClr val="002060"/>
                </a:solidFill>
              </a:rPr>
              <a:t>will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proceed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with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assembly</a:t>
            </a:r>
            <a:r>
              <a:rPr lang="fr-FR" sz="2000" dirty="0" smtClean="0">
                <a:solidFill>
                  <a:srgbClr val="002060"/>
                </a:solidFill>
              </a:rPr>
              <a:t> test of full coupler at PMB in </a:t>
            </a:r>
            <a:r>
              <a:rPr lang="fr-FR" sz="2000" dirty="0" err="1" smtClean="0">
                <a:solidFill>
                  <a:srgbClr val="002060"/>
                </a:solidFill>
              </a:rPr>
              <a:t>mid</a:t>
            </a:r>
            <a:r>
              <a:rPr lang="fr-FR" sz="2000" dirty="0" smtClean="0">
                <a:solidFill>
                  <a:srgbClr val="002060"/>
                </a:solidFill>
              </a:rPr>
              <a:t>-March.</a:t>
            </a:r>
          </a:p>
          <a:p>
            <a:pPr marL="667752" lvl="1" indent="-210552">
              <a:buSzPct val="100000"/>
              <a:buChar char="•"/>
              <a:defRPr sz="2100"/>
            </a:pPr>
            <a:endParaRPr lang="fr-FR" sz="2000" dirty="0">
              <a:solidFill>
                <a:schemeClr val="accent2"/>
              </a:solidFill>
            </a:endParaRPr>
          </a:p>
          <a:p>
            <a:pPr marL="210552" indent="-210552">
              <a:buSzPct val="100000"/>
              <a:buChar char="•"/>
              <a:defRPr sz="2100"/>
            </a:pPr>
            <a:endParaRPr lang="fr-FR" sz="2000" dirty="0" smtClean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31" y="813598"/>
            <a:ext cx="2039835" cy="25249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670" y="961655"/>
            <a:ext cx="2074593" cy="2228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631" y="3519417"/>
            <a:ext cx="2100088" cy="25687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670" y="3853141"/>
            <a:ext cx="2161800" cy="18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Other points </a:t>
            </a:r>
            <a:endParaRPr lang="en-GB" sz="2400" dirty="0">
              <a:latin typeface="+mn-lt"/>
            </a:endParaRPr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785796" y="914436"/>
            <a:ext cx="10618077" cy="5297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Schedule 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Finalized. Milestones validated in PPD part2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PPD </a:t>
            </a:r>
            <a:endParaRPr lang="en-US" sz="1800" dirty="0">
              <a:solidFill>
                <a:schemeClr val="accent2"/>
              </a:solidFill>
            </a:endParaRP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PPD part2 finalized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PPD part1 pending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Documentation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Acceptance plan : to be drafted by Fermilab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Acceptance criteria list : preliminary list edited. 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All documentation as procedures, reports, travelers are being edited and improved with prototypes </a:t>
            </a:r>
            <a:r>
              <a:rPr lang="en-US" sz="1600" dirty="0" smtClean="0">
                <a:solidFill>
                  <a:srgbClr val="002060"/>
                </a:solidFill>
              </a:rPr>
              <a:t>parts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First reports and travelers for ZA01 sent to Fermilab 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327</Words>
  <Application>Microsoft Office PowerPoint</Application>
  <PresentationFormat>Grand écran</PresentationFormat>
  <Paragraphs>56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1_Thème Office</vt:lpstr>
      <vt:lpstr>Présentation PowerPoint</vt:lpstr>
      <vt:lpstr>OUTLINE</vt:lpstr>
      <vt:lpstr>Recent key technical achievements (cavity and tuner)</vt:lpstr>
      <vt:lpstr>Présentation PowerPoint</vt:lpstr>
      <vt:lpstr>Other points </vt:lpstr>
    </vt:vector>
  </TitlesOfParts>
  <Company>I.P.N.Orsay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Patricia Duchesne</dc:creator>
  <cp:lastModifiedBy>David Longuevergne</cp:lastModifiedBy>
  <cp:revision>142</cp:revision>
  <dcterms:created xsi:type="dcterms:W3CDTF">2021-01-26T15:43:19Z</dcterms:created>
  <dcterms:modified xsi:type="dcterms:W3CDTF">2023-02-23T10:40:25Z</dcterms:modified>
</cp:coreProperties>
</file>