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0"/>
  </p:notesMasterIdLst>
  <p:sldIdLst>
    <p:sldId id="256" r:id="rId2"/>
    <p:sldId id="2193" r:id="rId3"/>
    <p:sldId id="2218" r:id="rId4"/>
    <p:sldId id="2219" r:id="rId5"/>
    <p:sldId id="2220" r:id="rId6"/>
    <p:sldId id="2217" r:id="rId7"/>
    <p:sldId id="1747" r:id="rId8"/>
    <p:sldId id="2194" r:id="rId9"/>
    <p:sldId id="2195" r:id="rId10"/>
    <p:sldId id="2197" r:id="rId11"/>
    <p:sldId id="2198" r:id="rId12"/>
    <p:sldId id="2199" r:id="rId13"/>
    <p:sldId id="2200" r:id="rId14"/>
    <p:sldId id="2201" r:id="rId15"/>
    <p:sldId id="2202" r:id="rId16"/>
    <p:sldId id="2178" r:id="rId17"/>
    <p:sldId id="2204" r:id="rId18"/>
    <p:sldId id="2203" r:id="rId19"/>
    <p:sldId id="2144" r:id="rId20"/>
    <p:sldId id="2205" r:id="rId21"/>
    <p:sldId id="2207" r:id="rId22"/>
    <p:sldId id="2208" r:id="rId23"/>
    <p:sldId id="2209" r:id="rId24"/>
    <p:sldId id="2210" r:id="rId25"/>
    <p:sldId id="2211" r:id="rId26"/>
    <p:sldId id="2212" r:id="rId27"/>
    <p:sldId id="2213" r:id="rId28"/>
    <p:sldId id="2214" r:id="rId29"/>
    <p:sldId id="2221" r:id="rId30"/>
    <p:sldId id="2222" r:id="rId31"/>
    <p:sldId id="2223" r:id="rId32"/>
    <p:sldId id="2215" r:id="rId33"/>
    <p:sldId id="2216" r:id="rId34"/>
    <p:sldId id="2228" r:id="rId35"/>
    <p:sldId id="2229" r:id="rId36"/>
    <p:sldId id="2179" r:id="rId37"/>
    <p:sldId id="2187" r:id="rId38"/>
    <p:sldId id="2224" r:id="rId39"/>
    <p:sldId id="2188" r:id="rId40"/>
    <p:sldId id="2225" r:id="rId41"/>
    <p:sldId id="1375" r:id="rId42"/>
    <p:sldId id="2192" r:id="rId43"/>
    <p:sldId id="2182" r:id="rId44"/>
    <p:sldId id="2175" r:id="rId45"/>
    <p:sldId id="2063" r:id="rId46"/>
    <p:sldId id="2227" r:id="rId47"/>
    <p:sldId id="2226" r:id="rId48"/>
    <p:sldId id="217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187" autoAdjust="0"/>
    <p:restoredTop sz="99049" autoAdjust="0"/>
  </p:normalViewPr>
  <p:slideViewPr>
    <p:cSldViewPr snapToGrid="0" snapToObjects="1">
      <p:cViewPr>
        <p:scale>
          <a:sx n="137" d="100"/>
          <a:sy n="137" d="100"/>
        </p:scale>
        <p:origin x="129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73F9E-DA4D-974B-BB6B-560041FE3C02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40732-AC61-3E4B-A4D5-56F7DB69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40732-AC61-3E4B-A4D5-56F7DB699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3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February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0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8" y="3505200"/>
            <a:ext cx="8415862" cy="1752600"/>
          </a:xfrm>
        </p:spPr>
        <p:txBody>
          <a:bodyPr>
            <a:normAutofit/>
          </a:bodyPr>
          <a:lstStyle/>
          <a:p>
            <a:r>
              <a:rPr lang="en-US" sz="2300" i="1" dirty="0">
                <a:solidFill>
                  <a:schemeClr val="tx1"/>
                </a:solidFill>
              </a:rPr>
              <a:t>Dan Hooper </a:t>
            </a:r>
            <a:r>
              <a:rPr lang="en-US" sz="2300" dirty="0">
                <a:solidFill>
                  <a:schemeClr val="tx1"/>
                </a:solidFill>
              </a:rPr>
              <a:t>– Fermilab and the University of Chicago</a:t>
            </a:r>
          </a:p>
          <a:p>
            <a:r>
              <a:rPr lang="en-US" sz="2300" dirty="0">
                <a:solidFill>
                  <a:schemeClr val="tx1"/>
                </a:solidFill>
              </a:rPr>
              <a:t>Fermilab Neutrino Seminar Series</a:t>
            </a:r>
          </a:p>
          <a:p>
            <a:r>
              <a:rPr lang="en-US" sz="2300" dirty="0">
                <a:solidFill>
                  <a:schemeClr val="tx1"/>
                </a:solidFill>
              </a:rPr>
              <a:t>February 23,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3D71-AC6A-2B4E-9CDC-D0E5E962242B}"/>
              </a:ext>
            </a:extLst>
          </p:cNvPr>
          <p:cNvSpPr txBox="1"/>
          <p:nvPr/>
        </p:nvSpPr>
        <p:spPr>
          <a:xfrm>
            <a:off x="651938" y="2216540"/>
            <a:ext cx="72765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2"/>
                </a:solidFill>
              </a:rPr>
              <a:t>An Overview of High-Energy Neutrino Astronomy</a:t>
            </a:r>
          </a:p>
          <a:p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8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 First Order Fermi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66048"/>
                <a:ext cx="9012865" cy="59993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problem with Fermi’s original proposal is that the collisions are randomly oriented, leading to acceleration that is second order in velocity,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ΔE</m:t>
                    </m:r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Cosmic-ray acceleration can be much more efficient in scenarios where the particles are preferentially moving along the direction of their targets’ motion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For example, </a:t>
                </a:r>
                <a:r>
                  <a:rPr lang="en-US" sz="1900" dirty="0"/>
                  <a:t>consider</a:t>
                </a:r>
                <a:r>
                  <a:rPr lang="en-US" sz="1900" b="0" dirty="0"/>
                  <a:t> a</a:t>
                </a:r>
                <a:r>
                  <a:rPr lang="en-US" sz="1900" dirty="0"/>
                  <a:t> scenario with a series of spherical, highly supersonic shockwaves are moving outward from a source; in this case, the average acceleration per collision is first order in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900" dirty="0"/>
                  <a:t>, and is given by:</a:t>
                </a: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This leads to a power-law distribution of particle energies: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−1−3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/4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</m:oMath>
                </a14:m>
                <a:r>
                  <a:rPr lang="en-US" sz="1900" b="0" dirty="0"/>
                  <a:t>, where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900" b="0" dirty="0"/>
                  <a:t> is the velocity of the shock, and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900" b="0" dirty="0"/>
                  <a:t> is the probability that </a:t>
                </a:r>
                <a:r>
                  <a:rPr lang="en-US" sz="1900" dirty="0"/>
                  <a:t>a</a:t>
                </a:r>
                <a:r>
                  <a:rPr lang="en-US" sz="1900" b="0" dirty="0"/>
                  <a:t> particle will escape the acceleration region after crossing a shock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Under reasonable assumptions (conserving mass as matter crosses the shock and adopting specific heat capacities for a monatomic or ionized gas), one finds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sz="1900" b="0" dirty="0"/>
                  <a:t>, and thus we predict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90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While factors such as energy losses can lead to departures from this prediction, first order Fermi acceleration generally predicts spectral indices not far from -2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6604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 r="-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Diagram, text&#10;&#10;Description automatically generated">
            <a:extLst>
              <a:ext uri="{FF2B5EF4-FFF2-40B4-BE49-F238E27FC236}">
                <a16:creationId xmlns:a16="http://schemas.microsoft.com/office/drawing/2014/main" id="{CFB6DB2E-A1FF-6089-25C8-897283439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40563" b="77950"/>
          <a:stretch/>
        </p:blipFill>
        <p:spPr>
          <a:xfrm>
            <a:off x="3163019" y="3366516"/>
            <a:ext cx="1147362" cy="690371"/>
          </a:xfrm>
          <a:prstGeom prst="rect">
            <a:avLst/>
          </a:prstGeom>
        </p:spPr>
      </p:pic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1B844101-EA84-71EE-D47A-2A40F9D4A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/>
          <a:stretch/>
        </p:blipFill>
        <p:spPr>
          <a:xfrm>
            <a:off x="4342735" y="3386987"/>
            <a:ext cx="762000" cy="6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9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31041"/>
            <a:ext cx="8571673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Maximum Energy of                    Cosmic Ray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1099595"/>
                <a:ext cx="9012865" cy="56658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After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900" dirty="0"/>
                  <a:t> shock crossings, a particle will (on average) be accelerated to the following energy: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In a supernova remnant (with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∼0.1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900" dirty="0"/>
                  <a:t>), a ~GeV particle will be accelerated to 1 </a:t>
                </a:r>
                <a:r>
                  <a:rPr lang="en-US" sz="1900" dirty="0" err="1"/>
                  <a:t>PeV</a:t>
                </a:r>
                <a:r>
                  <a:rPr lang="en-US" sz="1900" dirty="0"/>
                  <a:t> only after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b="0" dirty="0"/>
                  <a:t>shock crossings, by which point many of the particles will have already escaped from the acceleration region – this limits the energy to which cosmic rays can be accelerated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Generalizing this argument: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This is known as the “</a:t>
                </a:r>
                <a:r>
                  <a:rPr lang="en-US" sz="1900" dirty="0" err="1"/>
                  <a:t>Hillas</a:t>
                </a:r>
                <a:r>
                  <a:rPr lang="en-US" sz="1900" dirty="0"/>
                  <a:t> Criteria” for cosmic-ray acceleration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1099595"/>
                <a:ext cx="9012865" cy="5665804"/>
              </a:xfrm>
              <a:prstGeom prst="rect">
                <a:avLst/>
              </a:prstGeom>
              <a:blipFill>
                <a:blip r:embed="rId2"/>
                <a:stretch>
                  <a:fillRect l="-282" r="-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65F6DDC-C692-5176-17CB-8F8D6AB5B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10" y="1889799"/>
            <a:ext cx="2501900" cy="7747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412D89-4701-09CF-3FAF-4C452F497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b="-1"/>
          <a:stretch/>
        </p:blipFill>
        <p:spPr>
          <a:xfrm>
            <a:off x="3489974" y="4004840"/>
            <a:ext cx="5245100" cy="181883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209BE89-4620-BF2E-BDB4-54611BE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8" t="18818" r="13211" b="48594"/>
          <a:stretch/>
        </p:blipFill>
        <p:spPr>
          <a:xfrm>
            <a:off x="7068710" y="5178285"/>
            <a:ext cx="580446" cy="252455"/>
          </a:xfrm>
          <a:prstGeom prst="rect">
            <a:avLst/>
          </a:prstGeom>
        </p:spPr>
      </p:pic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4AC7DFD0-327B-9D34-45E0-18AD3D8023DB}"/>
              </a:ext>
            </a:extLst>
          </p:cNvPr>
          <p:cNvSpPr/>
          <p:nvPr/>
        </p:nvSpPr>
        <p:spPr>
          <a:xfrm>
            <a:off x="5494348" y="4293703"/>
            <a:ext cx="604299" cy="612251"/>
          </a:xfrm>
          <a:prstGeom prst="curvedLeftArrow">
            <a:avLst>
              <a:gd name="adj1" fmla="val 3756"/>
              <a:gd name="adj2" fmla="val 19713"/>
              <a:gd name="adj3" fmla="val 17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1BA7F-61EE-D348-944F-0A248FE1979D}"/>
              </a:ext>
            </a:extLst>
          </p:cNvPr>
          <p:cNvSpPr txBox="1"/>
          <p:nvPr/>
        </p:nvSpPr>
        <p:spPr>
          <a:xfrm>
            <a:off x="6193418" y="4381169"/>
            <a:ext cx="16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(Faraday’s Law)</a:t>
            </a:r>
          </a:p>
        </p:txBody>
      </p:sp>
    </p:spTree>
    <p:extLst>
      <p:ext uri="{BB962C8B-B14F-4D97-AF65-F5344CB8AC3E}">
        <p14:creationId xmlns:p14="http://schemas.microsoft.com/office/powerpoint/2010/main" val="152551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31041"/>
            <a:ext cx="8571673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Maximum Energy of                    Cosmic Ray Acceleration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5852031" y="1623351"/>
            <a:ext cx="9012865" cy="566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412D89-4701-09CF-3FAF-4C452F49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65665" b="-2"/>
          <a:stretch/>
        </p:blipFill>
        <p:spPr>
          <a:xfrm>
            <a:off x="4415881" y="6103833"/>
            <a:ext cx="4586820" cy="6453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209BE89-4620-BF2E-BDB4-54611BE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8" t="18818" r="13211" b="48594"/>
          <a:stretch/>
        </p:blipFill>
        <p:spPr>
          <a:xfrm>
            <a:off x="7336337" y="6103833"/>
            <a:ext cx="580446" cy="252455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8F607D9-2991-1D2B-62E7-201F58F01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23" y="1623351"/>
            <a:ext cx="5775750" cy="4260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A9CBD08-1757-9DCA-6AC2-FF1A6D21D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r="87450" b="68553"/>
          <a:stretch/>
        </p:blipFill>
        <p:spPr>
          <a:xfrm>
            <a:off x="3757601" y="6101536"/>
            <a:ext cx="658280" cy="530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0F3CAC-15EE-37F3-3A75-2B09AA5557FF}"/>
              </a:ext>
            </a:extLst>
          </p:cNvPr>
          <p:cNvSpPr txBox="1"/>
          <p:nvPr/>
        </p:nvSpPr>
        <p:spPr>
          <a:xfrm>
            <a:off x="2476500" y="40259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Hillas</a:t>
            </a:r>
            <a:r>
              <a:rPr lang="en-US" dirty="0"/>
              <a:t> Plot”</a:t>
            </a:r>
          </a:p>
        </p:txBody>
      </p:sp>
    </p:spTree>
    <p:extLst>
      <p:ext uri="{BB962C8B-B14F-4D97-AF65-F5344CB8AC3E}">
        <p14:creationId xmlns:p14="http://schemas.microsoft.com/office/powerpoint/2010/main" val="130988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31041"/>
            <a:ext cx="8571673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Maximum Energy of                    Cosmic Ray Acceleration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5852031" y="1623351"/>
            <a:ext cx="9012865" cy="566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412D89-4701-09CF-3FAF-4C452F49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65665" b="-2"/>
          <a:stretch/>
        </p:blipFill>
        <p:spPr>
          <a:xfrm>
            <a:off x="4415881" y="6103833"/>
            <a:ext cx="4586820" cy="6453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209BE89-4620-BF2E-BDB4-54611BE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8" t="18818" r="13211" b="48594"/>
          <a:stretch/>
        </p:blipFill>
        <p:spPr>
          <a:xfrm>
            <a:off x="7336337" y="6103833"/>
            <a:ext cx="580446" cy="252455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8F607D9-2991-1D2B-62E7-201F58F01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23" y="1623351"/>
            <a:ext cx="5775750" cy="4260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A9CBD08-1757-9DCA-6AC2-FF1A6D21D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r="87450" b="68553"/>
          <a:stretch/>
        </p:blipFill>
        <p:spPr>
          <a:xfrm>
            <a:off x="3757601" y="6101536"/>
            <a:ext cx="658280" cy="530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2DAAF5-8900-90C7-0DC5-A0AA280B19B7}"/>
              </a:ext>
            </a:extLst>
          </p:cNvPr>
          <p:cNvSpPr txBox="1"/>
          <p:nvPr/>
        </p:nvSpPr>
        <p:spPr>
          <a:xfrm>
            <a:off x="256479" y="5296828"/>
            <a:ext cx="321155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Galactic Supernova Remnants: </a:t>
            </a:r>
            <a:r>
              <a:rPr lang="en-US" sz="1600" dirty="0"/>
              <a:t>Responsible for most of the cosmic rays up to ~</a:t>
            </a:r>
            <a:r>
              <a:rPr lang="en-US" sz="1600" dirty="0" err="1"/>
              <a:t>PeV</a:t>
            </a:r>
            <a:r>
              <a:rPr lang="en-US" sz="1600" dirty="0"/>
              <a:t>, but cannot accelerate particles to higher energies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00A3D1-854F-90D8-0B1D-43FBF2839917}"/>
              </a:ext>
            </a:extLst>
          </p:cNvPr>
          <p:cNvCxnSpPr>
            <a:cxnSpLocks/>
          </p:cNvCxnSpPr>
          <p:nvPr/>
        </p:nvCxnSpPr>
        <p:spPr>
          <a:xfrm flipV="1">
            <a:off x="3160834" y="4895385"/>
            <a:ext cx="2269810" cy="9885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2AFAFCF-E23C-DD7C-3F26-E41E36D97678}"/>
              </a:ext>
            </a:extLst>
          </p:cNvPr>
          <p:cNvSpPr txBox="1"/>
          <p:nvPr/>
        </p:nvSpPr>
        <p:spPr>
          <a:xfrm>
            <a:off x="5817212" y="2315736"/>
            <a:ext cx="287090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AGN/GRB/Starburst Galaxies/Clusters/???:</a:t>
            </a:r>
          </a:p>
          <a:p>
            <a:r>
              <a:rPr lang="en-US" sz="1600" dirty="0"/>
              <a:t>Although the sources the extragalactic cosmic rays have not yet been identified, there are several proposing candidates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4094E2-AA23-7321-572E-8B0FFF2C094D}"/>
              </a:ext>
            </a:extLst>
          </p:cNvPr>
          <p:cNvCxnSpPr>
            <a:cxnSpLocks/>
          </p:cNvCxnSpPr>
          <p:nvPr/>
        </p:nvCxnSpPr>
        <p:spPr>
          <a:xfrm flipH="1">
            <a:off x="4602934" y="2765079"/>
            <a:ext cx="1247731" cy="557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04FED0-6356-8522-DF04-FEDD84F043D6}"/>
              </a:ext>
            </a:extLst>
          </p:cNvPr>
          <p:cNvCxnSpPr>
            <a:cxnSpLocks/>
          </p:cNvCxnSpPr>
          <p:nvPr/>
        </p:nvCxnSpPr>
        <p:spPr>
          <a:xfrm flipH="1">
            <a:off x="4566178" y="2765079"/>
            <a:ext cx="1284487" cy="770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2CB4ED-5C64-93A4-DCF4-9BD77D546BBD}"/>
              </a:ext>
            </a:extLst>
          </p:cNvPr>
          <p:cNvCxnSpPr>
            <a:cxnSpLocks/>
          </p:cNvCxnSpPr>
          <p:nvPr/>
        </p:nvCxnSpPr>
        <p:spPr>
          <a:xfrm flipH="1">
            <a:off x="6115784" y="4049552"/>
            <a:ext cx="318470" cy="729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FCCF22-2E05-B318-F973-3733BC359577}"/>
              </a:ext>
            </a:extLst>
          </p:cNvPr>
          <p:cNvCxnSpPr>
            <a:cxnSpLocks/>
          </p:cNvCxnSpPr>
          <p:nvPr/>
        </p:nvCxnSpPr>
        <p:spPr>
          <a:xfrm>
            <a:off x="6709291" y="4090585"/>
            <a:ext cx="49545" cy="829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F70B70-8809-5FAA-BB5A-737C4E6B754F}"/>
              </a:ext>
            </a:extLst>
          </p:cNvPr>
          <p:cNvCxnSpPr>
            <a:cxnSpLocks/>
          </p:cNvCxnSpPr>
          <p:nvPr/>
        </p:nvCxnSpPr>
        <p:spPr>
          <a:xfrm flipH="1">
            <a:off x="4996948" y="3322143"/>
            <a:ext cx="890473" cy="4832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AA935B-8BC9-27A8-E939-9E3C2CE5FAF9}"/>
              </a:ext>
            </a:extLst>
          </p:cNvPr>
          <p:cNvSpPr txBox="1"/>
          <p:nvPr/>
        </p:nvSpPr>
        <p:spPr>
          <a:xfrm>
            <a:off x="2476500" y="40259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Hillas</a:t>
            </a:r>
            <a:r>
              <a:rPr lang="en-US" dirty="0"/>
              <a:t> Plot”</a:t>
            </a:r>
          </a:p>
        </p:txBody>
      </p:sp>
    </p:spTree>
    <p:extLst>
      <p:ext uri="{BB962C8B-B14F-4D97-AF65-F5344CB8AC3E}">
        <p14:creationId xmlns:p14="http://schemas.microsoft.com/office/powerpoint/2010/main" val="179640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89713"/>
            <a:ext cx="8571673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Neutrino/Gamma Ray/Cosmic Ray Connection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5852031" y="1623351"/>
            <a:ext cx="9012865" cy="566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4">
                <a:extLst>
                  <a:ext uri="{FF2B5EF4-FFF2-40B4-BE49-F238E27FC236}">
                    <a16:creationId xmlns:a16="http://schemas.microsoft.com/office/drawing/2014/main" id="{99B36CDF-C39D-E582-3F58-905716E185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135" y="1206992"/>
                <a:ext cx="5833585" cy="56658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High-energy protons produce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through their  inelastic scattering with gas and radiation, and those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decay to produce photons and neutrinos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Sources of cosmic rays are inevitably sources of gamma rays and high-energy neutrinos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For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scattering, the cross section is relatively flat, and thus the resulting neutrino spectrum  should roughly trace that of the cosmic rays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For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sty m:val="p"/>
                      </m:rPr>
                      <a:rPr lang="en-US" sz="1900" b="0" i="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1900" dirty="0"/>
                  <a:t> scattering (</a:t>
                </a:r>
                <a:r>
                  <a:rPr lang="en-US" sz="1900" dirty="0" err="1"/>
                  <a:t>ie</a:t>
                </a:r>
                <a:r>
                  <a:rPr lang="en-US" sz="1900" dirty="0"/>
                  <a:t>. photohadronic production),   the cross section features significant enhancements associated 		          with hadronic resonances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4">
                <a:extLst>
                  <a:ext uri="{FF2B5EF4-FFF2-40B4-BE49-F238E27FC236}">
                    <a16:creationId xmlns:a16="http://schemas.microsoft.com/office/drawing/2014/main" id="{99B36CDF-C39D-E582-3F58-905716E18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5" y="1206992"/>
                <a:ext cx="5833585" cy="5665804"/>
              </a:xfrm>
              <a:prstGeom prst="rect">
                <a:avLst/>
              </a:prstGeom>
              <a:blipFill>
                <a:blip r:embed="rId2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white paper with black writing&#10;&#10;Description automatically generated with low confidence">
            <a:extLst>
              <a:ext uri="{FF2B5EF4-FFF2-40B4-BE49-F238E27FC236}">
                <a16:creationId xmlns:a16="http://schemas.microsoft.com/office/drawing/2014/main" id="{70BCA479-D5B7-C40E-68CE-D48FF52DC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>
          <a:xfrm>
            <a:off x="1545467" y="2657442"/>
            <a:ext cx="2997714" cy="1086236"/>
          </a:xfrm>
          <a:prstGeom prst="rect">
            <a:avLst/>
          </a:prstGeom>
        </p:spPr>
      </p:pic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472D1CAF-709F-9448-1503-7FEB82EAB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41" y="1589658"/>
            <a:ext cx="3076165" cy="2317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Chart, box and whisker chart&#10;&#10;Description automatically generated">
            <a:extLst>
              <a:ext uri="{FF2B5EF4-FFF2-40B4-BE49-F238E27FC236}">
                <a16:creationId xmlns:a16="http://schemas.microsoft.com/office/drawing/2014/main" id="{FA9BF1DB-99DD-C500-EBCC-C09AA2C75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53" y="4140373"/>
            <a:ext cx="3076165" cy="2274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1ABD50C9-372B-FAB8-CDEE-B333F310F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72" y="6125794"/>
            <a:ext cx="22225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66879-F434-9A35-D03E-13B5E59BD29E}"/>
              </a:ext>
            </a:extLst>
          </p:cNvPr>
          <p:cNvCxnSpPr>
            <a:cxnSpLocks/>
          </p:cNvCxnSpPr>
          <p:nvPr/>
        </p:nvCxnSpPr>
        <p:spPr>
          <a:xfrm flipV="1">
            <a:off x="5385661" y="4695986"/>
            <a:ext cx="937647" cy="1429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391729-906D-00F1-C2BC-B6D8B6EA1C68}"/>
              </a:ext>
            </a:extLst>
          </p:cNvPr>
          <p:cNvCxnSpPr>
            <a:cxnSpLocks/>
          </p:cNvCxnSpPr>
          <p:nvPr/>
        </p:nvCxnSpPr>
        <p:spPr>
          <a:xfrm flipV="1">
            <a:off x="5461861" y="2717627"/>
            <a:ext cx="1421539" cy="1820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45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89713"/>
            <a:ext cx="8571673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From the Cosmic Ray Spectrum to the High-Energy Neutrino Spectrum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5852031" y="1623351"/>
            <a:ext cx="9012865" cy="566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9B36CDF-C39D-E582-3F58-905716E18500}"/>
              </a:ext>
            </a:extLst>
          </p:cNvPr>
          <p:cNvSpPr txBox="1">
            <a:spLocks/>
          </p:cNvSpPr>
          <p:nvPr/>
        </p:nvSpPr>
        <p:spPr>
          <a:xfrm>
            <a:off x="131135" y="1206992"/>
            <a:ext cx="8904008" cy="5665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There is an argument that goes back to the late 1990s which relates the expected neutrino flux to the observed cosmic-ray spectrum (Waxman-</a:t>
            </a:r>
            <a:r>
              <a:rPr lang="en-US" sz="1900" dirty="0" err="1"/>
              <a:t>Bahcall</a:t>
            </a:r>
            <a:r>
              <a:rPr lang="en-US" sz="1900" dirty="0"/>
              <a:t>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For sources that are optically-thin (with little absorption), these are related as follows: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EF5ED92-BB01-073D-B45E-342944BA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36" y="2589945"/>
            <a:ext cx="5140778" cy="80639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74F966A-187B-74B1-5D68-35F4065C7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8" y="3876835"/>
            <a:ext cx="2859845" cy="5515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3BAE71-B86C-7830-0532-43A9A68A0E41}"/>
              </a:ext>
            </a:extLst>
          </p:cNvPr>
          <p:cNvCxnSpPr>
            <a:cxnSpLocks/>
          </p:cNvCxnSpPr>
          <p:nvPr/>
        </p:nvCxnSpPr>
        <p:spPr>
          <a:xfrm flipV="1">
            <a:off x="2460171" y="3276409"/>
            <a:ext cx="1116860" cy="633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141311-7135-F9F0-EB02-81C532FE7344}"/>
                  </a:ext>
                </a:extLst>
              </p:cNvPr>
              <p:cNvSpPr txBox="1"/>
              <p:nvPr/>
            </p:nvSpPr>
            <p:spPr>
              <a:xfrm>
                <a:off x="5116288" y="3853545"/>
                <a:ext cx="1523998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/>
              </a:p>
              <a:p>
                <a:endParaRPr lang="en-US" b="0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141311-7135-F9F0-EB02-81C532FE7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288" y="3853545"/>
                <a:ext cx="1523998" cy="10799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F788C4-A9D6-960C-BFE7-AB190D1D0CA3}"/>
                  </a:ext>
                </a:extLst>
              </p:cNvPr>
              <p:cNvSpPr txBox="1"/>
              <p:nvPr/>
            </p:nvSpPr>
            <p:spPr>
              <a:xfrm>
                <a:off x="6487886" y="3820885"/>
                <a:ext cx="768910" cy="80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5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F788C4-A9D6-960C-BFE7-AB190D1D0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886" y="3820885"/>
                <a:ext cx="768910" cy="8015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960BC8-634C-5DF4-1010-3099754F113F}"/>
                  </a:ext>
                </a:extLst>
              </p:cNvPr>
              <p:cNvSpPr txBox="1"/>
              <p:nvPr/>
            </p:nvSpPr>
            <p:spPr>
              <a:xfrm>
                <a:off x="3461658" y="3516083"/>
                <a:ext cx="200988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fraction of energy in CRs that goes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/>
                  <a:t>’s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960BC8-634C-5DF4-1010-3099754F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58" y="3516083"/>
                <a:ext cx="2009882" cy="1200329"/>
              </a:xfrm>
              <a:prstGeom prst="rect">
                <a:avLst/>
              </a:prstGeom>
              <a:blipFill>
                <a:blip r:embed="rId6"/>
                <a:stretch>
                  <a:fillRect l="-2500" t="-2083" r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19038A-DAA9-4174-03A3-C07B39C01129}"/>
              </a:ext>
            </a:extLst>
          </p:cNvPr>
          <p:cNvCxnSpPr>
            <a:cxnSpLocks/>
          </p:cNvCxnSpPr>
          <p:nvPr/>
        </p:nvCxnSpPr>
        <p:spPr>
          <a:xfrm flipV="1">
            <a:off x="4382485" y="3167743"/>
            <a:ext cx="269692" cy="384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7CC3A3-1AAB-B468-320A-1EC767575582}"/>
              </a:ext>
            </a:extLst>
          </p:cNvPr>
          <p:cNvCxnSpPr>
            <a:cxnSpLocks/>
          </p:cNvCxnSpPr>
          <p:nvPr/>
        </p:nvCxnSpPr>
        <p:spPr>
          <a:xfrm flipH="1" flipV="1">
            <a:off x="5012468" y="3233057"/>
            <a:ext cx="768910" cy="801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6B71C0-A373-781D-E2E6-8F9760A7054E}"/>
              </a:ext>
            </a:extLst>
          </p:cNvPr>
          <p:cNvCxnSpPr>
            <a:cxnSpLocks/>
          </p:cNvCxnSpPr>
          <p:nvPr/>
        </p:nvCxnSpPr>
        <p:spPr>
          <a:xfrm flipH="1" flipV="1">
            <a:off x="5327092" y="3211286"/>
            <a:ext cx="1258275" cy="855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EE3A1F-FE1B-0F22-567D-EBB8904DE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0" y="4945690"/>
            <a:ext cx="6537247" cy="1437365"/>
          </a:xfrm>
          <a:prstGeom prst="rect">
            <a:avLst/>
          </a:prstGeom>
        </p:spPr>
      </p:pic>
      <p:sp>
        <p:nvSpPr>
          <p:cNvPr id="36" name="Curved Left Arrow 35">
            <a:extLst>
              <a:ext uri="{FF2B5EF4-FFF2-40B4-BE49-F238E27FC236}">
                <a16:creationId xmlns:a16="http://schemas.microsoft.com/office/drawing/2014/main" id="{3BDDC036-902A-5651-F4A1-AB89A4BD5E28}"/>
              </a:ext>
            </a:extLst>
          </p:cNvPr>
          <p:cNvSpPr/>
          <p:nvPr/>
        </p:nvSpPr>
        <p:spPr>
          <a:xfrm>
            <a:off x="7170746" y="3167743"/>
            <a:ext cx="1565181" cy="2362200"/>
          </a:xfrm>
          <a:prstGeom prst="curvedLeftArrow">
            <a:avLst>
              <a:gd name="adj1" fmla="val 3756"/>
              <a:gd name="adj2" fmla="val 19713"/>
              <a:gd name="adj3" fmla="val 17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1C1F09-139A-73EC-62F0-D11BDE336818}"/>
                  </a:ext>
                </a:extLst>
              </p:cNvPr>
              <p:cNvSpPr txBox="1"/>
              <p:nvPr/>
            </p:nvSpPr>
            <p:spPr>
              <a:xfrm>
                <a:off x="5043709" y="4500923"/>
                <a:ext cx="4362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∼1−6 </m:t>
                    </m:r>
                  </m:oMath>
                </a14:m>
                <a:r>
                  <a:rPr lang="en-US" dirty="0"/>
                  <a:t>(for realistic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dist.)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1C1F09-139A-73EC-62F0-D11BDE336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709" y="4500923"/>
                <a:ext cx="4362520" cy="369332"/>
              </a:xfrm>
              <a:prstGeom prst="rect">
                <a:avLst/>
              </a:prstGeom>
              <a:blipFill>
                <a:blip r:embed="rId8"/>
                <a:stretch>
                  <a:fillRect l="-29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363C7E5-0DEA-78DB-8988-EE0E0AA659D3}"/>
              </a:ext>
            </a:extLst>
          </p:cNvPr>
          <p:cNvCxnSpPr>
            <a:cxnSpLocks/>
          </p:cNvCxnSpPr>
          <p:nvPr/>
        </p:nvCxnSpPr>
        <p:spPr>
          <a:xfrm flipH="1">
            <a:off x="4864945" y="4836153"/>
            <a:ext cx="251343" cy="3602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21C03E1-A51C-9D62-0830-0A9DC7DD9408}"/>
              </a:ext>
            </a:extLst>
          </p:cNvPr>
          <p:cNvSpPr txBox="1"/>
          <p:nvPr/>
        </p:nvSpPr>
        <p:spPr>
          <a:xfrm>
            <a:off x="1913165" y="6455228"/>
            <a:ext cx="551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“Waxman-</a:t>
            </a:r>
            <a:r>
              <a:rPr lang="en-US" dirty="0" err="1"/>
              <a:t>Bahcall</a:t>
            </a:r>
            <a:r>
              <a:rPr lang="en-US" dirty="0"/>
              <a:t> Bound” (for optically-thin sources)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0415104-9DCA-7E35-E870-E4B6E5D71781}"/>
              </a:ext>
            </a:extLst>
          </p:cNvPr>
          <p:cNvCxnSpPr>
            <a:cxnSpLocks/>
          </p:cNvCxnSpPr>
          <p:nvPr/>
        </p:nvCxnSpPr>
        <p:spPr>
          <a:xfrm flipV="1">
            <a:off x="2656114" y="6183086"/>
            <a:ext cx="217715" cy="272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904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3473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IceCube’s</a:t>
            </a:r>
            <a:r>
              <a:rPr lang="en-US" sz="3600"/>
              <a:t> High-Energy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778480"/>
            <a:ext cx="857167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In this context, let’s consider the diffuse neutrino spectrum measured by </a:t>
            </a:r>
            <a:r>
              <a:rPr lang="en-US" sz="2000" dirty="0" err="1"/>
              <a:t>IceCube</a:t>
            </a: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3616" y="6468496"/>
            <a:ext cx="29417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IceCube, arXiv:2110.15051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98EC1F7-29CA-1C9E-8F90-B55FCC25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0" y="3009651"/>
            <a:ext cx="6188927" cy="3414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1029">
            <a:extLst>
              <a:ext uri="{FF2B5EF4-FFF2-40B4-BE49-F238E27FC236}">
                <a16:creationId xmlns:a16="http://schemas.microsoft.com/office/drawing/2014/main" id="{480A47FD-7FB1-D864-6F44-89EEEA5B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109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3473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IceCube’s</a:t>
            </a:r>
            <a:r>
              <a:rPr lang="en-US" sz="3600"/>
              <a:t> High-Energy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778480"/>
            <a:ext cx="857167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In this context, let’s consider the diffuse neutrino spectrum measured by </a:t>
            </a:r>
            <a:r>
              <a:rPr lang="en-US" sz="2000" dirty="0" err="1"/>
              <a:t>IceCube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This suggests that </a:t>
            </a:r>
            <a:r>
              <a:rPr lang="en-US" sz="2000" dirty="0" err="1"/>
              <a:t>IceCube’s</a:t>
            </a:r>
            <a:r>
              <a:rPr lang="en-US" sz="2000" dirty="0"/>
              <a:t> neutrinos originate from the sources of the high and ultra-high energy cosmic rays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3616" y="6468496"/>
            <a:ext cx="29417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IceCube, arXiv:2110.15051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98EC1F7-29CA-1C9E-8F90-B55FCC25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0" y="3009651"/>
            <a:ext cx="6188927" cy="3414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1029">
            <a:extLst>
              <a:ext uri="{FF2B5EF4-FFF2-40B4-BE49-F238E27FC236}">
                <a16:creationId xmlns:a16="http://schemas.microsoft.com/office/drawing/2014/main" id="{480A47FD-7FB1-D864-6F44-89EEEA5B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E6CA6D-EF27-D318-CBFF-A5F0CA03D561}"/>
              </a:ext>
            </a:extLst>
          </p:cNvPr>
          <p:cNvSpPr/>
          <p:nvPr/>
        </p:nvSpPr>
        <p:spPr>
          <a:xfrm>
            <a:off x="2109812" y="4082143"/>
            <a:ext cx="5366657" cy="674914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D84D6-D385-768D-9749-3391F21E0F29}"/>
                  </a:ext>
                </a:extLst>
              </p:cNvPr>
              <p:cNvSpPr txBox="1"/>
              <p:nvPr/>
            </p:nvSpPr>
            <p:spPr>
              <a:xfrm>
                <a:off x="4232525" y="3537859"/>
                <a:ext cx="382232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Waxman-</a:t>
                </a:r>
                <a:r>
                  <a:rPr lang="en-US" dirty="0" err="1"/>
                  <a:t>Bahcall</a:t>
                </a:r>
                <a:r>
                  <a:rPr lang="en-US" dirty="0"/>
                  <a:t> Bound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=1−6</m:t>
                    </m:r>
                  </m:oMath>
                </a14:m>
                <a:r>
                  <a:rPr lang="en-US" b="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D84D6-D385-768D-9749-3391F21E0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525" y="3537859"/>
                <a:ext cx="3822328" cy="369332"/>
              </a:xfrm>
              <a:prstGeom prst="rect">
                <a:avLst/>
              </a:prstGeom>
              <a:blipFill>
                <a:blip r:embed="rId3"/>
                <a:stretch>
                  <a:fillRect l="-990" t="-3125" r="-330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F60847-EBD0-2FA1-50FC-584561117CC6}"/>
              </a:ext>
            </a:extLst>
          </p:cNvPr>
          <p:cNvCxnSpPr/>
          <p:nvPr/>
        </p:nvCxnSpPr>
        <p:spPr>
          <a:xfrm flipH="1">
            <a:off x="4885669" y="3907191"/>
            <a:ext cx="348343" cy="468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777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3473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IceCube’s</a:t>
            </a:r>
            <a:r>
              <a:rPr lang="en-US" sz="3600"/>
              <a:t> High-Energy Neutrinos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948269" y="632720"/>
                <a:ext cx="7710312" cy="5920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8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b="1" dirty="0"/>
                  <a:t>Two Possibilities: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/>
                  <a:t>1) </a:t>
                </a:r>
                <a:r>
                  <a:rPr lang="en-US" sz="2000" dirty="0" err="1"/>
                  <a:t>IceCube’s</a:t>
                </a:r>
                <a:r>
                  <a:rPr lang="en-US" sz="2000" dirty="0"/>
                  <a:t> neutrinos come from the main sources of the cosmic rays, which feature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∼0.1−1</m:t>
                    </m:r>
                  </m:oMath>
                </a14:m>
                <a:endParaRPr lang="en-US" sz="2000" b="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/>
                  <a:t>2) </a:t>
                </a:r>
                <a:r>
                  <a:rPr lang="en-US" sz="2000" dirty="0" err="1"/>
                  <a:t>IceCube’s</a:t>
                </a:r>
                <a:r>
                  <a:rPr lang="en-US" sz="2000" dirty="0"/>
                  <a:t> neutrinos come from optically thick sources (which absorb most of the particles they accelerate before they escape) 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69" y="632720"/>
                <a:ext cx="7710312" cy="5920496"/>
              </a:xfrm>
              <a:prstGeom prst="rect">
                <a:avLst/>
              </a:prstGeom>
              <a:blipFill>
                <a:blip r:embed="rId2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303616" y="6468496"/>
            <a:ext cx="29417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IceCube, arXiv:2110.15051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98EC1F7-29CA-1C9E-8F90-B55FCC25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0" y="3009651"/>
            <a:ext cx="6188927" cy="3414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1029">
            <a:extLst>
              <a:ext uri="{FF2B5EF4-FFF2-40B4-BE49-F238E27FC236}">
                <a16:creationId xmlns:a16="http://schemas.microsoft.com/office/drawing/2014/main" id="{D3D55D95-DBB8-762A-FF81-0C70D2307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5FB92-6C00-2A77-A5F9-535A4B8E8F09}"/>
              </a:ext>
            </a:extLst>
          </p:cNvPr>
          <p:cNvSpPr/>
          <p:nvPr/>
        </p:nvSpPr>
        <p:spPr>
          <a:xfrm>
            <a:off x="2109812" y="4082143"/>
            <a:ext cx="5366657" cy="674914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7D904A-B25F-FA87-9EFC-FD1F82859C39}"/>
                  </a:ext>
                </a:extLst>
              </p:cNvPr>
              <p:cNvSpPr txBox="1"/>
              <p:nvPr/>
            </p:nvSpPr>
            <p:spPr>
              <a:xfrm>
                <a:off x="4232525" y="3537859"/>
                <a:ext cx="382232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Waxman-</a:t>
                </a:r>
                <a:r>
                  <a:rPr lang="en-US" dirty="0" err="1"/>
                  <a:t>Bahcall</a:t>
                </a:r>
                <a:r>
                  <a:rPr lang="en-US" dirty="0"/>
                  <a:t> Bound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=1−6</m:t>
                    </m:r>
                  </m:oMath>
                </a14:m>
                <a:r>
                  <a:rPr lang="en-US" b="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7D904A-B25F-FA87-9EFC-FD1F82859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525" y="3537859"/>
                <a:ext cx="3822328" cy="369332"/>
              </a:xfrm>
              <a:prstGeom prst="rect">
                <a:avLst/>
              </a:prstGeom>
              <a:blipFill>
                <a:blip r:embed="rId4"/>
                <a:stretch>
                  <a:fillRect l="-990" t="-3125" r="-330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1DFCC6-67E4-3A8F-167C-32177E37A683}"/>
              </a:ext>
            </a:extLst>
          </p:cNvPr>
          <p:cNvCxnSpPr/>
          <p:nvPr/>
        </p:nvCxnSpPr>
        <p:spPr>
          <a:xfrm flipH="1">
            <a:off x="4885669" y="3907191"/>
            <a:ext cx="348343" cy="468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60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IceCube’s High-Energy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937504"/>
            <a:ext cx="871808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Where do these neutrinos come from? Some long-standing hypotheses include: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-Gamma-Ray Bursts (GRB)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-Blazars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-Other Active Galactic Nuclei (AGN)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-Star-Forming/Starburst Galaxies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67F355B4-F923-0EB4-C4D9-DE8E7305C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98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Many Forms of Modern Astronomy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59218" y="793779"/>
            <a:ext cx="7836197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Until the middle of the 20</a:t>
            </a:r>
            <a:r>
              <a:rPr lang="en-US" sz="1900" baseline="30000" dirty="0"/>
              <a:t>th</a:t>
            </a:r>
            <a:r>
              <a:rPr lang="en-US" sz="1900" dirty="0"/>
              <a:t> century, essentially all of astrophysics was conducted using visible light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Today, we use a variety of other messengers to collect complementary information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Modern astrophysics relies on electromagnetic radiation at IR/UV/optical/radio/X-ray/gamma-ray wavelengths, as well as cosmic rays, neutrinos, and gravitational waves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Due to their very weak interactions, neutrinos are particularly valuable as probes of our universe’s most extreme environments 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2200" dirty="0">
                <a:sym typeface="Wingdings" pitchFamily="2" charset="2"/>
              </a:rPr>
              <a:t>   	       	</a:t>
            </a:r>
            <a:endParaRPr lang="en-US" sz="2200" b="1" dirty="0">
              <a:solidFill>
                <a:schemeClr val="accent1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ADA96E6D-4F7F-427C-A08B-5E8EF10B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37759"/>
            <a:ext cx="5006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6534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Gamma-Ray Bursts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Extreme explosions, </a:t>
                </a:r>
                <a:r>
                  <a:rPr lang="en-US" sz="1900" dirty="0"/>
                  <a:t>typically featuring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53</m:t>
                        </m:r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57</m:t>
                        </m:r>
                      </m:sup>
                    </m:sSup>
                  </m:oMath>
                </a14:m>
                <a:r>
                  <a:rPr lang="en-US" sz="1900" b="0" dirty="0"/>
                  <a:t>GeV/s over ~1-100 s, making them the most energetic and luminous events in the universe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Long duration (&gt; 2 s) GRB are thought to be triggered by the collapse of a massive star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Short duration (&lt; 2 s) GRB are generally associated with the merger of a neutron star with another neutron star or black hole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3" name="Picture 2" descr="GRB">
            <a:extLst>
              <a:ext uri="{FF2B5EF4-FFF2-40B4-BE49-F238E27FC236}">
                <a16:creationId xmlns:a16="http://schemas.microsoft.com/office/drawing/2014/main" id="{AC1BC8DE-2152-3234-A608-15D1210B6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5292869" y="3336217"/>
            <a:ext cx="3611720" cy="32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74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Gamma-Ray Bursts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Extreme explosions, </a:t>
                </a:r>
                <a:r>
                  <a:rPr lang="en-US" sz="1900" dirty="0"/>
                  <a:t>typically featuring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53</m:t>
                        </m:r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57</m:t>
                        </m:r>
                      </m:sup>
                    </m:sSup>
                  </m:oMath>
                </a14:m>
                <a:r>
                  <a:rPr lang="en-US" sz="1900" b="0" dirty="0"/>
                  <a:t>GeV/s over ~1-100 s, making them the most energetic and luminous events in the universe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Long duration (&gt; 2 s) GRB are thought to be triggered by the collapse of a massive star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Short duration (&lt; 2 s) GRB are generally associated with the merger of a neutron star with another neutron star or black hole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Plasma is ejected from the central engine in 				       a series of successive shells, which collide 				       as the outer shells slow down, leading to 			               shock fronts that could plausibly accelerate 			             cosmic rays to ultra-high energies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As these shells expand, the plasma 				         becomes increasingly optically thin, 				        eventually leading to the release of a 				               bright burst of gamma rays 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An “afterglow” of lower energy photons can 			                  also result from the collisions of the shells 			                  with the surrounding ISM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3" name="Picture 2" descr="GRB">
            <a:extLst>
              <a:ext uri="{FF2B5EF4-FFF2-40B4-BE49-F238E27FC236}">
                <a16:creationId xmlns:a16="http://schemas.microsoft.com/office/drawing/2014/main" id="{AC1BC8DE-2152-3234-A608-15D1210B6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5292869" y="3336217"/>
            <a:ext cx="3611720" cy="32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22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C1F967B-A4BA-041F-4F1C-308C6A320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6" b="1"/>
          <a:stretch/>
        </p:blipFill>
        <p:spPr>
          <a:xfrm>
            <a:off x="783590" y="3028073"/>
            <a:ext cx="4064000" cy="765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Neutrinos From Gamma-Ray Bursts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i="1" dirty="0"/>
                  <a:t>If</a:t>
                </a:r>
                <a:r>
                  <a:rPr lang="en-US" sz="1900" dirty="0"/>
                  <a:t> protons are accelerated by GRB shocks, they will scatter with gamma rays to produce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and thus neutrinos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To produce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through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900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 …</m:t>
                    </m:r>
                  </m:oMath>
                </a14:m>
                <a:r>
                  <a:rPr lang="en-US" sz="1900" b="0" dirty="0"/>
                  <a:t>  resonance, the energy of the protons must satisfy the following: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4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Leading to neutrinos of energy: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4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8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We thus expect GRBs to produce a</a:t>
                </a:r>
                <a:r>
                  <a:rPr lang="en-US" sz="1900" dirty="0"/>
                  <a:t> spectrum 				       of</a:t>
                </a:r>
                <a:r>
                  <a:rPr lang="en-US" sz="1900" b="0" dirty="0"/>
                  <a:t> neutrinos that peaks at roughly ~1 </a:t>
                </a:r>
                <a:r>
                  <a:rPr lang="en-US" sz="1900" b="0" dirty="0" err="1"/>
                  <a:t>PeV</a:t>
                </a: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optical depth for these interactions is around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∼0.1 </m:t>
                    </m:r>
                  </m:oMath>
                </a14:m>
                <a:r>
                  <a:rPr lang="en-US" sz="1900" b="0" dirty="0">
                    <a:sym typeface="Wingdings" pitchFamily="2" charset="2"/>
                  </a:rPr>
                  <a:t>for typical GRB 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>
                    <a:sym typeface="Wingdings" pitchFamily="2" charset="2"/>
                  </a:rPr>
                  <a:t>Thus, </a:t>
                </a:r>
                <a:r>
                  <a:rPr lang="en-US" sz="1900" i="1" dirty="0">
                    <a:sym typeface="Wingdings" pitchFamily="2" charset="2"/>
                  </a:rPr>
                  <a:t>i</a:t>
                </a:r>
                <a:r>
                  <a:rPr lang="en-US" sz="1900" b="0" i="1" dirty="0">
                    <a:sym typeface="Wingdings" pitchFamily="2" charset="2"/>
                  </a:rPr>
                  <a:t>f</a:t>
                </a:r>
                <a:r>
                  <a:rPr lang="en-US" sz="1900" b="0" dirty="0">
                    <a:sym typeface="Wingdings" pitchFamily="2" charset="2"/>
                  </a:rPr>
                  <a:t> GRB produce the ~1-100 </a:t>
                </a:r>
                <a:r>
                  <a:rPr lang="en-US" sz="1900" b="0" dirty="0" err="1">
                    <a:sym typeface="Wingdings" pitchFamily="2" charset="2"/>
                  </a:rPr>
                  <a:t>PeV</a:t>
                </a:r>
                <a:r>
                  <a:rPr lang="en-US" sz="1900" b="0" dirty="0">
                    <a:sym typeface="Wingdings" pitchFamily="2" charset="2"/>
                  </a:rPr>
                  <a:t> cosmic rays, they should also produce a neutrino flux that is </a:t>
                </a:r>
                <a:r>
                  <a:rPr lang="en-US" sz="1900" dirty="0"/>
                  <a:t>not too far below the Waxman-</a:t>
                </a:r>
                <a:r>
                  <a:rPr lang="en-US" sz="1900" dirty="0" err="1"/>
                  <a:t>Bahcall</a:t>
                </a:r>
                <a:r>
                  <a:rPr lang="en-US" sz="1900" dirty="0"/>
                  <a:t> bound</a:t>
                </a:r>
                <a:r>
                  <a:rPr lang="en-US" sz="1900" b="0" dirty="0">
                    <a:sym typeface="Wingdings" pitchFamily="2" charset="2"/>
                  </a:rPr>
                  <a:t> </a:t>
                </a: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3"/>
                <a:stretch>
                  <a:fillRect l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FD4871C-827B-7071-C7C1-2054C7228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 r="51406" b="48463"/>
          <a:stretch/>
        </p:blipFill>
        <p:spPr>
          <a:xfrm>
            <a:off x="768350" y="2482251"/>
            <a:ext cx="1974850" cy="68385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EFF7D1E-DAE2-D72A-B04F-EFBFC523F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65" b="61555"/>
          <a:stretch/>
        </p:blipFill>
        <p:spPr>
          <a:xfrm>
            <a:off x="723122" y="4096875"/>
            <a:ext cx="554693" cy="49313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58191AC-B546-DCA5-C23A-D9164C22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47982"/>
          <a:stretch/>
        </p:blipFill>
        <p:spPr>
          <a:xfrm>
            <a:off x="1271072" y="4104309"/>
            <a:ext cx="3393932" cy="667234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026B590-40C9-465A-5828-5A68D1187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05" y="2304079"/>
            <a:ext cx="3418605" cy="2557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F9C19-D2DD-65C6-E2D0-A4961BEE8FB9}"/>
              </a:ext>
            </a:extLst>
          </p:cNvPr>
          <p:cNvSpPr txBox="1"/>
          <p:nvPr/>
        </p:nvSpPr>
        <p:spPr>
          <a:xfrm>
            <a:off x="5792435" y="4892112"/>
            <a:ext cx="28360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/>
              <a:t>IceCube</a:t>
            </a:r>
            <a:r>
              <a:rPr lang="en-US" sz="1700" dirty="0"/>
              <a:t>, arXiv:1702.06868</a:t>
            </a:r>
          </a:p>
        </p:txBody>
      </p:sp>
    </p:spTree>
    <p:extLst>
      <p:ext uri="{BB962C8B-B14F-4D97-AF65-F5344CB8AC3E}">
        <p14:creationId xmlns:p14="http://schemas.microsoft.com/office/powerpoint/2010/main" val="1927676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Neutrinos From Gamma-Ray Bursts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4" y="788908"/>
            <a:ext cx="9012865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Compared to other source classes, the GRB hypothesis is relatively easy to test        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900" dirty="0"/>
              <a:t>Individual GRB are very bright and brief,	allowing us to search for coincidences in both time and direction – with very low background  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900" dirty="0"/>
              <a:t>No such correlations have been observed		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These results have taught us that: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1) GRB are </a:t>
            </a:r>
            <a:r>
              <a:rPr lang="en-US" sz="1900" b="1" i="1" dirty="0"/>
              <a:t>not</a:t>
            </a:r>
            <a:r>
              <a:rPr lang="en-US" sz="1900" dirty="0"/>
              <a:t> a significant source of 			                                high-energy neutrinos 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1900" i="1" dirty="0"/>
              <a:t>and</a:t>
            </a: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2) GRB are </a:t>
            </a:r>
            <a:r>
              <a:rPr lang="en-US" sz="1900" b="1" i="1" dirty="0"/>
              <a:t>not</a:t>
            </a:r>
            <a:r>
              <a:rPr lang="en-US" sz="1900" dirty="0"/>
              <a:t> responsible for the				         for the acceleration of the ~</a:t>
            </a:r>
            <a:r>
              <a:rPr lang="en-US" sz="1900" dirty="0" err="1"/>
              <a:t>PeV-EeV</a:t>
            </a:r>
            <a:r>
              <a:rPr lang="en-US" sz="1900" dirty="0"/>
              <a:t> cosmic rays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414FD-DB26-67AA-D5FE-40C24BDE6558}"/>
              </a:ext>
            </a:extLst>
          </p:cNvPr>
          <p:cNvSpPr txBox="1"/>
          <p:nvPr/>
        </p:nvSpPr>
        <p:spPr>
          <a:xfrm>
            <a:off x="2768682" y="6409185"/>
            <a:ext cx="64299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/>
              <a:t>IceCube</a:t>
            </a:r>
            <a:r>
              <a:rPr lang="en-US" sz="1700" dirty="0"/>
              <a:t>, arXiv:1702.06868, 1601.06484, 1412.6510, 1204.4219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26DA6E-6FBF-EF71-4E50-9787ABA0B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2" y="2556164"/>
            <a:ext cx="3765457" cy="33090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7D0CD-ECE0-BE0E-755E-B4F3ECEF6E6C}"/>
              </a:ext>
            </a:extLst>
          </p:cNvPr>
          <p:cNvCxnSpPr/>
          <p:nvPr/>
        </p:nvCxnSpPr>
        <p:spPr>
          <a:xfrm>
            <a:off x="6016336" y="3200400"/>
            <a:ext cx="266007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CF068-9193-76A8-274A-D0233A753E37}"/>
                  </a:ext>
                </a:extLst>
              </p:cNvPr>
              <p:cNvSpPr txBox="1"/>
              <p:nvPr/>
            </p:nvSpPr>
            <p:spPr>
              <a:xfrm>
                <a:off x="3444968" y="5268189"/>
                <a:ext cx="1578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CF068-9193-76A8-274A-D0233A75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968" y="5268189"/>
                <a:ext cx="1578574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5E5974-816C-7A99-AD2D-A8E45578D4CB}"/>
              </a:ext>
            </a:extLst>
          </p:cNvPr>
          <p:cNvCxnSpPr>
            <a:cxnSpLocks/>
          </p:cNvCxnSpPr>
          <p:nvPr/>
        </p:nvCxnSpPr>
        <p:spPr>
          <a:xfrm flipV="1">
            <a:off x="4739268" y="3210791"/>
            <a:ext cx="2264205" cy="20573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76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Blazars and AGN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4" y="643945"/>
            <a:ext cx="9012865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All (or almost all) massive galaxies have a supermassive black hole at their center; ~1-10% of these are active galactic nuclei (AGN): bright sources of   high-energy radiation, powered by accretion of matter onto the black hole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AGN are the most luminous persistent sources of electromagnetic radiation in our universe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There are many different classifications of AGN, depending on whether they have a jet, and on the orientation of that jet relative to the observer – blazars  are AGN with a jet pointing in our direction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3" name="Picture 2" descr="Art for &quot;Neutrinos Linked With Cosmic Source For the First Time&quot;">
            <a:extLst>
              <a:ext uri="{FF2B5EF4-FFF2-40B4-BE49-F238E27FC236}">
                <a16:creationId xmlns:a16="http://schemas.microsoft.com/office/drawing/2014/main" id="{B3D66933-BD90-F145-3A59-EF7ABA065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r="3579"/>
          <a:stretch/>
        </p:blipFill>
        <p:spPr bwMode="auto">
          <a:xfrm>
            <a:off x="4698970" y="3648706"/>
            <a:ext cx="42619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2DA4E7-85F2-8760-2D94-59A4BB7D3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4" y="3659857"/>
            <a:ext cx="3786421" cy="29370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233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45981C0-D737-F4AA-9B15-BB97FD2C6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44561"/>
          <a:stretch/>
        </p:blipFill>
        <p:spPr>
          <a:xfrm>
            <a:off x="1454225" y="3436639"/>
            <a:ext cx="3171406" cy="767442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C9E7A16-9B9C-B670-D875-BDC8C4F4D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9"/>
          <a:stretch/>
        </p:blipFill>
        <p:spPr>
          <a:xfrm>
            <a:off x="2513144" y="2434727"/>
            <a:ext cx="4025900" cy="76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Neutrinos From AGN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If protons are accelerated by AGN, they will scatter with photons or gas to produce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and neutrinos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To produce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through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900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 …</m:t>
                    </m:r>
                  </m:oMath>
                </a14:m>
                <a:r>
                  <a:rPr lang="en-US" sz="1900" b="0" dirty="0"/>
                  <a:t>  resonance, the energy of the protons must satisfy the following: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Leading to neutrinos of energy: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Note that </a:t>
                </a:r>
                <a:r>
                  <a:rPr lang="en-US" sz="1900" b="0" dirty="0"/>
                  <a:t>the Lorentz factors </a:t>
                </a:r>
                <a:r>
                  <a:rPr lang="en-US" sz="1900" dirty="0"/>
                  <a:t>associated with </a:t>
                </a:r>
                <a:r>
                  <a:rPr lang="en-US" sz="1900" b="0" dirty="0"/>
                  <a:t>AGN are smaller than those of GRB, leading to neutrino spectra that peak at ~</a:t>
                </a:r>
                <a:r>
                  <a:rPr lang="en-US" sz="1900" b="0" dirty="0" err="1"/>
                  <a:t>EeV</a:t>
                </a:r>
                <a:r>
                  <a:rPr lang="en-US" sz="1900" b="0" dirty="0"/>
                  <a:t> (rather than ~</a:t>
                </a:r>
                <a:r>
                  <a:rPr lang="en-US" sz="1900" b="0" dirty="0" err="1"/>
                  <a:t>PeV</a:t>
                </a:r>
                <a:r>
                  <a:rPr lang="en-US" sz="1900" b="0" dirty="0"/>
                  <a:t>) energies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Neutrinos could also be generated through proton-proton interactions in or around AGN, potentially leading to a power-law spectrum of neutrinos across a wide range of energies </a:t>
                </a: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optical depth for these interactions is around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∼0.01−1 </m:t>
                    </m:r>
                  </m:oMath>
                </a14:m>
                <a:r>
                  <a:rPr lang="en-US" sz="1900" b="0" dirty="0">
                    <a:sym typeface="Wingdings" pitchFamily="2" charset="2"/>
                  </a:rPr>
                  <a:t>for typical </a:t>
                </a:r>
                <a:r>
                  <a:rPr lang="en-US" sz="1900" dirty="0">
                    <a:sym typeface="Wingdings" pitchFamily="2" charset="2"/>
                  </a:rPr>
                  <a:t>AGN</a:t>
                </a:r>
                <a:r>
                  <a:rPr lang="en-US" sz="1900" b="0" dirty="0">
                    <a:sym typeface="Wingdings" pitchFamily="2" charset="2"/>
                  </a:rPr>
                  <a:t> 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>
                    <a:sym typeface="Wingdings" pitchFamily="2" charset="2"/>
                  </a:rPr>
                  <a:t>Thus, i</a:t>
                </a:r>
                <a:r>
                  <a:rPr lang="en-US" sz="1900" b="0" dirty="0">
                    <a:sym typeface="Wingdings" pitchFamily="2" charset="2"/>
                  </a:rPr>
                  <a:t>f AGN produce the high or ultrahigh </a:t>
                </a:r>
                <a:r>
                  <a:rPr lang="en-US" sz="1900" dirty="0">
                    <a:sym typeface="Wingdings" pitchFamily="2" charset="2"/>
                  </a:rPr>
                  <a:t>energy</a:t>
                </a:r>
                <a:r>
                  <a:rPr lang="en-US" sz="1900" b="0" dirty="0">
                    <a:sym typeface="Wingdings" pitchFamily="2" charset="2"/>
                  </a:rPr>
                  <a:t> cosmic rays, they should also produce a neutrino flux that is </a:t>
                </a:r>
                <a:r>
                  <a:rPr lang="en-US" sz="1900" dirty="0">
                    <a:sym typeface="Wingdings" pitchFamily="2" charset="2"/>
                  </a:rPr>
                  <a:t>not far below</a:t>
                </a:r>
                <a:r>
                  <a:rPr lang="en-US" sz="1900" dirty="0"/>
                  <a:t> the Waxman-</a:t>
                </a:r>
                <a:r>
                  <a:rPr lang="en-US" sz="1900" dirty="0" err="1"/>
                  <a:t>Bahcall</a:t>
                </a:r>
                <a:r>
                  <a:rPr lang="en-US" sz="1900" dirty="0"/>
                  <a:t> bound</a:t>
                </a:r>
                <a:r>
                  <a:rPr lang="en-US" sz="1900" b="0" dirty="0">
                    <a:sym typeface="Wingdings" pitchFamily="2" charset="2"/>
                  </a:rPr>
                  <a:t> </a:t>
                </a:r>
                <a:endParaRPr lang="en-US" sz="1900" b="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4"/>
                <a:stretch>
                  <a:fillRect l="-282" r="-423" b="-8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14C8E73-B651-06B2-B5EF-1D79C0855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9" b="50059"/>
          <a:stretch/>
        </p:blipFill>
        <p:spPr>
          <a:xfrm>
            <a:off x="807368" y="2427469"/>
            <a:ext cx="2046001" cy="76744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FBBD5BE-0581-6C64-53BF-221BB5008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1" b="57118"/>
          <a:stretch/>
        </p:blipFill>
        <p:spPr>
          <a:xfrm>
            <a:off x="858935" y="3493645"/>
            <a:ext cx="595292" cy="5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01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Neutrinos From Blazars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Blazars are relatively rare (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900" dirty="0"/>
                  <a:t> in the observable universe), most of which have been detected in the gamma ray and/or radio bands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No significant correlation has been observed between the arrival directions of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neutrinos and the directions of known blazars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Conclusion: Most of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neutrinos do 				     </a:t>
                </a:r>
                <a:r>
                  <a:rPr lang="en-US" sz="1900" b="1" i="1" dirty="0"/>
                  <a:t>not</a:t>
                </a:r>
                <a:r>
                  <a:rPr lang="en-US" sz="1900" dirty="0"/>
                  <a:t> come from blazars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lack such spatial correlations indicate 				    that less than ~5-30% of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flux 				                       can originate from this class of objects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C329D69-9E24-FB80-D3B5-F6F0901FD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62" y="2522450"/>
            <a:ext cx="3477738" cy="3067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918CB-4375-5A66-DAE6-97988DDFD0B3}"/>
              </a:ext>
            </a:extLst>
          </p:cNvPr>
          <p:cNvSpPr txBox="1"/>
          <p:nvPr/>
        </p:nvSpPr>
        <p:spPr>
          <a:xfrm>
            <a:off x="5710888" y="5590391"/>
            <a:ext cx="27423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Smith, DH, </a:t>
            </a:r>
            <a:r>
              <a:rPr lang="en-US" sz="1700" dirty="0" err="1"/>
              <a:t>Vieregg</a:t>
            </a:r>
            <a:r>
              <a:rPr lang="en-US" sz="1700" dirty="0"/>
              <a:t> (2020)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77468-F731-A9D5-CE74-3959F0F24C42}"/>
              </a:ext>
            </a:extLst>
          </p:cNvPr>
          <p:cNvSpPr txBox="1"/>
          <p:nvPr/>
        </p:nvSpPr>
        <p:spPr>
          <a:xfrm>
            <a:off x="1865561" y="6507303"/>
            <a:ext cx="73619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err="1"/>
              <a:t>Kun</a:t>
            </a:r>
            <a:r>
              <a:rPr lang="en-US" sz="1700"/>
              <a:t> et al, 2203.14780; Smith et al, 2007.12706; </a:t>
            </a:r>
            <a:r>
              <a:rPr lang="en-US" sz="1700" err="1"/>
              <a:t>Aartsen</a:t>
            </a:r>
            <a:r>
              <a:rPr lang="en-US" sz="1700"/>
              <a:t> et al, 1611.03874</a:t>
            </a:r>
          </a:p>
        </p:txBody>
      </p:sp>
    </p:spTree>
    <p:extLst>
      <p:ext uri="{BB962C8B-B14F-4D97-AF65-F5344CB8AC3E}">
        <p14:creationId xmlns:p14="http://schemas.microsoft.com/office/powerpoint/2010/main" val="258881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TXS 0506+056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folHlink"/>
                  </a:buClr>
                  <a:buFont typeface="Wingdings" charset="0"/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A possible exception is the blazar known as TXS 0506+056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TXS 0506+056 is located at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=0.336</m:t>
                    </m:r>
                  </m:oMath>
                </a14:m>
                <a:r>
                  <a:rPr lang="en-US" sz="1900" b="0" dirty="0"/>
                  <a:t> and has been detected in radio, infrared, optical, X-ray, and gamma ray wavelengths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In September of 2017, </a:t>
                </a:r>
                <a:r>
                  <a:rPr lang="en-US" sz="1900" dirty="0" err="1"/>
                  <a:t>IceCube</a:t>
                </a:r>
                <a:r>
                  <a:rPr lang="en-US" sz="1900" dirty="0"/>
                  <a:t> detected a ~0.1-1 </a:t>
                </a:r>
                <a:r>
                  <a:rPr lang="en-US" sz="1900" dirty="0" err="1"/>
                  <a:t>PeV</a:t>
                </a:r>
                <a:r>
                  <a:rPr lang="en-US" sz="1900" dirty="0"/>
                  <a:t> muon neutrino event from the direction of TXS 0506+056, which was in a flaring state at the time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Evidence of an earlier flare from the same direction was then found in </a:t>
                </a:r>
                <a:r>
                  <a:rPr lang="en-US" sz="1900" dirty="0" err="1"/>
                  <a:t>IceCube</a:t>
                </a:r>
                <a:r>
                  <a:rPr lang="en-US" sz="1900" dirty="0"/>
                  <a:t> data, consisting of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13±5</m:t>
                    </m:r>
                  </m:oMath>
                </a14:m>
                <a:r>
                  <a:rPr lang="en-US" sz="1900" dirty="0"/>
                  <a:t> lower energy muon neutrino events over a period of    5 months in 2014-2015; this constitutes a post-trials significance of ~3.5σ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While this result is certainly suggestive, it is also hard to explain in terms of standard/simple blazar models (the EM spectrum from this source looks leptonic in origin; two zone leptonic/hadronic models could work but would require the physical conditions for neutrino production to be approximately optimal)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Personally, I’m skeptical that TXS 0506+056 is responsible for these events   (but I could be wrong)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In any case, this does not change the conclusion that most of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neutrinos do not come from blazars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 r="-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6A4C0-B5B9-C3AE-7FBC-781C0CB5DB86}"/>
              </a:ext>
            </a:extLst>
          </p:cNvPr>
          <p:cNvSpPr txBox="1"/>
          <p:nvPr/>
        </p:nvSpPr>
        <p:spPr>
          <a:xfrm>
            <a:off x="512163" y="6231878"/>
            <a:ext cx="86998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		   		               </a:t>
            </a:r>
            <a:r>
              <a:rPr lang="en-US" sz="1700" dirty="0" err="1"/>
              <a:t>IceCube</a:t>
            </a:r>
            <a:r>
              <a:rPr lang="en-US" sz="1700" dirty="0"/>
              <a:t>, arXiv:1807.08794, 1807.08816</a:t>
            </a:r>
          </a:p>
          <a:p>
            <a:r>
              <a:rPr lang="en-US" sz="1700" dirty="0"/>
              <a:t>See also </a:t>
            </a:r>
            <a:r>
              <a:rPr lang="en-US" sz="1700" dirty="0" err="1"/>
              <a:t>Murase</a:t>
            </a:r>
            <a:r>
              <a:rPr lang="en-US" sz="1700" dirty="0"/>
              <a:t> et al. 1807.04748, </a:t>
            </a:r>
            <a:r>
              <a:rPr lang="en-US" sz="1700" dirty="0" err="1"/>
              <a:t>Keivani</a:t>
            </a:r>
            <a:r>
              <a:rPr lang="en-US" sz="1700" dirty="0"/>
              <a:t> et al. 1807.04537, Cerruti et al. 1807.04335</a:t>
            </a:r>
          </a:p>
        </p:txBody>
      </p:sp>
    </p:spTree>
    <p:extLst>
      <p:ext uri="{BB962C8B-B14F-4D97-AF65-F5344CB8AC3E}">
        <p14:creationId xmlns:p14="http://schemas.microsoft.com/office/powerpoint/2010/main" val="3394568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Neutrinos from </a:t>
            </a:r>
            <a:r>
              <a:rPr lang="en-US" sz="3600" i="1" dirty="0"/>
              <a:t>Non-Blazar</a:t>
            </a:r>
            <a:r>
              <a:rPr lang="en-US" sz="3600" dirty="0"/>
              <a:t> AGN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lack of any correlation between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events and the directions of known objects demonstrate that the sources of </a:t>
                </a:r>
                <a:r>
                  <a:rPr lang="en-US" sz="1900" dirty="0" err="1"/>
                  <a:t>IceCube’s</a:t>
                </a:r>
                <a:r>
                  <a:rPr lang="en-US" sz="1900" dirty="0"/>
                  <a:t> neutrinos are </a:t>
                </a:r>
                <a:r>
                  <a:rPr lang="en-US" sz="1900" i="1" dirty="0"/>
                  <a:t>more</a:t>
                </a:r>
                <a:r>
                  <a:rPr lang="en-US" sz="1900" dirty="0"/>
                  <a:t> </a:t>
                </a:r>
                <a:r>
                  <a:rPr lang="en-US" sz="1900" i="1" dirty="0"/>
                  <a:t>numerous</a:t>
                </a:r>
                <a:r>
                  <a:rPr lang="en-US" sz="1900" dirty="0"/>
                  <a:t> and </a:t>
                </a:r>
                <a:r>
                  <a:rPr lang="en-US" sz="1900" i="1" dirty="0"/>
                  <a:t>more</a:t>
                </a:r>
                <a:r>
                  <a:rPr lang="en-US" sz="1900" dirty="0"/>
                  <a:t> </a:t>
                </a:r>
                <a:r>
                  <a:rPr lang="en-US" sz="1900" i="1" dirty="0"/>
                  <a:t>faint</a:t>
                </a:r>
                <a:r>
                  <a:rPr lang="en-US" sz="1900" dirty="0"/>
                  <a:t> than GRB or blazars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For every blazar, there are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AGN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b="0" dirty="0"/>
                  <a:t>It remains possible that AGN could generate </a:t>
                </a:r>
                <a:r>
                  <a:rPr lang="en-US" sz="1900" dirty="0"/>
                  <a:t>				    the entire neutrino flux observed by </a:t>
                </a:r>
                <a:r>
                  <a:rPr lang="en-US" sz="1900" dirty="0" err="1"/>
                  <a:t>IceCube</a:t>
                </a: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 err="1"/>
                  <a:t>IceCube</a:t>
                </a:r>
                <a:r>
                  <a:rPr lang="en-US" sz="1900" dirty="0"/>
                  <a:t> is approaching the level of sensitivity 			                                that would be needed to test this hypothesis</a:t>
                </a: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788908"/>
                <a:ext cx="9012865" cy="5999351"/>
              </a:xfrm>
              <a:prstGeom prst="rect">
                <a:avLst/>
              </a:prstGeom>
              <a:blipFill>
                <a:blip r:embed="rId2"/>
                <a:stretch>
                  <a:fillRect l="-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FCC1AD0-32E9-21E8-6A13-1FBFCF59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01" y="2236511"/>
            <a:ext cx="3249951" cy="2932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EE75D-C2C6-5BC4-A2F9-88E00D4E2938}"/>
              </a:ext>
            </a:extLst>
          </p:cNvPr>
          <p:cNvSpPr txBox="1"/>
          <p:nvPr/>
        </p:nvSpPr>
        <p:spPr>
          <a:xfrm>
            <a:off x="5890802" y="5219603"/>
            <a:ext cx="27423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Smith, DH, </a:t>
            </a:r>
            <a:r>
              <a:rPr lang="en-US" sz="1700" dirty="0" err="1"/>
              <a:t>Vieregg</a:t>
            </a:r>
            <a:r>
              <a:rPr lang="en-US" sz="1700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1332572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82133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 Multi-Messenger Argument for the          Sources of </a:t>
            </a:r>
            <a:r>
              <a:rPr lang="en-US" sz="3600" dirty="0" err="1"/>
              <a:t>IceCube’s</a:t>
            </a:r>
            <a:r>
              <a:rPr lang="en-US" sz="3600" dirty="0"/>
              <a:t>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4" y="1212653"/>
            <a:ext cx="5591973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If the sources of </a:t>
            </a:r>
            <a:r>
              <a:rPr lang="en-US" sz="1900" dirty="0" err="1"/>
              <a:t>IceCube’s</a:t>
            </a:r>
            <a:r>
              <a:rPr lang="en-US" sz="1900" dirty="0"/>
              <a:t> neutrinos are optically thin, they should also generate a significant flux of </a:t>
            </a:r>
            <a:r>
              <a:rPr lang="en-US" sz="1900" dirty="0" err="1"/>
              <a:t>TeV-PeV</a:t>
            </a:r>
            <a:r>
              <a:rPr lang="en-US" sz="1900" dirty="0"/>
              <a:t> gamma rays          (you can’t make charged </a:t>
            </a:r>
            <a:r>
              <a:rPr lang="en-US" sz="1900" dirty="0" err="1"/>
              <a:t>pions</a:t>
            </a:r>
            <a:r>
              <a:rPr lang="en-US" sz="1900" dirty="0"/>
              <a:t> without making neutral </a:t>
            </a:r>
            <a:r>
              <a:rPr lang="en-US" sz="1900" dirty="0" err="1"/>
              <a:t>pions</a:t>
            </a:r>
            <a:r>
              <a:rPr lang="en-US" sz="1900" dirty="0"/>
              <a:t>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At &gt;</a:t>
            </a:r>
            <a:r>
              <a:rPr lang="en-US" sz="1900" dirty="0" err="1"/>
              <a:t>TeV</a:t>
            </a:r>
            <a:r>
              <a:rPr lang="en-US" sz="1900" dirty="0"/>
              <a:t> energies, photons undergo pair production with the CMB/CIRB, leading to an electromagnetic cascade that results in a background of ~GeV-</a:t>
            </a:r>
            <a:r>
              <a:rPr lang="en-US" sz="1900" dirty="0" err="1"/>
              <a:t>TeV</a:t>
            </a:r>
            <a:r>
              <a:rPr lang="en-US" sz="1900" dirty="0"/>
              <a:t> gamma rays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The spectral shape of this background is largely insensitive to the injected spectrum and redshift distribution – the isotropic gamma-ray background is an EM “calorimeter”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Other than blazars (which are mostly resolved), the extragalactic gamma-ray sky is dominated by a combination of non-blazar AGN and </a:t>
            </a:r>
            <a:r>
              <a:rPr lang="en-US" sz="1900" dirty="0" err="1"/>
              <a:t>starforming</a:t>
            </a:r>
            <a:r>
              <a:rPr lang="en-US" sz="1900" dirty="0"/>
              <a:t> galaxies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15BD1BE-5076-36AA-2DF3-63D1688C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44" y="1666641"/>
            <a:ext cx="3388352" cy="2515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7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 Telescopes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39993" y="772513"/>
            <a:ext cx="8750594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The field of high-energy neutrino astronomy is currently dominated by </a:t>
            </a:r>
            <a:r>
              <a:rPr lang="en-US" sz="1900" dirty="0" err="1"/>
              <a:t>IceCube</a:t>
            </a:r>
            <a:r>
              <a:rPr lang="en-US" sz="1900" dirty="0"/>
              <a:t> at the South Pole (KM3NeT is also currently under construction in the Mediterranean); these detectors are primarily sensitive to neutrinos with energies between ~10</a:t>
            </a:r>
            <a:r>
              <a:rPr lang="en-US" sz="1900" baseline="30000" dirty="0"/>
              <a:t>2</a:t>
            </a:r>
            <a:r>
              <a:rPr lang="en-US" sz="1900" dirty="0"/>
              <a:t> and ~10</a:t>
            </a:r>
            <a:r>
              <a:rPr lang="en-US" sz="1900" baseline="30000" dirty="0"/>
              <a:t>8 </a:t>
            </a:r>
            <a:r>
              <a:rPr lang="en-US" sz="1900" dirty="0"/>
              <a:t>GeV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8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At lower energies (~MeV, ~GeV), 				                experiments such as Super-K, DUNE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200" dirty="0">
                <a:sym typeface="Wingdings" pitchFamily="2" charset="2"/>
              </a:rPr>
              <a:t>	     </a:t>
            </a: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ADA96E6D-4F7F-427C-A08B-5E8EF10B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37759"/>
            <a:ext cx="5006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8AABEA8A-4407-4823-C49F-43341D9C3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4" y="2521173"/>
            <a:ext cx="7772400" cy="28903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99FA45-EB1C-FA9B-4F6E-6A77C73E53B1}"/>
              </a:ext>
            </a:extLst>
          </p:cNvPr>
          <p:cNvCxnSpPr>
            <a:cxnSpLocks/>
          </p:cNvCxnSpPr>
          <p:nvPr/>
        </p:nvCxnSpPr>
        <p:spPr>
          <a:xfrm flipH="1">
            <a:off x="4243227" y="2328472"/>
            <a:ext cx="224611" cy="723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8E762-0269-1082-D933-F630542D7ED2}"/>
              </a:ext>
            </a:extLst>
          </p:cNvPr>
          <p:cNvCxnSpPr>
            <a:cxnSpLocks/>
          </p:cNvCxnSpPr>
          <p:nvPr/>
        </p:nvCxnSpPr>
        <p:spPr>
          <a:xfrm>
            <a:off x="4456549" y="2328472"/>
            <a:ext cx="2039288" cy="723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46F1F1-59E9-5B5B-EC89-0B8B52239D26}"/>
              </a:ext>
            </a:extLst>
          </p:cNvPr>
          <p:cNvCxnSpPr>
            <a:cxnSpLocks/>
          </p:cNvCxnSpPr>
          <p:nvPr/>
        </p:nvCxnSpPr>
        <p:spPr>
          <a:xfrm flipV="1">
            <a:off x="2181225" y="4900282"/>
            <a:ext cx="238125" cy="76687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4215C-810D-F0DE-1C94-DE0FA1B379D6}"/>
              </a:ext>
            </a:extLst>
          </p:cNvPr>
          <p:cNvCxnSpPr>
            <a:cxnSpLocks/>
          </p:cNvCxnSpPr>
          <p:nvPr/>
        </p:nvCxnSpPr>
        <p:spPr>
          <a:xfrm flipH="1">
            <a:off x="2181225" y="4900282"/>
            <a:ext cx="1704975" cy="76687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F6518-00EF-4565-798D-A670DD5590CA}"/>
              </a:ext>
            </a:extLst>
          </p:cNvPr>
          <p:cNvCxnSpPr>
            <a:cxnSpLocks/>
          </p:cNvCxnSpPr>
          <p:nvPr/>
        </p:nvCxnSpPr>
        <p:spPr>
          <a:xfrm flipH="1" flipV="1">
            <a:off x="6345798" y="4364733"/>
            <a:ext cx="616977" cy="122557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FCB247-749A-A4FD-3BE0-D869F89B41C4}"/>
              </a:ext>
            </a:extLst>
          </p:cNvPr>
          <p:cNvCxnSpPr>
            <a:cxnSpLocks/>
          </p:cNvCxnSpPr>
          <p:nvPr/>
        </p:nvCxnSpPr>
        <p:spPr>
          <a:xfrm flipV="1">
            <a:off x="6962775" y="4204957"/>
            <a:ext cx="287898" cy="138535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8F7616A-E80E-6231-0608-1F293732D18B}"/>
              </a:ext>
            </a:extLst>
          </p:cNvPr>
          <p:cNvSpPr txBox="1"/>
          <p:nvPr/>
        </p:nvSpPr>
        <p:spPr>
          <a:xfrm>
            <a:off x="5971822" y="5535391"/>
            <a:ext cx="3155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At the highest energies, GRAND, RNO-G, PUEO, POEMMA, EUSO-SPB2, etc. all look promising</a:t>
            </a:r>
          </a:p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22F29E-591E-9E70-6DC0-02FD48009865}"/>
              </a:ext>
            </a:extLst>
          </p:cNvPr>
          <p:cNvSpPr txBox="1"/>
          <p:nvPr/>
        </p:nvSpPr>
        <p:spPr>
          <a:xfrm>
            <a:off x="16706" y="6498045"/>
            <a:ext cx="595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Ackermann et al., Snowmass White Paper, 2203.08096</a:t>
            </a:r>
          </a:p>
        </p:txBody>
      </p:sp>
    </p:spTree>
    <p:extLst>
      <p:ext uri="{BB962C8B-B14F-4D97-AF65-F5344CB8AC3E}">
        <p14:creationId xmlns:p14="http://schemas.microsoft.com/office/powerpoint/2010/main" val="26667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04076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 Multi-Messenger Argument for the          Sources of </a:t>
            </a:r>
            <a:r>
              <a:rPr lang="en-US" sz="3600" dirty="0" err="1"/>
              <a:t>IceCube’s</a:t>
            </a:r>
            <a:r>
              <a:rPr lang="en-US" sz="3600" dirty="0"/>
              <a:t> Neutrinos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306874" y="1000784"/>
                <a:ext cx="8571673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Consider a population of faint sources that produce (charged and neutral) </a:t>
                </a:r>
                <a:r>
                  <a:rPr lang="en-US" sz="1900" dirty="0" err="1"/>
                  <a:t>pions</a:t>
                </a:r>
                <a:r>
                  <a:rPr lang="en-US" sz="1900" dirty="0"/>
                  <a:t> through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1900" dirty="0"/>
                  <a:t> scattering, with a power-law spectrum 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For a given value of the injected spectral index, maximum energy, and redshift distribution, we can relate the resulting neutrino spectrum to the corresponding gamma ray spectrum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If we saturate the isotropic gamma-ray background, the neutrino spectrum approximately matches that measured by </a:t>
                </a:r>
                <a:r>
                  <a:rPr lang="en-US" sz="1900" dirty="0" err="1"/>
                  <a:t>IceCube</a:t>
                </a: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4" y="1000784"/>
                <a:ext cx="8571673" cy="5999351"/>
              </a:xfrm>
              <a:prstGeom prst="rect">
                <a:avLst/>
              </a:prstGeom>
              <a:blipFill>
                <a:blip r:embed="rId2"/>
                <a:stretch>
                  <a:fillRect l="-2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CC0E5E1-5B42-BBD1-1433-7413E6A16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4" y="3648146"/>
            <a:ext cx="3668424" cy="2762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2C1056B7-35CC-2FD9-4223-D3F56F160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76" y="3650021"/>
            <a:ext cx="3625932" cy="27621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65A84F-C71D-0C5D-2616-6D51385258EF}"/>
              </a:ext>
            </a:extLst>
          </p:cNvPr>
          <p:cNvCxnSpPr/>
          <p:nvPr/>
        </p:nvCxnSpPr>
        <p:spPr>
          <a:xfrm>
            <a:off x="4263775" y="5018049"/>
            <a:ext cx="653912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9C2707-A34C-3C59-0C6E-263A24FF181F}"/>
              </a:ext>
            </a:extLst>
          </p:cNvPr>
          <p:cNvSpPr txBox="1"/>
          <p:nvPr/>
        </p:nvSpPr>
        <p:spPr>
          <a:xfrm>
            <a:off x="5871398" y="5494715"/>
            <a:ext cx="14215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/>
              <a:t>Unscattered</a:t>
            </a:r>
            <a:r>
              <a:rPr lang="en-US" sz="900" dirty="0"/>
              <a:t> Emission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3D89FD-603A-CEFA-FA9E-C6A169F7052E}"/>
                  </a:ext>
                </a:extLst>
              </p:cNvPr>
              <p:cNvSpPr txBox="1"/>
              <p:nvPr/>
            </p:nvSpPr>
            <p:spPr>
              <a:xfrm>
                <a:off x="33459" y="6478859"/>
                <a:ext cx="4699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(using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dist. of FR-I type radio galaxies)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3D89FD-603A-CEFA-FA9E-C6A169F70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9" y="6478859"/>
                <a:ext cx="4699492" cy="369332"/>
              </a:xfrm>
              <a:prstGeom prst="rect">
                <a:avLst/>
              </a:prstGeom>
              <a:blipFill>
                <a:blip r:embed="rId5"/>
                <a:stretch>
                  <a:fillRect l="-107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ADC685A-1FA6-318F-18B1-7B7C9C230BAC}"/>
              </a:ext>
            </a:extLst>
          </p:cNvPr>
          <p:cNvSpPr txBox="1"/>
          <p:nvPr/>
        </p:nvSpPr>
        <p:spPr>
          <a:xfrm>
            <a:off x="5586757" y="6478859"/>
            <a:ext cx="355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Hooper, JCAP, arXiv:1605.06504</a:t>
            </a:r>
          </a:p>
        </p:txBody>
      </p:sp>
    </p:spTree>
    <p:extLst>
      <p:ext uri="{BB962C8B-B14F-4D97-AF65-F5344CB8AC3E}">
        <p14:creationId xmlns:p14="http://schemas.microsoft.com/office/powerpoint/2010/main" val="1370226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04076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 Multi-Messenger Argument for the          Sources of </a:t>
            </a:r>
            <a:r>
              <a:rPr lang="en-US" sz="3600" dirty="0" err="1"/>
              <a:t>IceCube’s</a:t>
            </a:r>
            <a:r>
              <a:rPr lang="en-US" sz="3600" dirty="0"/>
              <a:t>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06874" y="1011935"/>
            <a:ext cx="8571673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So long as the sources of </a:t>
            </a:r>
            <a:r>
              <a:rPr lang="en-US" sz="1900" dirty="0" err="1"/>
              <a:t>IceCube’s</a:t>
            </a:r>
            <a:r>
              <a:rPr lang="en-US" sz="1900" dirty="0"/>
              <a:t> neutrinos are optically thin, they must be the same sources that produce most of the isotropic gamma-ray background measured by Fermi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Using observed correlations between IR/radio and gamma-ray emission, (non-blazar) AGN and </a:t>
            </a:r>
            <a:r>
              <a:rPr lang="en-US" sz="1900" dirty="0" err="1"/>
              <a:t>starforming</a:t>
            </a:r>
            <a:r>
              <a:rPr lang="en-US" sz="1900" dirty="0"/>
              <a:t> galaxies have been shown to dominate the isotropic gamma-ray background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 combination of these source classes seem likely to produce most of </a:t>
            </a:r>
            <a:r>
              <a:rPr lang="en-US" sz="1900" dirty="0" err="1"/>
              <a:t>IceCube’s</a:t>
            </a:r>
            <a:r>
              <a:rPr lang="en-US" sz="1900" dirty="0"/>
              <a:t> neutrinos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C685A-1FA6-318F-18B1-7B7C9C230BAC}"/>
              </a:ext>
            </a:extLst>
          </p:cNvPr>
          <p:cNvSpPr txBox="1"/>
          <p:nvPr/>
        </p:nvSpPr>
        <p:spPr>
          <a:xfrm>
            <a:off x="4761561" y="6217030"/>
            <a:ext cx="467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Blanco, Linden, JCAP, arXiv:2104.03315 </a:t>
            </a:r>
          </a:p>
          <a:p>
            <a:r>
              <a:rPr lang="en-US" dirty="0"/>
              <a:t>Hooper, Linden, JCAP, arXiv:1604.08505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A83CF99-807B-90AF-DEE4-0DC4C0F1D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7" y="4322484"/>
            <a:ext cx="3134880" cy="2388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B98810BC-58CF-F42F-0FF5-A031CA48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96"/>
          <a:stretch/>
        </p:blipFill>
        <p:spPr>
          <a:xfrm>
            <a:off x="6157750" y="3680624"/>
            <a:ext cx="2585092" cy="2536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BD3EB24-BFED-9557-5CFF-A6D9DD6B4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6"/>
          <a:stretch/>
        </p:blipFill>
        <p:spPr>
          <a:xfrm>
            <a:off x="3156719" y="3678077"/>
            <a:ext cx="2451452" cy="2405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C2707-A34C-3C59-0C6E-263A24FF181F}"/>
              </a:ext>
            </a:extLst>
          </p:cNvPr>
          <p:cNvSpPr txBox="1"/>
          <p:nvPr/>
        </p:nvSpPr>
        <p:spPr>
          <a:xfrm>
            <a:off x="909111" y="5614036"/>
            <a:ext cx="122077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Unresolved AGN</a:t>
            </a:r>
          </a:p>
        </p:txBody>
      </p:sp>
    </p:spTree>
    <p:extLst>
      <p:ext uri="{BB962C8B-B14F-4D97-AF65-F5344CB8AC3E}">
        <p14:creationId xmlns:p14="http://schemas.microsoft.com/office/powerpoint/2010/main" val="45826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NGC 1068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4" y="914135"/>
                <a:ext cx="9012865" cy="587412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NGC 1068 (also known as M77) is a nearby (14.4 </a:t>
                </a:r>
                <a:r>
                  <a:rPr lang="en-US" sz="1900" dirty="0" err="1"/>
                  <a:t>Mpc</a:t>
                </a:r>
                <a:r>
                  <a:rPr lang="en-US" sz="1900" dirty="0"/>
                  <a:t>) barred spiral galaxy  with a non-jetted AGN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In 2022, the </a:t>
                </a:r>
                <a:r>
                  <a:rPr lang="en-US" sz="1900" dirty="0" err="1"/>
                  <a:t>IceCube</a:t>
                </a:r>
                <a:r>
                  <a:rPr lang="en-US" sz="1900" dirty="0"/>
                  <a:t> Collaboration reported an excess of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79±22 </m:t>
                    </m:r>
                  </m:oMath>
                </a14:m>
                <a:r>
                  <a:rPr lang="en-US" sz="1900" dirty="0"/>
                  <a:t>TeV-scale neutrino events from the direction of NGC 1068 (post-trials significance of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4.2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900" dirty="0"/>
                  <a:t>)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The neutrino spectrum from this source seems to be very soft (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∼3.2</m:t>
                    </m:r>
                  </m:oMath>
                </a14:m>
                <a:r>
                  <a:rPr lang="en-US" sz="1900" dirty="0"/>
                  <a:t>) 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4" y="914135"/>
                <a:ext cx="9012865" cy="5874124"/>
              </a:xfrm>
              <a:prstGeom prst="rect">
                <a:avLst/>
              </a:prstGeom>
              <a:blipFill>
                <a:blip r:embed="rId2"/>
                <a:stretch>
                  <a:fillRect l="-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EBFB23F5-44FE-EA12-24CC-BD67141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16" y="3173730"/>
            <a:ext cx="2927358" cy="2294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A85721-033F-A7E5-8930-39EDC488465A}"/>
              </a:ext>
            </a:extLst>
          </p:cNvPr>
          <p:cNvSpPr txBox="1"/>
          <p:nvPr/>
        </p:nvSpPr>
        <p:spPr>
          <a:xfrm>
            <a:off x="6488938" y="5451983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seen by Hubble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6EDAF-0138-074D-BC60-8F9DDE493EEE}"/>
              </a:ext>
            </a:extLst>
          </p:cNvPr>
          <p:cNvSpPr txBox="1"/>
          <p:nvPr/>
        </p:nvSpPr>
        <p:spPr>
          <a:xfrm>
            <a:off x="5288439" y="6486135"/>
            <a:ext cx="401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IceCube</a:t>
            </a:r>
            <a:r>
              <a:rPr lang="en-US" dirty="0"/>
              <a:t>, Science, arXiv:2211.09972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CBFC426E-ADD2-FFB9-EE30-523BA2B61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0" y="3204500"/>
            <a:ext cx="5480892" cy="283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59F24B-CCC9-2CE8-2658-7459781EC4E5}"/>
              </a:ext>
            </a:extLst>
          </p:cNvPr>
          <p:cNvSpPr txBox="1"/>
          <p:nvPr/>
        </p:nvSpPr>
        <p:spPr>
          <a:xfrm>
            <a:off x="4737256" y="35102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IceCube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0EA122-B5E4-C6C1-8CD6-C75E8AAE1F38}"/>
              </a:ext>
            </a:extLst>
          </p:cNvPr>
          <p:cNvCxnSpPr/>
          <p:nvPr/>
        </p:nvCxnSpPr>
        <p:spPr>
          <a:xfrm flipH="1">
            <a:off x="5023691" y="3846497"/>
            <a:ext cx="231355" cy="258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08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NGC 1068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5" y="788908"/>
            <a:ext cx="8937452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The upper limits on the </a:t>
            </a:r>
            <a:r>
              <a:rPr lang="en-US" sz="1900" dirty="0" err="1"/>
              <a:t>TeV</a:t>
            </a:r>
            <a:r>
              <a:rPr lang="en-US" sz="1900" dirty="0"/>
              <a:t>-scale gamma-ray emission from the MAGIC telescope strongly constrain the nature of this source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You can’t make high-energy neutrinos (from charged </a:t>
            </a:r>
            <a:r>
              <a:rPr lang="en-US" sz="1900" dirty="0" err="1"/>
              <a:t>pions</a:t>
            </a:r>
            <a:r>
              <a:rPr lang="en-US" sz="1900" dirty="0"/>
              <a:t>) without making high-energy photons (from neutral </a:t>
            </a:r>
            <a:r>
              <a:rPr lang="en-US" sz="1900" dirty="0" err="1"/>
              <a:t>pions</a:t>
            </a:r>
            <a:r>
              <a:rPr lang="en-US" sz="1900" dirty="0"/>
              <a:t>) – where are all of the </a:t>
            </a:r>
            <a:r>
              <a:rPr lang="en-US" sz="1900" dirty="0" err="1"/>
              <a:t>TeV</a:t>
            </a:r>
            <a:r>
              <a:rPr lang="en-US" sz="1900" dirty="0"/>
              <a:t>-scale photons that should come with these neutrinos?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If these neutrinos really do come from NGC 1068, the ~</a:t>
            </a:r>
            <a:r>
              <a:rPr lang="en-US" sz="1900" dirty="0" err="1"/>
              <a:t>TeV</a:t>
            </a:r>
            <a:r>
              <a:rPr lang="en-US" sz="1900" dirty="0"/>
              <a:t> photons must be very efficiently absorbed and reemitted at energies below ~10-100 MeV,  making this an example  					                    of an optically thick source,						          aka, a “Hidden Source”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This scenario could be 						             tested with future MeV-scale 					                satellite-based telescopes 					             (AMIGO, e-ASTROGAM)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6EDAF-0138-074D-BC60-8F9DDE493EEE}"/>
              </a:ext>
            </a:extLst>
          </p:cNvPr>
          <p:cNvSpPr txBox="1"/>
          <p:nvPr/>
        </p:nvSpPr>
        <p:spPr>
          <a:xfrm>
            <a:off x="188536" y="6439003"/>
            <a:ext cx="39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IceCube</a:t>
            </a:r>
            <a:r>
              <a:rPr lang="en-US" dirty="0"/>
              <a:t>, Science, arXiv:2211.09972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CBFC426E-ADD2-FFB9-EE30-523BA2B6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62" y="3550187"/>
            <a:ext cx="5480892" cy="283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59F24B-CCC9-2CE8-2658-7459781EC4E5}"/>
              </a:ext>
            </a:extLst>
          </p:cNvPr>
          <p:cNvSpPr txBox="1"/>
          <p:nvPr/>
        </p:nvSpPr>
        <p:spPr>
          <a:xfrm>
            <a:off x="7914088" y="385590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57B49-EE81-7A72-EB47-8D067A342280}"/>
              </a:ext>
            </a:extLst>
          </p:cNvPr>
          <p:cNvSpPr txBox="1"/>
          <p:nvPr/>
        </p:nvSpPr>
        <p:spPr>
          <a:xfrm>
            <a:off x="6495307" y="64016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9F699-6A3A-4AC9-27AF-323C073A76AB}"/>
              </a:ext>
            </a:extLst>
          </p:cNvPr>
          <p:cNvSpPr txBox="1"/>
          <p:nvPr/>
        </p:nvSpPr>
        <p:spPr>
          <a:xfrm>
            <a:off x="8002222" y="646614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0EA122-B5E4-C6C1-8CD6-C75E8AAE1F38}"/>
              </a:ext>
            </a:extLst>
          </p:cNvPr>
          <p:cNvCxnSpPr/>
          <p:nvPr/>
        </p:nvCxnSpPr>
        <p:spPr>
          <a:xfrm flipH="1">
            <a:off x="8200523" y="4192184"/>
            <a:ext cx="231355" cy="258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F1D596-0957-8F1F-E87E-3046BE90E3E2}"/>
              </a:ext>
            </a:extLst>
          </p:cNvPr>
          <p:cNvCxnSpPr>
            <a:cxnSpLocks/>
          </p:cNvCxnSpPr>
          <p:nvPr/>
        </p:nvCxnSpPr>
        <p:spPr>
          <a:xfrm flipH="1" flipV="1">
            <a:off x="8156455" y="5529779"/>
            <a:ext cx="231355" cy="10017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FE94FD-8273-FAAB-2FDF-4D25D2DC2D37}"/>
              </a:ext>
            </a:extLst>
          </p:cNvPr>
          <p:cNvCxnSpPr>
            <a:cxnSpLocks/>
          </p:cNvCxnSpPr>
          <p:nvPr/>
        </p:nvCxnSpPr>
        <p:spPr>
          <a:xfrm flipV="1">
            <a:off x="6993458" y="5171024"/>
            <a:ext cx="552655" cy="13202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9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Cosmogenic Neutrinos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5" y="844663"/>
                <a:ext cx="8937452" cy="59993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Due to scattering with the CMB, our universe is opaque to protons with more energy than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If the ultra-high energy cosmic rays were    			            mostly protons, this would lead to a flux of 				     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900" dirty="0"/>
                  <a:t> GeV neutrinos near the				        Waxman-</a:t>
                </a:r>
                <a:r>
                  <a:rPr lang="en-US" sz="1900" dirty="0" err="1"/>
                  <a:t>Bahcall</a:t>
                </a:r>
                <a:r>
                  <a:rPr lang="en-US" sz="1900" dirty="0"/>
                  <a:t> bound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/>
                  <a:t>For decades, this was often cited as a 				   “guaranteed flux” of ultra-high energy 			                         neutrinos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5" y="844663"/>
                <a:ext cx="8937452" cy="5999351"/>
              </a:xfrm>
              <a:prstGeom prst="rect">
                <a:avLst/>
              </a:prstGeom>
              <a:blipFill>
                <a:blip r:embed="rId2"/>
                <a:stretch>
                  <a:fillRect l="-2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E77184D-5333-A032-8BCC-B887D70D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80" y="1648606"/>
            <a:ext cx="4089400" cy="14097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3C12BC6-F01B-49B6-7F7F-6B1D3BCF9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87" y="3136364"/>
            <a:ext cx="3574916" cy="3320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17D29C-952D-0406-9C87-A9ED7E0E7AE2}"/>
              </a:ext>
            </a:extLst>
          </p:cNvPr>
          <p:cNvSpPr txBox="1"/>
          <p:nvPr/>
        </p:nvSpPr>
        <p:spPr>
          <a:xfrm>
            <a:off x="4939992" y="6490011"/>
            <a:ext cx="410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Kotera</a:t>
            </a:r>
            <a:r>
              <a:rPr lang="en-US" dirty="0"/>
              <a:t>, Allard, </a:t>
            </a:r>
            <a:r>
              <a:rPr lang="en-US" dirty="0" err="1"/>
              <a:t>Olinto</a:t>
            </a:r>
            <a:r>
              <a:rPr lang="en-US" dirty="0"/>
              <a:t>, arXiv:1009.1382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D071D-B2BF-24E3-ADD3-B8DF32B0A578}"/>
              </a:ext>
            </a:extLst>
          </p:cNvPr>
          <p:cNvSpPr/>
          <p:nvPr/>
        </p:nvSpPr>
        <p:spPr>
          <a:xfrm>
            <a:off x="5778560" y="3599251"/>
            <a:ext cx="2863636" cy="388373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03BD1-3ACE-5BE8-CFF9-494A0F26A5EE}"/>
              </a:ext>
            </a:extLst>
          </p:cNvPr>
          <p:cNvSpPr txBox="1"/>
          <p:nvPr/>
        </p:nvSpPr>
        <p:spPr>
          <a:xfrm>
            <a:off x="7109532" y="3002600"/>
            <a:ext cx="19201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Waxman-</a:t>
            </a:r>
            <a:r>
              <a:rPr lang="en-US" dirty="0" err="1"/>
              <a:t>Bahcall</a:t>
            </a:r>
            <a:endParaRPr lang="en-US" b="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F09DFA-03BF-F4EA-36CF-A5A3274BF6F9}"/>
              </a:ext>
            </a:extLst>
          </p:cNvPr>
          <p:cNvCxnSpPr/>
          <p:nvPr/>
        </p:nvCxnSpPr>
        <p:spPr>
          <a:xfrm flipH="1">
            <a:off x="8231033" y="3327326"/>
            <a:ext cx="348343" cy="468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02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Cosmogenic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07705" y="844663"/>
            <a:ext cx="8571673" cy="5999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Measurements by Auger suggest that the highest-energy cosmic rays are </a:t>
            </a:r>
            <a:r>
              <a:rPr lang="en-US" sz="1900" i="1" dirty="0"/>
              <a:t>not </a:t>
            </a:r>
            <a:r>
              <a:rPr lang="en-US" sz="1900" dirty="0"/>
              <a:t>mostly protons, but instead consist of a mixture of nuclear species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To generate neutrinos, these nuclei must first undergo photodisintegration (via scattering with IR backgrounds), followed by the resulting nucleons scattering to produce </a:t>
            </a:r>
            <a:r>
              <a:rPr lang="en-US" sz="1900" dirty="0" err="1"/>
              <a:t>pions</a:t>
            </a:r>
            <a:r>
              <a:rPr lang="en-US" sz="1900" dirty="0"/>
              <a:t> 					              (</a:t>
            </a:r>
            <a:r>
              <a:rPr lang="en-US" sz="1900" i="1" dirty="0"/>
              <a:t>if</a:t>
            </a:r>
            <a:r>
              <a:rPr lang="en-US" sz="1900" dirty="0"/>
              <a:t> above threshold)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This leads to a strong suppression 				              of the neutrino flux, making this 					         signal difficult to detect (even with 				            next generation experiments)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b="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Chart, diagram, histogram&#10;&#10;Description automatically generated">
            <a:extLst>
              <a:ext uri="{FF2B5EF4-FFF2-40B4-BE49-F238E27FC236}">
                <a16:creationId xmlns:a16="http://schemas.microsoft.com/office/drawing/2014/main" id="{A8D5E177-3F67-B331-C6BA-F57B506A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43" y="2771077"/>
            <a:ext cx="4493162" cy="3677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EE276-15C0-F2D1-A858-02C99685F9A4}"/>
              </a:ext>
            </a:extLst>
          </p:cNvPr>
          <p:cNvSpPr txBox="1"/>
          <p:nvPr/>
        </p:nvSpPr>
        <p:spPr>
          <a:xfrm>
            <a:off x="5073805" y="649001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Heinze, et al, arXiv:1901.03338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A3938-42C5-4647-0C21-28510327A3CB}"/>
              </a:ext>
            </a:extLst>
          </p:cNvPr>
          <p:cNvSpPr txBox="1"/>
          <p:nvPr/>
        </p:nvSpPr>
        <p:spPr>
          <a:xfrm>
            <a:off x="33457" y="6200076"/>
            <a:ext cx="365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DH, Taylor, Sarkar, arXiv:0407618</a:t>
            </a:r>
          </a:p>
          <a:p>
            <a:r>
              <a:rPr lang="en-US" dirty="0"/>
              <a:t>Allard, et al., arXiv:0605327</a:t>
            </a:r>
          </a:p>
        </p:txBody>
      </p:sp>
    </p:spTree>
    <p:extLst>
      <p:ext uri="{BB962C8B-B14F-4D97-AF65-F5344CB8AC3E}">
        <p14:creationId xmlns:p14="http://schemas.microsoft.com/office/powerpoint/2010/main" val="1111697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IceCube’s</a:t>
            </a:r>
            <a:r>
              <a:rPr lang="en-US" sz="3600"/>
              <a:t> High-Energy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03642" y="1034326"/>
            <a:ext cx="7541110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/>
              <a:t>When I give talks about neutrino astronomy at particle physics conferences, I often find some people asking, “But this is all astrophysics! Why should I care?”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C06B6D10-302B-3AB3-DABB-DB2669871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4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/>
              <a:t>High-Energy Neutrinos as Probes of New Physics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840682"/>
            <a:ext cx="8571673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Neutrino telescopes allow us to measure the interactions of neutrinos at </a:t>
            </a:r>
            <a:r>
              <a:rPr lang="en-US" sz="1800" b="1" i="1" dirty="0"/>
              <a:t>higher energies </a:t>
            </a:r>
            <a:r>
              <a:rPr lang="en-US" sz="1800" dirty="0"/>
              <a:t>and over </a:t>
            </a:r>
            <a:r>
              <a:rPr lang="en-US" sz="1800" b="1" i="1" dirty="0"/>
              <a:t>longer baselines </a:t>
            </a:r>
            <a:r>
              <a:rPr lang="en-US" sz="1800" dirty="0"/>
              <a:t>than is possible in any existing laboratory experiment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Such measurements can not only be used to learn about astrophysical objects and environments, but can also serve as a probe of physics beyond the SM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7B6DF9AE-1642-32CC-7D51-EF8FD52AC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76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/>
              <a:t>High-Energy Neutrinos as Probes of New Physics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840682"/>
            <a:ext cx="8571673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Neutrino telescopes allow us to measure the interactions of neutrinos at </a:t>
            </a:r>
            <a:r>
              <a:rPr lang="en-US" sz="1800" b="1" i="1" dirty="0"/>
              <a:t>higher energies </a:t>
            </a:r>
            <a:r>
              <a:rPr lang="en-US" sz="1800" dirty="0"/>
              <a:t>and over </a:t>
            </a:r>
            <a:r>
              <a:rPr lang="en-US" sz="1800" b="1" i="1" dirty="0"/>
              <a:t>longer baselines </a:t>
            </a:r>
            <a:r>
              <a:rPr lang="en-US" sz="1800" dirty="0"/>
              <a:t>than is possible in any existing laboratory experiment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Such measurements can not only be used to learn about astrophysical objects and environments, but can also serve as a probe of physics beyond the SM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7B6DF9AE-1642-32CC-7D51-EF8FD52AC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7A9A1A-F2FE-D551-CF02-D93FA74DD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36" y="3083264"/>
            <a:ext cx="5424264" cy="3325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765D0-5FA5-F960-7E1C-9AAA2A94B26E}"/>
              </a:ext>
            </a:extLst>
          </p:cNvPr>
          <p:cNvSpPr txBox="1"/>
          <p:nvPr/>
        </p:nvSpPr>
        <p:spPr>
          <a:xfrm>
            <a:off x="2698597" y="6478861"/>
            <a:ext cx="646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Ackermann et al (Snowmass White Paper), arXiv:2203.08096</a:t>
            </a:r>
          </a:p>
        </p:txBody>
      </p:sp>
    </p:spTree>
    <p:extLst>
      <p:ext uri="{BB962C8B-B14F-4D97-AF65-F5344CB8AC3E}">
        <p14:creationId xmlns:p14="http://schemas.microsoft.com/office/powerpoint/2010/main" val="1704580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9130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Probes of New Interactions?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840682"/>
            <a:ext cx="8571673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As an example, consider a light Z’ that couples to muons (or muons and </a:t>
            </a:r>
            <a:r>
              <a:rPr lang="en-US" sz="1800" dirty="0" err="1"/>
              <a:t>taus</a:t>
            </a:r>
            <a:r>
              <a:rPr lang="en-US" sz="1800" dirty="0"/>
              <a:t>), with a gauge coupling selected to explain the FNAL/BNL measurements of g</a:t>
            </a:r>
            <a:r>
              <a:rPr lang="en-US" sz="1800" baseline="-25000" dirty="0"/>
              <a:t>𝜇</a:t>
            </a:r>
            <a:r>
              <a:rPr lang="en-US" sz="1800" dirty="0"/>
              <a:t>-2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Over cosmological distances, such a Z’ would cause high-energy neutrinos to scatter with the cosmic neutrino background, leading to resonant absorption features at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800" dirty="0"/>
              <a:t>This could even provide an explanation 				              for the observed dip at ~0.2-1 </a:t>
            </a:r>
            <a:r>
              <a:rPr lang="en-US" sz="1800" dirty="0" err="1"/>
              <a:t>PeV</a:t>
            </a:r>
            <a:endParaRPr lang="en-US" sz="1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8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1BFC3-DB88-C027-5589-A217CCE9D401}"/>
              </a:ext>
            </a:extLst>
          </p:cNvPr>
          <p:cNvSpPr txBox="1"/>
          <p:nvPr/>
        </p:nvSpPr>
        <p:spPr>
          <a:xfrm>
            <a:off x="5183351" y="5420154"/>
            <a:ext cx="385554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DH, </a:t>
            </a:r>
            <a:r>
              <a:rPr lang="en-US" sz="1700" dirty="0" err="1"/>
              <a:t>Iguaz</a:t>
            </a:r>
            <a:r>
              <a:rPr lang="en-US" sz="1700" dirty="0"/>
              <a:t>, Serpico, arXiv:2302.03571</a:t>
            </a:r>
          </a:p>
          <a:p>
            <a:r>
              <a:rPr lang="en-US" sz="1700" dirty="0" err="1"/>
              <a:t>DiFranzo</a:t>
            </a:r>
            <a:r>
              <a:rPr lang="en-US" sz="1700" dirty="0"/>
              <a:t>, DH, arXiv:1507.03015</a:t>
            </a:r>
          </a:p>
          <a:p>
            <a:r>
              <a:rPr lang="en-US" sz="1700" dirty="0"/>
              <a:t>DH, arXiv:0701194</a:t>
            </a:r>
          </a:p>
        </p:txBody>
      </p:sp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FED9E461-A7F2-10CB-B2D0-9DE7DEE2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00" y="2757475"/>
            <a:ext cx="3947002" cy="2510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55288587-8D33-660D-5D92-46DC4E571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 r="66950"/>
          <a:stretch/>
        </p:blipFill>
        <p:spPr>
          <a:xfrm>
            <a:off x="622028" y="2620537"/>
            <a:ext cx="2110019" cy="706003"/>
          </a:xfrm>
          <a:prstGeom prst="rect">
            <a:avLst/>
          </a:prstGeom>
        </p:spPr>
      </p:pic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7E13B89E-0A7C-1BCB-3442-EA3B9A1AD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/>
          <a:stretch/>
        </p:blipFill>
        <p:spPr>
          <a:xfrm>
            <a:off x="646769" y="3290234"/>
            <a:ext cx="4298843" cy="8503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753F9F-A986-FAF5-9180-B5CA059B658B}"/>
              </a:ext>
            </a:extLst>
          </p:cNvPr>
          <p:cNvCxnSpPr>
            <a:cxnSpLocks/>
          </p:cNvCxnSpPr>
          <p:nvPr/>
        </p:nvCxnSpPr>
        <p:spPr>
          <a:xfrm flipV="1">
            <a:off x="4226312" y="4012877"/>
            <a:ext cx="2884810" cy="7649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029">
            <a:extLst>
              <a:ext uri="{FF2B5EF4-FFF2-40B4-BE49-F238E27FC236}">
                <a16:creationId xmlns:a16="http://schemas.microsoft.com/office/drawing/2014/main" id="{018C1A90-56A7-F247-C647-5ED08BA06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239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err="1"/>
              <a:t>IceCube</a:t>
            </a:r>
            <a:r>
              <a:rPr lang="en-US" sz="3600" dirty="0"/>
              <a:t> Neutrino Observatory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131135" y="856593"/>
                <a:ext cx="8881729" cy="5920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 err="1"/>
                  <a:t>IceCube</a:t>
                </a:r>
                <a:r>
                  <a:rPr lang="en-US" sz="1900" dirty="0"/>
                  <a:t> consists of ~5000 optical 				         modules connected to vertical 					            strings distributed throughout a 						      ~1 km</a:t>
                </a:r>
                <a:r>
                  <a:rPr lang="en-US" sz="1900" baseline="30000" dirty="0"/>
                  <a:t>3 </a:t>
                </a:r>
                <a:r>
                  <a:rPr lang="en-US" sz="1900" dirty="0"/>
                  <a:t>volume of Antarctic ice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900" dirty="0" err="1"/>
                  <a:t>IceCube</a:t>
                </a:r>
                <a:r>
                  <a:rPr lang="en-US" sz="1900" dirty="0"/>
                  <a:t> can detect: 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1900" dirty="0"/>
                  <a:t>1) Muon tracks from 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en-US" sz="1900" b="0" dirty="0"/>
                  <a:t> events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1900" b="0" dirty="0"/>
                  <a:t>2) Showers from CC or NC events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1900" b="0" dirty="0"/>
                  <a:t>3) Events specific to PeV-scale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</m:oMath>
                </a14:m>
                <a:r>
                  <a:rPr lang="en-US" sz="1900" b="0" dirty="0"/>
                  <a:t>’s 			                         (double bangs, lollipops)</a:t>
                </a:r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9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35" y="856593"/>
                <a:ext cx="8881729" cy="5920496"/>
              </a:xfrm>
              <a:prstGeom prst="rect">
                <a:avLst/>
              </a:prstGeom>
              <a:blipFill>
                <a:blip r:embed="rId2"/>
                <a:stretch>
                  <a:fillRect l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029">
            <a:extLst>
              <a:ext uri="{FF2B5EF4-FFF2-40B4-BE49-F238E27FC236}">
                <a16:creationId xmlns:a16="http://schemas.microsoft.com/office/drawing/2014/main" id="{ADA96E6D-4F7F-427C-A08B-5E8EF10B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37759"/>
            <a:ext cx="5006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0DAAFF7-3DF3-3918-16ED-697EFCCB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12" y="1210665"/>
            <a:ext cx="4706516" cy="3529887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B02FC6A-8FE3-C5A6-251F-AE0975622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252978" y="4740945"/>
            <a:ext cx="2058909" cy="14968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1AC8FC-7DF7-407B-9745-A75CF5A27E17}"/>
                  </a:ext>
                </a:extLst>
              </p:cNvPr>
              <p:cNvSpPr txBox="1"/>
              <p:nvPr/>
            </p:nvSpPr>
            <p:spPr>
              <a:xfrm>
                <a:off x="332001" y="4763522"/>
                <a:ext cx="377155" cy="292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</m:sSub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1AC8FC-7DF7-407B-9745-A75CF5A27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1" y="4763522"/>
                <a:ext cx="377155" cy="2929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760EEB-8929-5120-4225-5389AD1C2CB5}"/>
                  </a:ext>
                </a:extLst>
              </p:cNvPr>
              <p:cNvSpPr txBox="1"/>
              <p:nvPr/>
            </p:nvSpPr>
            <p:spPr>
              <a:xfrm>
                <a:off x="1917734" y="4717309"/>
                <a:ext cx="4051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760EEB-8929-5120-4225-5389AD1C2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734" y="4717309"/>
                <a:ext cx="40517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9CF076-A278-12AE-A4F2-044B8CC1904B}"/>
                  </a:ext>
                </a:extLst>
              </p:cNvPr>
              <p:cNvSpPr txBox="1"/>
              <p:nvPr/>
            </p:nvSpPr>
            <p:spPr>
              <a:xfrm>
                <a:off x="2019690" y="5909345"/>
                <a:ext cx="377155" cy="292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</m:sSub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9CF076-A278-12AE-A4F2-044B8CC19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90" y="5909345"/>
                <a:ext cx="377155" cy="2929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CE171EB-B618-C676-FFF6-19451E281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/>
          <a:stretch/>
        </p:blipFill>
        <p:spPr>
          <a:xfrm>
            <a:off x="3410851" y="4931549"/>
            <a:ext cx="2026518" cy="149689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8B540A-CC97-B002-42B5-A110F661F2F3}"/>
              </a:ext>
            </a:extLst>
          </p:cNvPr>
          <p:cNvCxnSpPr>
            <a:cxnSpLocks/>
          </p:cNvCxnSpPr>
          <p:nvPr/>
        </p:nvCxnSpPr>
        <p:spPr>
          <a:xfrm flipV="1">
            <a:off x="1871608" y="4397566"/>
            <a:ext cx="1917481" cy="6718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275BA69-8E97-CFEB-416A-4276F3B01B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7"/>
          <a:stretch/>
        </p:blipFill>
        <p:spPr>
          <a:xfrm>
            <a:off x="6200786" y="5033281"/>
            <a:ext cx="1827126" cy="14968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0996D-3453-8C8D-FEFC-AF606066F0C2}"/>
                  </a:ext>
                </a:extLst>
              </p:cNvPr>
              <p:cNvSpPr txBox="1"/>
              <p:nvPr/>
            </p:nvSpPr>
            <p:spPr>
              <a:xfrm>
                <a:off x="3475170" y="6084105"/>
                <a:ext cx="1902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0996D-3453-8C8D-FEFC-AF606066F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70" y="6084105"/>
                <a:ext cx="190212" cy="276999"/>
              </a:xfrm>
              <a:prstGeom prst="rect">
                <a:avLst/>
              </a:prstGeom>
              <a:blipFill>
                <a:blip r:embed="rId8"/>
                <a:stretch>
                  <a:fillRect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un 23">
            <a:extLst>
              <a:ext uri="{FF2B5EF4-FFF2-40B4-BE49-F238E27FC236}">
                <a16:creationId xmlns:a16="http://schemas.microsoft.com/office/drawing/2014/main" id="{9A5D18A8-4244-7BD9-F1E6-349753F404CA}"/>
              </a:ext>
            </a:extLst>
          </p:cNvPr>
          <p:cNvSpPr/>
          <p:nvPr/>
        </p:nvSpPr>
        <p:spPr>
          <a:xfrm>
            <a:off x="4817745" y="5825386"/>
            <a:ext cx="787310" cy="77414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CD4AE-7745-833C-8793-78EDC7817444}"/>
                  </a:ext>
                </a:extLst>
              </p:cNvPr>
              <p:cNvSpPr txBox="1"/>
              <p:nvPr/>
            </p:nvSpPr>
            <p:spPr>
              <a:xfrm>
                <a:off x="5072750" y="6056481"/>
                <a:ext cx="2524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CD4AE-7745-833C-8793-78EDC7817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50" y="6056481"/>
                <a:ext cx="252461" cy="276999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49FB00-278F-8E13-EA33-8F8D4A83C794}"/>
              </a:ext>
            </a:extLst>
          </p:cNvPr>
          <p:cNvCxnSpPr>
            <a:cxnSpLocks/>
          </p:cNvCxnSpPr>
          <p:nvPr/>
        </p:nvCxnSpPr>
        <p:spPr>
          <a:xfrm flipV="1">
            <a:off x="1403797" y="4392475"/>
            <a:ext cx="2385292" cy="844933"/>
          </a:xfrm>
          <a:prstGeom prst="line">
            <a:avLst/>
          </a:prstGeom>
          <a:ln w="107950">
            <a:solidFill>
              <a:schemeClr val="accent1">
                <a:alpha val="5610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15A27D-8F42-03AF-32B6-E8D7E2F8E28A}"/>
                  </a:ext>
                </a:extLst>
              </p:cNvPr>
              <p:cNvSpPr txBox="1"/>
              <p:nvPr/>
            </p:nvSpPr>
            <p:spPr>
              <a:xfrm>
                <a:off x="6350560" y="6196181"/>
                <a:ext cx="26528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</m:sSub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15A27D-8F42-03AF-32B6-E8D7E2F8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560" y="6196181"/>
                <a:ext cx="265281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244D26-348D-D686-C478-6EFE5180B908}"/>
                  </a:ext>
                </a:extLst>
              </p:cNvPr>
              <p:cNvSpPr txBox="1"/>
              <p:nvPr/>
            </p:nvSpPr>
            <p:spPr>
              <a:xfrm>
                <a:off x="7734463" y="6312518"/>
                <a:ext cx="2465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244D26-348D-D686-C478-6EFE5180B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463" y="6312518"/>
                <a:ext cx="246543" cy="276999"/>
              </a:xfrm>
              <a:prstGeom prst="rect">
                <a:avLst/>
              </a:prstGeom>
              <a:blipFill>
                <a:blip r:embed="rId11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A5E5B6-A943-2850-FF62-8D686F982838}"/>
              </a:ext>
            </a:extLst>
          </p:cNvPr>
          <p:cNvCxnSpPr>
            <a:cxnSpLocks/>
          </p:cNvCxnSpPr>
          <p:nvPr/>
        </p:nvCxnSpPr>
        <p:spPr>
          <a:xfrm>
            <a:off x="7938025" y="6245593"/>
            <a:ext cx="924753" cy="338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1CFC1FD-1662-6B88-7944-73CC2021E094}"/>
              </a:ext>
            </a:extLst>
          </p:cNvPr>
          <p:cNvCxnSpPr>
            <a:cxnSpLocks/>
          </p:cNvCxnSpPr>
          <p:nvPr/>
        </p:nvCxnSpPr>
        <p:spPr>
          <a:xfrm>
            <a:off x="7397242" y="6055308"/>
            <a:ext cx="1365636" cy="483908"/>
          </a:xfrm>
          <a:prstGeom prst="line">
            <a:avLst/>
          </a:prstGeom>
          <a:ln w="107950">
            <a:solidFill>
              <a:schemeClr val="accent1">
                <a:alpha val="5610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n 31">
            <a:extLst>
              <a:ext uri="{FF2B5EF4-FFF2-40B4-BE49-F238E27FC236}">
                <a16:creationId xmlns:a16="http://schemas.microsoft.com/office/drawing/2014/main" id="{60DA259F-8B78-55C4-1010-6DFD9B980E35}"/>
              </a:ext>
            </a:extLst>
          </p:cNvPr>
          <p:cNvSpPr/>
          <p:nvPr/>
        </p:nvSpPr>
        <p:spPr>
          <a:xfrm>
            <a:off x="8567312" y="6329378"/>
            <a:ext cx="430437" cy="44532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un 44">
            <a:extLst>
              <a:ext uri="{FF2B5EF4-FFF2-40B4-BE49-F238E27FC236}">
                <a16:creationId xmlns:a16="http://schemas.microsoft.com/office/drawing/2014/main" id="{0CAB126E-557B-2992-57E2-15660B49D65D}"/>
              </a:ext>
            </a:extLst>
          </p:cNvPr>
          <p:cNvSpPr/>
          <p:nvPr/>
        </p:nvSpPr>
        <p:spPr>
          <a:xfrm>
            <a:off x="7900877" y="5046502"/>
            <a:ext cx="430437" cy="44532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39603C-C7DE-B247-AE07-2F0C4B579D08}"/>
                  </a:ext>
                </a:extLst>
              </p:cNvPr>
              <p:cNvSpPr txBox="1"/>
              <p:nvPr/>
            </p:nvSpPr>
            <p:spPr>
              <a:xfrm>
                <a:off x="6401512" y="5100471"/>
                <a:ext cx="19856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39603C-C7DE-B247-AE07-2F0C4B579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512" y="5100471"/>
                <a:ext cx="198563" cy="276999"/>
              </a:xfrm>
              <a:prstGeom prst="rect">
                <a:avLst/>
              </a:prstGeom>
              <a:blipFill>
                <a:blip r:embed="rId12"/>
                <a:stretch>
                  <a:fillRect r="-1875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A5F1BD-1EF8-F933-0397-4652C5C5F67C}"/>
                  </a:ext>
                </a:extLst>
              </p:cNvPr>
              <p:cNvSpPr txBox="1"/>
              <p:nvPr/>
            </p:nvSpPr>
            <p:spPr>
              <a:xfrm>
                <a:off x="7978830" y="5113606"/>
                <a:ext cx="2524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A5F1BD-1EF8-F933-0397-4652C5C5F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30" y="5113606"/>
                <a:ext cx="252461" cy="276999"/>
              </a:xfrm>
              <a:prstGeom prst="rect">
                <a:avLst/>
              </a:prstGeom>
              <a:blipFill>
                <a:blip r:embed="rId1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7C2A32A-1049-03B2-A5D0-8B6D867A0844}"/>
              </a:ext>
            </a:extLst>
          </p:cNvPr>
          <p:cNvSpPr txBox="1"/>
          <p:nvPr/>
        </p:nvSpPr>
        <p:spPr>
          <a:xfrm>
            <a:off x="21754" y="463771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7B5A52-A0EA-4B19-4E52-6445D266FD41}"/>
              </a:ext>
            </a:extLst>
          </p:cNvPr>
          <p:cNvSpPr txBox="1"/>
          <p:nvPr/>
        </p:nvSpPr>
        <p:spPr>
          <a:xfrm>
            <a:off x="3032961" y="491532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E30560-0ABF-5A92-8D72-53C79B95A2A1}"/>
              </a:ext>
            </a:extLst>
          </p:cNvPr>
          <p:cNvSpPr txBox="1"/>
          <p:nvPr/>
        </p:nvSpPr>
        <p:spPr>
          <a:xfrm>
            <a:off x="5986355" y="510451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0A82828-65AE-8861-6FBB-310D472F03D8}"/>
                  </a:ext>
                </a:extLst>
              </p:cNvPr>
              <p:cNvSpPr txBox="1"/>
              <p:nvPr/>
            </p:nvSpPr>
            <p:spPr>
              <a:xfrm>
                <a:off x="348354" y="5943131"/>
                <a:ext cx="3292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0A82828-65AE-8861-6FBB-310D472F0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54" y="5943131"/>
                <a:ext cx="329272" cy="276999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94270A6-FD88-5014-0599-73B376980F66}"/>
                  </a:ext>
                </a:extLst>
              </p:cNvPr>
              <p:cNvSpPr txBox="1"/>
              <p:nvPr/>
            </p:nvSpPr>
            <p:spPr>
              <a:xfrm>
                <a:off x="2051034" y="5915507"/>
                <a:ext cx="2524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200" b="0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94270A6-FD88-5014-0599-73B376980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34" y="5915507"/>
                <a:ext cx="252461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157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9130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Neutrino Decay?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/>
              <p:cNvSpPr txBox="1">
                <a:spLocks/>
              </p:cNvSpPr>
              <p:nvPr/>
            </p:nvSpPr>
            <p:spPr>
              <a:xfrm>
                <a:off x="425918" y="840682"/>
                <a:ext cx="8571673" cy="5920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800" dirty="0"/>
                  <a:t>Perhaps one or more neutrino species are unstable?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800" dirty="0"/>
                  <a:t>If one or two neutrino species decay into lighter neutrinos, this would impact the ratio of neutrino flavors that reach Earth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800" dirty="0"/>
                  <a:t>Neutrinos from pion decay are produced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1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=1:2:0</m:t>
                    </m:r>
                  </m:oMath>
                </a14:m>
                <a:r>
                  <a:rPr lang="en-US" sz="1800" b="0" dirty="0"/>
                  <a:t>, which after oscillations becomes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1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0.90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1.18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18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r>
                  <a:rPr lang="en-US" sz="1800" dirty="0"/>
                  <a:t>Current measurements are consistent with 			                       these predictions, allowing us to constrain			                               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&gt;10</m:t>
                    </m:r>
                  </m:oMath>
                </a14:m>
                <a:r>
                  <a:rPr lang="en-US" sz="1800" b="0" dirty="0"/>
                  <a:t> s/eV</a:t>
                </a:r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b="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>
                  <a:buClr>
                    <a:schemeClr val="folHlink"/>
                  </a:buClr>
                  <a:buFont typeface="Wingdings" charset="0"/>
                  <a:buChar char="§"/>
                </a:pPr>
                <a:endParaRPr lang="en-US" sz="18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endParaRPr lang="en-US" sz="2000" dirty="0"/>
              </a:p>
              <a:p>
                <a:pPr marL="0" indent="0">
                  <a:buClr>
                    <a:schemeClr val="folHlink"/>
                  </a:buClr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8" y="840682"/>
                <a:ext cx="8571673" cy="5920496"/>
              </a:xfrm>
              <a:prstGeom prst="rect">
                <a:avLst/>
              </a:prstGeom>
              <a:blipFill>
                <a:blip r:embed="rId2"/>
                <a:stretch>
                  <a:fillRect l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0443C1A1-7DBF-1F52-6CE9-16FCD833E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17" y="3208970"/>
            <a:ext cx="3530810" cy="313767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753F9F-A986-FAF5-9180-B5CA059B658B}"/>
              </a:ext>
            </a:extLst>
          </p:cNvPr>
          <p:cNvCxnSpPr>
            <a:cxnSpLocks/>
          </p:cNvCxnSpPr>
          <p:nvPr/>
        </p:nvCxnSpPr>
        <p:spPr>
          <a:xfrm>
            <a:off x="5497551" y="2783285"/>
            <a:ext cx="1505415" cy="21901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C8407D-A5D6-26E8-B401-4ED6609C7E0B}"/>
              </a:ext>
            </a:extLst>
          </p:cNvPr>
          <p:cNvSpPr txBox="1"/>
          <p:nvPr/>
        </p:nvSpPr>
        <p:spPr>
          <a:xfrm>
            <a:off x="66908" y="6166624"/>
            <a:ext cx="538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Beacom</a:t>
            </a:r>
            <a:r>
              <a:rPr lang="en-US" dirty="0"/>
              <a:t>, Bell, DH, </a:t>
            </a:r>
            <a:r>
              <a:rPr lang="en-US" dirty="0" err="1"/>
              <a:t>Pakvasa</a:t>
            </a:r>
            <a:r>
              <a:rPr lang="en-US" dirty="0"/>
              <a:t>, </a:t>
            </a:r>
            <a:r>
              <a:rPr lang="en-US" dirty="0" err="1"/>
              <a:t>Weiler</a:t>
            </a:r>
            <a:r>
              <a:rPr lang="en-US" dirty="0"/>
              <a:t>, arXiv:0211305</a:t>
            </a:r>
          </a:p>
          <a:p>
            <a:r>
              <a:rPr lang="en-US" dirty="0" err="1"/>
              <a:t>IceCube</a:t>
            </a:r>
            <a:r>
              <a:rPr lang="en-US" dirty="0"/>
              <a:t>, arXiv:2011.03561</a:t>
            </a:r>
          </a:p>
        </p:txBody>
      </p:sp>
      <p:sp>
        <p:nvSpPr>
          <p:cNvPr id="11" name="Text Box 1029">
            <a:extLst>
              <a:ext uri="{FF2B5EF4-FFF2-40B4-BE49-F238E27FC236}">
                <a16:creationId xmlns:a16="http://schemas.microsoft.com/office/drawing/2014/main" id="{F5592C9B-AE13-7674-2F34-0EF6B774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924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2" y="36993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WIMPs and the Dark Matter Landscape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0" y="1178139"/>
            <a:ext cx="7619098" cy="1557243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341195" y="996287"/>
            <a:ext cx="3425588" cy="586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/>
          </a:p>
          <a:p>
            <a:pPr marL="0" indent="0">
              <a:buClr>
                <a:schemeClr val="folHlink"/>
              </a:buClr>
              <a:buNone/>
            </a:pPr>
            <a:endParaRPr lang="en-US" sz="1200"/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431DFBAF-650B-A382-617A-96B110A1B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8663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2" y="36993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WIMPs and the Dark Matter Landscape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0" y="1178139"/>
            <a:ext cx="7619098" cy="1557243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341195" y="996287"/>
            <a:ext cx="3425588" cy="586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/>
          </a:p>
          <a:p>
            <a:pPr marL="0" indent="0">
              <a:buClr>
                <a:schemeClr val="folHlink"/>
              </a:buClr>
              <a:buNone/>
            </a:pPr>
            <a:endParaRPr lang="en-US" sz="1200"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503364" y="2124618"/>
            <a:ext cx="1473750" cy="6107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142701" y="2115403"/>
            <a:ext cx="834413" cy="6085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2772" y="2263372"/>
            <a:ext cx="221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“WIMPs”</a:t>
            </a:r>
          </a:p>
          <a:p>
            <a:r>
              <a:rPr lang="en-US"/>
              <a:t>   ~10 MeV-100 </a:t>
            </a:r>
            <a:r>
              <a:rPr lang="en-US" err="1"/>
              <a:t>TeV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5AB2E50E-D474-2F60-C017-5893A2F480C0}"/>
              </a:ext>
            </a:extLst>
          </p:cNvPr>
          <p:cNvSpPr txBox="1">
            <a:spLocks/>
          </p:cNvSpPr>
          <p:nvPr/>
        </p:nvSpPr>
        <p:spPr>
          <a:xfrm>
            <a:off x="223078" y="2601316"/>
            <a:ext cx="8831873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1900" b="1" dirty="0"/>
              <a:t>The Case for WIMPs:</a:t>
            </a: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If we assume that </a:t>
            </a:r>
            <a:r>
              <a:rPr lang="en-US" sz="1900" i="1" dirty="0"/>
              <a:t>the dark matter was in thermal equilibrium </a:t>
            </a:r>
            <a:r>
              <a:rPr lang="en-US" sz="1900" dirty="0"/>
              <a:t>at some point in the early universe, and that the early universe was </a:t>
            </a:r>
            <a:r>
              <a:rPr lang="en-US" sz="1900" i="1" dirty="0"/>
              <a:t>radiation dominated</a:t>
            </a:r>
            <a:r>
              <a:rPr lang="en-US" sz="1900" dirty="0"/>
              <a:t>, then we can conclude the following: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      1) The dark matter must be heavier than a few MeV (to avoid ruining BBN)</a:t>
            </a:r>
          </a:p>
          <a:p>
            <a:pPr marL="0" indent="0">
              <a:buClr>
                <a:schemeClr val="folHlink"/>
              </a:buClr>
              <a:buNone/>
            </a:pPr>
            <a:r>
              <a:rPr lang="en-US" sz="1900" dirty="0"/>
              <a:t>      2) The dark matter must be lighter than ~100 </a:t>
            </a:r>
            <a:r>
              <a:rPr lang="en-US" sz="1900" dirty="0" err="1"/>
              <a:t>TeV</a:t>
            </a:r>
            <a:r>
              <a:rPr lang="en-US" sz="1900" dirty="0"/>
              <a:t> (to avoid overproduction)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900" dirty="0"/>
              <a:t>To freeze-out with the measured dark matter abundance, such a particle must annihilate through something comparable to the weak force </a:t>
            </a:r>
            <a:r>
              <a:rPr lang="mr-IN" sz="1900" dirty="0"/>
              <a:t>–</a:t>
            </a:r>
            <a:r>
              <a:rPr lang="en-US" sz="1900" dirty="0"/>
              <a:t> </a:t>
            </a:r>
            <a:r>
              <a:rPr lang="en-US" sz="1900" i="1" dirty="0"/>
              <a:t>the “WIMP Miracle”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From this perspective, dark matter candidates with roughly weak-scale masses and interactions – “WIMPs” – are particularly well motivated 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baseline="-250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EED0E6B1-8326-3916-3BC3-F0B8F7EAC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876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449489"/>
            <a:ext cx="857167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Sensitivity of Neutrino Telescopes to Dark Matter Annihilation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F42EB39-32EA-F59A-3C86-EA1DD8C9F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2" y="1700699"/>
            <a:ext cx="7772400" cy="4456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D8E1E-4208-7F49-1CFE-736CB79750EE}"/>
              </a:ext>
            </a:extLst>
          </p:cNvPr>
          <p:cNvSpPr txBox="1"/>
          <p:nvPr/>
        </p:nvSpPr>
        <p:spPr>
          <a:xfrm>
            <a:off x="5296831" y="6423102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Arguelles et al, arXiv:1912.09486</a:t>
            </a:r>
          </a:p>
        </p:txBody>
      </p:sp>
      <p:sp>
        <p:nvSpPr>
          <p:cNvPr id="12" name="Text Box 1029">
            <a:extLst>
              <a:ext uri="{FF2B5EF4-FFF2-40B4-BE49-F238E27FC236}">
                <a16:creationId xmlns:a16="http://schemas.microsoft.com/office/drawing/2014/main" id="{7BC7183A-EC7A-7D05-AC2B-9339E8863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219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425916" y="840439"/>
            <a:ext cx="8578235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baseline="-25000"/>
          </a:p>
          <a:p>
            <a:pPr marL="0" indent="0">
              <a:buClr>
                <a:schemeClr val="folHlink"/>
              </a:buClr>
              <a:buNone/>
            </a:pPr>
            <a:endParaRPr lang="en-US" sz="20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CB9454F-1A6D-CD3B-7125-C6A692EF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b="2727"/>
          <a:stretch/>
        </p:blipFill>
        <p:spPr>
          <a:xfrm>
            <a:off x="470520" y="561051"/>
            <a:ext cx="8193977" cy="6101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1029">
            <a:extLst>
              <a:ext uri="{FF2B5EF4-FFF2-40B4-BE49-F238E27FC236}">
                <a16:creationId xmlns:a16="http://schemas.microsoft.com/office/drawing/2014/main" id="{613DE46A-1DEB-5657-CF2F-767CF75A0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522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443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dirty="0"/>
              <a:t>The Future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7DF07EBD-C7E3-FFF3-748D-DDEB93C7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7463B466-DFA9-1AAF-BE6A-45B174B91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1" y="1238132"/>
            <a:ext cx="7141217" cy="4770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406F49-1126-14DA-25CC-9D3EE9333958}"/>
              </a:ext>
            </a:extLst>
          </p:cNvPr>
          <p:cNvSpPr txBox="1"/>
          <p:nvPr/>
        </p:nvSpPr>
        <p:spPr>
          <a:xfrm>
            <a:off x="16706" y="6498045"/>
            <a:ext cx="595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Ackermann et al., Snowmass White Paper, 2203.08096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2271F-608E-10DB-77CB-A4DD4AB26E42}"/>
              </a:ext>
            </a:extLst>
          </p:cNvPr>
          <p:cNvSpPr txBox="1"/>
          <p:nvPr/>
        </p:nvSpPr>
        <p:spPr>
          <a:xfrm>
            <a:off x="6757638" y="607741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IceCube-Gen2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539116-55CC-EFDB-C687-39660BD1D3DB}"/>
              </a:ext>
            </a:extLst>
          </p:cNvPr>
          <p:cNvCxnSpPr>
            <a:cxnSpLocks/>
          </p:cNvCxnSpPr>
          <p:nvPr/>
        </p:nvCxnSpPr>
        <p:spPr>
          <a:xfrm flipH="1" flipV="1">
            <a:off x="6556916" y="4806180"/>
            <a:ext cx="568713" cy="13295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DCCC34-CF9D-D09C-9F2E-112E3413B65D}"/>
              </a:ext>
            </a:extLst>
          </p:cNvPr>
          <p:cNvSpPr txBox="1"/>
          <p:nvPr/>
        </p:nvSpPr>
        <p:spPr>
          <a:xfrm>
            <a:off x="8218451" y="5170449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PUEO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673216-53ED-414B-98D1-138A3ECF229B}"/>
              </a:ext>
            </a:extLst>
          </p:cNvPr>
          <p:cNvCxnSpPr>
            <a:cxnSpLocks/>
          </p:cNvCxnSpPr>
          <p:nvPr/>
        </p:nvCxnSpPr>
        <p:spPr>
          <a:xfrm flipH="1" flipV="1">
            <a:off x="6874728" y="4495127"/>
            <a:ext cx="1377176" cy="837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6D3F62-CEF6-AA9A-3A6F-7F04E83258C4}"/>
              </a:ext>
            </a:extLst>
          </p:cNvPr>
          <p:cNvSpPr txBox="1"/>
          <p:nvPr/>
        </p:nvSpPr>
        <p:spPr>
          <a:xfrm>
            <a:off x="5649950" y="607369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F30C90-36A3-FB32-C487-89317BBF7817}"/>
              </a:ext>
            </a:extLst>
          </p:cNvPr>
          <p:cNvCxnSpPr>
            <a:cxnSpLocks/>
          </p:cNvCxnSpPr>
          <p:nvPr/>
        </p:nvCxnSpPr>
        <p:spPr>
          <a:xfrm flipH="1" flipV="1">
            <a:off x="5616495" y="5181604"/>
            <a:ext cx="355327" cy="9540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1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443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dirty="0"/>
              <a:t>The Future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0471" y="880946"/>
            <a:ext cx="8993529" cy="4770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chemeClr val="folHlink"/>
              </a:buClr>
              <a:buNone/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Existing data indicates that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IceCube’s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neutrinos come from many relatively faint sources (ruling out blazars and GRB, for example)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Testing our best remaining hypotheses (non-blazar AGN, starburst galaxies) is beyond the current reach of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IceCube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, but within the reach of proposed next-generation efforts</a:t>
            </a:r>
            <a:endParaRPr lang="en-US" sz="2000" dirty="0">
              <a:solidFill>
                <a:srgbClr val="000000"/>
              </a:solidFill>
              <a:cs typeface="Arial"/>
              <a:sym typeface="Symbol" charset="0"/>
            </a:endParaRP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7DF07EBD-C7E3-FFF3-748D-DDEB93C7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5928FBB-2F77-97E4-EABA-672702F0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01" y="2673218"/>
            <a:ext cx="4229410" cy="3738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042B3-4FA6-F5DC-B5BB-D7CAA616A6D0}"/>
              </a:ext>
            </a:extLst>
          </p:cNvPr>
          <p:cNvSpPr txBox="1"/>
          <p:nvPr/>
        </p:nvSpPr>
        <p:spPr>
          <a:xfrm>
            <a:off x="16706" y="6498045"/>
            <a:ext cx="595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Ackermann et al., Snowmass White Paper, 2203.08096</a:t>
            </a:r>
          </a:p>
        </p:txBody>
      </p:sp>
    </p:spTree>
    <p:extLst>
      <p:ext uri="{BB962C8B-B14F-4D97-AF65-F5344CB8AC3E}">
        <p14:creationId xmlns:p14="http://schemas.microsoft.com/office/powerpoint/2010/main" val="254072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8839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/>
              <a:t>Summary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0471" y="430648"/>
            <a:ext cx="8993529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en-US" sz="2100" b="1" u="sng" dirty="0">
              <a:solidFill>
                <a:srgbClr val="000000"/>
              </a:solidFill>
              <a:latin typeface="Century Gothic" charset="0"/>
            </a:endParaRPr>
          </a:p>
          <a:p>
            <a:pPr marL="0" indent="0">
              <a:lnSpc>
                <a:spcPct val="110000"/>
              </a:lnSpc>
              <a:buClr>
                <a:schemeClr val="folHlink"/>
              </a:buClr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Exciting activity and new results continue to develop in many areas of  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astro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-particle physics – neutrinos, cosmic rays, gamma rays, and more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err="1">
                <a:solidFill>
                  <a:srgbClr val="000000"/>
                </a:solidFill>
                <a:cs typeface="Arial"/>
              </a:rPr>
              <a:t>IceCube’s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neutrinos are </a:t>
            </a:r>
            <a:r>
              <a:rPr lang="en-US" sz="2000" b="1" i="1" dirty="0">
                <a:solidFill>
                  <a:srgbClr val="000000"/>
                </a:solidFill>
                <a:cs typeface="Arial"/>
              </a:rPr>
              <a:t>the key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to identifying the sources of the high and ultra-high energy cosmic rays; at present some combination of AGN and star-forming galaxies seem most likely 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A variety of scenarios involving physics beyond the Standard Model can be tested using existing and planned neutrino telescopes – probing neutrino </a:t>
            </a:r>
            <a:r>
              <a:rPr lang="en-US" sz="2000" dirty="0"/>
              <a:t>interactions at higher energies and over longer baselines than is possible in existing laboratory experiments 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7DF07EBD-C7E3-FFF3-748D-DDEB93C7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291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43473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err="1"/>
              <a:t>IceCube’s</a:t>
            </a:r>
            <a:r>
              <a:rPr lang="en-US" sz="3600"/>
              <a:t> High-Energy Neutrinos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30918" y="778632"/>
            <a:ext cx="871808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err="1"/>
              <a:t>IceCube</a:t>
            </a:r>
            <a:r>
              <a:rPr lang="en-US" sz="2000" dirty="0"/>
              <a:t> has measured a diffuse spectrum of astrophysical neutrinos, ranging in energy from several </a:t>
            </a:r>
            <a:r>
              <a:rPr lang="en-US" sz="2000" dirty="0" err="1"/>
              <a:t>TeV</a:t>
            </a:r>
            <a:r>
              <a:rPr lang="en-US" sz="2000" dirty="0"/>
              <a:t> to several </a:t>
            </a:r>
            <a:r>
              <a:rPr lang="en-US" sz="2000" dirty="0" err="1"/>
              <a:t>PeV</a:t>
            </a:r>
            <a:r>
              <a:rPr lang="en-US" sz="2000" dirty="0"/>
              <a:t> (at least)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Approximately isotropic, with a roughly power-law spectrum </a:t>
            </a:r>
            <a:r>
              <a:rPr lang="en-US" sz="2000" dirty="0" err="1"/>
              <a:t>dN</a:t>
            </a:r>
            <a:r>
              <a:rPr lang="en-US" sz="2000" dirty="0"/>
              <a:t>/</a:t>
            </a:r>
            <a:r>
              <a:rPr lang="en-US" sz="2000" dirty="0" err="1"/>
              <a:t>dE</a:t>
            </a:r>
            <a:r>
              <a:rPr lang="en-US" sz="2000" dirty="0"/>
              <a:t> ~ E</a:t>
            </a:r>
            <a:r>
              <a:rPr lang="en-US" sz="2000" baseline="30000" dirty="0"/>
              <a:t>-2.3</a:t>
            </a: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The origins of these particles remains unknown, but they are almost certainly connected to the origin of the (high-energy) cosmic ray spectrum 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3616" y="6468496"/>
            <a:ext cx="29417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IceCube, arXiv:2110.15051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98EC1F7-29CA-1C9E-8F90-B55FCC25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40" y="2938470"/>
            <a:ext cx="6188927" cy="3414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1029">
            <a:extLst>
              <a:ext uri="{FF2B5EF4-FFF2-40B4-BE49-F238E27FC236}">
                <a16:creationId xmlns:a16="http://schemas.microsoft.com/office/drawing/2014/main" id="{480A47FD-7FB1-D864-6F44-89EEEA5B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6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281945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Multi-Messenger Astrophysics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5" y="721713"/>
            <a:ext cx="8881729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Cosmic rays are observed with energies up to ~10</a:t>
            </a:r>
            <a:r>
              <a:rPr lang="en-US" sz="1900" baseline="30000" dirty="0"/>
              <a:t>11</a:t>
            </a:r>
            <a:r>
              <a:rPr lang="en-US" sz="1900" dirty="0"/>
              <a:t> GeV, but we have not yet identified the sources of these extreme particles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High-energy gamma rays and neutrinos can each provide us with clues about the nature of these sources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Unlike gamma rays, high-energy neutrinos are only produced through hadronic interactions, and are not significantly attenuated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Unlike cosmic rays, neutrinos point in the directions of their sources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62A26B73-80C8-DA8B-1A06-92331D56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482838"/>
            <a:ext cx="5605129" cy="319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29">
            <a:extLst>
              <a:ext uri="{FF2B5EF4-FFF2-40B4-BE49-F238E27FC236}">
                <a16:creationId xmlns:a16="http://schemas.microsoft.com/office/drawing/2014/main" id="{ADA96E6D-4F7F-427C-A08B-5E8EF10B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37759"/>
            <a:ext cx="5006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26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Cosmic-Ray Spectrum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6" y="920294"/>
            <a:ext cx="444086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Extends from several MeV to above 10</a:t>
            </a:r>
            <a:r>
              <a:rPr lang="en-US" sz="1900" baseline="30000" dirty="0"/>
              <a:t>11</a:t>
            </a:r>
            <a:r>
              <a:rPr lang="en-US" sz="1900" dirty="0"/>
              <a:t> GeV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At low and intermediate energies, this spectrum is dominated by protons (with some helium)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At higher energies, it is instead dominated by a mixture of nuclear species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Includes spectral features known as the “knee” and the “ankle”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3" name="Text Box 1029">
            <a:extLst>
              <a:ext uri="{FF2B5EF4-FFF2-40B4-BE49-F238E27FC236}">
                <a16:creationId xmlns:a16="http://schemas.microsoft.com/office/drawing/2014/main" id="{8FF90FAB-2B6E-8723-341F-7BE5E167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37759"/>
            <a:ext cx="5006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DBE2A20-2860-8927-0A21-E40F57A67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27" y="1377445"/>
            <a:ext cx="3778672" cy="4613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8988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Origin of Cosmic Ray Spectrum?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6" y="920294"/>
            <a:ext cx="4440862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Many questions about the origin of the cosmic rays remain open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At energies below the knee, the cosmic rays originate mostly from Galactic sources, while the      cosmic-ray spectrum beyond the ankle is extragalactic in origin (the details of this transition are still hotly debated)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Galactic cosmic rays are generally thought to originate from supernova remnants, while the sources of the extragalactic cosmic rays have not yet been identified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DBE2A20-2860-8927-0A21-E40F57A67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27" y="1377445"/>
            <a:ext cx="3778672" cy="46136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1BA1CE-2F5C-1A16-7F8C-1D213E532980}"/>
              </a:ext>
            </a:extLst>
          </p:cNvPr>
          <p:cNvCxnSpPr/>
          <p:nvPr/>
        </p:nvCxnSpPr>
        <p:spPr>
          <a:xfrm flipH="1">
            <a:off x="5891645" y="3626427"/>
            <a:ext cx="11326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BC46AB-3F6E-C376-052B-B4B40F6F792C}"/>
              </a:ext>
            </a:extLst>
          </p:cNvPr>
          <p:cNvSpPr txBox="1"/>
          <p:nvPr/>
        </p:nvSpPr>
        <p:spPr>
          <a:xfrm>
            <a:off x="5943601" y="36783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Galactic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2E390F-80E0-EFFB-9C81-C58525FF25A1}"/>
              </a:ext>
            </a:extLst>
          </p:cNvPr>
          <p:cNvCxnSpPr>
            <a:cxnSpLocks/>
          </p:cNvCxnSpPr>
          <p:nvPr/>
        </p:nvCxnSpPr>
        <p:spPr>
          <a:xfrm>
            <a:off x="7914406" y="4381503"/>
            <a:ext cx="6476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86F902-D8D0-66ED-26A0-889A8F637811}"/>
              </a:ext>
            </a:extLst>
          </p:cNvPr>
          <p:cNvSpPr txBox="1"/>
          <p:nvPr/>
        </p:nvSpPr>
        <p:spPr>
          <a:xfrm>
            <a:off x="7822575" y="3737261"/>
            <a:ext cx="146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Extra-Galactic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981C31-67CD-BEB9-5DDF-BAD32E4F8011}"/>
              </a:ext>
            </a:extLst>
          </p:cNvPr>
          <p:cNvCxnSpPr>
            <a:cxnSpLocks/>
          </p:cNvCxnSpPr>
          <p:nvPr/>
        </p:nvCxnSpPr>
        <p:spPr>
          <a:xfrm>
            <a:off x="7032968" y="4047713"/>
            <a:ext cx="848597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BE1B6C-C30D-9C42-096C-FB9620C76D18}"/>
              </a:ext>
            </a:extLst>
          </p:cNvPr>
          <p:cNvSpPr txBox="1"/>
          <p:nvPr/>
        </p:nvSpPr>
        <p:spPr>
          <a:xfrm>
            <a:off x="7302380" y="3692232"/>
            <a:ext cx="14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6" name="Text Box 1029">
            <a:extLst>
              <a:ext uri="{FF2B5EF4-FFF2-40B4-BE49-F238E27FC236}">
                <a16:creationId xmlns:a16="http://schemas.microsoft.com/office/drawing/2014/main" id="{378CA5D0-810D-8D01-5C1A-14BBDBDAA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67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6" y="303717"/>
            <a:ext cx="8571673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Second Order Fermi Acceleration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135" y="858649"/>
            <a:ext cx="7923885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In 1949, Enrico Fermi proposed that cosmic rays could be accelerated by repeatedly bouncing off randomly moving magnetic clouds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Although such deflections leave the energy 			    of the cosmic ray unchanged in the 			           center-of-momentum frame, the energy in 			            the lab frame changes in such collisions: 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Averaging over many collisions at random 		           impact angles, this yields a positive result: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1900" dirty="0"/>
              <a:t>Although this mechanism can accelerate particles in principle, it is very slow and is </a:t>
            </a:r>
            <a:r>
              <a:rPr lang="en-US" sz="1900" b="1" i="1" dirty="0"/>
              <a:t>not</a:t>
            </a:r>
            <a:r>
              <a:rPr lang="en-US" sz="1900" dirty="0"/>
              <a:t> a realistic explanation for the origin of the observed cosmic-ray spectrum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1900" dirty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43C3D5-AA6B-1505-487E-BDAB9540C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b="14533"/>
          <a:stretch/>
        </p:blipFill>
        <p:spPr>
          <a:xfrm>
            <a:off x="1088980" y="3092530"/>
            <a:ext cx="3352800" cy="636998"/>
          </a:xfrm>
          <a:prstGeom prst="rect">
            <a:avLst/>
          </a:prstGeom>
        </p:spPr>
      </p:pic>
      <p:pic>
        <p:nvPicPr>
          <p:cNvPr id="17" name="Picture 16" descr="Diagram, text&#10;&#10;Description automatically generated">
            <a:extLst>
              <a:ext uri="{FF2B5EF4-FFF2-40B4-BE49-F238E27FC236}">
                <a16:creationId xmlns:a16="http://schemas.microsoft.com/office/drawing/2014/main" id="{CFB6DB2E-A1FF-6089-25C8-897283439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40563" b="77950"/>
          <a:stretch/>
        </p:blipFill>
        <p:spPr>
          <a:xfrm>
            <a:off x="1635717" y="4440403"/>
            <a:ext cx="1147362" cy="690371"/>
          </a:xfrm>
          <a:prstGeom prst="rect">
            <a:avLst/>
          </a:prstGeom>
        </p:spPr>
      </p:pic>
      <p:pic>
        <p:nvPicPr>
          <p:cNvPr id="18" name="Picture 17" descr="Diagram, text&#10;&#10;Description automatically generated">
            <a:extLst>
              <a:ext uri="{FF2B5EF4-FFF2-40B4-BE49-F238E27FC236}">
                <a16:creationId xmlns:a16="http://schemas.microsoft.com/office/drawing/2014/main" id="{AA8F8336-51F9-06EC-F0F3-B041A4AE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3" t="82751"/>
          <a:stretch/>
        </p:blipFill>
        <p:spPr>
          <a:xfrm>
            <a:off x="2869802" y="4440403"/>
            <a:ext cx="765145" cy="633074"/>
          </a:xfrm>
          <a:prstGeom prst="rect">
            <a:avLst/>
          </a:prstGeom>
        </p:spPr>
      </p:pic>
      <p:sp>
        <p:nvSpPr>
          <p:cNvPr id="19" name="Text Box 1029">
            <a:extLst>
              <a:ext uri="{FF2B5EF4-FFF2-40B4-BE49-F238E27FC236}">
                <a16:creationId xmlns:a16="http://schemas.microsoft.com/office/drawing/2014/main" id="{9E090086-3E44-953F-B768-728BE86B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75" y="27485"/>
            <a:ext cx="498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                 Dan Hooper –</a:t>
            </a:r>
            <a:r>
              <a:rPr lang="en-US" sz="1400" i="1" dirty="0">
                <a:latin typeface="+mn-lt"/>
              </a:rPr>
              <a:t>  High-Energy Neutrino Astronomy</a:t>
            </a:r>
            <a:endParaRPr lang="en-US" sz="1400" dirty="0">
              <a:latin typeface="+mn-lt"/>
            </a:endParaRPr>
          </a:p>
        </p:txBody>
      </p:sp>
      <p:pic>
        <p:nvPicPr>
          <p:cNvPr id="21" name="Picture 20" descr="Chart, icon&#10;&#10;Description automatically generated">
            <a:extLst>
              <a:ext uri="{FF2B5EF4-FFF2-40B4-BE49-F238E27FC236}">
                <a16:creationId xmlns:a16="http://schemas.microsoft.com/office/drawing/2014/main" id="{7D36542C-C957-2EC9-25DB-A7C588C08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29" y="2021895"/>
            <a:ext cx="2993261" cy="3005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0591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122872</TotalTime>
  <Words>4480</Words>
  <Application>Microsoft Macintosh PowerPoint</Application>
  <PresentationFormat>On-screen Show (4:3)</PresentationFormat>
  <Paragraphs>637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 Math</vt:lpstr>
      <vt:lpstr>Century Gothic</vt:lpstr>
      <vt:lpstr>Wingdings</vt:lpstr>
      <vt:lpstr>Clarity</vt:lpstr>
      <vt:lpstr>PowerPoint Presentation</vt:lpstr>
      <vt:lpstr>The Many Forms of Modern Astronomy</vt:lpstr>
      <vt:lpstr>Neutrino Telescopes</vt:lpstr>
      <vt:lpstr>The IceCube Neutrino Observatory</vt:lpstr>
      <vt:lpstr>IceCube’s High-Energy Neutrinos</vt:lpstr>
      <vt:lpstr>Multi-Messenger Astrophysics</vt:lpstr>
      <vt:lpstr>The Cosmic-Ray Spectrum</vt:lpstr>
      <vt:lpstr>Origin of Cosmic Ray Spectrum?</vt:lpstr>
      <vt:lpstr>Second Order Fermi Acceleration</vt:lpstr>
      <vt:lpstr> First Order Fermi Acceleration</vt:lpstr>
      <vt:lpstr>The Maximum Energy of                    Cosmic Ray Acceleration</vt:lpstr>
      <vt:lpstr>The Maximum Energy of                    Cosmic Ray Acceleration</vt:lpstr>
      <vt:lpstr>The Maximum Energy of                    Cosmic Ray Acceleration</vt:lpstr>
      <vt:lpstr>The Neutrino/Gamma Ray/Cosmic Ray Connection</vt:lpstr>
      <vt:lpstr>From the Cosmic Ray Spectrum to the High-Energy Neutrino Spectrum</vt:lpstr>
      <vt:lpstr>IceCube’s High-Energy Neutrinos</vt:lpstr>
      <vt:lpstr>IceCube’s High-Energy Neutrinos</vt:lpstr>
      <vt:lpstr>IceCube’s High-Energy Neutrinos</vt:lpstr>
      <vt:lpstr>IceCube’s High-Energy Neutrinos</vt:lpstr>
      <vt:lpstr>Gamma-Ray Bursts</vt:lpstr>
      <vt:lpstr>Gamma-Ray Bursts</vt:lpstr>
      <vt:lpstr>Neutrinos From Gamma-Ray Bursts</vt:lpstr>
      <vt:lpstr>Neutrinos From Gamma-Ray Bursts</vt:lpstr>
      <vt:lpstr>Blazars and AGN</vt:lpstr>
      <vt:lpstr>Neutrinos From AGN</vt:lpstr>
      <vt:lpstr>Neutrinos From Blazars</vt:lpstr>
      <vt:lpstr>TXS 0506+056</vt:lpstr>
      <vt:lpstr>Neutrinos from Non-Blazar AGN</vt:lpstr>
      <vt:lpstr>A Multi-Messenger Argument for the          Sources of IceCube’s Neutrinos</vt:lpstr>
      <vt:lpstr>A Multi-Messenger Argument for the          Sources of IceCube’s Neutrinos</vt:lpstr>
      <vt:lpstr>A Multi-Messenger Argument for the          Sources of IceCube’s Neutrinos</vt:lpstr>
      <vt:lpstr>NGC 1068</vt:lpstr>
      <vt:lpstr>NGC 1068</vt:lpstr>
      <vt:lpstr>Cosmogenic Neutrinos</vt:lpstr>
      <vt:lpstr>Cosmogenic Neutrinos</vt:lpstr>
      <vt:lpstr>IceCube’s High-Energy Neutrinos</vt:lpstr>
      <vt:lpstr>High-Energy Neutrinos as Probes of New Physics</vt:lpstr>
      <vt:lpstr>High-Energy Neutrinos as Probes of New Physics</vt:lpstr>
      <vt:lpstr>Probes of New Interactions?</vt:lpstr>
      <vt:lpstr>Neutrino Decay?</vt:lpstr>
      <vt:lpstr>WIMPs and the Dark Matter Landscape</vt:lpstr>
      <vt:lpstr>WIMPs and the Dark Matter Landscape</vt:lpstr>
      <vt:lpstr>The Sensitivity of Neutrino Telescopes to Dark Matter Annihilation</vt:lpstr>
      <vt:lpstr>PowerPoint Presentation</vt:lpstr>
      <vt:lpstr>The Future</vt:lpstr>
      <vt:lpstr>The Future</vt:lpstr>
      <vt:lpstr>Summary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annihilation         in the galactic center</dc:title>
  <dc:creator>Dan Hooper</dc:creator>
  <cp:lastModifiedBy>Daniel W Hooper</cp:lastModifiedBy>
  <cp:revision>538</cp:revision>
  <cp:lastPrinted>2022-02-06T17:04:53Z</cp:lastPrinted>
  <dcterms:created xsi:type="dcterms:W3CDTF">2014-09-15T21:05:59Z</dcterms:created>
  <dcterms:modified xsi:type="dcterms:W3CDTF">2023-02-23T20:07:24Z</dcterms:modified>
</cp:coreProperties>
</file>