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4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5.xml" ContentType="application/vnd.openxmlformats-officedocument.themeOverrid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2" r:id="rId5"/>
  </p:sldMasterIdLst>
  <p:notesMasterIdLst>
    <p:notesMasterId r:id="rId51"/>
  </p:notesMasterIdLst>
  <p:handoutMasterIdLst>
    <p:handoutMasterId r:id="rId52"/>
  </p:handoutMasterIdLst>
  <p:sldIdLst>
    <p:sldId id="2470" r:id="rId6"/>
    <p:sldId id="2521" r:id="rId7"/>
    <p:sldId id="2601" r:id="rId8"/>
    <p:sldId id="2681" r:id="rId9"/>
    <p:sldId id="2604" r:id="rId10"/>
    <p:sldId id="2602" r:id="rId11"/>
    <p:sldId id="2603" r:id="rId12"/>
    <p:sldId id="2679" r:id="rId13"/>
    <p:sldId id="2605" r:id="rId14"/>
    <p:sldId id="2606" r:id="rId15"/>
    <p:sldId id="2607" r:id="rId16"/>
    <p:sldId id="2608" r:id="rId17"/>
    <p:sldId id="2609" r:id="rId18"/>
    <p:sldId id="2610" r:id="rId19"/>
    <p:sldId id="2611" r:id="rId20"/>
    <p:sldId id="2612" r:id="rId21"/>
    <p:sldId id="2613" r:id="rId22"/>
    <p:sldId id="2671" r:id="rId23"/>
    <p:sldId id="342" r:id="rId24"/>
    <p:sldId id="343" r:id="rId25"/>
    <p:sldId id="344" r:id="rId26"/>
    <p:sldId id="345" r:id="rId27"/>
    <p:sldId id="346" r:id="rId28"/>
    <p:sldId id="2672" r:id="rId29"/>
    <p:sldId id="2673" r:id="rId30"/>
    <p:sldId id="2678" r:id="rId31"/>
    <p:sldId id="2680" r:id="rId32"/>
    <p:sldId id="2674" r:id="rId33"/>
    <p:sldId id="2533" r:id="rId34"/>
    <p:sldId id="2682" r:id="rId35"/>
    <p:sldId id="2658" r:id="rId36"/>
    <p:sldId id="2659" r:id="rId37"/>
    <p:sldId id="2660" r:id="rId38"/>
    <p:sldId id="330" r:id="rId39"/>
    <p:sldId id="333" r:id="rId40"/>
    <p:sldId id="2676" r:id="rId41"/>
    <p:sldId id="2663" r:id="rId42"/>
    <p:sldId id="2670" r:id="rId43"/>
    <p:sldId id="2677" r:id="rId44"/>
    <p:sldId id="2675" r:id="rId45"/>
    <p:sldId id="262" r:id="rId46"/>
    <p:sldId id="2683" r:id="rId47"/>
    <p:sldId id="2661" r:id="rId48"/>
    <p:sldId id="2662" r:id="rId49"/>
    <p:sldId id="331" r:id="rId50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521"/>
            <p14:sldId id="2601"/>
            <p14:sldId id="2681"/>
            <p14:sldId id="2604"/>
            <p14:sldId id="2602"/>
            <p14:sldId id="2603"/>
            <p14:sldId id="2679"/>
            <p14:sldId id="2605"/>
            <p14:sldId id="2606"/>
            <p14:sldId id="2607"/>
            <p14:sldId id="2608"/>
            <p14:sldId id="2609"/>
            <p14:sldId id="2610"/>
            <p14:sldId id="2611"/>
            <p14:sldId id="2612"/>
            <p14:sldId id="2613"/>
            <p14:sldId id="2671"/>
            <p14:sldId id="342"/>
            <p14:sldId id="343"/>
            <p14:sldId id="344"/>
            <p14:sldId id="345"/>
            <p14:sldId id="346"/>
            <p14:sldId id="2672"/>
            <p14:sldId id="2673"/>
            <p14:sldId id="2678"/>
            <p14:sldId id="2680"/>
            <p14:sldId id="2674"/>
            <p14:sldId id="2533"/>
            <p14:sldId id="2682"/>
            <p14:sldId id="2658"/>
            <p14:sldId id="2659"/>
            <p14:sldId id="2660"/>
            <p14:sldId id="330"/>
            <p14:sldId id="333"/>
            <p14:sldId id="2676"/>
            <p14:sldId id="2663"/>
            <p14:sldId id="2670"/>
            <p14:sldId id="2677"/>
            <p14:sldId id="2675"/>
            <p14:sldId id="262"/>
            <p14:sldId id="2683"/>
          </p14:sldIdLst>
        </p14:section>
        <p14:section name="Backup" id="{58EDEA92-FFE7-40E0-AB2C-D3FD54F7D5A7}">
          <p14:sldIdLst>
            <p14:sldId id="2661"/>
            <p14:sldId id="2662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D62"/>
    <a:srgbClr val="404040"/>
    <a:srgbClr val="4E4E4E"/>
    <a:srgbClr val="63666A"/>
    <a:srgbClr val="505050"/>
    <a:srgbClr val="50504E"/>
    <a:srgbClr val="004C97"/>
    <a:srgbClr val="A7A8AA"/>
    <a:srgbClr val="99D6E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953DD0-C7CB-47C8-B57B-306AEF698E6B}" v="2" dt="2021-11-17T15:47:27.08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9" autoAdjust="0"/>
    <p:restoredTop sz="96127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480" y="2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" userId="fd7db0a2-3cc4-43c8-8fdd-807e73ab72af" providerId="ADAL" clId="{75D944AC-BE3D-48A9-9351-A0A5389DCDC6}"/>
    <pc:docChg chg="undo custSel modSld">
      <pc:chgData name="Marc" userId="fd7db0a2-3cc4-43c8-8fdd-807e73ab72af" providerId="ADAL" clId="{75D944AC-BE3D-48A9-9351-A0A5389DCDC6}" dt="2021-10-24T21:14:25.792" v="127" actId="20577"/>
      <pc:docMkLst>
        <pc:docMk/>
      </pc:docMkLst>
      <pc:sldChg chg="modSp mod">
        <pc:chgData name="Marc" userId="fd7db0a2-3cc4-43c8-8fdd-807e73ab72af" providerId="ADAL" clId="{75D944AC-BE3D-48A9-9351-A0A5389DCDC6}" dt="2021-10-24T20:42:08.905" v="60" actId="1035"/>
        <pc:sldMkLst>
          <pc:docMk/>
          <pc:sldMk cId="1139286859" sldId="2470"/>
        </pc:sldMkLst>
        <pc:spChg chg="mod">
          <ac:chgData name="Marc" userId="fd7db0a2-3cc4-43c8-8fdd-807e73ab72af" providerId="ADAL" clId="{75D944AC-BE3D-48A9-9351-A0A5389DCDC6}" dt="2021-10-24T20:41:48.856" v="41" actId="20577"/>
          <ac:spMkLst>
            <pc:docMk/>
            <pc:sldMk cId="1139286859" sldId="2470"/>
            <ac:spMk id="3" creationId="{00000000-0000-0000-0000-000000000000}"/>
          </ac:spMkLst>
        </pc:spChg>
        <pc:spChg chg="mod">
          <ac:chgData name="Marc" userId="fd7db0a2-3cc4-43c8-8fdd-807e73ab72af" providerId="ADAL" clId="{75D944AC-BE3D-48A9-9351-A0A5389DCDC6}" dt="2021-10-24T20:42:08.905" v="60" actId="1035"/>
          <ac:spMkLst>
            <pc:docMk/>
            <pc:sldMk cId="1139286859" sldId="2470"/>
            <ac:spMk id="4" creationId="{00000000-0000-0000-0000-000000000000}"/>
          </ac:spMkLst>
        </pc:spChg>
      </pc:sldChg>
      <pc:sldChg chg="addSp delSp modSp mod">
        <pc:chgData name="Marc" userId="fd7db0a2-3cc4-43c8-8fdd-807e73ab72af" providerId="ADAL" clId="{75D944AC-BE3D-48A9-9351-A0A5389DCDC6}" dt="2021-10-24T21:13:44.560" v="111" actId="478"/>
        <pc:sldMkLst>
          <pc:docMk/>
          <pc:sldMk cId="3653143860" sldId="2521"/>
        </pc:sldMkLst>
        <pc:spChg chg="add del">
          <ac:chgData name="Marc" userId="fd7db0a2-3cc4-43c8-8fdd-807e73ab72af" providerId="ADAL" clId="{75D944AC-BE3D-48A9-9351-A0A5389DCDC6}" dt="2021-10-24T21:13:43.982" v="110" actId="478"/>
          <ac:spMkLst>
            <pc:docMk/>
            <pc:sldMk cId="3653143860" sldId="2521"/>
            <ac:spMk id="10" creationId="{AE6C80A5-FD77-434C-8703-17B33CF38297}"/>
          </ac:spMkLst>
        </pc:spChg>
        <pc:spChg chg="add del">
          <ac:chgData name="Marc" userId="fd7db0a2-3cc4-43c8-8fdd-807e73ab72af" providerId="ADAL" clId="{75D944AC-BE3D-48A9-9351-A0A5389DCDC6}" dt="2021-10-24T21:13:44.560" v="111" actId="478"/>
          <ac:spMkLst>
            <pc:docMk/>
            <pc:sldMk cId="3653143860" sldId="2521"/>
            <ac:spMk id="14" creationId="{6D564946-F8BB-4C14-8819-91DA86B0AEEA}"/>
          </ac:spMkLst>
        </pc:spChg>
        <pc:spChg chg="add del">
          <ac:chgData name="Marc" userId="fd7db0a2-3cc4-43c8-8fdd-807e73ab72af" providerId="ADAL" clId="{75D944AC-BE3D-48A9-9351-A0A5389DCDC6}" dt="2021-10-24T21:13:42.184" v="108" actId="478"/>
          <ac:spMkLst>
            <pc:docMk/>
            <pc:sldMk cId="3653143860" sldId="2521"/>
            <ac:spMk id="15" creationId="{73005345-1CF7-4471-9B96-96E616CE4FE2}"/>
          </ac:spMkLst>
        </pc:spChg>
        <pc:cxnChg chg="add del mod">
          <ac:chgData name="Marc" userId="fd7db0a2-3cc4-43c8-8fdd-807e73ab72af" providerId="ADAL" clId="{75D944AC-BE3D-48A9-9351-A0A5389DCDC6}" dt="2021-10-24T21:13:43.982" v="110" actId="478"/>
          <ac:cxnSpMkLst>
            <pc:docMk/>
            <pc:sldMk cId="3653143860" sldId="2521"/>
            <ac:cxnSpMk id="11" creationId="{E1B1F6EC-AC77-4DFA-A7AD-D13D0DFC1306}"/>
          </ac:cxnSpMkLst>
        </pc:cxnChg>
      </pc:sldChg>
      <pc:sldChg chg="modSp mod">
        <pc:chgData name="Marc" userId="fd7db0a2-3cc4-43c8-8fdd-807e73ab72af" providerId="ADAL" clId="{75D944AC-BE3D-48A9-9351-A0A5389DCDC6}" dt="2021-10-24T21:13:56.242" v="112" actId="20577"/>
        <pc:sldMkLst>
          <pc:docMk/>
          <pc:sldMk cId="3253739653" sldId="2522"/>
        </pc:sldMkLst>
        <pc:spChg chg="mod">
          <ac:chgData name="Marc" userId="fd7db0a2-3cc4-43c8-8fdd-807e73ab72af" providerId="ADAL" clId="{75D944AC-BE3D-48A9-9351-A0A5389DCDC6}" dt="2021-10-24T21:13:56.242" v="112" actId="20577"/>
          <ac:spMkLst>
            <pc:docMk/>
            <pc:sldMk cId="3253739653" sldId="2522"/>
            <ac:spMk id="2" creationId="{B91EF27C-0264-4744-8151-919DE7C5D0EC}"/>
          </ac:spMkLst>
        </pc:spChg>
      </pc:sldChg>
      <pc:sldChg chg="modSp mod">
        <pc:chgData name="Marc" userId="fd7db0a2-3cc4-43c8-8fdd-807e73ab72af" providerId="ADAL" clId="{75D944AC-BE3D-48A9-9351-A0A5389DCDC6}" dt="2021-10-24T21:14:25.792" v="127" actId="20577"/>
        <pc:sldMkLst>
          <pc:docMk/>
          <pc:sldMk cId="1431992984" sldId="2523"/>
        </pc:sldMkLst>
        <pc:spChg chg="mod">
          <ac:chgData name="Marc" userId="fd7db0a2-3cc4-43c8-8fdd-807e73ab72af" providerId="ADAL" clId="{75D944AC-BE3D-48A9-9351-A0A5389DCDC6}" dt="2021-10-24T21:14:25.792" v="127" actId="20577"/>
          <ac:spMkLst>
            <pc:docMk/>
            <pc:sldMk cId="1431992984" sldId="2523"/>
            <ac:spMk id="2" creationId="{B91EF27C-0264-4744-8151-919DE7C5D0EC}"/>
          </ac:spMkLst>
        </pc:spChg>
      </pc:sldChg>
      <pc:sldChg chg="modSp mod">
        <pc:chgData name="Marc" userId="fd7db0a2-3cc4-43c8-8fdd-807e73ab72af" providerId="ADAL" clId="{75D944AC-BE3D-48A9-9351-A0A5389DCDC6}" dt="2021-10-24T20:43:47.085" v="82" actId="20577"/>
        <pc:sldMkLst>
          <pc:docMk/>
          <pc:sldMk cId="3883848532" sldId="2525"/>
        </pc:sldMkLst>
        <pc:spChg chg="mod">
          <ac:chgData name="Marc" userId="fd7db0a2-3cc4-43c8-8fdd-807e73ab72af" providerId="ADAL" clId="{75D944AC-BE3D-48A9-9351-A0A5389DCDC6}" dt="2021-10-24T20:43:47.085" v="82" actId="20577"/>
          <ac:spMkLst>
            <pc:docMk/>
            <pc:sldMk cId="3883848532" sldId="2525"/>
            <ac:spMk id="2" creationId="{B91EF27C-0264-4744-8151-919DE7C5D0EC}"/>
          </ac:spMkLst>
        </pc:spChg>
      </pc:sldChg>
      <pc:sldChg chg="modSp mod">
        <pc:chgData name="Marc" userId="fd7db0a2-3cc4-43c8-8fdd-807e73ab72af" providerId="ADAL" clId="{75D944AC-BE3D-48A9-9351-A0A5389DCDC6}" dt="2021-10-24T20:43:29.043" v="62" actId="20577"/>
        <pc:sldMkLst>
          <pc:docMk/>
          <pc:sldMk cId="1984512442" sldId="2526"/>
        </pc:sldMkLst>
        <pc:spChg chg="mod">
          <ac:chgData name="Marc" userId="fd7db0a2-3cc4-43c8-8fdd-807e73ab72af" providerId="ADAL" clId="{75D944AC-BE3D-48A9-9351-A0A5389DCDC6}" dt="2021-10-24T20:43:29.043" v="62" actId="20577"/>
          <ac:spMkLst>
            <pc:docMk/>
            <pc:sldMk cId="1984512442" sldId="2526"/>
            <ac:spMk id="2" creationId="{B91EF27C-0264-4744-8151-919DE7C5D0EC}"/>
          </ac:spMkLst>
        </pc:spChg>
      </pc:sldChg>
      <pc:sldChg chg="modSp mod">
        <pc:chgData name="Marc" userId="fd7db0a2-3cc4-43c8-8fdd-807e73ab72af" providerId="ADAL" clId="{75D944AC-BE3D-48A9-9351-A0A5389DCDC6}" dt="2021-10-24T20:44:08.937" v="92" actId="20577"/>
        <pc:sldMkLst>
          <pc:docMk/>
          <pc:sldMk cId="3520545689" sldId="2527"/>
        </pc:sldMkLst>
        <pc:spChg chg="mod">
          <ac:chgData name="Marc" userId="fd7db0a2-3cc4-43c8-8fdd-807e73ab72af" providerId="ADAL" clId="{75D944AC-BE3D-48A9-9351-A0A5389DCDC6}" dt="2021-10-24T20:44:08.937" v="92" actId="20577"/>
          <ac:spMkLst>
            <pc:docMk/>
            <pc:sldMk cId="3520545689" sldId="2527"/>
            <ac:spMk id="2" creationId="{B91EF27C-0264-4744-8151-919DE7C5D0EC}"/>
          </ac:spMkLst>
        </pc:spChg>
      </pc:sldChg>
      <pc:sldChg chg="modSp mod">
        <pc:chgData name="Marc" userId="fd7db0a2-3cc4-43c8-8fdd-807e73ab72af" providerId="ADAL" clId="{75D944AC-BE3D-48A9-9351-A0A5389DCDC6}" dt="2021-10-24T21:02:55.244" v="103"/>
        <pc:sldMkLst>
          <pc:docMk/>
          <pc:sldMk cId="2546701077" sldId="2533"/>
        </pc:sldMkLst>
        <pc:spChg chg="mod">
          <ac:chgData name="Marc" userId="fd7db0a2-3cc4-43c8-8fdd-807e73ab72af" providerId="ADAL" clId="{75D944AC-BE3D-48A9-9351-A0A5389DCDC6}" dt="2021-10-24T21:02:55.244" v="103"/>
          <ac:spMkLst>
            <pc:docMk/>
            <pc:sldMk cId="2546701077" sldId="2533"/>
            <ac:spMk id="2" creationId="{B91EF27C-0264-4744-8151-919DE7C5D0EC}"/>
          </ac:spMkLst>
        </pc:spChg>
      </pc:sldChg>
      <pc:sldChg chg="modSp mod">
        <pc:chgData name="Marc" userId="fd7db0a2-3cc4-43c8-8fdd-807e73ab72af" providerId="ADAL" clId="{75D944AC-BE3D-48A9-9351-A0A5389DCDC6}" dt="2021-10-24T21:02:15.372" v="102" actId="20577"/>
        <pc:sldMkLst>
          <pc:docMk/>
          <pc:sldMk cId="3698474831" sldId="2599"/>
        </pc:sldMkLst>
        <pc:spChg chg="mod">
          <ac:chgData name="Marc" userId="fd7db0a2-3cc4-43c8-8fdd-807e73ab72af" providerId="ADAL" clId="{75D944AC-BE3D-48A9-9351-A0A5389DCDC6}" dt="2021-10-24T21:02:15.372" v="102" actId="20577"/>
          <ac:spMkLst>
            <pc:docMk/>
            <pc:sldMk cId="3698474831" sldId="2599"/>
            <ac:spMk id="8" creationId="{EDED16AF-BF00-44E6-86FB-C06EB7A824E3}"/>
          </ac:spMkLst>
        </pc:spChg>
      </pc:sldChg>
    </pc:docChg>
  </pc:docChgLst>
  <pc:docChgLst>
    <pc:chgData name="Mattia Parise" userId="8af056d1-15ea-4db1-bc62-a374d29dad5a" providerId="ADAL" clId="{F2953DD0-C7CB-47C8-B57B-306AEF698E6B}"/>
    <pc:docChg chg="custSel addSld delSld modSld modSection">
      <pc:chgData name="Mattia Parise" userId="8af056d1-15ea-4db1-bc62-a374d29dad5a" providerId="ADAL" clId="{F2953DD0-C7CB-47C8-B57B-306AEF698E6B}" dt="2021-11-17T15:47:27.080" v="131"/>
      <pc:docMkLst>
        <pc:docMk/>
      </pc:docMkLst>
      <pc:sldChg chg="modSp mod">
        <pc:chgData name="Mattia Parise" userId="8af056d1-15ea-4db1-bc62-a374d29dad5a" providerId="ADAL" clId="{F2953DD0-C7CB-47C8-B57B-306AEF698E6B}" dt="2021-11-17T15:43:30.882" v="84" actId="1076"/>
        <pc:sldMkLst>
          <pc:docMk/>
          <pc:sldMk cId="1139286859" sldId="2470"/>
        </pc:sldMkLst>
        <pc:spChg chg="mod">
          <ac:chgData name="Mattia Parise" userId="8af056d1-15ea-4db1-bc62-a374d29dad5a" providerId="ADAL" clId="{F2953DD0-C7CB-47C8-B57B-306AEF698E6B}" dt="2021-11-17T15:43:30.882" v="84" actId="1076"/>
          <ac:spMkLst>
            <pc:docMk/>
            <pc:sldMk cId="1139286859" sldId="2470"/>
            <ac:spMk id="3" creationId="{00000000-0000-0000-0000-000000000000}"/>
          </ac:spMkLst>
        </pc:spChg>
        <pc:spChg chg="mod">
          <ac:chgData name="Mattia Parise" userId="8af056d1-15ea-4db1-bc62-a374d29dad5a" providerId="ADAL" clId="{F2953DD0-C7CB-47C8-B57B-306AEF698E6B}" dt="2021-11-17T15:43:25.808" v="81" actId="1076"/>
          <ac:spMkLst>
            <pc:docMk/>
            <pc:sldMk cId="1139286859" sldId="2470"/>
            <ac:spMk id="4" creationId="{00000000-0000-0000-0000-000000000000}"/>
          </ac:spMkLst>
        </pc:spChg>
      </pc:sldChg>
      <pc:sldChg chg="addSp modSp">
        <pc:chgData name="Mattia Parise" userId="8af056d1-15ea-4db1-bc62-a374d29dad5a" providerId="ADAL" clId="{F2953DD0-C7CB-47C8-B57B-306AEF698E6B}" dt="2021-11-17T15:47:27.080" v="131"/>
        <pc:sldMkLst>
          <pc:docMk/>
          <pc:sldMk cId="800478293" sldId="2520"/>
        </pc:sldMkLst>
        <pc:spChg chg="add mod">
          <ac:chgData name="Mattia Parise" userId="8af056d1-15ea-4db1-bc62-a374d29dad5a" providerId="ADAL" clId="{F2953DD0-C7CB-47C8-B57B-306AEF698E6B}" dt="2021-11-17T15:47:27.080" v="131"/>
          <ac:spMkLst>
            <pc:docMk/>
            <pc:sldMk cId="800478293" sldId="2520"/>
            <ac:spMk id="9" creationId="{A7C7BEB8-19C8-4277-877F-58E49AB2310B}"/>
          </ac:spMkLst>
        </pc:spChg>
      </pc:sldChg>
      <pc:sldChg chg="delSp modSp mod">
        <pc:chgData name="Mattia Parise" userId="8af056d1-15ea-4db1-bc62-a374d29dad5a" providerId="ADAL" clId="{F2953DD0-C7CB-47C8-B57B-306AEF698E6B}" dt="2021-11-17T15:45:55.439" v="110" actId="20577"/>
        <pc:sldMkLst>
          <pc:docMk/>
          <pc:sldMk cId="3653143860" sldId="2521"/>
        </pc:sldMkLst>
        <pc:spChg chg="mod">
          <ac:chgData name="Mattia Parise" userId="8af056d1-15ea-4db1-bc62-a374d29dad5a" providerId="ADAL" clId="{F2953DD0-C7CB-47C8-B57B-306AEF698E6B}" dt="2021-11-17T15:45:55.439" v="110" actId="20577"/>
          <ac:spMkLst>
            <pc:docMk/>
            <pc:sldMk cId="3653143860" sldId="2521"/>
            <ac:spMk id="2" creationId="{A89080F9-A02E-4F3A-9536-62D8557D5373}"/>
          </ac:spMkLst>
        </pc:spChg>
        <pc:spChg chg="del">
          <ac:chgData name="Mattia Parise" userId="8af056d1-15ea-4db1-bc62-a374d29dad5a" providerId="ADAL" clId="{F2953DD0-C7CB-47C8-B57B-306AEF698E6B}" dt="2021-11-17T15:45:22.340" v="87" actId="478"/>
          <ac:spMkLst>
            <pc:docMk/>
            <pc:sldMk cId="3653143860" sldId="2521"/>
            <ac:spMk id="10" creationId="{AE6C80A5-FD77-434C-8703-17B33CF38297}"/>
          </ac:spMkLst>
        </pc:spChg>
        <pc:spChg chg="del">
          <ac:chgData name="Mattia Parise" userId="8af056d1-15ea-4db1-bc62-a374d29dad5a" providerId="ADAL" clId="{F2953DD0-C7CB-47C8-B57B-306AEF698E6B}" dt="2021-11-17T15:45:22.860" v="88" actId="478"/>
          <ac:spMkLst>
            <pc:docMk/>
            <pc:sldMk cId="3653143860" sldId="2521"/>
            <ac:spMk id="14" creationId="{6D564946-F8BB-4C14-8819-91DA86B0AEEA}"/>
          </ac:spMkLst>
        </pc:spChg>
        <pc:spChg chg="del">
          <ac:chgData name="Mattia Parise" userId="8af056d1-15ea-4db1-bc62-a374d29dad5a" providerId="ADAL" clId="{F2953DD0-C7CB-47C8-B57B-306AEF698E6B}" dt="2021-11-17T15:45:23.907" v="89" actId="478"/>
          <ac:spMkLst>
            <pc:docMk/>
            <pc:sldMk cId="3653143860" sldId="2521"/>
            <ac:spMk id="15" creationId="{73005345-1CF7-4471-9B96-96E616CE4FE2}"/>
          </ac:spMkLst>
        </pc:spChg>
        <pc:picChg chg="del">
          <ac:chgData name="Mattia Parise" userId="8af056d1-15ea-4db1-bc62-a374d29dad5a" providerId="ADAL" clId="{F2953DD0-C7CB-47C8-B57B-306AEF698E6B}" dt="2021-11-17T15:45:19.924" v="85" actId="478"/>
          <ac:picMkLst>
            <pc:docMk/>
            <pc:sldMk cId="3653143860" sldId="2521"/>
            <ac:picMk id="8" creationId="{24D5BBD6-D63C-4A32-A947-715F16B0BBC7}"/>
          </ac:picMkLst>
        </pc:picChg>
        <pc:cxnChg chg="del mod">
          <ac:chgData name="Mattia Parise" userId="8af056d1-15ea-4db1-bc62-a374d29dad5a" providerId="ADAL" clId="{F2953DD0-C7CB-47C8-B57B-306AEF698E6B}" dt="2021-11-17T15:45:21.747" v="86" actId="478"/>
          <ac:cxnSpMkLst>
            <pc:docMk/>
            <pc:sldMk cId="3653143860" sldId="2521"/>
            <ac:cxnSpMk id="11" creationId="{E1B1F6EC-AC77-4DFA-A7AD-D13D0DFC1306}"/>
          </ac:cxnSpMkLst>
        </pc:cxnChg>
      </pc:sldChg>
      <pc:sldChg chg="del">
        <pc:chgData name="Mattia Parise" userId="8af056d1-15ea-4db1-bc62-a374d29dad5a" providerId="ADAL" clId="{F2953DD0-C7CB-47C8-B57B-306AEF698E6B}" dt="2021-11-17T15:46:10.539" v="112" actId="47"/>
        <pc:sldMkLst>
          <pc:docMk/>
          <pc:sldMk cId="3253739653" sldId="2522"/>
        </pc:sldMkLst>
      </pc:sldChg>
      <pc:sldChg chg="del">
        <pc:chgData name="Mattia Parise" userId="8af056d1-15ea-4db1-bc62-a374d29dad5a" providerId="ADAL" clId="{F2953DD0-C7CB-47C8-B57B-306AEF698E6B}" dt="2021-11-17T15:46:13.717" v="113" actId="47"/>
        <pc:sldMkLst>
          <pc:docMk/>
          <pc:sldMk cId="1431992984" sldId="2523"/>
        </pc:sldMkLst>
      </pc:sldChg>
      <pc:sldChg chg="del">
        <pc:chgData name="Mattia Parise" userId="8af056d1-15ea-4db1-bc62-a374d29dad5a" providerId="ADAL" clId="{F2953DD0-C7CB-47C8-B57B-306AEF698E6B}" dt="2021-11-17T15:46:16.134" v="114" actId="47"/>
        <pc:sldMkLst>
          <pc:docMk/>
          <pc:sldMk cId="2794345347" sldId="2524"/>
        </pc:sldMkLst>
      </pc:sldChg>
      <pc:sldChg chg="del">
        <pc:chgData name="Mattia Parise" userId="8af056d1-15ea-4db1-bc62-a374d29dad5a" providerId="ADAL" clId="{F2953DD0-C7CB-47C8-B57B-306AEF698E6B}" dt="2021-11-17T15:46:18.617" v="116" actId="47"/>
        <pc:sldMkLst>
          <pc:docMk/>
          <pc:sldMk cId="3883848532" sldId="2525"/>
        </pc:sldMkLst>
      </pc:sldChg>
      <pc:sldChg chg="del">
        <pc:chgData name="Mattia Parise" userId="8af056d1-15ea-4db1-bc62-a374d29dad5a" providerId="ADAL" clId="{F2953DD0-C7CB-47C8-B57B-306AEF698E6B}" dt="2021-11-17T15:46:17.434" v="115" actId="47"/>
        <pc:sldMkLst>
          <pc:docMk/>
          <pc:sldMk cId="1984512442" sldId="2526"/>
        </pc:sldMkLst>
      </pc:sldChg>
      <pc:sldChg chg="del">
        <pc:chgData name="Mattia Parise" userId="8af056d1-15ea-4db1-bc62-a374d29dad5a" providerId="ADAL" clId="{F2953DD0-C7CB-47C8-B57B-306AEF698E6B}" dt="2021-11-17T15:46:20.635" v="117" actId="47"/>
        <pc:sldMkLst>
          <pc:docMk/>
          <pc:sldMk cId="3520545689" sldId="2527"/>
        </pc:sldMkLst>
      </pc:sldChg>
      <pc:sldChg chg="del">
        <pc:chgData name="Mattia Parise" userId="8af056d1-15ea-4db1-bc62-a374d29dad5a" providerId="ADAL" clId="{F2953DD0-C7CB-47C8-B57B-306AEF698E6B}" dt="2021-11-17T15:46:22.353" v="119" actId="47"/>
        <pc:sldMkLst>
          <pc:docMk/>
          <pc:sldMk cId="1734900352" sldId="2528"/>
        </pc:sldMkLst>
      </pc:sldChg>
      <pc:sldChg chg="del">
        <pc:chgData name="Mattia Parise" userId="8af056d1-15ea-4db1-bc62-a374d29dad5a" providerId="ADAL" clId="{F2953DD0-C7CB-47C8-B57B-306AEF698E6B}" dt="2021-11-17T15:46:23.984" v="120" actId="47"/>
        <pc:sldMkLst>
          <pc:docMk/>
          <pc:sldMk cId="2477869451" sldId="2529"/>
        </pc:sldMkLst>
      </pc:sldChg>
      <pc:sldChg chg="del">
        <pc:chgData name="Mattia Parise" userId="8af056d1-15ea-4db1-bc62-a374d29dad5a" providerId="ADAL" clId="{F2953DD0-C7CB-47C8-B57B-306AEF698E6B}" dt="2021-11-17T15:46:21.718" v="118" actId="47"/>
        <pc:sldMkLst>
          <pc:docMk/>
          <pc:sldMk cId="3737097249" sldId="2530"/>
        </pc:sldMkLst>
      </pc:sldChg>
      <pc:sldChg chg="del">
        <pc:chgData name="Mattia Parise" userId="8af056d1-15ea-4db1-bc62-a374d29dad5a" providerId="ADAL" clId="{F2953DD0-C7CB-47C8-B57B-306AEF698E6B}" dt="2021-11-17T15:46:26.835" v="121" actId="47"/>
        <pc:sldMkLst>
          <pc:docMk/>
          <pc:sldMk cId="1032769863" sldId="2532"/>
        </pc:sldMkLst>
      </pc:sldChg>
      <pc:sldChg chg="modSp mod">
        <pc:chgData name="Mattia Parise" userId="8af056d1-15ea-4db1-bc62-a374d29dad5a" providerId="ADAL" clId="{F2953DD0-C7CB-47C8-B57B-306AEF698E6B}" dt="2021-11-17T15:47:11.747" v="128" actId="20577"/>
        <pc:sldMkLst>
          <pc:docMk/>
          <pc:sldMk cId="2546701077" sldId="2533"/>
        </pc:sldMkLst>
        <pc:spChg chg="mod">
          <ac:chgData name="Mattia Parise" userId="8af056d1-15ea-4db1-bc62-a374d29dad5a" providerId="ADAL" clId="{F2953DD0-C7CB-47C8-B57B-306AEF698E6B}" dt="2021-11-17T15:46:52.099" v="126" actId="5793"/>
          <ac:spMkLst>
            <pc:docMk/>
            <pc:sldMk cId="2546701077" sldId="2533"/>
            <ac:spMk id="2" creationId="{B91EF27C-0264-4744-8151-919DE7C5D0EC}"/>
          </ac:spMkLst>
        </pc:spChg>
        <pc:spChg chg="mod">
          <ac:chgData name="Mattia Parise" userId="8af056d1-15ea-4db1-bc62-a374d29dad5a" providerId="ADAL" clId="{F2953DD0-C7CB-47C8-B57B-306AEF698E6B}" dt="2021-11-17T15:47:11.747" v="128" actId="20577"/>
          <ac:spMkLst>
            <pc:docMk/>
            <pc:sldMk cId="2546701077" sldId="2533"/>
            <ac:spMk id="8" creationId="{BA931AE5-35E7-4C16-8E75-C9755B7E10AA}"/>
          </ac:spMkLst>
        </pc:spChg>
      </pc:sldChg>
      <pc:sldChg chg="del">
        <pc:chgData name="Mattia Parise" userId="8af056d1-15ea-4db1-bc62-a374d29dad5a" providerId="ADAL" clId="{F2953DD0-C7CB-47C8-B57B-306AEF698E6B}" dt="2021-11-17T15:46:29.471" v="122" actId="47"/>
        <pc:sldMkLst>
          <pc:docMk/>
          <pc:sldMk cId="3096397441" sldId="2534"/>
        </pc:sldMkLst>
      </pc:sldChg>
      <pc:sldChg chg="modSp mod">
        <pc:chgData name="Mattia Parise" userId="8af056d1-15ea-4db1-bc62-a374d29dad5a" providerId="ADAL" clId="{F2953DD0-C7CB-47C8-B57B-306AEF698E6B}" dt="2021-11-17T15:46:03.543" v="111" actId="20577"/>
        <pc:sldMkLst>
          <pc:docMk/>
          <pc:sldMk cId="3698474831" sldId="2599"/>
        </pc:sldMkLst>
        <pc:spChg chg="mod">
          <ac:chgData name="Mattia Parise" userId="8af056d1-15ea-4db1-bc62-a374d29dad5a" providerId="ADAL" clId="{F2953DD0-C7CB-47C8-B57B-306AEF698E6B}" dt="2021-11-17T15:46:03.543" v="111" actId="20577"/>
          <ac:spMkLst>
            <pc:docMk/>
            <pc:sldMk cId="3698474831" sldId="2599"/>
            <ac:spMk id="8" creationId="{EDED16AF-BF00-44E6-86FB-C06EB7A824E3}"/>
          </ac:spMkLst>
        </pc:spChg>
      </pc:sldChg>
      <pc:sldChg chg="add del">
        <pc:chgData name="Mattia Parise" userId="8af056d1-15ea-4db1-bc62-a374d29dad5a" providerId="ADAL" clId="{F2953DD0-C7CB-47C8-B57B-306AEF698E6B}" dt="2021-11-17T15:47:23.531" v="130" actId="47"/>
        <pc:sldMkLst>
          <pc:docMk/>
          <pc:sldMk cId="2078760700" sldId="260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is\Documents\PIP%20II\SSR1\CM%20Test%20Plan\RFQC\SSR1_CAV_RFQC_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is\Documents\PIP%20II\SSR1\CM%20Test%20Plan\RFQC\SSR1_CAV_RFQC_v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is\Documents\PIP%20II\SSR1\CM%20Test%20Plan\Reports\2021-01-12\DynamicHeatLoa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is\Documents\PIP%20II\SSR1\CM%20Test%20Plan\Tuner\2K%20checkout%2020200807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is\Documents\PIP%20II\SSR1\CM%20Test%20Plan\Tuner\2K%20checkout%2020200807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is\Documents\PIP%20II\SSR1\CM%20Test%20Plan\Tuner\2K%20checkout%2020200807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is\Documents\PIP%20II\SSR1\CM%20Test%20Plan\Tuner\2K%20checkout%2020200807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Cavity</a:t>
            </a:r>
            <a:r>
              <a:rPr lang="en-US" baseline="0"/>
              <a:t> Resonance Frequency at 2K, MHz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Sheet4!$B$4</c:f>
              <c:strCache>
                <c:ptCount val="1"/>
                <c:pt idx="0">
                  <c:v>STC, 2K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Sheet4!$C$3:$J$3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Sheet4!$C$4:$J$4</c:f>
              <c:numCache>
                <c:formatCode>General</c:formatCode>
                <c:ptCount val="8"/>
                <c:pt idx="0">
                  <c:v>325.06607000000002</c:v>
                </c:pt>
                <c:pt idx="1">
                  <c:v>325.06121999999999</c:v>
                </c:pt>
                <c:pt idx="2">
                  <c:v>325.12146000000001</c:v>
                </c:pt>
                <c:pt idx="3">
                  <c:v>325.05628000000002</c:v>
                </c:pt>
                <c:pt idx="4">
                  <c:v>325.04480000000001</c:v>
                </c:pt>
                <c:pt idx="5">
                  <c:v>325.07170000000002</c:v>
                </c:pt>
                <c:pt idx="6" formatCode="0.000">
                  <c:v>325.12099999999998</c:v>
                </c:pt>
                <c:pt idx="7" formatCode="0.000">
                  <c:v>325.06798300000003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C6-4340-92CF-3DB70FC224CD}"/>
            </c:ext>
          </c:extLst>
        </c:ser>
        <c:ser>
          <c:idx val="1"/>
          <c:order val="1"/>
          <c:tx>
            <c:strRef>
              <c:f>Sheet4!$B$5</c:f>
              <c:strCache>
                <c:ptCount val="1"/>
                <c:pt idx="0">
                  <c:v>pCM, 2K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Sheet4!$C$3:$J$3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Sheet4!$C$5:$J$5</c:f>
              <c:numCache>
                <c:formatCode>0.000</c:formatCode>
                <c:ptCount val="8"/>
                <c:pt idx="0">
                  <c:v>325.11867266813903</c:v>
                </c:pt>
                <c:pt idx="1">
                  <c:v>325.064184875943</c:v>
                </c:pt>
                <c:pt idx="2">
                  <c:v>325.15388987449199</c:v>
                </c:pt>
                <c:pt idx="3">
                  <c:v>325.07289289072497</c:v>
                </c:pt>
                <c:pt idx="4">
                  <c:v>325.06181559999999</c:v>
                </c:pt>
                <c:pt idx="5">
                  <c:v>325.07493859658302</c:v>
                </c:pt>
                <c:pt idx="6">
                  <c:v>325.16494964890001</c:v>
                </c:pt>
                <c:pt idx="7">
                  <c:v>325.13314659999998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C6-4340-92CF-3DB70FC22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2741968"/>
        <c:axId val="1063136864"/>
      </c:barChart>
      <c:catAx>
        <c:axId val="106274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3136864"/>
        <c:crosses val="autoZero"/>
        <c:auto val="1"/>
        <c:lblAlgn val="ctr"/>
        <c:lblOffset val="100"/>
        <c:noMultiLvlLbl val="0"/>
      </c:catAx>
      <c:valAx>
        <c:axId val="1063136864"/>
        <c:scaling>
          <c:orientation val="minMax"/>
          <c:min val="3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74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Q</a:t>
            </a:r>
            <a:r>
              <a:rPr lang="en-US" baseline="-25000" dirty="0"/>
              <a:t>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Sheet3!$A$4</c:f>
              <c:strCache>
                <c:ptCount val="1"/>
                <c:pt idx="0">
                  <c:v>STC, 2K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Sheet3!$B$3:$I$3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Sheet3!$B$4:$I$4</c:f>
              <c:numCache>
                <c:formatCode>0.00E+00</c:formatCode>
                <c:ptCount val="8"/>
                <c:pt idx="0">
                  <c:v>2600000</c:v>
                </c:pt>
                <c:pt idx="1">
                  <c:v>3270000</c:v>
                </c:pt>
                <c:pt idx="2">
                  <c:v>3780000</c:v>
                </c:pt>
                <c:pt idx="3">
                  <c:v>3800000</c:v>
                </c:pt>
                <c:pt idx="4">
                  <c:v>3200000</c:v>
                </c:pt>
                <c:pt idx="5">
                  <c:v>4300000</c:v>
                </c:pt>
                <c:pt idx="6">
                  <c:v>3500000</c:v>
                </c:pt>
                <c:pt idx="7">
                  <c:v>3700000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8B-7142-AF84-F4DEE8A274D1}"/>
            </c:ext>
          </c:extLst>
        </c:ser>
        <c:ser>
          <c:idx val="1"/>
          <c:order val="1"/>
          <c:tx>
            <c:strRef>
              <c:f>Sheet3!$A$5</c:f>
              <c:strCache>
                <c:ptCount val="1"/>
                <c:pt idx="0">
                  <c:v>pCM, 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Sheet3!$B$3:$I$3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Sheet3!$B$5:$I$5</c:f>
              <c:numCache>
                <c:formatCode>0.00E+00</c:formatCode>
                <c:ptCount val="8"/>
                <c:pt idx="0">
                  <c:v>3068262.9801829671</c:v>
                </c:pt>
                <c:pt idx="1">
                  <c:v>4481535.2863714751</c:v>
                </c:pt>
                <c:pt idx="2">
                  <c:v>4541296.2342823045</c:v>
                </c:pt>
                <c:pt idx="3">
                  <c:v>4494740.4958067136</c:v>
                </c:pt>
                <c:pt idx="4">
                  <c:v>3930661.8040503035</c:v>
                </c:pt>
                <c:pt idx="5">
                  <c:v>4912962.8696811963</c:v>
                </c:pt>
                <c:pt idx="6">
                  <c:v>4414047.8740016278</c:v>
                </c:pt>
                <c:pt idx="7">
                  <c:v>3804871.4698924772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8B-7142-AF84-F4DEE8A274D1}"/>
            </c:ext>
          </c:extLst>
        </c:ser>
        <c:ser>
          <c:idx val="2"/>
          <c:order val="2"/>
          <c:tx>
            <c:strRef>
              <c:f>Sheet3!$A$6</c:f>
              <c:strCache>
                <c:ptCount val="1"/>
                <c:pt idx="0">
                  <c:v>pCM, 4K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Sheet3!$B$3:$I$3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Sheet3!$B$6:$I$6</c:f>
              <c:numCache>
                <c:formatCode>0.00E+00</c:formatCode>
                <c:ptCount val="8"/>
                <c:pt idx="0">
                  <c:v>3000000</c:v>
                </c:pt>
                <c:pt idx="1">
                  <c:v>4400000</c:v>
                </c:pt>
                <c:pt idx="2">
                  <c:v>4100000</c:v>
                </c:pt>
                <c:pt idx="3">
                  <c:v>4400000</c:v>
                </c:pt>
                <c:pt idx="4">
                  <c:v>4000000</c:v>
                </c:pt>
                <c:pt idx="5">
                  <c:v>4400000</c:v>
                </c:pt>
                <c:pt idx="6">
                  <c:v>4300000</c:v>
                </c:pt>
                <c:pt idx="7">
                  <c:v>3400000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8B-7142-AF84-F4DEE8A274D1}"/>
            </c:ext>
          </c:extLst>
        </c:ser>
        <c:ser>
          <c:idx val="3"/>
          <c:order val="3"/>
          <c:tx>
            <c:strRef>
              <c:f>Sheet3!$A$7</c:f>
              <c:strCache>
                <c:ptCount val="1"/>
                <c:pt idx="0">
                  <c:v>pCM, 2K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Sheet3!$B$3:$I$3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Sheet3!$B$7:$I$7</c:f>
              <c:numCache>
                <c:formatCode>0.00E+00</c:formatCode>
                <c:ptCount val="8"/>
                <c:pt idx="0">
                  <c:v>3100000</c:v>
                </c:pt>
                <c:pt idx="1">
                  <c:v>4300000</c:v>
                </c:pt>
                <c:pt idx="2">
                  <c:v>4200000</c:v>
                </c:pt>
                <c:pt idx="3">
                  <c:v>4200000</c:v>
                </c:pt>
                <c:pt idx="4">
                  <c:v>4000000</c:v>
                </c:pt>
                <c:pt idx="5">
                  <c:v>4500000</c:v>
                </c:pt>
                <c:pt idx="6">
                  <c:v>4350000</c:v>
                </c:pt>
                <c:pt idx="7">
                  <c:v>3400000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8B-7142-AF84-F4DEE8A27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3160256"/>
        <c:axId val="1061681520"/>
      </c:barChart>
      <c:catAx>
        <c:axId val="109316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1681520"/>
        <c:crosses val="autoZero"/>
        <c:auto val="1"/>
        <c:lblAlgn val="ctr"/>
        <c:lblOffset val="100"/>
        <c:noMultiLvlLbl val="0"/>
      </c:catAx>
      <c:valAx>
        <c:axId val="106168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16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SSR1</a:t>
            </a:r>
            <a:r>
              <a:rPr lang="en-US" baseline="0"/>
              <a:t> pCM Cavity Performance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Sheet1!$B$17:$B$18</c:f>
              <c:strCache>
                <c:ptCount val="2"/>
                <c:pt idx="0">
                  <c:v>Eacc, MV/m</c:v>
                </c:pt>
                <c:pt idx="1">
                  <c:v>Specification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Sheet1!$B$19:$B$26</c:f>
              <c:numCache>
                <c:formatCode>0.00</c:formatCode>
                <c:ptCount val="8"/>
                <c:pt idx="0">
                  <c:v>4.88</c:v>
                </c:pt>
                <c:pt idx="1">
                  <c:v>4.63</c:v>
                </c:pt>
                <c:pt idx="2">
                  <c:v>4.78</c:v>
                </c:pt>
                <c:pt idx="3">
                  <c:v>7.32</c:v>
                </c:pt>
                <c:pt idx="4">
                  <c:v>7.8</c:v>
                </c:pt>
                <c:pt idx="5">
                  <c:v>7.56</c:v>
                </c:pt>
                <c:pt idx="6">
                  <c:v>7.32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C-B34A-A7FA-30E3787FF892}"/>
            </c:ext>
          </c:extLst>
        </c:ser>
        <c:ser>
          <c:idx val="1"/>
          <c:order val="1"/>
          <c:tx>
            <c:strRef>
              <c:f>Sheet1!$C$17:$C$18</c:f>
              <c:strCache>
                <c:ptCount val="2"/>
                <c:pt idx="0">
                  <c:v>Eacc, MV/m</c:v>
                </c:pt>
                <c:pt idx="1">
                  <c:v>Measured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Sheet1!$C$19:$C$26</c:f>
              <c:numCache>
                <c:formatCode>0.00</c:formatCode>
                <c:ptCount val="8"/>
                <c:pt idx="0">
                  <c:v>4.88</c:v>
                </c:pt>
                <c:pt idx="1">
                  <c:v>4.63</c:v>
                </c:pt>
                <c:pt idx="2">
                  <c:v>4.78</c:v>
                </c:pt>
                <c:pt idx="3">
                  <c:v>7.32</c:v>
                </c:pt>
                <c:pt idx="4">
                  <c:v>7.8</c:v>
                </c:pt>
                <c:pt idx="5">
                  <c:v>7.56</c:v>
                </c:pt>
                <c:pt idx="6">
                  <c:v>7.32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2C-B34A-A7FA-30E3787FF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1267360"/>
        <c:axId val="1041695664"/>
      </c:barChart>
      <c:catAx>
        <c:axId val="10412673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695664"/>
        <c:crosses val="autoZero"/>
        <c:auto val="1"/>
        <c:lblAlgn val="ctr"/>
        <c:lblOffset val="100"/>
        <c:noMultiLvlLbl val="0"/>
      </c:catAx>
      <c:valAx>
        <c:axId val="104169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26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effectLst/>
              </a:rPr>
              <a:t>Tuning to 325 MHz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'Cavity 2'!$A$7:$A$13</c:f>
              <c:numCache>
                <c:formatCode>General</c:formatCode>
                <c:ptCount val="7"/>
                <c:pt idx="0">
                  <c:v>0</c:v>
                </c:pt>
                <c:pt idx="1">
                  <c:v>5000</c:v>
                </c:pt>
                <c:pt idx="2">
                  <c:v>10000</c:v>
                </c:pt>
                <c:pt idx="3">
                  <c:v>15000</c:v>
                </c:pt>
                <c:pt idx="4">
                  <c:v>20000</c:v>
                </c:pt>
                <c:pt idx="5">
                  <c:v>21500</c:v>
                </c:pt>
                <c:pt idx="6">
                  <c:v>21900</c:v>
                </c:pt>
              </c:numCache>
            </c:numRef>
          </c:xVal>
          <c:yVal>
            <c:numRef>
              <c:f>'Cavity 2'!$B$7:$B$13</c:f>
              <c:numCache>
                <c:formatCode>General</c:formatCode>
                <c:ptCount val="7"/>
                <c:pt idx="0">
                  <c:v>325.06404700000002</c:v>
                </c:pt>
                <c:pt idx="1">
                  <c:v>325.06288899999998</c:v>
                </c:pt>
                <c:pt idx="2">
                  <c:v>325.04977700000001</c:v>
                </c:pt>
                <c:pt idx="3">
                  <c:v>325.02907699999997</c:v>
                </c:pt>
                <c:pt idx="4">
                  <c:v>325.00803400000001</c:v>
                </c:pt>
                <c:pt idx="5">
                  <c:v>325.001756</c:v>
                </c:pt>
                <c:pt idx="6">
                  <c:v>325.00006500000001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96C-E34E-9B35-981ACB5DA3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4321648"/>
        <c:axId val="700618880"/>
      </c:scatterChart>
      <c:valAx>
        <c:axId val="114432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0618880"/>
        <c:crosses val="autoZero"/>
        <c:crossBetween val="midCat"/>
      </c:valAx>
      <c:valAx>
        <c:axId val="70061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321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Fast Tuner Hysteresis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'Cavity 2'!$A$49:$A$59</c:f>
              <c:numCache>
                <c:formatCode>General</c:formatCode>
                <c:ptCount val="1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80</c:v>
                </c:pt>
                <c:pt idx="7">
                  <c:v>60</c:v>
                </c:pt>
                <c:pt idx="8">
                  <c:v>40</c:v>
                </c:pt>
                <c:pt idx="9">
                  <c:v>20</c:v>
                </c:pt>
                <c:pt idx="10">
                  <c:v>0</c:v>
                </c:pt>
              </c:numCache>
            </c:numRef>
          </c:xVal>
          <c:yVal>
            <c:numRef>
              <c:f>'Cavity 2'!$B$49:$B$59</c:f>
              <c:numCache>
                <c:formatCode>General</c:formatCode>
                <c:ptCount val="11"/>
                <c:pt idx="0">
                  <c:v>324.99986699999999</c:v>
                </c:pt>
                <c:pt idx="1">
                  <c:v>324.99964199999999</c:v>
                </c:pt>
                <c:pt idx="2">
                  <c:v>324.999368</c:v>
                </c:pt>
                <c:pt idx="3">
                  <c:v>324.99908099999999</c:v>
                </c:pt>
                <c:pt idx="4">
                  <c:v>324.99873700000001</c:v>
                </c:pt>
                <c:pt idx="5">
                  <c:v>324.99837400000001</c:v>
                </c:pt>
                <c:pt idx="6">
                  <c:v>324.99855700000001</c:v>
                </c:pt>
                <c:pt idx="7">
                  <c:v>324.99880400000001</c:v>
                </c:pt>
                <c:pt idx="8">
                  <c:v>324.99909700000001</c:v>
                </c:pt>
                <c:pt idx="9">
                  <c:v>324.99943400000001</c:v>
                </c:pt>
                <c:pt idx="10">
                  <c:v>324.99981600000001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FC-114D-8577-C612B41B2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5079040"/>
        <c:axId val="1172332176"/>
      </c:scatterChart>
      <c:valAx>
        <c:axId val="1015079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2332176"/>
        <c:crosses val="autoZero"/>
        <c:crossBetween val="midCat"/>
      </c:valAx>
      <c:valAx>
        <c:axId val="117233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079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Summary!$A$5</c:f>
              <c:strCache>
                <c:ptCount val="1"/>
                <c:pt idx="0">
                  <c:v>Slow Tuner resolution, Hz/step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Summary!$B$5:$I$5</c:f>
              <c:numCache>
                <c:formatCode>General</c:formatCode>
                <c:ptCount val="8"/>
                <c:pt idx="0">
                  <c:v>4.3899999999999997</c:v>
                </c:pt>
                <c:pt idx="1">
                  <c:v>4.1900000000000004</c:v>
                </c:pt>
                <c:pt idx="2">
                  <c:v>4.33</c:v>
                </c:pt>
                <c:pt idx="3">
                  <c:v>4.33</c:v>
                </c:pt>
                <c:pt idx="4">
                  <c:v>4.34</c:v>
                </c:pt>
                <c:pt idx="5">
                  <c:v>4.92</c:v>
                </c:pt>
                <c:pt idx="6">
                  <c:v>4.1100000000000003</c:v>
                </c:pt>
                <c:pt idx="7">
                  <c:v>4.46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3D-0547-94CA-4A3DE3932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819440"/>
        <c:axId val="381378496"/>
      </c:barChart>
      <c:catAx>
        <c:axId val="35781944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78496"/>
        <c:crosses val="autoZero"/>
        <c:auto val="1"/>
        <c:lblAlgn val="ctr"/>
        <c:lblOffset val="100"/>
        <c:noMultiLvlLbl val="0"/>
      </c:catAx>
      <c:valAx>
        <c:axId val="38137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819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Fast Tuner resolution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Summary!$A$6</c:f>
              <c:strCache>
                <c:ptCount val="1"/>
                <c:pt idx="0">
                  <c:v>Fast Tuner (full) resolution, Hz/V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Summary!$B$6:$I$6</c:f>
              <c:numCache>
                <c:formatCode>General</c:formatCode>
                <c:ptCount val="8"/>
                <c:pt idx="0">
                  <c:v>18.88</c:v>
                </c:pt>
                <c:pt idx="1">
                  <c:v>16.670000000000002</c:v>
                </c:pt>
                <c:pt idx="2">
                  <c:v>16.440000000000001</c:v>
                </c:pt>
                <c:pt idx="3">
                  <c:v>15.09</c:v>
                </c:pt>
                <c:pt idx="4">
                  <c:v>15.68</c:v>
                </c:pt>
                <c:pt idx="5">
                  <c:v>17.45</c:v>
                </c:pt>
                <c:pt idx="6">
                  <c:v>16.86</c:v>
                </c:pt>
                <c:pt idx="7">
                  <c:v>16.73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54-A141-B443-7171DE95B343}"/>
            </c:ext>
          </c:extLst>
        </c:ser>
        <c:ser>
          <c:idx val="1"/>
          <c:order val="1"/>
          <c:tx>
            <c:strRef>
              <c:f>Summary!$A$7</c:f>
              <c:strCache>
                <c:ptCount val="1"/>
                <c:pt idx="0">
                  <c:v>Fast Tuner (half) resolution, Hz/V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Summary!$B$7:$I$7</c:f>
              <c:numCache>
                <c:formatCode>General</c:formatCode>
                <c:ptCount val="8"/>
                <c:pt idx="0">
                  <c:v>8.74</c:v>
                </c:pt>
                <c:pt idx="1">
                  <c:v>7.53</c:v>
                </c:pt>
                <c:pt idx="2">
                  <c:v>9.5</c:v>
                </c:pt>
                <c:pt idx="3">
                  <c:v>7.19</c:v>
                </c:pt>
                <c:pt idx="4">
                  <c:v>7.59</c:v>
                </c:pt>
                <c:pt idx="5">
                  <c:v>9.0399999999999991</c:v>
                </c:pt>
                <c:pt idx="6">
                  <c:v>8.34</c:v>
                </c:pt>
                <c:pt idx="7">
                  <c:v>8.11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54-A141-B443-7171DE95B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0530240"/>
        <c:axId val="358707344"/>
      </c:barChart>
      <c:catAx>
        <c:axId val="38053024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707344"/>
        <c:crosses val="autoZero"/>
        <c:auto val="1"/>
        <c:lblAlgn val="ctr"/>
        <c:lblOffset val="100"/>
        <c:noMultiLvlLbl val="0"/>
      </c:catAx>
      <c:valAx>
        <c:axId val="35870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530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838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935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072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363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138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4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TITLE | PIP-II SSR1 Production Cavity FDR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12/09/2021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5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(null)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3" y="4534183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Cold Tests of SSR1 Cavities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741611"/>
            <a:ext cx="11332308" cy="875089"/>
          </a:xfrm>
        </p:spPr>
        <p:txBody>
          <a:bodyPr/>
          <a:lstStyle/>
          <a:p>
            <a:r>
              <a:rPr lang="en-US" dirty="0"/>
              <a:t>A. Sukhanov, FNAL-IBS Workshop</a:t>
            </a:r>
          </a:p>
          <a:p>
            <a:r>
              <a:rPr lang="en-US" dirty="0"/>
              <a:t>March 1, 2023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Test of jacketed SSR1 Cavities at STC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DCE8595-C89B-C144-AA5C-6C97074BDBCB}"/>
              </a:ext>
            </a:extLst>
          </p:cNvPr>
          <p:cNvSpPr txBox="1">
            <a:spLocks/>
          </p:cNvSpPr>
          <p:nvPr/>
        </p:nvSpPr>
        <p:spPr>
          <a:xfrm>
            <a:off x="381000" y="945530"/>
            <a:ext cx="11658600" cy="549615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After qualification of bare cavities at VTS they were jacketed and prepared for test at Spoke Test Cryostat (STC)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Light BCP(5-10um), ultra-sonic cleaning, vertical/horizontal HPR assembly with low power matched coupler (LPC), leak check, 120C 48h bake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Pre-qualification tests with LPC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Cavity resonance 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Maximum field (or admin. limit), Q0 vs </a:t>
            </a:r>
            <a:r>
              <a:rPr lang="en-US" sz="2000" dirty="0" err="1">
                <a:solidFill>
                  <a:schemeClr val="tx1"/>
                </a:solidFill>
              </a:rPr>
              <a:t>Eacc</a:t>
            </a:r>
            <a:r>
              <a:rPr lang="en-US" sz="2000" dirty="0">
                <a:solidFill>
                  <a:schemeClr val="tx1"/>
                </a:solidFill>
              </a:rPr>
              <a:t>, FE radiation level and onset 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df/</a:t>
            </a:r>
            <a:r>
              <a:rPr lang="en-US" sz="2000" dirty="0" err="1">
                <a:solidFill>
                  <a:schemeClr val="tx1"/>
                </a:solidFill>
              </a:rPr>
              <a:t>dp</a:t>
            </a:r>
            <a:r>
              <a:rPr lang="en-US" sz="2000" dirty="0">
                <a:solidFill>
                  <a:schemeClr val="tx1"/>
                </a:solidFill>
              </a:rPr>
              <a:t>, LFD coefficients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After cavity pre-qualified with LPC, it was prepared for the final qualification test for CM assembly with high power coupler (HPC) and tuner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Verification of HPC performance off-resonance up to 5 kW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Maximum field (or admin. limit), Q0 vs </a:t>
            </a:r>
            <a:r>
              <a:rPr lang="en-US" sz="2000" dirty="0" err="1">
                <a:solidFill>
                  <a:schemeClr val="tx1"/>
                </a:solidFill>
              </a:rPr>
              <a:t>Eacc</a:t>
            </a:r>
            <a:r>
              <a:rPr lang="en-US" sz="2000" dirty="0">
                <a:solidFill>
                  <a:schemeClr val="tx1"/>
                </a:solidFill>
              </a:rPr>
              <a:t>, FE radiation level and onset 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df/</a:t>
            </a:r>
            <a:r>
              <a:rPr lang="en-US" sz="2000" dirty="0" err="1">
                <a:solidFill>
                  <a:schemeClr val="tx1"/>
                </a:solidFill>
              </a:rPr>
              <a:t>dp</a:t>
            </a:r>
            <a:r>
              <a:rPr lang="en-US" sz="2000" dirty="0">
                <a:solidFill>
                  <a:schemeClr val="tx1"/>
                </a:solidFill>
              </a:rPr>
              <a:t>, LFD coefficients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Tuner performance (tuning range, tuning sensitivity)</a:t>
            </a:r>
            <a:endParaRPr lang="en-US" sz="2000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392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Processing of Jacketed SSR1 Cavities at ANL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4" name="image012.png" descr="image012.png">
            <a:extLst>
              <a:ext uri="{FF2B5EF4-FFF2-40B4-BE49-F238E27FC236}">
                <a16:creationId xmlns:a16="http://schemas.microsoft.com/office/drawing/2014/main" id="{0801C79F-3D31-7F4E-8DB7-798DDC01B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876" y="821743"/>
            <a:ext cx="4968344" cy="2611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013.png" descr="image013.png">
            <a:extLst>
              <a:ext uri="{FF2B5EF4-FFF2-40B4-BE49-F238E27FC236}">
                <a16:creationId xmlns:a16="http://schemas.microsoft.com/office/drawing/2014/main" id="{52F14E77-4F69-684E-94C8-6EADA3E0C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876" y="3532617"/>
            <a:ext cx="4968344" cy="2785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011.png" descr="image011.png">
            <a:extLst>
              <a:ext uri="{FF2B5EF4-FFF2-40B4-BE49-F238E27FC236}">
                <a16:creationId xmlns:a16="http://schemas.microsoft.com/office/drawing/2014/main" id="{D13D0122-5D5D-0246-86E9-849F85D6B4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157"/>
          <a:stretch>
            <a:fillRect/>
          </a:stretch>
        </p:blipFill>
        <p:spPr>
          <a:xfrm>
            <a:off x="6576820" y="679629"/>
            <a:ext cx="3393891" cy="314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015.png" descr="image015.png">
            <a:extLst>
              <a:ext uri="{FF2B5EF4-FFF2-40B4-BE49-F238E27FC236}">
                <a16:creationId xmlns:a16="http://schemas.microsoft.com/office/drawing/2014/main" id="{F9094324-C49A-B840-A7DE-EE46EDC35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841" y="3935309"/>
            <a:ext cx="3644870" cy="235397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BCP">
            <a:extLst>
              <a:ext uri="{FF2B5EF4-FFF2-40B4-BE49-F238E27FC236}">
                <a16:creationId xmlns:a16="http://schemas.microsoft.com/office/drawing/2014/main" id="{7B8D34AB-71B7-E840-A48E-0FACF435C4BB}"/>
              </a:ext>
            </a:extLst>
          </p:cNvPr>
          <p:cNvSpPr txBox="1"/>
          <p:nvPr/>
        </p:nvSpPr>
        <p:spPr>
          <a:xfrm>
            <a:off x="1903826" y="1069376"/>
            <a:ext cx="707626" cy="379591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BCP</a:t>
            </a:r>
          </a:p>
        </p:txBody>
      </p:sp>
      <p:sp>
        <p:nvSpPr>
          <p:cNvPr id="24" name="Horizontal HPR">
            <a:extLst>
              <a:ext uri="{FF2B5EF4-FFF2-40B4-BE49-F238E27FC236}">
                <a16:creationId xmlns:a16="http://schemas.microsoft.com/office/drawing/2014/main" id="{A466C9EE-CFF4-6740-AC4C-392C422D19E8}"/>
              </a:ext>
            </a:extLst>
          </p:cNvPr>
          <p:cNvSpPr txBox="1"/>
          <p:nvPr/>
        </p:nvSpPr>
        <p:spPr>
          <a:xfrm>
            <a:off x="3032793" y="3821808"/>
            <a:ext cx="1888619" cy="379591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Horizontal HPR</a:t>
            </a:r>
          </a:p>
        </p:txBody>
      </p:sp>
      <p:sp>
        <p:nvSpPr>
          <p:cNvPr id="25" name="Vertical HPR">
            <a:extLst>
              <a:ext uri="{FF2B5EF4-FFF2-40B4-BE49-F238E27FC236}">
                <a16:creationId xmlns:a16="http://schemas.microsoft.com/office/drawing/2014/main" id="{DE743895-A979-B445-B005-4A02D38D9859}"/>
              </a:ext>
            </a:extLst>
          </p:cNvPr>
          <p:cNvSpPr txBox="1"/>
          <p:nvPr/>
        </p:nvSpPr>
        <p:spPr>
          <a:xfrm>
            <a:off x="6872170" y="805272"/>
            <a:ext cx="1687348" cy="379591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Vertical HPR</a:t>
            </a:r>
          </a:p>
        </p:txBody>
      </p:sp>
      <p:sp>
        <p:nvSpPr>
          <p:cNvPr id="26" name="Coupler flange (LPC) assembly">
            <a:extLst>
              <a:ext uri="{FF2B5EF4-FFF2-40B4-BE49-F238E27FC236}">
                <a16:creationId xmlns:a16="http://schemas.microsoft.com/office/drawing/2014/main" id="{0DF987FC-21ED-FB4F-99DA-B49E53A19DA9}"/>
              </a:ext>
            </a:extLst>
          </p:cNvPr>
          <p:cNvSpPr txBox="1"/>
          <p:nvPr/>
        </p:nvSpPr>
        <p:spPr>
          <a:xfrm>
            <a:off x="8234855" y="5521781"/>
            <a:ext cx="1588710" cy="656590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Coupler flange (LPC) assembly</a:t>
            </a:r>
          </a:p>
        </p:txBody>
      </p:sp>
    </p:spTree>
    <p:extLst>
      <p:ext uri="{BB962C8B-B14F-4D97-AF65-F5344CB8AC3E}">
        <p14:creationId xmlns:p14="http://schemas.microsoft.com/office/powerpoint/2010/main" val="853916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Preparation and Installation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2EB56BCE-1AF8-104B-A34E-99CC05FFBA05}"/>
              </a:ext>
            </a:extLst>
          </p:cNvPr>
          <p:cNvSpPr txBox="1">
            <a:spLocks/>
          </p:cNvSpPr>
          <p:nvPr/>
        </p:nvSpPr>
        <p:spPr>
          <a:xfrm>
            <a:off x="381000" y="945530"/>
            <a:ext cx="11658600" cy="549615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120C 48h bake</a:t>
            </a:r>
            <a:endParaRPr lang="en-US" dirty="0"/>
          </a:p>
        </p:txBody>
      </p:sp>
      <p:pic>
        <p:nvPicPr>
          <p:cNvPr id="21" name="42085823621_4ef6423988_o.jpg" descr="42085823621_4ef6423988_o.jpg">
            <a:extLst>
              <a:ext uri="{FF2B5EF4-FFF2-40B4-BE49-F238E27FC236}">
                <a16:creationId xmlns:a16="http://schemas.microsoft.com/office/drawing/2014/main" id="{CF09BFAC-80B4-7E4B-9649-E39DB31C6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049" y="725714"/>
            <a:ext cx="3759851" cy="5639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A43738-C1C9-924E-8E0F-0AD246B24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10" y="1333501"/>
            <a:ext cx="6493562" cy="50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1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53788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Preparation and Installation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2EB56BCE-1AF8-104B-A34E-99CC05FFBA05}"/>
              </a:ext>
            </a:extLst>
          </p:cNvPr>
          <p:cNvSpPr txBox="1">
            <a:spLocks/>
          </p:cNvSpPr>
          <p:nvPr/>
        </p:nvSpPr>
        <p:spPr>
          <a:xfrm>
            <a:off x="380610" y="708054"/>
            <a:ext cx="11658600" cy="549615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Lab2 - dedicated facility for SSR1 cryomodule assembly</a:t>
            </a:r>
            <a:endParaRPr lang="en-US" dirty="0"/>
          </a:p>
        </p:txBody>
      </p:sp>
      <p:pic>
        <p:nvPicPr>
          <p:cNvPr id="11" name="IMG_20180419_163231983.jpg" descr="IMG_20180419_163231983.jpg">
            <a:extLst>
              <a:ext uri="{FF2B5EF4-FFF2-40B4-BE49-F238E27FC236}">
                <a16:creationId xmlns:a16="http://schemas.microsoft.com/office/drawing/2014/main" id="{194374ED-4D64-6E41-A1FC-26B80269C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35" y="1105415"/>
            <a:ext cx="6072723" cy="3417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G_20180418_103628327.jpg" descr="IMG_20180418_103628327.jpg">
            <a:extLst>
              <a:ext uri="{FF2B5EF4-FFF2-40B4-BE49-F238E27FC236}">
                <a16:creationId xmlns:a16="http://schemas.microsoft.com/office/drawing/2014/main" id="{A79BCEBD-7AE5-8348-9088-D587AA735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182" y="2704204"/>
            <a:ext cx="6070028" cy="341728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Horizontal HPR system">
            <a:extLst>
              <a:ext uri="{FF2B5EF4-FFF2-40B4-BE49-F238E27FC236}">
                <a16:creationId xmlns:a16="http://schemas.microsoft.com/office/drawing/2014/main" id="{6D910BAF-2E2C-9648-BE05-5D93CD5C5196}"/>
              </a:ext>
            </a:extLst>
          </p:cNvPr>
          <p:cNvSpPr txBox="1"/>
          <p:nvPr/>
        </p:nvSpPr>
        <p:spPr>
          <a:xfrm>
            <a:off x="7154727" y="1731534"/>
            <a:ext cx="2679984" cy="431801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Horizontal HPR system</a:t>
            </a:r>
          </a:p>
        </p:txBody>
      </p:sp>
    </p:spTree>
    <p:extLst>
      <p:ext uri="{BB962C8B-B14F-4D97-AF65-F5344CB8AC3E}">
        <p14:creationId xmlns:p14="http://schemas.microsoft.com/office/powerpoint/2010/main" val="144679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53788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Preparation and Installation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2EB56BCE-1AF8-104B-A34E-99CC05FFBA05}"/>
              </a:ext>
            </a:extLst>
          </p:cNvPr>
          <p:cNvSpPr txBox="1">
            <a:spLocks/>
          </p:cNvSpPr>
          <p:nvPr/>
        </p:nvSpPr>
        <p:spPr>
          <a:xfrm>
            <a:off x="380610" y="708054"/>
            <a:ext cx="11658600" cy="549615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Lab2 - dedicated facility for SSR1 cryomodule assembly</a:t>
            </a:r>
            <a:endParaRPr lang="en-US" dirty="0"/>
          </a:p>
        </p:txBody>
      </p:sp>
      <p:pic>
        <p:nvPicPr>
          <p:cNvPr id="13" name="IMG_20180516_144015115.jpg" descr="IMG_20180516_144015115.jpg">
            <a:extLst>
              <a:ext uri="{FF2B5EF4-FFF2-40B4-BE49-F238E27FC236}">
                <a16:creationId xmlns:a16="http://schemas.microsoft.com/office/drawing/2014/main" id="{DBDFFF42-9157-184A-A4B9-8563EF0A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282" y="1081665"/>
            <a:ext cx="2962577" cy="5267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G_20180420_231910.jpg" descr="IMG_20180420_231910.jpg">
            <a:extLst>
              <a:ext uri="{FF2B5EF4-FFF2-40B4-BE49-F238E27FC236}">
                <a16:creationId xmlns:a16="http://schemas.microsoft.com/office/drawing/2014/main" id="{0AD96F9B-B7BE-F940-8560-1D3F33ED76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201"/>
          <a:stretch>
            <a:fillRect/>
          </a:stretch>
        </p:blipFill>
        <p:spPr>
          <a:xfrm>
            <a:off x="4820532" y="1087365"/>
            <a:ext cx="6096186" cy="526755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High Power coupler assembly">
            <a:extLst>
              <a:ext uri="{FF2B5EF4-FFF2-40B4-BE49-F238E27FC236}">
                <a16:creationId xmlns:a16="http://schemas.microsoft.com/office/drawing/2014/main" id="{2C478ADB-5B01-9D45-8556-4491F9B48FC5}"/>
              </a:ext>
            </a:extLst>
          </p:cNvPr>
          <p:cNvSpPr txBox="1"/>
          <p:nvPr/>
        </p:nvSpPr>
        <p:spPr>
          <a:xfrm>
            <a:off x="1318193" y="1155473"/>
            <a:ext cx="2876753" cy="379591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High Power coupler assembly</a:t>
            </a:r>
          </a:p>
        </p:txBody>
      </p:sp>
      <p:sp>
        <p:nvSpPr>
          <p:cNvPr id="22" name="Low T bake system based on IR panels">
            <a:extLst>
              <a:ext uri="{FF2B5EF4-FFF2-40B4-BE49-F238E27FC236}">
                <a16:creationId xmlns:a16="http://schemas.microsoft.com/office/drawing/2014/main" id="{1DB432B1-12E1-2440-B51F-540ABF3D53A4}"/>
              </a:ext>
            </a:extLst>
          </p:cNvPr>
          <p:cNvSpPr txBox="1"/>
          <p:nvPr/>
        </p:nvSpPr>
        <p:spPr>
          <a:xfrm>
            <a:off x="7137400" y="1345269"/>
            <a:ext cx="2036269" cy="656590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Low T bake system based on IR panels</a:t>
            </a:r>
          </a:p>
        </p:txBody>
      </p:sp>
    </p:spTree>
    <p:extLst>
      <p:ext uri="{BB962C8B-B14F-4D97-AF65-F5344CB8AC3E}">
        <p14:creationId xmlns:p14="http://schemas.microsoft.com/office/powerpoint/2010/main" val="3114372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53788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Tuner Assembly and Installation to STC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8" name="41367188674_9d5ca945ee_o.jpg" descr="41367188674_9d5ca945ee_o.jpg">
            <a:extLst>
              <a:ext uri="{FF2B5EF4-FFF2-40B4-BE49-F238E27FC236}">
                <a16:creationId xmlns:a16="http://schemas.microsoft.com/office/drawing/2014/main" id="{9F44E792-B42B-5948-AE5D-9AEA0917B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62" y="719587"/>
            <a:ext cx="4210937" cy="2807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42086145551_be9b616304_o.jpg" descr="42086145551_be9b616304_o.jpg">
            <a:extLst>
              <a:ext uri="{FF2B5EF4-FFF2-40B4-BE49-F238E27FC236}">
                <a16:creationId xmlns:a16="http://schemas.microsoft.com/office/drawing/2014/main" id="{DF058573-4980-554E-8669-A71768F14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291" y="723255"/>
            <a:ext cx="3811822" cy="5717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Tuner Assembly 2.jpg" descr="Tuner Assembly 2.jpg">
            <a:extLst>
              <a:ext uri="{FF2B5EF4-FFF2-40B4-BE49-F238E27FC236}">
                <a16:creationId xmlns:a16="http://schemas.microsoft.com/office/drawing/2014/main" id="{407BB3CA-9C8A-0C40-8C98-A2A65EA6D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463" y="3631595"/>
            <a:ext cx="4210936" cy="280660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uner assembly">
            <a:extLst>
              <a:ext uri="{FF2B5EF4-FFF2-40B4-BE49-F238E27FC236}">
                <a16:creationId xmlns:a16="http://schemas.microsoft.com/office/drawing/2014/main" id="{62727049-C1A3-CE41-9158-360E2E7101F5}"/>
              </a:ext>
            </a:extLst>
          </p:cNvPr>
          <p:cNvSpPr txBox="1"/>
          <p:nvPr/>
        </p:nvSpPr>
        <p:spPr>
          <a:xfrm>
            <a:off x="2432717" y="927394"/>
            <a:ext cx="1950458" cy="379591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Tuner assembly</a:t>
            </a:r>
          </a:p>
        </p:txBody>
      </p:sp>
      <p:sp>
        <p:nvSpPr>
          <p:cNvPr id="27" name="Ready for STC!">
            <a:extLst>
              <a:ext uri="{FF2B5EF4-FFF2-40B4-BE49-F238E27FC236}">
                <a16:creationId xmlns:a16="http://schemas.microsoft.com/office/drawing/2014/main" id="{18FA515C-ECE7-2B47-B735-B0CBABA09677}"/>
              </a:ext>
            </a:extLst>
          </p:cNvPr>
          <p:cNvSpPr txBox="1"/>
          <p:nvPr/>
        </p:nvSpPr>
        <p:spPr>
          <a:xfrm>
            <a:off x="7798380" y="927394"/>
            <a:ext cx="1776838" cy="379591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Ready for STC!</a:t>
            </a:r>
          </a:p>
        </p:txBody>
      </p:sp>
    </p:spTree>
    <p:extLst>
      <p:ext uri="{BB962C8B-B14F-4D97-AF65-F5344CB8AC3E}">
        <p14:creationId xmlns:p14="http://schemas.microsoft.com/office/powerpoint/2010/main" val="4174352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53788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Tuner Assembly and Installation to STC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3" name="HPC cold end.jpg" descr="HPC cold end.jpg">
            <a:extLst>
              <a:ext uri="{FF2B5EF4-FFF2-40B4-BE49-F238E27FC236}">
                <a16:creationId xmlns:a16="http://schemas.microsoft.com/office/drawing/2014/main" id="{80DCA497-107F-4F4B-B18D-82E37852A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687" y="642129"/>
            <a:ext cx="4139607" cy="2759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41185869115_4892fab304_k.jpg" descr="41185869115_4892fab304_k.jpg">
            <a:extLst>
              <a:ext uri="{FF2B5EF4-FFF2-40B4-BE49-F238E27FC236}">
                <a16:creationId xmlns:a16="http://schemas.microsoft.com/office/drawing/2014/main" id="{10378E3F-FE13-1A47-9648-095AD37BF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582" y="655049"/>
            <a:ext cx="4140618" cy="2759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41366841984_53ae97b5a0_k.jpg" descr="41366841984_53ae97b5a0_k.jpg">
            <a:extLst>
              <a:ext uri="{FF2B5EF4-FFF2-40B4-BE49-F238E27FC236}">
                <a16:creationId xmlns:a16="http://schemas.microsoft.com/office/drawing/2014/main" id="{FDAA7EA8-BDF8-A248-B351-F3BF1F108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582" y="3587301"/>
            <a:ext cx="4140618" cy="2759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42041125222_4d6c1fbbc8_k.jpg" descr="42041125222_4d6c1fbbc8_k.jpg">
            <a:extLst>
              <a:ext uri="{FF2B5EF4-FFF2-40B4-BE49-F238E27FC236}">
                <a16:creationId xmlns:a16="http://schemas.microsoft.com/office/drawing/2014/main" id="{17381316-A4C9-9442-98B5-F0F9EEFC7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687" y="3587301"/>
            <a:ext cx="4140618" cy="2759739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Beam vacuum and 2ph He connections">
            <a:extLst>
              <a:ext uri="{FF2B5EF4-FFF2-40B4-BE49-F238E27FC236}">
                <a16:creationId xmlns:a16="http://schemas.microsoft.com/office/drawing/2014/main" id="{1D585561-9AA7-F449-B546-BCE00684C95E}"/>
              </a:ext>
            </a:extLst>
          </p:cNvPr>
          <p:cNvSpPr txBox="1"/>
          <p:nvPr/>
        </p:nvSpPr>
        <p:spPr>
          <a:xfrm>
            <a:off x="1349606" y="748665"/>
            <a:ext cx="2055727" cy="656590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Beam vacuum and 2ph He connections</a:t>
            </a:r>
          </a:p>
        </p:txBody>
      </p:sp>
      <p:sp>
        <p:nvSpPr>
          <p:cNvPr id="25" name="Beam vacuum and LHe fill line connections">
            <a:extLst>
              <a:ext uri="{FF2B5EF4-FFF2-40B4-BE49-F238E27FC236}">
                <a16:creationId xmlns:a16="http://schemas.microsoft.com/office/drawing/2014/main" id="{4C296528-C86A-AA41-B612-CE309FED0438}"/>
              </a:ext>
            </a:extLst>
          </p:cNvPr>
          <p:cNvSpPr txBox="1"/>
          <p:nvPr/>
        </p:nvSpPr>
        <p:spPr>
          <a:xfrm>
            <a:off x="3113233" y="3546544"/>
            <a:ext cx="2296967" cy="656590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Beam vacuum and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LHe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 fill line connections</a:t>
            </a:r>
          </a:p>
        </p:txBody>
      </p:sp>
      <p:sp>
        <p:nvSpPr>
          <p:cNvPr id="28" name="Coupler instrumentation and thermal intercepts">
            <a:extLst>
              <a:ext uri="{FF2B5EF4-FFF2-40B4-BE49-F238E27FC236}">
                <a16:creationId xmlns:a16="http://schemas.microsoft.com/office/drawing/2014/main" id="{A745A6B9-CCA0-8B45-9BF4-8DDB8F0E7863}"/>
              </a:ext>
            </a:extLst>
          </p:cNvPr>
          <p:cNvSpPr txBox="1"/>
          <p:nvPr/>
        </p:nvSpPr>
        <p:spPr>
          <a:xfrm>
            <a:off x="8279190" y="748665"/>
            <a:ext cx="2514726" cy="656590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Coupler instrumentation and thermal intercepts</a:t>
            </a:r>
          </a:p>
        </p:txBody>
      </p:sp>
      <p:sp>
        <p:nvSpPr>
          <p:cNvPr id="29" name="Tuner motor connections and instrumentation">
            <a:extLst>
              <a:ext uri="{FF2B5EF4-FFF2-40B4-BE49-F238E27FC236}">
                <a16:creationId xmlns:a16="http://schemas.microsoft.com/office/drawing/2014/main" id="{80D75BBF-2DEF-6841-82AC-6A0E4EB8095E}"/>
              </a:ext>
            </a:extLst>
          </p:cNvPr>
          <p:cNvSpPr txBox="1"/>
          <p:nvPr/>
        </p:nvSpPr>
        <p:spPr>
          <a:xfrm>
            <a:off x="6057900" y="3743583"/>
            <a:ext cx="2542340" cy="656590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Tuner motor connections and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1396934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STC Test Sequence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DCE8595-C89B-C144-AA5C-6C97074BDBCB}"/>
              </a:ext>
            </a:extLst>
          </p:cNvPr>
          <p:cNvSpPr txBox="1">
            <a:spLocks/>
          </p:cNvSpPr>
          <p:nvPr/>
        </p:nvSpPr>
        <p:spPr>
          <a:xfrm>
            <a:off x="396213" y="801096"/>
            <a:ext cx="11658600" cy="549615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Cavity installation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HPC assembly (if present) and tuner assembly (if present)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Leak check of beam line vacuum circuit (RGA scan of beam line vacuum)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Instrumentation installation (RTD, flux gates, coupler window heater)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Tuner checkout at room temperature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Evacuation of the cryostat insulating vacuum, leak check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LLRF system cable calibration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Cooldown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Finalize LLRF calibration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Cold HPC verification off resonance (5kW in pulsed mode with 2%, 4%, 8%, 16% DF, CW mode)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Tuning to resonance 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Multipactor conditioning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Q0, FE radiation (if present), LFD, df/</a:t>
            </a:r>
            <a:r>
              <a:rPr lang="en-US" sz="1600" dirty="0" err="1">
                <a:solidFill>
                  <a:schemeClr val="tx1"/>
                </a:solidFill>
              </a:rPr>
              <a:t>dp</a:t>
            </a:r>
            <a:r>
              <a:rPr lang="en-US" sz="1600" dirty="0">
                <a:solidFill>
                  <a:schemeClr val="tx1"/>
                </a:solidFill>
              </a:rPr>
              <a:t> measurements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Tuner qualification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Resonance control, LLRF studies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Misc. studies (thermal, magnetic)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Warmup</a:t>
            </a:r>
            <a:endParaRPr lang="en-US" sz="2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19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STC: Multipactor Conditioning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379C24-B862-B54A-9007-811B1896D2A0}"/>
              </a:ext>
            </a:extLst>
          </p:cNvPr>
          <p:cNvGrpSpPr/>
          <p:nvPr/>
        </p:nvGrpSpPr>
        <p:grpSpPr>
          <a:xfrm>
            <a:off x="2337624" y="793130"/>
            <a:ext cx="6784073" cy="5496158"/>
            <a:chOff x="1512434" y="1130020"/>
            <a:chExt cx="6112754" cy="4922654"/>
          </a:xfrm>
        </p:grpSpPr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9F9FE13E-3FCC-DC44-A595-93B1EF232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84"/>
            <a:stretch/>
          </p:blipFill>
          <p:spPr>
            <a:xfrm>
              <a:off x="1512434" y="1130020"/>
              <a:ext cx="6112754" cy="49226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387623-A79D-EE48-80FA-AEE2266D0CCE}"/>
                </a:ext>
              </a:extLst>
            </p:cNvPr>
            <p:cNvSpPr txBox="1"/>
            <p:nvPr/>
          </p:nvSpPr>
          <p:spPr>
            <a:xfrm>
              <a:off x="3368123" y="1552353"/>
              <a:ext cx="55529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STC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4D333A-1522-B948-9636-4D65997E2990}"/>
                </a:ext>
              </a:extLst>
            </p:cNvPr>
            <p:cNvSpPr txBox="1"/>
            <p:nvPr/>
          </p:nvSpPr>
          <p:spPr>
            <a:xfrm>
              <a:off x="2615606" y="5589480"/>
              <a:ext cx="223285" cy="276999"/>
            </a:xfrm>
            <a:prstGeom prst="rect">
              <a:avLst/>
            </a:prstGeom>
            <a:solidFill>
              <a:srgbClr val="00000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03ABC9-2957-F54F-AF98-BB1872440F17}"/>
                </a:ext>
              </a:extLst>
            </p:cNvPr>
            <p:cNvSpPr txBox="1"/>
            <p:nvPr/>
          </p:nvSpPr>
          <p:spPr>
            <a:xfrm>
              <a:off x="2604975" y="4585357"/>
              <a:ext cx="223285" cy="276999"/>
            </a:xfrm>
            <a:prstGeom prst="rect">
              <a:avLst/>
            </a:prstGeom>
            <a:solidFill>
              <a:srgbClr val="00000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E506E0-AE3E-384E-B36C-9272D1AAC4C7}"/>
                </a:ext>
              </a:extLst>
            </p:cNvPr>
            <p:cNvSpPr txBox="1"/>
            <p:nvPr/>
          </p:nvSpPr>
          <p:spPr>
            <a:xfrm>
              <a:off x="2583709" y="3533220"/>
              <a:ext cx="223285" cy="276999"/>
            </a:xfrm>
            <a:prstGeom prst="rect">
              <a:avLst/>
            </a:prstGeom>
            <a:solidFill>
              <a:srgbClr val="00000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5A2689-35C3-1644-B1B2-5A1811E5C96B}"/>
                </a:ext>
              </a:extLst>
            </p:cNvPr>
            <p:cNvSpPr txBox="1"/>
            <p:nvPr/>
          </p:nvSpPr>
          <p:spPr>
            <a:xfrm>
              <a:off x="2488015" y="2475238"/>
              <a:ext cx="350876" cy="276999"/>
            </a:xfrm>
            <a:prstGeom prst="rect">
              <a:avLst/>
            </a:prstGeom>
            <a:solidFill>
              <a:srgbClr val="00000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12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94F8A5-E2EC-0C42-A9DC-A42DFA84808D}"/>
                </a:ext>
              </a:extLst>
            </p:cNvPr>
            <p:cNvSpPr txBox="1"/>
            <p:nvPr/>
          </p:nvSpPr>
          <p:spPr>
            <a:xfrm>
              <a:off x="2488015" y="1417256"/>
              <a:ext cx="350876" cy="276999"/>
            </a:xfrm>
            <a:prstGeom prst="rect">
              <a:avLst/>
            </a:prstGeom>
            <a:solidFill>
              <a:srgbClr val="00000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16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72BA28-188C-2449-9BB6-F3B8B5A2FC5B}"/>
                </a:ext>
              </a:extLst>
            </p:cNvPr>
            <p:cNvSpPr txBox="1"/>
            <p:nvPr/>
          </p:nvSpPr>
          <p:spPr>
            <a:xfrm>
              <a:off x="3090477" y="3032568"/>
              <a:ext cx="6521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rgbClr val="00B0F0"/>
                  </a:solidFill>
                </a:rPr>
                <a:t>Eacc</a:t>
              </a:r>
              <a:endParaRPr lang="en-US" sz="1800" dirty="0">
                <a:solidFill>
                  <a:srgbClr val="00B0F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716DA8-A8CA-7D47-9E3A-028B3285D4C5}"/>
                </a:ext>
              </a:extLst>
            </p:cNvPr>
            <p:cNvSpPr txBox="1"/>
            <p:nvPr/>
          </p:nvSpPr>
          <p:spPr>
            <a:xfrm>
              <a:off x="4317401" y="2663236"/>
              <a:ext cx="6521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chemeClr val="accent2"/>
                  </a:solidFill>
                </a:rPr>
                <a:t>Ploss</a:t>
              </a:r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92C544-C632-F74E-A88E-422A92635DCE}"/>
                </a:ext>
              </a:extLst>
            </p:cNvPr>
            <p:cNvSpPr txBox="1"/>
            <p:nvPr/>
          </p:nvSpPr>
          <p:spPr>
            <a:xfrm>
              <a:off x="5276117" y="1952463"/>
              <a:ext cx="11064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7030A0"/>
                  </a:solidFill>
                </a:rPr>
                <a:t>Radiation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85EDA18-562C-E04F-8178-D62BCDCF2A27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3416569" y="3401900"/>
              <a:ext cx="213771" cy="90428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72D80D8-4FA6-8343-915E-6E606CCC1F26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643493" y="3032568"/>
              <a:ext cx="173056" cy="77765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397BBFA-E1F3-6949-BC35-446E599382F6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5829329" y="2321795"/>
              <a:ext cx="720327" cy="254056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Beam vacuum and LHe fill line connections">
            <a:extLst>
              <a:ext uri="{FF2B5EF4-FFF2-40B4-BE49-F238E27FC236}">
                <a16:creationId xmlns:a16="http://schemas.microsoft.com/office/drawing/2014/main" id="{6766A902-8AED-924F-B69E-FF632CF6E299}"/>
              </a:ext>
            </a:extLst>
          </p:cNvPr>
          <p:cNvSpPr txBox="1"/>
          <p:nvPr/>
        </p:nvSpPr>
        <p:spPr>
          <a:xfrm>
            <a:off x="9312393" y="833418"/>
            <a:ext cx="2621127" cy="2595582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3 strong MP barriers in the range 4.5-7.5 MV/m</a:t>
            </a:r>
          </a:p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0" dirty="0">
              <a:solidFill>
                <a:srgbClr val="C82506"/>
              </a:solidFill>
              <a:latin typeface="Gill Sans"/>
              <a:cs typeface="Gill Sans"/>
              <a:sym typeface="Gill Sans"/>
            </a:endParaRPr>
          </a:p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Average MP conditioning time: 17 hours/cavity</a:t>
            </a:r>
          </a:p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0" dirty="0">
              <a:solidFill>
                <a:srgbClr val="C82506"/>
              </a:solidFill>
              <a:latin typeface="Gill Sans"/>
              <a:cs typeface="Gill Sans"/>
              <a:sym typeface="Gill Sans"/>
            </a:endParaRPr>
          </a:p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chemeClr val="accent3"/>
                </a:solidFill>
                <a:latin typeface="Gill Sans"/>
                <a:cs typeface="Gill Sans"/>
                <a:sym typeface="Gill Sans"/>
              </a:rPr>
              <a:t>MP distribution agrees well with model (see Paolo/</a:t>
            </a:r>
            <a:r>
              <a:rPr lang="en-US" sz="1800" kern="0" dirty="0" err="1">
                <a:solidFill>
                  <a:schemeClr val="accent3"/>
                </a:solidFill>
                <a:latin typeface="Gill Sans"/>
                <a:cs typeface="Gill Sans"/>
                <a:sym typeface="Gill Sans"/>
              </a:rPr>
              <a:t>Timergali</a:t>
            </a:r>
            <a:r>
              <a:rPr lang="en-US" sz="1800" kern="0" dirty="0">
                <a:solidFill>
                  <a:schemeClr val="accent3"/>
                </a:solidFill>
                <a:latin typeface="Gill Sans"/>
                <a:cs typeface="Gill Sans"/>
                <a:sym typeface="Gill Sans"/>
              </a:rPr>
              <a:t> talk)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17566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of MP in SSR1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EA54D-C997-4274-A9AF-30A273DEE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308A7173-2D9A-4204-8E50-49CD13995527}" type="datetime1">
              <a:rPr lang="en-US" smtClean="0"/>
              <a:pPr>
                <a:defRPr/>
              </a:pPr>
              <a:t>2/28/23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3560-09EF-4F0E-9A45-93C257D70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F4F580-4CF6-1A49-809E-A7959993A487}"/>
              </a:ext>
            </a:extLst>
          </p:cNvPr>
          <p:cNvSpPr txBox="1">
            <a:spLocks/>
          </p:cNvSpPr>
          <p:nvPr/>
        </p:nvSpPr>
        <p:spPr>
          <a:xfrm>
            <a:off x="3036434" y="6504214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                                                              </a:t>
            </a:r>
            <a:r>
              <a:rPr lang="en-US" dirty="0" err="1"/>
              <a:t>A.Sukhanov</a:t>
            </a:r>
            <a:r>
              <a:rPr lang="en-US" dirty="0"/>
              <a:t>                       PIP-II Technical Workshop 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D4CBA5-3E76-0342-B66C-BD83E58AF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4" y="804752"/>
            <a:ext cx="11375570" cy="52484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Total time required to condition MP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 35 STC tests average time of MP conditioning is 17 hours (ranging from 4 hours to 40 hours)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May depend on random factors, changing from cavity to cavity and from test to test (for example: how fast forward power to cavity is increased)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No easy way to correlate with underlying cavity surface physics and MP dynamics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 STC we performed 15 tests with cavities assembled with small (matched/unity) couplers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Allows for direct RF measurements of </a:t>
            </a:r>
            <a:r>
              <a:rPr lang="en-US" sz="1800" dirty="0" err="1">
                <a:solidFill>
                  <a:schemeClr val="tx1"/>
                </a:solidFill>
              </a:rPr>
              <a:t>Ploss</a:t>
            </a:r>
            <a:r>
              <a:rPr lang="en-US" sz="1800" dirty="0">
                <a:solidFill>
                  <a:schemeClr val="tx1"/>
                </a:solidFill>
              </a:rPr>
              <a:t> = </a:t>
            </a:r>
            <a:r>
              <a:rPr lang="en-US" sz="1800" dirty="0" err="1">
                <a:solidFill>
                  <a:schemeClr val="tx1"/>
                </a:solidFill>
              </a:rPr>
              <a:t>Pf</a:t>
            </a:r>
            <a:r>
              <a:rPr lang="en-US" sz="1800" dirty="0">
                <a:solidFill>
                  <a:schemeClr val="tx1"/>
                </a:solidFill>
              </a:rPr>
              <a:t> - </a:t>
            </a:r>
            <a:r>
              <a:rPr lang="en-US" sz="1800" dirty="0" err="1">
                <a:solidFill>
                  <a:schemeClr val="tx1"/>
                </a:solidFill>
              </a:rPr>
              <a:t>Pr</a:t>
            </a:r>
            <a:r>
              <a:rPr lang="en-US" sz="1800" dirty="0">
                <a:solidFill>
                  <a:schemeClr val="tx1"/>
                </a:solidFill>
              </a:rPr>
              <a:t> - </a:t>
            </a:r>
            <a:r>
              <a:rPr lang="en-US" sz="1800" dirty="0" err="1">
                <a:solidFill>
                  <a:schemeClr val="tx1"/>
                </a:solidFill>
              </a:rPr>
              <a:t>Pcav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Pr</a:t>
            </a:r>
            <a:r>
              <a:rPr lang="en-US" sz="1800" dirty="0">
                <a:solidFill>
                  <a:schemeClr val="tx1"/>
                </a:solidFill>
              </a:rPr>
              <a:t> &lt;&lt; </a:t>
            </a:r>
            <a:r>
              <a:rPr lang="en-US" sz="1800" dirty="0" err="1">
                <a:solidFill>
                  <a:schemeClr val="tx1"/>
                </a:solidFill>
              </a:rPr>
              <a:t>Pf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Data logging of all relevant parameters at 1 Hz rate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</a:rPr>
              <a:t>Time integral of </a:t>
            </a:r>
            <a:r>
              <a:rPr lang="en-US" sz="1800" dirty="0" err="1">
                <a:solidFill>
                  <a:schemeClr val="accent3"/>
                </a:solidFill>
              </a:rPr>
              <a:t>Ploss</a:t>
            </a:r>
            <a:r>
              <a:rPr lang="en-US" sz="1800" dirty="0">
                <a:solidFill>
                  <a:schemeClr val="accent3"/>
                </a:solidFill>
              </a:rPr>
              <a:t> (corrected for RF losses in cavity walls), or total energy consumption, can be used as more adequate parameters for MP characterization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We observed two distinct types of MP conditioning behavior is SSR1 cavities: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When a cavity had little or no field emission, only 1 hard MP barrier was present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When a cavity had field emission, then 3 hard MP barriers were present, requiring more time/energy to condition</a:t>
            </a: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9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9080F9-A02E-4F3A-9536-62D8557D5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4357102" cy="5059363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Vertical test results</a:t>
            </a:r>
          </a:p>
          <a:p>
            <a:r>
              <a:rPr lang="en-US" dirty="0"/>
              <a:t>Horizontal test results</a:t>
            </a:r>
          </a:p>
          <a:p>
            <a:r>
              <a:rPr lang="en-US" dirty="0"/>
              <a:t>Prototype CM results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EAFF5-66C1-4E3F-9E76-19BDAEAF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791DE-D1CF-4AB3-ADFD-2C7AD0F9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91AFB-AE00-4482-9122-7C7A07EB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244AD-2A04-49C0-A8F2-C53390F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43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of MP in SSR1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EA54D-C997-4274-A9AF-30A273DEE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308A7173-2D9A-4204-8E50-49CD13995527}" type="datetime1">
              <a:rPr lang="en-US" smtClean="0"/>
              <a:pPr>
                <a:defRPr/>
              </a:pPr>
              <a:t>2/28/23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3560-09EF-4F0E-9A45-93C257D70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F4F580-4CF6-1A49-809E-A7959993A487}"/>
              </a:ext>
            </a:extLst>
          </p:cNvPr>
          <p:cNvSpPr txBox="1">
            <a:spLocks/>
          </p:cNvSpPr>
          <p:nvPr/>
        </p:nvSpPr>
        <p:spPr>
          <a:xfrm>
            <a:off x="3036434" y="6504214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                                                              </a:t>
            </a:r>
            <a:r>
              <a:rPr lang="en-US" dirty="0" err="1"/>
              <a:t>A.Sukhanov</a:t>
            </a:r>
            <a:r>
              <a:rPr lang="en-US" dirty="0"/>
              <a:t>                       PIP-II Technical Workshop 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D4CBA5-3E76-0342-B66C-BD83E58AF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8" y="804752"/>
            <a:ext cx="9942400" cy="52484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Type 1 MP conditioning – little or no field emission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F0375-4437-594A-B629-FBBA70CD9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021" y="1151560"/>
            <a:ext cx="7539957" cy="51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0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of MP in SSR1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EA54D-C997-4274-A9AF-30A273DEE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308A7173-2D9A-4204-8E50-49CD13995527}" type="datetime1">
              <a:rPr lang="en-US" smtClean="0"/>
              <a:pPr>
                <a:defRPr/>
              </a:pPr>
              <a:t>2/28/23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3560-09EF-4F0E-9A45-93C257D70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F4F580-4CF6-1A49-809E-A7959993A487}"/>
              </a:ext>
            </a:extLst>
          </p:cNvPr>
          <p:cNvSpPr txBox="1">
            <a:spLocks/>
          </p:cNvSpPr>
          <p:nvPr/>
        </p:nvSpPr>
        <p:spPr>
          <a:xfrm>
            <a:off x="3036434" y="6504214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                                                              </a:t>
            </a:r>
            <a:r>
              <a:rPr lang="en-US" dirty="0" err="1"/>
              <a:t>A.Sukhanov</a:t>
            </a:r>
            <a:r>
              <a:rPr lang="en-US" dirty="0"/>
              <a:t>                       PIP-II Technical Workshop 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D4CBA5-3E76-0342-B66C-BD83E58AF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88" y="804752"/>
            <a:ext cx="9795669" cy="52484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Type 1 MP conditioning – little or no field emission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077B6-44F8-A048-BB55-B188004B8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245" y="1219200"/>
            <a:ext cx="8428356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38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of MP in SSR1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EA54D-C997-4274-A9AF-30A273DEE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308A7173-2D9A-4204-8E50-49CD13995527}" type="datetime1">
              <a:rPr lang="en-US" smtClean="0"/>
              <a:pPr>
                <a:defRPr/>
              </a:pPr>
              <a:t>2/28/23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3560-09EF-4F0E-9A45-93C257D70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F4F580-4CF6-1A49-809E-A7959993A487}"/>
              </a:ext>
            </a:extLst>
          </p:cNvPr>
          <p:cNvSpPr txBox="1">
            <a:spLocks/>
          </p:cNvSpPr>
          <p:nvPr/>
        </p:nvSpPr>
        <p:spPr>
          <a:xfrm>
            <a:off x="3036434" y="6504214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                                                              </a:t>
            </a:r>
            <a:r>
              <a:rPr lang="en-US" dirty="0" err="1"/>
              <a:t>A.Sukhanov</a:t>
            </a:r>
            <a:r>
              <a:rPr lang="en-US" dirty="0"/>
              <a:t>                       PIP-II Technical Workshop 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D4CBA5-3E76-0342-B66C-BD83E58AF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88" y="804752"/>
            <a:ext cx="10815183" cy="52484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Another observation: correlation between partial water pressure before/after 120 C bake (measured by RGA) and MP energy consumption during conditioning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2F2FE3-A7CF-3E48-9541-41660129C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818" y="1496225"/>
            <a:ext cx="7712364" cy="489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83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75" y="228135"/>
            <a:ext cx="11523436" cy="427877"/>
          </a:xfrm>
        </p:spPr>
        <p:txBody>
          <a:bodyPr/>
          <a:lstStyle/>
          <a:p>
            <a:r>
              <a:rPr lang="en-US" dirty="0"/>
              <a:t>Comparison of MP in SSR1 Cavities with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EA54D-C997-4274-A9AF-30A273DEE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308A7173-2D9A-4204-8E50-49CD13995527}" type="datetime1">
              <a:rPr lang="en-US" smtClean="0"/>
              <a:pPr>
                <a:defRPr/>
              </a:pPr>
              <a:t>2/28/23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3560-09EF-4F0E-9A45-93C257D70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F4F580-4CF6-1A49-809E-A7959993A487}"/>
              </a:ext>
            </a:extLst>
          </p:cNvPr>
          <p:cNvSpPr txBox="1">
            <a:spLocks/>
          </p:cNvSpPr>
          <p:nvPr/>
        </p:nvSpPr>
        <p:spPr>
          <a:xfrm>
            <a:off x="3036434" y="6504214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                                                              </a:t>
            </a:r>
            <a:r>
              <a:rPr lang="en-US" dirty="0" err="1"/>
              <a:t>A.Sukhanov</a:t>
            </a:r>
            <a:r>
              <a:rPr lang="en-US" dirty="0"/>
              <a:t>                       PIP-II Technical Workshop 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D4CBA5-3E76-0342-B66C-BD83E58AF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88" y="869949"/>
            <a:ext cx="4947783" cy="51832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CST simulation (</a:t>
            </a:r>
            <a:r>
              <a:rPr lang="en-US" sz="1800" dirty="0" err="1">
                <a:solidFill>
                  <a:schemeClr val="tx1"/>
                </a:solidFill>
              </a:rPr>
              <a:t>P.Berrutti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G.Romanov</a:t>
            </a:r>
            <a:r>
              <a:rPr lang="en-US" sz="1800" dirty="0">
                <a:solidFill>
                  <a:schemeClr val="tx1"/>
                </a:solidFill>
              </a:rPr>
              <a:t>) of MP growth rate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Higher growth rate corresponds to stronger/harder MP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Peaks in growth rate at 5 MV/m, 6.5 MV/m and 7 MV/m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Data is represented by histogram of cavity field weighted by MP power loss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Histograms for both Type 1 and Type 2 are shown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</a:rPr>
              <a:t>Reasonable agreement between MP simulation and data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0AA55-38FD-0E46-A58A-2970EBF0D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861" y="656012"/>
            <a:ext cx="4744339" cy="56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96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STC: Q0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95384A07-2885-4343-B161-13C2E05CB71C}"/>
              </a:ext>
            </a:extLst>
          </p:cNvPr>
          <p:cNvSpPr txBox="1">
            <a:spLocks/>
          </p:cNvSpPr>
          <p:nvPr/>
        </p:nvSpPr>
        <p:spPr>
          <a:xfrm>
            <a:off x="396213" y="801096"/>
            <a:ext cx="11658600" cy="549615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With (nearly) matched low power coupler use RF measurements and cross-check with calorimetric measurements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With high power coupler can only use calorimetric measurements</a:t>
            </a:r>
            <a:endParaRPr lang="en-US" sz="2000" dirty="0">
              <a:solidFill>
                <a:schemeClr val="accent3"/>
              </a:solidFill>
            </a:endParaRPr>
          </a:p>
        </p:txBody>
      </p:sp>
      <p:pic>
        <p:nvPicPr>
          <p:cNvPr id="28" name="SSR1-112-HeaterCalibration.pdf" descr="SSR1-112-HeaterCalibration.pdf">
            <a:extLst>
              <a:ext uri="{FF2B5EF4-FFF2-40B4-BE49-F238E27FC236}">
                <a16:creationId xmlns:a16="http://schemas.microsoft.com/office/drawing/2014/main" id="{1650B854-D9A7-E944-8537-C6E8836F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" t="8251" r="8667"/>
          <a:stretch>
            <a:fillRect/>
          </a:stretch>
        </p:blipFill>
        <p:spPr>
          <a:xfrm>
            <a:off x="2051914" y="1864101"/>
            <a:ext cx="7590500" cy="453072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Heater calibration, S1H-NR-112…">
            <a:extLst>
              <a:ext uri="{FF2B5EF4-FFF2-40B4-BE49-F238E27FC236}">
                <a16:creationId xmlns:a16="http://schemas.microsoft.com/office/drawing/2014/main" id="{41D69CC4-9121-3446-838B-C677E645B2B0}"/>
              </a:ext>
            </a:extLst>
          </p:cNvPr>
          <p:cNvSpPr txBox="1"/>
          <p:nvPr/>
        </p:nvSpPr>
        <p:spPr>
          <a:xfrm>
            <a:off x="3399459" y="2210683"/>
            <a:ext cx="3712507" cy="656590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C82506"/>
                </a:solidFill>
              </a:defRPr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Heater calibration, S1H-NR-112</a:t>
            </a:r>
          </a:p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C82506"/>
                </a:solidFill>
              </a:defRPr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30 mg/s/W</a:t>
            </a:r>
          </a:p>
        </p:txBody>
      </p:sp>
    </p:spTree>
    <p:extLst>
      <p:ext uri="{BB962C8B-B14F-4D97-AF65-F5344CB8AC3E}">
        <p14:creationId xmlns:p14="http://schemas.microsoft.com/office/powerpoint/2010/main" val="3328117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STC: Q0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95384A07-2885-4343-B161-13C2E05CB71C}"/>
              </a:ext>
            </a:extLst>
          </p:cNvPr>
          <p:cNvSpPr txBox="1">
            <a:spLocks/>
          </p:cNvSpPr>
          <p:nvPr/>
        </p:nvSpPr>
        <p:spPr>
          <a:xfrm>
            <a:off x="396213" y="801096"/>
            <a:ext cx="11658600" cy="549615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Prototype SSR1 cavities qualified for </a:t>
            </a:r>
            <a:r>
              <a:rPr lang="en-US" sz="2000" dirty="0" err="1">
                <a:solidFill>
                  <a:schemeClr val="tx1"/>
                </a:solidFill>
              </a:rPr>
              <a:t>pCM</a:t>
            </a:r>
            <a:r>
              <a:rPr lang="en-US" sz="2000" dirty="0">
                <a:solidFill>
                  <a:schemeClr val="tx1"/>
                </a:solidFill>
              </a:rPr>
              <a:t> assembly </a:t>
            </a:r>
            <a:endParaRPr lang="en-US" sz="2000" dirty="0">
              <a:solidFill>
                <a:schemeClr val="accent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2FD92-B811-C842-88B0-069210048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32500" y="-295561"/>
            <a:ext cx="5050799" cy="81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67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STC: Q0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95384A07-2885-4343-B161-13C2E05CB71C}"/>
              </a:ext>
            </a:extLst>
          </p:cNvPr>
          <p:cNvSpPr txBox="1">
            <a:spLocks/>
          </p:cNvSpPr>
          <p:nvPr/>
        </p:nvSpPr>
        <p:spPr>
          <a:xfrm>
            <a:off x="396213" y="801096"/>
            <a:ext cx="11658600" cy="549615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Prototype SSR1 cavities qualified for </a:t>
            </a:r>
            <a:r>
              <a:rPr lang="en-US" sz="2000" dirty="0" err="1">
                <a:solidFill>
                  <a:schemeClr val="tx1"/>
                </a:solidFill>
              </a:rPr>
              <a:t>pCM</a:t>
            </a:r>
            <a:r>
              <a:rPr lang="en-US" sz="2000" dirty="0">
                <a:solidFill>
                  <a:schemeClr val="tx1"/>
                </a:solidFill>
              </a:rPr>
              <a:t> assembly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Summary of DHL measurements</a:t>
            </a:r>
            <a:endParaRPr lang="en-US" sz="2000" dirty="0">
              <a:solidFill>
                <a:schemeClr val="accent3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922FB02-DF4A-7146-AEF2-2F3B42E38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559252"/>
              </p:ext>
            </p:extLst>
          </p:nvPr>
        </p:nvGraphicFramePr>
        <p:xfrm>
          <a:off x="312403" y="2006929"/>
          <a:ext cx="11658604" cy="3372594"/>
        </p:xfrm>
        <a:graphic>
          <a:graphicData uri="http://schemas.openxmlformats.org/drawingml/2006/table">
            <a:tbl>
              <a:tblPr/>
              <a:tblGrid>
                <a:gridCol w="738763">
                  <a:extLst>
                    <a:ext uri="{9D8B030D-6E8A-4147-A177-3AD203B41FA5}">
                      <a16:colId xmlns:a16="http://schemas.microsoft.com/office/drawing/2014/main" val="1894390428"/>
                    </a:ext>
                  </a:extLst>
                </a:gridCol>
                <a:gridCol w="877281">
                  <a:extLst>
                    <a:ext uri="{9D8B030D-6E8A-4147-A177-3AD203B41FA5}">
                      <a16:colId xmlns:a16="http://schemas.microsoft.com/office/drawing/2014/main" val="728862433"/>
                    </a:ext>
                  </a:extLst>
                </a:gridCol>
                <a:gridCol w="1004256">
                  <a:extLst>
                    <a:ext uri="{9D8B030D-6E8A-4147-A177-3AD203B41FA5}">
                      <a16:colId xmlns:a16="http://schemas.microsoft.com/office/drawing/2014/main" val="3258554773"/>
                    </a:ext>
                  </a:extLst>
                </a:gridCol>
                <a:gridCol w="1004256">
                  <a:extLst>
                    <a:ext uri="{9D8B030D-6E8A-4147-A177-3AD203B41FA5}">
                      <a16:colId xmlns:a16="http://schemas.microsoft.com/office/drawing/2014/main" val="508792134"/>
                    </a:ext>
                  </a:extLst>
                </a:gridCol>
                <a:gridCol w="1004256">
                  <a:extLst>
                    <a:ext uri="{9D8B030D-6E8A-4147-A177-3AD203B41FA5}">
                      <a16:colId xmlns:a16="http://schemas.microsoft.com/office/drawing/2014/main" val="3564590789"/>
                    </a:ext>
                  </a:extLst>
                </a:gridCol>
                <a:gridCol w="1004256">
                  <a:extLst>
                    <a:ext uri="{9D8B030D-6E8A-4147-A177-3AD203B41FA5}">
                      <a16:colId xmlns:a16="http://schemas.microsoft.com/office/drawing/2014/main" val="2471248860"/>
                    </a:ext>
                  </a:extLst>
                </a:gridCol>
                <a:gridCol w="1004256">
                  <a:extLst>
                    <a:ext uri="{9D8B030D-6E8A-4147-A177-3AD203B41FA5}">
                      <a16:colId xmlns:a16="http://schemas.microsoft.com/office/drawing/2014/main" val="4277833221"/>
                    </a:ext>
                  </a:extLst>
                </a:gridCol>
                <a:gridCol w="1004256">
                  <a:extLst>
                    <a:ext uri="{9D8B030D-6E8A-4147-A177-3AD203B41FA5}">
                      <a16:colId xmlns:a16="http://schemas.microsoft.com/office/drawing/2014/main" val="3552204334"/>
                    </a:ext>
                  </a:extLst>
                </a:gridCol>
                <a:gridCol w="1004256">
                  <a:extLst>
                    <a:ext uri="{9D8B030D-6E8A-4147-A177-3AD203B41FA5}">
                      <a16:colId xmlns:a16="http://schemas.microsoft.com/office/drawing/2014/main" val="2556483343"/>
                    </a:ext>
                  </a:extLst>
                </a:gridCol>
                <a:gridCol w="1004256">
                  <a:extLst>
                    <a:ext uri="{9D8B030D-6E8A-4147-A177-3AD203B41FA5}">
                      <a16:colId xmlns:a16="http://schemas.microsoft.com/office/drawing/2014/main" val="929326614"/>
                    </a:ext>
                  </a:extLst>
                </a:gridCol>
                <a:gridCol w="1004256">
                  <a:extLst>
                    <a:ext uri="{9D8B030D-6E8A-4147-A177-3AD203B41FA5}">
                      <a16:colId xmlns:a16="http://schemas.microsoft.com/office/drawing/2014/main" val="4115638991"/>
                    </a:ext>
                  </a:extLst>
                </a:gridCol>
                <a:gridCol w="1004256">
                  <a:extLst>
                    <a:ext uri="{9D8B030D-6E8A-4147-A177-3AD203B41FA5}">
                      <a16:colId xmlns:a16="http://schemas.microsoft.com/office/drawing/2014/main" val="2028542025"/>
                    </a:ext>
                  </a:extLst>
                </a:gridCol>
              </a:tblGrid>
              <a:tr h="69919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Location in 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937548"/>
                  </a:ext>
                </a:extLst>
              </a:tr>
              <a:tr h="6991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Eacc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, MV/m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Serial #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S1H-NR-106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S1H-NR-110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S1H-NR-112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S1H-NR-109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S1H-NR-114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S1F-IU-104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S1H-NR-113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S1H-NR-111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Total CM, 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Average, 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352015"/>
                  </a:ext>
                </a:extLst>
              </a:tr>
              <a:tr h="3290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Q0, 1e8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626560"/>
                  </a:ext>
                </a:extLst>
              </a:tr>
              <a:tr h="3290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Ploss, 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896246"/>
                  </a:ext>
                </a:extLst>
              </a:tr>
              <a:tr h="3290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Q0, 1e8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67.2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644774"/>
                  </a:ext>
                </a:extLst>
              </a:tr>
              <a:tr h="3290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Ploss, 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37766"/>
                  </a:ext>
                </a:extLst>
              </a:tr>
              <a:tr h="3290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14.4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Q0, 1e8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445065"/>
                  </a:ext>
                </a:extLst>
              </a:tr>
              <a:tr h="3290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Ploss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, 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090706"/>
                  </a:ext>
                </a:extLst>
              </a:tr>
            </a:tbl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6D1A50E-86A6-174B-8344-F8690AEE20D6}"/>
              </a:ext>
            </a:extLst>
          </p:cNvPr>
          <p:cNvSpPr/>
          <p:nvPr/>
        </p:nvSpPr>
        <p:spPr>
          <a:xfrm>
            <a:off x="228600" y="3693226"/>
            <a:ext cx="11826213" cy="42751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69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47" y="251752"/>
            <a:ext cx="11582400" cy="427877"/>
          </a:xfrm>
        </p:spPr>
        <p:txBody>
          <a:bodyPr/>
          <a:lstStyle/>
          <a:p>
            <a:r>
              <a:rPr lang="en-US" sz="2800" dirty="0"/>
              <a:t>STC: df/</a:t>
            </a:r>
            <a:r>
              <a:rPr lang="en-US" sz="2800" dirty="0" err="1"/>
              <a:t>dp</a:t>
            </a:r>
            <a:r>
              <a:rPr lang="en-US" sz="2800" dirty="0"/>
              <a:t> and Lorentz Force Detuning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0FD376-D391-9440-9225-0C95E3B30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77617" y="389188"/>
            <a:ext cx="4484929" cy="5292813"/>
          </a:xfrm>
          <a:prstGeom prst="rect">
            <a:avLst/>
          </a:prstGeom>
        </p:spPr>
      </p:pic>
      <p:sp>
        <p:nvSpPr>
          <p:cNvPr id="14" name="Heater calibration, S1H-NR-112…">
            <a:extLst>
              <a:ext uri="{FF2B5EF4-FFF2-40B4-BE49-F238E27FC236}">
                <a16:creationId xmlns:a16="http://schemas.microsoft.com/office/drawing/2014/main" id="{BFC0842D-1E9F-E948-9807-2329B5348D6B}"/>
              </a:ext>
            </a:extLst>
          </p:cNvPr>
          <p:cNvSpPr txBox="1"/>
          <p:nvPr/>
        </p:nvSpPr>
        <p:spPr>
          <a:xfrm>
            <a:off x="1463827" y="5408280"/>
            <a:ext cx="3712507" cy="656590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C82506"/>
                </a:solidFill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8 qualified cavities: 1.1 – 9.9 Hz/Torr</a:t>
            </a:r>
          </a:p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C82506"/>
                </a:solidFill>
              </a:defRPr>
            </a:pPr>
            <a:r>
              <a:rPr lang="en-US" sz="1800" kern="0" dirty="0">
                <a:solidFill>
                  <a:srgbClr val="C82506"/>
                </a:solidFill>
                <a:latin typeface="Gill Sans"/>
                <a:cs typeface="Gill Sans"/>
                <a:sym typeface="Gill Sans"/>
              </a:rPr>
              <a:t>Mean value: 6.4 Hz/Torr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82506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81553B0B-7A1F-4954-A3F0-DBC7FF167F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9" r="4591" b="60965"/>
          <a:stretch/>
        </p:blipFill>
        <p:spPr>
          <a:xfrm>
            <a:off x="6225512" y="2251361"/>
            <a:ext cx="5661687" cy="3168467"/>
          </a:xfrm>
          <a:prstGeom prst="rect">
            <a:avLst/>
          </a:prstGeom>
        </p:spPr>
      </p:pic>
      <p:sp>
        <p:nvSpPr>
          <p:cNvPr id="16" name="Heater calibration, S1H-NR-112…">
            <a:extLst>
              <a:ext uri="{FF2B5EF4-FFF2-40B4-BE49-F238E27FC236}">
                <a16:creationId xmlns:a16="http://schemas.microsoft.com/office/drawing/2014/main" id="{0C9B817A-57AC-4F28-BA43-0BB819091290}"/>
              </a:ext>
            </a:extLst>
          </p:cNvPr>
          <p:cNvSpPr txBox="1"/>
          <p:nvPr/>
        </p:nvSpPr>
        <p:spPr>
          <a:xfrm>
            <a:off x="7029416" y="1438172"/>
            <a:ext cx="3865411" cy="656590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C82506"/>
                </a:solidFill>
              </a:defRPr>
            </a:pPr>
            <a:r>
              <a:rPr lang="en-US" sz="1800" kern="0" dirty="0">
                <a:solidFill>
                  <a:schemeClr val="accent3"/>
                </a:solidFill>
                <a:latin typeface="Gill Sans"/>
                <a:cs typeface="Gill Sans"/>
                <a:sym typeface="Gill Sans"/>
              </a:rPr>
              <a:t>Simulation shows good agreement with measurements (see Mattia talk)</a:t>
            </a:r>
          </a:p>
        </p:txBody>
      </p:sp>
    </p:spTree>
    <p:extLst>
      <p:ext uri="{BB962C8B-B14F-4D97-AF65-F5344CB8AC3E}">
        <p14:creationId xmlns:p14="http://schemas.microsoft.com/office/powerpoint/2010/main" val="3119128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47" y="251752"/>
            <a:ext cx="11582400" cy="427877"/>
          </a:xfrm>
        </p:spPr>
        <p:txBody>
          <a:bodyPr/>
          <a:lstStyle/>
          <a:p>
            <a:r>
              <a:rPr lang="en-US" sz="2800" dirty="0"/>
              <a:t>STC: df/</a:t>
            </a:r>
            <a:r>
              <a:rPr lang="en-US" sz="2800" dirty="0" err="1"/>
              <a:t>dp</a:t>
            </a:r>
            <a:r>
              <a:rPr lang="en-US" sz="2800" dirty="0"/>
              <a:t> and Lorentz Force Detuning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F8CD0-6FB4-804C-9B30-1FC515B48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9576" y="346041"/>
            <a:ext cx="4589101" cy="5483279"/>
          </a:xfrm>
          <a:prstGeom prst="rect">
            <a:avLst/>
          </a:prstGeom>
        </p:spPr>
      </p:pic>
      <p:sp>
        <p:nvSpPr>
          <p:cNvPr id="15" name="Heater calibration, S1H-NR-112…">
            <a:extLst>
              <a:ext uri="{FF2B5EF4-FFF2-40B4-BE49-F238E27FC236}">
                <a16:creationId xmlns:a16="http://schemas.microsoft.com/office/drawing/2014/main" id="{28B3E47A-3B4F-8D48-9309-CBC31734F807}"/>
              </a:ext>
            </a:extLst>
          </p:cNvPr>
          <p:cNvSpPr txBox="1"/>
          <p:nvPr/>
        </p:nvSpPr>
        <p:spPr>
          <a:xfrm>
            <a:off x="580594" y="5638647"/>
            <a:ext cx="5315360" cy="379591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C82506"/>
                </a:solidFill>
              </a:defRPr>
            </a:pPr>
            <a:r>
              <a:rPr lang="en-US" sz="1800" kern="0" dirty="0">
                <a:solidFill>
                  <a:srgbClr val="C82506"/>
                </a:solidFill>
                <a:latin typeface="Gill Sans"/>
                <a:cs typeface="Gill Sans"/>
                <a:sym typeface="Gill Sans"/>
              </a:rPr>
              <a:t>Mean value for 8 qualified cavities: -5.7 Hz/(MV/m)**2</a:t>
            </a: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4D890F39-2F86-4553-AFB9-B80D22CBA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" t="42382" r="14447" b="18358"/>
          <a:stretch/>
        </p:blipFill>
        <p:spPr>
          <a:xfrm>
            <a:off x="6016142" y="2192972"/>
            <a:ext cx="5676505" cy="3513879"/>
          </a:xfrm>
          <a:prstGeom prst="rect">
            <a:avLst/>
          </a:prstGeom>
        </p:spPr>
      </p:pic>
      <p:sp>
        <p:nvSpPr>
          <p:cNvPr id="16" name="Heater calibration, S1H-NR-112…">
            <a:extLst>
              <a:ext uri="{FF2B5EF4-FFF2-40B4-BE49-F238E27FC236}">
                <a16:creationId xmlns:a16="http://schemas.microsoft.com/office/drawing/2014/main" id="{01983AE0-A27C-4875-AE7D-2E380ED8E998}"/>
              </a:ext>
            </a:extLst>
          </p:cNvPr>
          <p:cNvSpPr txBox="1"/>
          <p:nvPr/>
        </p:nvSpPr>
        <p:spPr>
          <a:xfrm>
            <a:off x="7263333" y="1092835"/>
            <a:ext cx="3943383" cy="656590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C82506"/>
                </a:solidFill>
              </a:defRPr>
            </a:pPr>
            <a:r>
              <a:rPr lang="en-US" sz="1800" kern="0" dirty="0">
                <a:solidFill>
                  <a:schemeClr val="accent3"/>
                </a:solidFill>
                <a:latin typeface="Gill Sans"/>
                <a:cs typeface="Gill Sans"/>
                <a:sym typeface="Gill Sans"/>
              </a:rPr>
              <a:t>Simulation shows good agreement with measurements (see Mattia talk)</a:t>
            </a:r>
          </a:p>
        </p:txBody>
      </p:sp>
    </p:spTree>
    <p:extLst>
      <p:ext uri="{BB962C8B-B14F-4D97-AF65-F5344CB8AC3E}">
        <p14:creationId xmlns:p14="http://schemas.microsoft.com/office/powerpoint/2010/main" val="1480218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EF27C-0264-4744-8151-919DE7C5D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Prototype SSR1 cavities went through a comprehensive test program</a:t>
            </a:r>
          </a:p>
          <a:p>
            <a:pPr lvl="1"/>
            <a:r>
              <a:rPr lang="en-US" dirty="0"/>
              <a:t>Vertical tests (bare cavity)</a:t>
            </a:r>
          </a:p>
          <a:p>
            <a:pPr lvl="1"/>
            <a:r>
              <a:rPr lang="en-US" dirty="0"/>
              <a:t>Horizontal tests (jacketed cavity, integrated with high power coupler and tuner)</a:t>
            </a:r>
          </a:p>
          <a:p>
            <a:pPr lvl="1"/>
            <a:r>
              <a:rPr lang="en-US" dirty="0"/>
              <a:t>Prototype cryo-module (ultimate test: acceleration of H- beam with PIP-II parameters)</a:t>
            </a:r>
          </a:p>
          <a:p>
            <a:pPr lvl="1"/>
            <a:endParaRPr lang="en-US" dirty="0"/>
          </a:p>
          <a:p>
            <a:r>
              <a:rPr lang="en-US" dirty="0"/>
              <a:t>Prototype SSR1 cavities were demonstrated to perform up to (or exceeded) project specifications</a:t>
            </a:r>
          </a:p>
          <a:p>
            <a:endParaRPr lang="en-US" dirty="0"/>
          </a:p>
          <a:p>
            <a:r>
              <a:rPr lang="en-US" dirty="0"/>
              <a:t>Based on test results we decided not to change RF volume of SSR1</a:t>
            </a:r>
          </a:p>
          <a:p>
            <a:pPr lvl="1"/>
            <a:r>
              <a:rPr lang="en-US" sz="2000" dirty="0"/>
              <a:t>MP is well understood and once conditioned is not an issue in CM operation</a:t>
            </a:r>
          </a:p>
          <a:p>
            <a:r>
              <a:rPr lang="en-US" sz="2267" dirty="0"/>
              <a:t>SS Helium vessel will be replaced with </a:t>
            </a:r>
            <a:r>
              <a:rPr lang="en-US" sz="2267" dirty="0" err="1"/>
              <a:t>Ti</a:t>
            </a:r>
            <a:r>
              <a:rPr lang="en-US" sz="2267" dirty="0"/>
              <a:t> vessel in production SSR1 cavity</a:t>
            </a:r>
          </a:p>
          <a:p>
            <a:pPr lvl="1"/>
            <a:r>
              <a:rPr lang="en-US" sz="2000" dirty="0"/>
              <a:t>Help to mitigate Q0 reduction due to magnetization of SS vessel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A3CB9-3679-4EAC-8BC5-CE62463E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8880-2EC5-4EDA-9A91-7788A5C4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01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Prototype SSR1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DCE8595-C89B-C144-AA5C-6C97074BDBCB}"/>
              </a:ext>
            </a:extLst>
          </p:cNvPr>
          <p:cNvSpPr txBox="1">
            <a:spLocks/>
          </p:cNvSpPr>
          <p:nvPr/>
        </p:nvSpPr>
        <p:spPr>
          <a:xfrm>
            <a:off x="228600" y="814532"/>
            <a:ext cx="9236413" cy="549615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12 prototype cavities were produced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10 at Fermilab (US) and 2 at DEA BARC/IUAC (India)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Stainless steel Helium vessel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Prototype cavities went through extensive testing program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 12 bare cavities were qualified in vertical test cryostat (VTS)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10 jacketed cavities fully integrated with high power coupler and tuner were qualified in horizontal test cryostat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8 cavities selected for prototype cryomodule assembly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SSR1 </a:t>
            </a:r>
            <a:r>
              <a:rPr lang="en-US" sz="2000" dirty="0" err="1">
                <a:solidFill>
                  <a:schemeClr val="tx1"/>
                </a:solidFill>
              </a:rPr>
              <a:t>pCM</a:t>
            </a:r>
            <a:r>
              <a:rPr lang="en-US" sz="2000" dirty="0">
                <a:solidFill>
                  <a:schemeClr val="tx1"/>
                </a:solidFill>
              </a:rPr>
              <a:t> successfully tested and accelerated H- beam in PIP2IT test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pic>
        <p:nvPicPr>
          <p:cNvPr id="11" name="Picture 10" descr="A picture containing silver&#10;&#10;Description automatically generated">
            <a:extLst>
              <a:ext uri="{FF2B5EF4-FFF2-40B4-BE49-F238E27FC236}">
                <a16:creationId xmlns:a16="http://schemas.microsoft.com/office/drawing/2014/main" id="{A0B53CD1-3009-4E7B-8A36-4B58B7E1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11" y="4253929"/>
            <a:ext cx="2906417" cy="1977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4EA8F9-9B72-4EB9-B32E-6B65FF1E2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104" y="4243778"/>
            <a:ext cx="2012896" cy="2012896"/>
          </a:xfrm>
          <a:prstGeom prst="rect">
            <a:avLst/>
          </a:prstGeom>
        </p:spPr>
      </p:pic>
      <p:pic>
        <p:nvPicPr>
          <p:cNvPr id="16" name="Picture 15" descr="A picture containing blue, engine&#10;&#10;Description automatically generated">
            <a:extLst>
              <a:ext uri="{FF2B5EF4-FFF2-40B4-BE49-F238E27FC236}">
                <a16:creationId xmlns:a16="http://schemas.microsoft.com/office/drawing/2014/main" id="{1665BD0B-E6E3-4CEE-B4DF-40BFEF650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876" y="4249090"/>
            <a:ext cx="2674109" cy="2012896"/>
          </a:xfrm>
          <a:prstGeom prst="rect">
            <a:avLst/>
          </a:prstGeom>
        </p:spPr>
      </p:pic>
      <p:pic>
        <p:nvPicPr>
          <p:cNvPr id="18" name="Picture 17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864017B5-4171-4B9C-9EC5-52AB6388F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9048" y="793130"/>
            <a:ext cx="2542952" cy="2712955"/>
          </a:xfrm>
          <a:prstGeom prst="rect">
            <a:avLst/>
          </a:prstGeom>
        </p:spPr>
      </p:pic>
      <p:pic>
        <p:nvPicPr>
          <p:cNvPr id="20" name="Picture 19" descr="A picture containing camera&#10;&#10;Description automatically generated">
            <a:extLst>
              <a:ext uri="{FF2B5EF4-FFF2-40B4-BE49-F238E27FC236}">
                <a16:creationId xmlns:a16="http://schemas.microsoft.com/office/drawing/2014/main" id="{C850971F-C070-4D97-A34E-820964002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3190" y="3518952"/>
            <a:ext cx="2450886" cy="261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13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4EAFF5-66C1-4E3F-9E76-19BDAEAF5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13" y="3215061"/>
            <a:ext cx="11582400" cy="427877"/>
          </a:xfrm>
        </p:spPr>
        <p:txBody>
          <a:bodyPr/>
          <a:lstStyle/>
          <a:p>
            <a:pPr algn="ctr"/>
            <a:r>
              <a:rPr lang="en-US" dirty="0"/>
              <a:t>Prototype SSR1 Cryomodule Testing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791DE-D1CF-4AB3-ADFD-2C7AD0F9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91AFB-AE00-4482-9122-7C7A07EB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244AD-2A04-49C0-A8F2-C53390F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23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2B3936-41DC-4EE1-833E-B10486F87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Show that </a:t>
            </a:r>
            <a:r>
              <a:rPr lang="en-US" dirty="0" err="1"/>
              <a:t>pCM</a:t>
            </a:r>
            <a:r>
              <a:rPr lang="en-US" dirty="0"/>
              <a:t> can provide acceleration of H- beam with parameters required PIP-II physics program</a:t>
            </a:r>
          </a:p>
          <a:p>
            <a:pPr>
              <a:spcBef>
                <a:spcPts val="1200"/>
              </a:spcBef>
            </a:pPr>
            <a:r>
              <a:rPr lang="en-US" dirty="0"/>
              <a:t>Demonstrate achievement of critical parameters:</a:t>
            </a:r>
          </a:p>
          <a:p>
            <a:pPr lvl="1">
              <a:spcBef>
                <a:spcPts val="1200"/>
              </a:spcBef>
            </a:pPr>
            <a:r>
              <a:rPr lang="en-US" dirty="0" err="1">
                <a:solidFill>
                  <a:schemeClr val="accent3"/>
                </a:solidFill>
              </a:rPr>
              <a:t>Eacc</a:t>
            </a:r>
            <a:r>
              <a:rPr lang="en-US" dirty="0">
                <a:solidFill>
                  <a:schemeClr val="accent3"/>
                </a:solidFill>
              </a:rPr>
              <a:t> and Q0 correspond to project requirements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Magnets provide required parameters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Cavities and magnets are aligned according to specifications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RF coupler can sustain full power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Tuners provide required range, resolution; </a:t>
            </a:r>
            <a:r>
              <a:rPr lang="en-US" dirty="0">
                <a:solidFill>
                  <a:schemeClr val="accent3"/>
                </a:solidFill>
              </a:rPr>
              <a:t>cavities are tunable to 325.000 MHz</a:t>
            </a:r>
          </a:p>
          <a:p>
            <a:pPr lvl="1">
              <a:spcBef>
                <a:spcPts val="1200"/>
              </a:spcBef>
            </a:pPr>
            <a:r>
              <a:rPr lang="en-US" dirty="0" err="1">
                <a:solidFill>
                  <a:schemeClr val="accent3"/>
                </a:solidFill>
              </a:rPr>
              <a:t>pCM</a:t>
            </a:r>
            <a:r>
              <a:rPr lang="en-US" dirty="0">
                <a:solidFill>
                  <a:schemeClr val="accent3"/>
                </a:solidFill>
              </a:rPr>
              <a:t> do not exceed designed static and dynamic heat loads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chemeClr val="accent3"/>
                </a:solidFill>
              </a:rPr>
              <a:t>Microphonics level within specifications</a:t>
            </a:r>
          </a:p>
          <a:p>
            <a:pPr>
              <a:spcBef>
                <a:spcPts val="1200"/>
              </a:spcBef>
            </a:pPr>
            <a:r>
              <a:rPr lang="en-US" dirty="0"/>
              <a:t>Phased approach for cavity qualification: for 1st and 2nd CM slot in PIP-II </a:t>
            </a:r>
            <a:r>
              <a:rPr lang="en-US" dirty="0" err="1"/>
              <a:t>Linac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B5BEE1-44DB-4D56-BE7C-F3E8BC8E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Prototype SSR1: Goal of testing at PIP2IT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D00A-92C0-46F9-912A-AD4BA54D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61AD1-536C-4421-9E2D-0E0B2FF5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2E49C-C794-475C-965F-12F351EF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0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9278-9F08-0342-A850-52DD7D43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Phase 1 &amp; 2 requirements: Accelerating Field and Q0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B697E-AC16-4C15-AAA9-BADAD5779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8E1D0-C25E-4F7A-BE41-2D4526DC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7497D-E0D7-4334-8AE8-1A0A0911C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370E81-46A4-174D-8A37-4298A625FA9D}"/>
              </a:ext>
            </a:extLst>
          </p:cNvPr>
          <p:cNvGraphicFramePr>
            <a:graphicFrameLocks noGrp="1"/>
          </p:cNvGraphicFramePr>
          <p:nvPr/>
        </p:nvGraphicFramePr>
        <p:xfrm>
          <a:off x="296093" y="836612"/>
          <a:ext cx="11249890" cy="5544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4300">
                  <a:extLst>
                    <a:ext uri="{9D8B030D-6E8A-4147-A177-3AD203B41FA5}">
                      <a16:colId xmlns:a16="http://schemas.microsoft.com/office/drawing/2014/main" val="2788826419"/>
                    </a:ext>
                  </a:extLst>
                </a:gridCol>
                <a:gridCol w="997235">
                  <a:extLst>
                    <a:ext uri="{9D8B030D-6E8A-4147-A177-3AD203B41FA5}">
                      <a16:colId xmlns:a16="http://schemas.microsoft.com/office/drawing/2014/main" val="1195985486"/>
                    </a:ext>
                  </a:extLst>
                </a:gridCol>
                <a:gridCol w="994847">
                  <a:extLst>
                    <a:ext uri="{9D8B030D-6E8A-4147-A177-3AD203B41FA5}">
                      <a16:colId xmlns:a16="http://schemas.microsoft.com/office/drawing/2014/main" val="2855948245"/>
                    </a:ext>
                  </a:extLst>
                </a:gridCol>
                <a:gridCol w="994847">
                  <a:extLst>
                    <a:ext uri="{9D8B030D-6E8A-4147-A177-3AD203B41FA5}">
                      <a16:colId xmlns:a16="http://schemas.microsoft.com/office/drawing/2014/main" val="2117602547"/>
                    </a:ext>
                  </a:extLst>
                </a:gridCol>
                <a:gridCol w="997235">
                  <a:extLst>
                    <a:ext uri="{9D8B030D-6E8A-4147-A177-3AD203B41FA5}">
                      <a16:colId xmlns:a16="http://schemas.microsoft.com/office/drawing/2014/main" val="2055725702"/>
                    </a:ext>
                  </a:extLst>
                </a:gridCol>
                <a:gridCol w="1554300">
                  <a:extLst>
                    <a:ext uri="{9D8B030D-6E8A-4147-A177-3AD203B41FA5}">
                      <a16:colId xmlns:a16="http://schemas.microsoft.com/office/drawing/2014/main" val="4033765050"/>
                    </a:ext>
                  </a:extLst>
                </a:gridCol>
                <a:gridCol w="997235">
                  <a:extLst>
                    <a:ext uri="{9D8B030D-6E8A-4147-A177-3AD203B41FA5}">
                      <a16:colId xmlns:a16="http://schemas.microsoft.com/office/drawing/2014/main" val="1814891794"/>
                    </a:ext>
                  </a:extLst>
                </a:gridCol>
                <a:gridCol w="1053297">
                  <a:extLst>
                    <a:ext uri="{9D8B030D-6E8A-4147-A177-3AD203B41FA5}">
                      <a16:colId xmlns:a16="http://schemas.microsoft.com/office/drawing/2014/main" val="2362590437"/>
                    </a:ext>
                  </a:extLst>
                </a:gridCol>
                <a:gridCol w="1053297">
                  <a:extLst>
                    <a:ext uri="{9D8B030D-6E8A-4147-A177-3AD203B41FA5}">
                      <a16:colId xmlns:a16="http://schemas.microsoft.com/office/drawing/2014/main" val="3631753018"/>
                    </a:ext>
                  </a:extLst>
                </a:gridCol>
                <a:gridCol w="1053297">
                  <a:extLst>
                    <a:ext uri="{9D8B030D-6E8A-4147-A177-3AD203B41FA5}">
                      <a16:colId xmlns:a16="http://schemas.microsoft.com/office/drawing/2014/main" val="3813462876"/>
                    </a:ext>
                  </a:extLst>
                </a:gridCol>
              </a:tblGrid>
              <a:tr h="372724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Phase 1 (CM1)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Phase 2 (CM2)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33303"/>
                  </a:ext>
                </a:extLst>
              </a:tr>
              <a:tr h="69620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Cavity ID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Operating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condition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Acceptance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Criteria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Cavity ID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Operating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condition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Acceptance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Criteria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41564" marB="415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991250"/>
                  </a:ext>
                </a:extLst>
              </a:tr>
              <a:tr h="6121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chemeClr val="tx1"/>
                          </a:solidFill>
                          <a:effectLst/>
                        </a:rPr>
                        <a:t>acc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MV/m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x10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chemeClr val="tx1"/>
                          </a:solidFill>
                          <a:effectLst/>
                        </a:rPr>
                        <a:t>acc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MV/m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x10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chemeClr val="tx1"/>
                          </a:solidFill>
                          <a:effectLst/>
                        </a:rPr>
                        <a:t>acc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MV/m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x10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chemeClr val="tx1"/>
                          </a:solidFill>
                          <a:effectLst/>
                        </a:rPr>
                        <a:t>acc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MV/m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x10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090080"/>
                  </a:ext>
                </a:extLst>
              </a:tr>
              <a:tr h="482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SSR1_1_1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4.88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5.61</a:t>
                      </a: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SSR1_2_1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10.00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11.50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807465"/>
                  </a:ext>
                </a:extLst>
              </a:tr>
              <a:tr h="482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SSR1_1_2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4.63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5.32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SSR1_2_2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8.78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10.10</a:t>
                      </a: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27085"/>
                  </a:ext>
                </a:extLst>
              </a:tr>
              <a:tr h="482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SSR1_1_3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4.78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5.50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SSR1_2_3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8.05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9.26</a:t>
                      </a: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296169"/>
                  </a:ext>
                </a:extLst>
              </a:tr>
              <a:tr h="482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SSR1_1_4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7.32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8.42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SSR1_2_4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10.00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11.50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25892"/>
                  </a:ext>
                </a:extLst>
              </a:tr>
              <a:tr h="482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SSR1_1_5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7.80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8.97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SSR1_2_5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9.76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11.22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263407"/>
                  </a:ext>
                </a:extLst>
              </a:tr>
              <a:tr h="482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SSR1_1_6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7.56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8.69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SSR1_2_6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10.00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11.50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130646"/>
                  </a:ext>
                </a:extLst>
              </a:tr>
              <a:tr h="482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SSR1_1_7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7.32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8.42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SSR1_2_7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8.54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9.82</a:t>
                      </a: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836855"/>
                  </a:ext>
                </a:extLst>
              </a:tr>
              <a:tr h="482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SSR1_1_8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10.00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11.50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SSR1_2_8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10.00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11.50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952" marR="6095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765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641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FD6E5-7FC6-4BA0-9CBB-1CA963B7A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Warm Pre-Test Checkout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Instrumentation, signal integrity, vacuums, cavity &amp; tuner “health”, alignment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Cooldown to 4K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shield (dT &lt; 50K) and strongback (T &gt; 283K, dT &lt; 5K)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 warm window (T &gt; 275K)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Cooldown to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Achieve stable </a:t>
            </a:r>
            <a:r>
              <a:rPr lang="en-US" sz="18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operation, control loops, LL control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Individual Cavity RF Testing @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Gradient, FE/MP, cavity frequency, coupler </a:t>
            </a:r>
            <a:r>
              <a:rPr lang="en-US" sz="18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8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tuner 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 Testing at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Full field operation of solenoids and X/Y correctors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Ensemble Cavity Testing @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2K heat loads, average Q</a:t>
            </a:r>
            <a:r>
              <a:rPr lang="en-US" sz="1800" baseline="-25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(individual cavity 2K heat loads were too small to measure)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LLRF Control @ 2K, Microphonics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Simultaneously operate cavities in GDR (Generator Driven Resonator) mode (as needed for beam operation), demonstrate control with microphonics</a:t>
            </a:r>
          </a:p>
          <a:p>
            <a:endParaRPr lang="en-US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6753E8-7D91-4EFE-96B5-DF6FD46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SSR1: Test Plan 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BCC2B-D2E8-47ED-9635-D93D48298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569D0-5ABA-466E-AE16-C04F21875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8C9C7-95C3-460C-A996-8631CFE6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09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8E0190D-B4C1-2649-9A93-92B39BD7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SSR1: RF Performance of Cavities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DC51E3-7CCD-4815-AF4D-D6307E7A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3/1/2023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72C08B-25E9-45E5-98B0-B28097A3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75805-99A9-4576-8BD3-87D77E716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30CF005-AF15-C74C-A688-4452B7F85058}"/>
              </a:ext>
            </a:extLst>
          </p:cNvPr>
          <p:cNvGraphicFramePr>
            <a:graphicFrameLocks/>
          </p:cNvGraphicFramePr>
          <p:nvPr/>
        </p:nvGraphicFramePr>
        <p:xfrm>
          <a:off x="730475" y="1629324"/>
          <a:ext cx="5365524" cy="447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905662E-31E9-0E45-8DA8-DCA69A93D62F}"/>
              </a:ext>
            </a:extLst>
          </p:cNvPr>
          <p:cNvGraphicFramePr>
            <a:graphicFrameLocks/>
          </p:cNvGraphicFramePr>
          <p:nvPr/>
        </p:nvGraphicFramePr>
        <p:xfrm>
          <a:off x="6318250" y="1629324"/>
          <a:ext cx="5568949" cy="447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726BCF-87C4-4A51-882F-BC8491F1BCD4}"/>
              </a:ext>
            </a:extLst>
          </p:cNvPr>
          <p:cNvSpPr txBox="1"/>
          <p:nvPr/>
        </p:nvSpPr>
        <p:spPr>
          <a:xfrm>
            <a:off x="416560" y="1052832"/>
            <a:ext cx="11451596" cy="400110"/>
          </a:xfrm>
          <a:prstGeom prst="rect">
            <a:avLst/>
          </a:prstGeom>
          <a:noFill/>
          <a:ln w="190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Resonance frequency and Q</a:t>
            </a:r>
            <a:r>
              <a:rPr lang="en-US" sz="2000" baseline="-25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 </a:t>
            </a: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measurements at RT, 4K, 2K. Results are within the expected ranges. </a:t>
            </a:r>
          </a:p>
        </p:txBody>
      </p:sp>
    </p:spTree>
    <p:extLst>
      <p:ext uri="{BB962C8B-B14F-4D97-AF65-F5344CB8AC3E}">
        <p14:creationId xmlns:p14="http://schemas.microsoft.com/office/powerpoint/2010/main" val="4205539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8E0190D-B4C1-2649-9A93-92B39BD7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Coupler conditioning off resonance at pulsed 2-16% DF, then CW</a:t>
            </a:r>
          </a:p>
          <a:p>
            <a:r>
              <a:rPr lang="en-US" dirty="0">
                <a:solidFill>
                  <a:srgbClr val="4E4E4E"/>
                </a:solidFill>
              </a:rPr>
              <a:t>LLRF calibration</a:t>
            </a:r>
          </a:p>
          <a:p>
            <a:r>
              <a:rPr lang="en-US" dirty="0">
                <a:solidFill>
                  <a:srgbClr val="4E4E4E"/>
                </a:solidFill>
              </a:rPr>
              <a:t>Cavity Multipactor conditioning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</a:rPr>
              <a:t>3 MP barriers 4-7.5 MV/m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</a:rPr>
              <a:t>Average time to condition: 16 hours</a:t>
            </a:r>
          </a:p>
          <a:p>
            <a:r>
              <a:rPr lang="en-US" dirty="0">
                <a:solidFill>
                  <a:srgbClr val="4E4E4E"/>
                </a:solidFill>
              </a:rPr>
              <a:t>Increase cavity field to full gradient, check field emission</a:t>
            </a:r>
          </a:p>
          <a:p>
            <a:r>
              <a:rPr lang="en-US" dirty="0">
                <a:solidFill>
                  <a:srgbClr val="4E4E4E"/>
                </a:solidFill>
              </a:rPr>
              <a:t>Misc. measurements (Lorentz force detuning, LLRF detuning calibration, microphonics </a:t>
            </a:r>
            <a:r>
              <a:rPr lang="en-US" dirty="0" err="1">
                <a:solidFill>
                  <a:srgbClr val="4E4E4E"/>
                </a:solidFill>
              </a:rPr>
              <a:t>etc</a:t>
            </a:r>
            <a:r>
              <a:rPr lang="en-US" dirty="0">
                <a:solidFill>
                  <a:srgbClr val="4E4E4E"/>
                </a:solidFill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rgbClr val="4E4E4E"/>
              </a:solidFill>
            </a:endParaRPr>
          </a:p>
          <a:p>
            <a:endParaRPr lang="en-US" dirty="0">
              <a:solidFill>
                <a:srgbClr val="4E4E4E"/>
              </a:solidFill>
            </a:endParaRPr>
          </a:p>
          <a:p>
            <a:endParaRPr lang="en-US" sz="1800" dirty="0">
              <a:solidFill>
                <a:srgbClr val="4E4E4E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4E4E4E"/>
              </a:solidFill>
            </a:endParaRPr>
          </a:p>
          <a:p>
            <a:pPr lvl="1"/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SSR1: individual cavity testing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90133-30B4-4F16-AFF6-2B330309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3AD64-A970-4B86-9934-61B365EA2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A0267-7503-4ED8-9A8A-B21A9819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932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Prototype SSR1 : Multipactor Conditioning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8BDA64-9714-174E-8AC6-F8C1C08435A9}"/>
              </a:ext>
            </a:extLst>
          </p:cNvPr>
          <p:cNvGrpSpPr/>
          <p:nvPr/>
        </p:nvGrpSpPr>
        <p:grpSpPr>
          <a:xfrm>
            <a:off x="2051914" y="785164"/>
            <a:ext cx="6885833" cy="5496158"/>
            <a:chOff x="1420175" y="1038004"/>
            <a:chExt cx="6446634" cy="5178165"/>
          </a:xfrm>
        </p:grpSpPr>
        <p:pic>
          <p:nvPicPr>
            <p:cNvPr id="26" name="Picture 2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70CFD76-B976-C44F-8128-AB0625E7E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075" r="1382"/>
            <a:stretch/>
          </p:blipFill>
          <p:spPr>
            <a:xfrm>
              <a:off x="1420175" y="1038004"/>
              <a:ext cx="6446634" cy="5178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DE8946-11DA-0640-AC24-12B0334A0E5C}"/>
                </a:ext>
              </a:extLst>
            </p:cNvPr>
            <p:cNvSpPr txBox="1"/>
            <p:nvPr/>
          </p:nvSpPr>
          <p:spPr>
            <a:xfrm>
              <a:off x="2528151" y="1138284"/>
              <a:ext cx="73604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pCM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17DF9E-0310-1149-BEF0-5DC3CCFA839A}"/>
                </a:ext>
              </a:extLst>
            </p:cNvPr>
            <p:cNvSpPr txBox="1"/>
            <p:nvPr/>
          </p:nvSpPr>
          <p:spPr>
            <a:xfrm>
              <a:off x="4061698" y="2676847"/>
              <a:ext cx="6521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chemeClr val="accent4"/>
                  </a:solidFill>
                </a:rPr>
                <a:t>Eacc</a:t>
              </a:r>
              <a:endParaRPr lang="en-US" sz="1800" dirty="0">
                <a:solidFill>
                  <a:schemeClr val="accent4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4F894D-3773-644B-8C2C-9867815B60FE}"/>
                </a:ext>
              </a:extLst>
            </p:cNvPr>
            <p:cNvSpPr txBox="1"/>
            <p:nvPr/>
          </p:nvSpPr>
          <p:spPr>
            <a:xfrm>
              <a:off x="3865779" y="1107506"/>
              <a:ext cx="1624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chemeClr val="accent2"/>
                  </a:solidFill>
                </a:rPr>
                <a:t>LHe</a:t>
              </a:r>
              <a:r>
                <a:rPr lang="en-US" sz="1800" dirty="0">
                  <a:solidFill>
                    <a:schemeClr val="accent2"/>
                  </a:solidFill>
                </a:rPr>
                <a:t> mass flow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36BDF02-A7D8-9642-ACEB-95640604E13A}"/>
                </a:ext>
              </a:extLst>
            </p:cNvPr>
            <p:cNvSpPr txBox="1"/>
            <p:nvPr/>
          </p:nvSpPr>
          <p:spPr>
            <a:xfrm>
              <a:off x="6064139" y="1353728"/>
              <a:ext cx="1106423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Radiation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B70E938-4F00-A648-91A4-E77D44438496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387790" y="3046179"/>
              <a:ext cx="811531" cy="358375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EC327B1-5289-7647-9CDA-4884E0B12909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4364929" y="1476838"/>
              <a:ext cx="312974" cy="77765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48DF803-5B7A-BD43-B2B5-1569C2AB7150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 flipH="1">
              <a:off x="5444571" y="1723060"/>
              <a:ext cx="1172780" cy="130950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Beam vacuum and LHe fill line connections">
            <a:extLst>
              <a:ext uri="{FF2B5EF4-FFF2-40B4-BE49-F238E27FC236}">
                <a16:creationId xmlns:a16="http://schemas.microsoft.com/office/drawing/2014/main" id="{8EC00613-4160-D443-8D3F-0F72F74B7468}"/>
              </a:ext>
            </a:extLst>
          </p:cNvPr>
          <p:cNvSpPr txBox="1"/>
          <p:nvPr/>
        </p:nvSpPr>
        <p:spPr>
          <a:xfrm>
            <a:off x="9258321" y="1465924"/>
            <a:ext cx="2824801" cy="2872581"/>
          </a:xfrm>
          <a:prstGeom prst="rect">
            <a:avLst/>
          </a:prstGeom>
          <a:solidFill>
            <a:srgbClr val="FFFFFF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C82506"/>
                </a:solidFill>
                <a:latin typeface="Gill Sans"/>
                <a:cs typeface="Gill Sans"/>
                <a:sym typeface="Gill Sans"/>
              </a:rPr>
              <a:t>3 strong MP barriers in the range 4.5-7.5 MV/m</a:t>
            </a:r>
          </a:p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82506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Average MP conditioning time: 16 hours/cavity</a:t>
            </a:r>
          </a:p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0" dirty="0">
              <a:solidFill>
                <a:srgbClr val="C82506"/>
              </a:solidFill>
              <a:latin typeface="Gill Sans"/>
              <a:cs typeface="Gill Sans"/>
              <a:sym typeface="Gill Sans"/>
            </a:endParaRPr>
          </a:p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After warmup/cooldown cycle conditioning time reduced to less than 1 hour (average)</a:t>
            </a:r>
          </a:p>
        </p:txBody>
      </p:sp>
    </p:spTree>
    <p:extLst>
      <p:ext uri="{BB962C8B-B14F-4D97-AF65-F5344CB8AC3E}">
        <p14:creationId xmlns:p14="http://schemas.microsoft.com/office/powerpoint/2010/main" val="1008290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1C311C29-3194-CB47-900C-F26747D04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073" y="728356"/>
            <a:ext cx="6627083" cy="5059363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All 8 cavities achieved nominal Phase I gradient (+15%)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16.6-17.5 MeV acceleration (cavity 8 at 8-10 MV/m)</a:t>
            </a:r>
          </a:p>
          <a:p>
            <a:r>
              <a:rPr lang="en-US" sz="1600" dirty="0">
                <a:solidFill>
                  <a:schemeClr val="tx1"/>
                </a:solidFill>
              </a:rPr>
              <a:t>Only one cavity (#4) has mild (2-3 </a:t>
            </a:r>
            <a:r>
              <a:rPr lang="en-US" sz="1600" dirty="0" err="1">
                <a:solidFill>
                  <a:schemeClr val="tx1"/>
                </a:solidFill>
              </a:rPr>
              <a:t>mR</a:t>
            </a:r>
            <a:r>
              <a:rPr lang="en-US" sz="1600" dirty="0">
                <a:solidFill>
                  <a:schemeClr val="tx1"/>
                </a:solidFill>
              </a:rPr>
              <a:t>/h) FE radiation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Microphonics are better than 10 Hz (LLRF group)</a:t>
            </a:r>
          </a:p>
          <a:p>
            <a:endParaRPr lang="en-US" sz="1600" dirty="0"/>
          </a:p>
          <a:p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D9278-9F08-0342-A850-52DD7D43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SSR1: Phase I - RF performance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D323F1-E553-644E-BF7C-D03EA43CAFBF}"/>
              </a:ext>
            </a:extLst>
          </p:cNvPr>
          <p:cNvGrpSpPr/>
          <p:nvPr/>
        </p:nvGrpSpPr>
        <p:grpSpPr>
          <a:xfrm>
            <a:off x="5241073" y="1934525"/>
            <a:ext cx="6333893" cy="4259212"/>
            <a:chOff x="452349" y="3441848"/>
            <a:chExt cx="3948691" cy="3306726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5D301613-92FF-3C4E-88AB-F55AE7E9B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349" y="3441848"/>
              <a:ext cx="3948691" cy="330672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5DAF1E-54DA-6147-B996-936E34EE26EB}"/>
                </a:ext>
              </a:extLst>
            </p:cNvPr>
            <p:cNvSpPr/>
            <p:nvPr/>
          </p:nvSpPr>
          <p:spPr>
            <a:xfrm rot="1491232">
              <a:off x="1721532" y="3870370"/>
              <a:ext cx="461761" cy="193512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E09EE1B-C140-7C46-8C3B-841572DA9A17}"/>
                </a:ext>
              </a:extLst>
            </p:cNvPr>
            <p:cNvSpPr/>
            <p:nvPr/>
          </p:nvSpPr>
          <p:spPr>
            <a:xfrm>
              <a:off x="2568583" y="3877798"/>
              <a:ext cx="472330" cy="1935126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164522-64B5-8A4E-808D-5BA24CEE0F6E}"/>
                </a:ext>
              </a:extLst>
            </p:cNvPr>
            <p:cNvSpPr/>
            <p:nvPr/>
          </p:nvSpPr>
          <p:spPr>
            <a:xfrm rot="584310">
              <a:off x="3210513" y="3984377"/>
              <a:ext cx="648467" cy="206055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7DF7A3-38D7-CD4D-B9A3-5A8ED766612E}"/>
                </a:ext>
              </a:extLst>
            </p:cNvPr>
            <p:cNvSpPr txBox="1"/>
            <p:nvPr/>
          </p:nvSpPr>
          <p:spPr>
            <a:xfrm>
              <a:off x="1789924" y="386294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F29D67-2019-2A45-B0CF-8FC2B1178CD2}"/>
                </a:ext>
              </a:extLst>
            </p:cNvPr>
            <p:cNvSpPr txBox="1"/>
            <p:nvPr/>
          </p:nvSpPr>
          <p:spPr>
            <a:xfrm>
              <a:off x="2891627" y="375971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1429E7-2EED-1842-A08F-836B8721FF2D}"/>
                </a:ext>
              </a:extLst>
            </p:cNvPr>
            <p:cNvSpPr txBox="1"/>
            <p:nvPr/>
          </p:nvSpPr>
          <p:spPr>
            <a:xfrm>
              <a:off x="3800208" y="386294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D8409B5E-F702-4443-AC07-D937CDC858F4}"/>
              </a:ext>
            </a:extLst>
          </p:cNvPr>
          <p:cNvGraphicFramePr>
            <a:graphicFrameLocks/>
          </p:cNvGraphicFramePr>
          <p:nvPr/>
        </p:nvGraphicFramePr>
        <p:xfrm>
          <a:off x="304802" y="610597"/>
          <a:ext cx="4740276" cy="3379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B400754-F2E4-4E4B-85D2-DEA0A436EA76}"/>
              </a:ext>
            </a:extLst>
          </p:cNvPr>
          <p:cNvSpPr txBox="1"/>
          <p:nvPr/>
        </p:nvSpPr>
        <p:spPr>
          <a:xfrm>
            <a:off x="265045" y="4271309"/>
            <a:ext cx="465158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SSR1 </a:t>
            </a:r>
            <a:r>
              <a:rPr lang="en-US" sz="2000" dirty="0" err="1"/>
              <a:t>pCM</a:t>
            </a:r>
            <a:r>
              <a:rPr lang="en-US" sz="2000" dirty="0"/>
              <a:t> during PIP2IT Beam Operation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0DA58D-8259-764A-9980-DC6247CA861C}"/>
              </a:ext>
            </a:extLst>
          </p:cNvPr>
          <p:cNvSpPr txBox="1"/>
          <p:nvPr/>
        </p:nvSpPr>
        <p:spPr>
          <a:xfrm>
            <a:off x="478948" y="4848427"/>
            <a:ext cx="4391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Turning and phasing cavities</a:t>
            </a:r>
          </a:p>
          <a:p>
            <a:pPr marL="342900" indent="-342900">
              <a:buAutoNum type="arabicPeriod"/>
            </a:pPr>
            <a:r>
              <a:rPr lang="en-US" sz="2000" dirty="0"/>
              <a:t>TOF energy measurements</a:t>
            </a:r>
          </a:p>
          <a:p>
            <a:pPr marL="342900" indent="-342900">
              <a:buAutoNum type="arabicPeriod"/>
            </a:pPr>
            <a:r>
              <a:rPr lang="en-US" sz="2000" dirty="0"/>
              <a:t>Other beam studies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9F5579-8BB6-420F-9558-AC8A55CB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2C7C5-3ADA-413E-8EF7-8DAA72835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D6046-49FD-4594-BA8C-21E16154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21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9278-9F08-0342-A850-52DD7D43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SSR1: Phase II - RF performance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02283-FEED-D141-A962-4896CE98C35D}"/>
              </a:ext>
            </a:extLst>
          </p:cNvPr>
          <p:cNvSpPr txBox="1"/>
          <p:nvPr/>
        </p:nvSpPr>
        <p:spPr>
          <a:xfrm>
            <a:off x="408878" y="809301"/>
            <a:ext cx="1137424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 out 8 Cavities (1,2,5,6,7 and 8) reached Phase II administrative limit, with very mild radiation (0.6-0.9 </a:t>
            </a:r>
            <a:r>
              <a:rPr lang="en-US" sz="18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/h) in cavities 1,2,7,8 and no radiation in cavities 5,6. At operating gradient radiation is at background level for all these cavities.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3 and 4 have strong FE radiation (&gt;200 </a:t>
            </a:r>
            <a:r>
              <a:rPr lang="en-US" sz="18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/h) at Phase II operating fields.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3 has soft quench above 8 MV/m at rate 1/15 minutes, no quenches just below 8 MV/m.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568FA-40DB-4D24-96AB-454194EC1803}"/>
              </a:ext>
            </a:extLst>
          </p:cNvPr>
          <p:cNvGrpSpPr/>
          <p:nvPr/>
        </p:nvGrpSpPr>
        <p:grpSpPr>
          <a:xfrm>
            <a:off x="927403" y="2494156"/>
            <a:ext cx="4664400" cy="3902738"/>
            <a:chOff x="408879" y="2494156"/>
            <a:chExt cx="4664400" cy="3902738"/>
          </a:xfrm>
        </p:grpSpPr>
        <p:pic>
          <p:nvPicPr>
            <p:cNvPr id="8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CBB9628-7E0A-6E49-AF71-0BE0E663C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9" t="4034" r="2298"/>
            <a:stretch/>
          </p:blipFill>
          <p:spPr>
            <a:xfrm>
              <a:off x="408879" y="2494156"/>
              <a:ext cx="4664400" cy="39027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89D63E-7574-3040-82F0-32DA37153EEB}"/>
                </a:ext>
              </a:extLst>
            </p:cNvPr>
            <p:cNvSpPr txBox="1"/>
            <p:nvPr/>
          </p:nvSpPr>
          <p:spPr>
            <a:xfrm>
              <a:off x="1524295" y="2856501"/>
              <a:ext cx="92301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Cavity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CE5EED-F2BB-AA45-B09E-B1226B93513F}"/>
                </a:ext>
              </a:extLst>
            </p:cNvPr>
            <p:cNvSpPr txBox="1"/>
            <p:nvPr/>
          </p:nvSpPr>
          <p:spPr>
            <a:xfrm>
              <a:off x="1475655" y="4343381"/>
              <a:ext cx="179376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FE onset 5 MV/m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EC09B0-5017-4A01-8C11-1E3745F52DE2}"/>
              </a:ext>
            </a:extLst>
          </p:cNvPr>
          <p:cNvGrpSpPr/>
          <p:nvPr/>
        </p:nvGrpSpPr>
        <p:grpSpPr>
          <a:xfrm>
            <a:off x="6519206" y="2494156"/>
            <a:ext cx="4745391" cy="3902738"/>
            <a:chOff x="6670657" y="2494156"/>
            <a:chExt cx="4745391" cy="3902738"/>
          </a:xfrm>
        </p:grpSpPr>
        <p:pic>
          <p:nvPicPr>
            <p:cNvPr id="10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DC496D0-9AF3-994D-8A70-3F9C09B2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50" t="4546" r="1691"/>
            <a:stretch/>
          </p:blipFill>
          <p:spPr>
            <a:xfrm>
              <a:off x="6670657" y="2494156"/>
              <a:ext cx="4745391" cy="39027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AF76C7-2C11-2648-89AD-D17FE6E4A1C6}"/>
                </a:ext>
              </a:extLst>
            </p:cNvPr>
            <p:cNvSpPr txBox="1"/>
            <p:nvPr/>
          </p:nvSpPr>
          <p:spPr>
            <a:xfrm>
              <a:off x="7835202" y="2856136"/>
              <a:ext cx="92301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Cavity 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11F219-FD78-6C49-88FD-A51AE922D746}"/>
                </a:ext>
              </a:extLst>
            </p:cNvPr>
            <p:cNvSpPr txBox="1"/>
            <p:nvPr/>
          </p:nvSpPr>
          <p:spPr>
            <a:xfrm>
              <a:off x="7990845" y="4409517"/>
              <a:ext cx="196848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FE onset 7.5 MV/m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81DED-D0AF-4A4A-9C9F-44D478CCC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C21B1-27E9-4F48-92F8-DBC951A6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7B6BB-E806-47A2-B511-96006FEE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40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9278-9F08-0342-A850-52DD7D43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76" y="188945"/>
            <a:ext cx="7324997" cy="781899"/>
          </a:xfrm>
        </p:spPr>
        <p:txBody>
          <a:bodyPr/>
          <a:lstStyle/>
          <a:p>
            <a:r>
              <a:rPr lang="en-US" dirty="0"/>
              <a:t>Prototype SSR1: DHL Measurements, Heater Calibration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81DED-D0AF-4A4A-9C9F-44D478CCC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C21B1-27E9-4F48-92F8-DBC951A6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7B6BB-E806-47A2-B511-96006FEE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07DB79-B8F2-0247-9833-2F2613F7370D}"/>
              </a:ext>
            </a:extLst>
          </p:cNvPr>
          <p:cNvSpPr txBox="1"/>
          <p:nvPr/>
        </p:nvSpPr>
        <p:spPr>
          <a:xfrm>
            <a:off x="325244" y="1181985"/>
            <a:ext cx="3794383" cy="52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 heater calibration runs taken between June 30 and July 6: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LL can heater 9-18 W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Cav heaters 9-18 W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LL can + Cav heaters 18-36 W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Cav heaters extended range 18-27 W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Applied heater corrections: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Within correction measurement range (5-18W) use spline interpolation with 1% relative uncertainty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Outside of the correction measurement range (&gt;18W) use Mean correction value with R.M.S. as correction uncertainty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E57B58-5424-2E4C-A17B-98165B977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7968"/>
          <a:stretch/>
        </p:blipFill>
        <p:spPr>
          <a:xfrm rot="5400000">
            <a:off x="5284035" y="73012"/>
            <a:ext cx="5229918" cy="62373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347830-8E43-8C4D-8D5A-B1ECA00F2E51}"/>
              </a:ext>
            </a:extLst>
          </p:cNvPr>
          <p:cNvSpPr txBox="1"/>
          <p:nvPr/>
        </p:nvSpPr>
        <p:spPr>
          <a:xfrm>
            <a:off x="6096000" y="5908773"/>
            <a:ext cx="426193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Calibration constant: 20.42 +- 0.09 W/(g/s)</a:t>
            </a:r>
          </a:p>
        </p:txBody>
      </p:sp>
    </p:spTree>
    <p:extLst>
      <p:ext uri="{BB962C8B-B14F-4D97-AF65-F5344CB8AC3E}">
        <p14:creationId xmlns:p14="http://schemas.microsoft.com/office/powerpoint/2010/main" val="2388423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4EAFF5-66C1-4E3F-9E76-19BDAEAF5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13" y="3215061"/>
            <a:ext cx="11582400" cy="427877"/>
          </a:xfrm>
        </p:spPr>
        <p:txBody>
          <a:bodyPr/>
          <a:lstStyle/>
          <a:p>
            <a:pPr algn="ctr"/>
            <a:r>
              <a:rPr lang="en-US" dirty="0"/>
              <a:t>VTS and STC Testing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791DE-D1CF-4AB3-ADFD-2C7AD0F9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91AFB-AE00-4482-9122-7C7A07EB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244AD-2A04-49C0-A8F2-C53390F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75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4599-2474-4940-83DC-534170E39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Prototype SSR1: </a:t>
            </a:r>
            <a:r>
              <a:rPr lang="en-US" sz="2800" b="1" dirty="0"/>
              <a:t>DHL Phase 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F4E99-C9E6-B944-A075-0A59C1FC2637}"/>
              </a:ext>
            </a:extLst>
          </p:cNvPr>
          <p:cNvSpPr txBox="1"/>
          <p:nvPr/>
        </p:nvSpPr>
        <p:spPr>
          <a:xfrm>
            <a:off x="323844" y="1096863"/>
            <a:ext cx="11519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DHL measurements were made with all 8 cavities running at Phase I operating gradients: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4.88, 4.63, 4.78, 7.32, 7.80, 7.56, 7.32, 10.00 MV/m (cavities from 1 to 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AA694-D433-9543-B0AB-65E07116E0FD}"/>
              </a:ext>
            </a:extLst>
          </p:cNvPr>
          <p:cNvSpPr txBox="1"/>
          <p:nvPr/>
        </p:nvSpPr>
        <p:spPr>
          <a:xfrm>
            <a:off x="325237" y="3397233"/>
            <a:ext cx="11683883" cy="29392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DHL for all cavities running at Phase I gradient is </a:t>
            </a:r>
            <a:r>
              <a:rPr lang="en-US" sz="2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12.8 ±0.7 W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Estimated DHL for proto SSR1 CM at Phase I (based on individual cavity testing at STC) is </a:t>
            </a:r>
            <a:r>
              <a:rPr lang="en-US" sz="2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 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Only cavity 4 showed some very mild field emission radiation 2-3 </a:t>
            </a:r>
            <a:r>
              <a:rPr lang="en-US" sz="2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1 and 4 had high residual magnetic fields: respectively ~150 and ~250 </a:t>
            </a:r>
            <a:r>
              <a:rPr lang="en-US" sz="2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mG</a:t>
            </a:r>
            <a:endParaRPr lang="en-US" sz="20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with high residual magnetic field (1,4) may contribute to a higher dynamic heat load than expected from estimation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material of the Helium vessel of future SSR1 (and SSR2) cavities will be made of Titanium (and not SS316L).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BC77E6D-3B2E-E24C-9357-8CC48E7897A2}"/>
              </a:ext>
            </a:extLst>
          </p:cNvPr>
          <p:cNvGraphicFramePr>
            <a:graphicFrameLocks noGrp="1"/>
          </p:cNvGraphicFramePr>
          <p:nvPr/>
        </p:nvGraphicFramePr>
        <p:xfrm>
          <a:off x="336395" y="2044611"/>
          <a:ext cx="11519209" cy="11127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5022">
                  <a:extLst>
                    <a:ext uri="{9D8B030D-6E8A-4147-A177-3AD203B41FA5}">
                      <a16:colId xmlns:a16="http://schemas.microsoft.com/office/drawing/2014/main" val="158173019"/>
                    </a:ext>
                  </a:extLst>
                </a:gridCol>
                <a:gridCol w="895416">
                  <a:extLst>
                    <a:ext uri="{9D8B030D-6E8A-4147-A177-3AD203B41FA5}">
                      <a16:colId xmlns:a16="http://schemas.microsoft.com/office/drawing/2014/main" val="2510803946"/>
                    </a:ext>
                  </a:extLst>
                </a:gridCol>
                <a:gridCol w="985419">
                  <a:extLst>
                    <a:ext uri="{9D8B030D-6E8A-4147-A177-3AD203B41FA5}">
                      <a16:colId xmlns:a16="http://schemas.microsoft.com/office/drawing/2014/main" val="3054617724"/>
                    </a:ext>
                  </a:extLst>
                </a:gridCol>
                <a:gridCol w="985419">
                  <a:extLst>
                    <a:ext uri="{9D8B030D-6E8A-4147-A177-3AD203B41FA5}">
                      <a16:colId xmlns:a16="http://schemas.microsoft.com/office/drawing/2014/main" val="2560194536"/>
                    </a:ext>
                  </a:extLst>
                </a:gridCol>
                <a:gridCol w="985419">
                  <a:extLst>
                    <a:ext uri="{9D8B030D-6E8A-4147-A177-3AD203B41FA5}">
                      <a16:colId xmlns:a16="http://schemas.microsoft.com/office/drawing/2014/main" val="2449877454"/>
                    </a:ext>
                  </a:extLst>
                </a:gridCol>
                <a:gridCol w="985419">
                  <a:extLst>
                    <a:ext uri="{9D8B030D-6E8A-4147-A177-3AD203B41FA5}">
                      <a16:colId xmlns:a16="http://schemas.microsoft.com/office/drawing/2014/main" val="2598895470"/>
                    </a:ext>
                  </a:extLst>
                </a:gridCol>
                <a:gridCol w="985419">
                  <a:extLst>
                    <a:ext uri="{9D8B030D-6E8A-4147-A177-3AD203B41FA5}">
                      <a16:colId xmlns:a16="http://schemas.microsoft.com/office/drawing/2014/main" val="3356002201"/>
                    </a:ext>
                  </a:extLst>
                </a:gridCol>
                <a:gridCol w="985419">
                  <a:extLst>
                    <a:ext uri="{9D8B030D-6E8A-4147-A177-3AD203B41FA5}">
                      <a16:colId xmlns:a16="http://schemas.microsoft.com/office/drawing/2014/main" val="2814636644"/>
                    </a:ext>
                  </a:extLst>
                </a:gridCol>
                <a:gridCol w="985419">
                  <a:extLst>
                    <a:ext uri="{9D8B030D-6E8A-4147-A177-3AD203B41FA5}">
                      <a16:colId xmlns:a16="http://schemas.microsoft.com/office/drawing/2014/main" val="3079896023"/>
                    </a:ext>
                  </a:extLst>
                </a:gridCol>
                <a:gridCol w="985419">
                  <a:extLst>
                    <a:ext uri="{9D8B030D-6E8A-4147-A177-3AD203B41FA5}">
                      <a16:colId xmlns:a16="http://schemas.microsoft.com/office/drawing/2014/main" val="1402601333"/>
                    </a:ext>
                  </a:extLst>
                </a:gridCol>
                <a:gridCol w="985419">
                  <a:extLst>
                    <a:ext uri="{9D8B030D-6E8A-4147-A177-3AD203B41FA5}">
                      <a16:colId xmlns:a16="http://schemas.microsoft.com/office/drawing/2014/main" val="897982684"/>
                    </a:ext>
                  </a:extLst>
                </a:gridCol>
              </a:tblGrid>
              <a:tr h="3077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Cavity Configuration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MF Static, g/s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MF Total, g/s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MF Dynamic, g/s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effectLst/>
                        </a:rPr>
                        <a:t>Ploss</a:t>
                      </a:r>
                      <a:r>
                        <a:rPr lang="en-US" sz="1600" b="1" u="none" strike="noStrike" dirty="0">
                          <a:effectLst/>
                        </a:rPr>
                        <a:t>, W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Q0, 1e9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096899"/>
                  </a:ext>
                </a:extLst>
              </a:tr>
              <a:tr h="307777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Mean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Error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Mean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Error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Mean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Error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Mean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Error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Mean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Error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14672"/>
                  </a:ext>
                </a:extLst>
              </a:tr>
              <a:tr h="3077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1,2,3,4,5,6,7,8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2.888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3.518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0.028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12.81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5.33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7903792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4FB2-4B77-4A52-A1CE-D341387F2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2626F2-6637-42F7-841B-66725F5A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5E473D-7C26-47BB-A27D-0F5358885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81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4599-2474-4940-83DC-534170E39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Prototype SSR1: </a:t>
            </a:r>
            <a:r>
              <a:rPr lang="en-US" sz="2800" b="1" dirty="0"/>
              <a:t>DHL Phase 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F4E99-C9E6-B944-A075-0A59C1FC2637}"/>
              </a:ext>
            </a:extLst>
          </p:cNvPr>
          <p:cNvSpPr txBox="1"/>
          <p:nvPr/>
        </p:nvSpPr>
        <p:spPr>
          <a:xfrm>
            <a:off x="223162" y="773823"/>
            <a:ext cx="11519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DHL data in the following configurations: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2,5,6,7,8 at Phase II gradient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1 only at Phase II gradient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4 only at Phase II gradient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3 only at Phase II (8.05 MV/m), at 7.7 MV/m, at 7.4 MV/m at 7.1 MV/m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1,2,5,6,7,8 at Phase II gradient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1,2,4,5,6,7,8 at Phase II and 3 at 7.5 </a:t>
            </a:r>
            <a:r>
              <a:rPr lang="en-US" sz="18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MVm</a:t>
            </a: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F3C7B4-3B1C-624B-864A-E92B95DC30F2}"/>
              </a:ext>
            </a:extLst>
          </p:cNvPr>
          <p:cNvGraphicFramePr>
            <a:graphicFrameLocks noGrp="1"/>
          </p:cNvGraphicFramePr>
          <p:nvPr/>
        </p:nvGraphicFramePr>
        <p:xfrm>
          <a:off x="325240" y="2805148"/>
          <a:ext cx="11519211" cy="2468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9393">
                  <a:extLst>
                    <a:ext uri="{9D8B030D-6E8A-4147-A177-3AD203B41FA5}">
                      <a16:colId xmlns:a16="http://schemas.microsoft.com/office/drawing/2014/main" val="3298416576"/>
                    </a:ext>
                  </a:extLst>
                </a:gridCol>
                <a:gridCol w="1043812">
                  <a:extLst>
                    <a:ext uri="{9D8B030D-6E8A-4147-A177-3AD203B41FA5}">
                      <a16:colId xmlns:a16="http://schemas.microsoft.com/office/drawing/2014/main" val="1326179469"/>
                    </a:ext>
                  </a:extLst>
                </a:gridCol>
                <a:gridCol w="931976">
                  <a:extLst>
                    <a:ext uri="{9D8B030D-6E8A-4147-A177-3AD203B41FA5}">
                      <a16:colId xmlns:a16="http://schemas.microsoft.com/office/drawing/2014/main" val="1292571300"/>
                    </a:ext>
                  </a:extLst>
                </a:gridCol>
                <a:gridCol w="857417">
                  <a:extLst>
                    <a:ext uri="{9D8B030D-6E8A-4147-A177-3AD203B41FA5}">
                      <a16:colId xmlns:a16="http://schemas.microsoft.com/office/drawing/2014/main" val="1080871288"/>
                    </a:ext>
                  </a:extLst>
                </a:gridCol>
                <a:gridCol w="832563">
                  <a:extLst>
                    <a:ext uri="{9D8B030D-6E8A-4147-A177-3AD203B41FA5}">
                      <a16:colId xmlns:a16="http://schemas.microsoft.com/office/drawing/2014/main" val="937800783"/>
                    </a:ext>
                  </a:extLst>
                </a:gridCol>
                <a:gridCol w="1093517">
                  <a:extLst>
                    <a:ext uri="{9D8B030D-6E8A-4147-A177-3AD203B41FA5}">
                      <a16:colId xmlns:a16="http://schemas.microsoft.com/office/drawing/2014/main" val="3912298570"/>
                    </a:ext>
                  </a:extLst>
                </a:gridCol>
                <a:gridCol w="1043812">
                  <a:extLst>
                    <a:ext uri="{9D8B030D-6E8A-4147-A177-3AD203B41FA5}">
                      <a16:colId xmlns:a16="http://schemas.microsoft.com/office/drawing/2014/main" val="621625271"/>
                    </a:ext>
                  </a:extLst>
                </a:gridCol>
                <a:gridCol w="907122">
                  <a:extLst>
                    <a:ext uri="{9D8B030D-6E8A-4147-A177-3AD203B41FA5}">
                      <a16:colId xmlns:a16="http://schemas.microsoft.com/office/drawing/2014/main" val="1799111291"/>
                    </a:ext>
                  </a:extLst>
                </a:gridCol>
                <a:gridCol w="708301">
                  <a:extLst>
                    <a:ext uri="{9D8B030D-6E8A-4147-A177-3AD203B41FA5}">
                      <a16:colId xmlns:a16="http://schemas.microsoft.com/office/drawing/2014/main" val="2030270281"/>
                    </a:ext>
                  </a:extLst>
                </a:gridCol>
                <a:gridCol w="1155649">
                  <a:extLst>
                    <a:ext uri="{9D8B030D-6E8A-4147-A177-3AD203B41FA5}">
                      <a16:colId xmlns:a16="http://schemas.microsoft.com/office/drawing/2014/main" val="3434105348"/>
                    </a:ext>
                  </a:extLst>
                </a:gridCol>
                <a:gridCol w="1155649">
                  <a:extLst>
                    <a:ext uri="{9D8B030D-6E8A-4147-A177-3AD203B41FA5}">
                      <a16:colId xmlns:a16="http://schemas.microsoft.com/office/drawing/2014/main" val="2357791571"/>
                    </a:ext>
                  </a:extLst>
                </a:gridCol>
              </a:tblGrid>
              <a:tr h="308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Cavity Configuration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MF Static, g/s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MF Total, g/s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MF Dynamic, g/s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DHL, 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Q0, 1e9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24647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Mean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Error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Mean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Error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Mean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Error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Mean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Error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Mean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Error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2671863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2,5,6,7,8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1.856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2.367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0.511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10.43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7.41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7826739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1.818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2.048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4.70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3.70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4665807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1.818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2.199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0.381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7.78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2.23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6499418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1,2,5,6,7,8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1.818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0.001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2.573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0.755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15.42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6.14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1.26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012999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1,2,4,5,6,7,8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23.20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4.83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0.98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448103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1,2,3(7.5),4,5,6,7,8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1.825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0.007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3.564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1.739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0.015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35.51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0.34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0.69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53125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C1AA694-D433-9543-B0AB-65E07116E0FD}"/>
              </a:ext>
            </a:extLst>
          </p:cNvPr>
          <p:cNvSpPr txBox="1"/>
          <p:nvPr/>
        </p:nvSpPr>
        <p:spPr>
          <a:xfrm>
            <a:off x="304800" y="5452421"/>
            <a:ext cx="11866760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DHL for “good” cavities w/o radiation and low residual magnetic field (cavities 2,5,6,7,8) is 2.09 ± 0.06 W/cavity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 result is within ± 10% the estimated DHL of 1.9 W/cavity for proto SSR1 CM at phase II gradients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with high residual magnetic field (1,4) and high field emission (3) have higher heat load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6D231-2715-41DA-86EE-820FF722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1C3A7E-92BE-4755-A7F9-32D8F414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67A9DA-A88B-4A35-BEF0-675ED300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57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EF27C-0264-4744-8151-919DE7C5D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Prototype SSR1 cavities went through a comprehensive test program</a:t>
            </a:r>
          </a:p>
          <a:p>
            <a:pPr lvl="1"/>
            <a:r>
              <a:rPr lang="en-US" dirty="0"/>
              <a:t>Vertical tests (bare cavity)</a:t>
            </a:r>
          </a:p>
          <a:p>
            <a:pPr lvl="1"/>
            <a:r>
              <a:rPr lang="en-US" dirty="0"/>
              <a:t>Horizontal tests (jacketed cavity, integrated with high power coupler and tuner)</a:t>
            </a:r>
          </a:p>
          <a:p>
            <a:pPr lvl="1"/>
            <a:r>
              <a:rPr lang="en-US" dirty="0"/>
              <a:t>Prototype cryo-module (ultimate test: acceleration of H- beam with PIP-II parameters)</a:t>
            </a:r>
          </a:p>
          <a:p>
            <a:pPr lvl="1"/>
            <a:endParaRPr lang="en-US" dirty="0"/>
          </a:p>
          <a:p>
            <a:r>
              <a:rPr lang="en-US" dirty="0"/>
              <a:t>Prototype SSR1 cavities were demonstrated to perform up to (or exceeded) project specifications</a:t>
            </a:r>
          </a:p>
          <a:p>
            <a:endParaRPr lang="en-US" dirty="0"/>
          </a:p>
          <a:p>
            <a:r>
              <a:rPr lang="en-US" dirty="0"/>
              <a:t>Based on test results we decided not to change RF volume of SSR1</a:t>
            </a:r>
          </a:p>
          <a:p>
            <a:pPr lvl="1"/>
            <a:r>
              <a:rPr lang="en-US" sz="2000" dirty="0"/>
              <a:t>MP is well understood and once conditioned is not an issue in CM operation</a:t>
            </a:r>
          </a:p>
          <a:p>
            <a:r>
              <a:rPr lang="en-US" sz="2267" dirty="0"/>
              <a:t>SS Helium vessel will be replaced with </a:t>
            </a:r>
            <a:r>
              <a:rPr lang="en-US" sz="2267" dirty="0" err="1"/>
              <a:t>Ti</a:t>
            </a:r>
            <a:r>
              <a:rPr lang="en-US" sz="2267" dirty="0"/>
              <a:t> vessel in production SSR1 cavity</a:t>
            </a:r>
          </a:p>
          <a:p>
            <a:pPr lvl="1"/>
            <a:r>
              <a:rPr lang="en-US" sz="2000" dirty="0"/>
              <a:t>Help to mitigate Q0 reduction due to magnetization of SS vessel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A3CB9-3679-4EAC-8BC5-CE62463E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8880-2EC5-4EDA-9A91-7788A5C4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56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C87691-5D27-40F5-8E52-B2470335D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320" y="971552"/>
            <a:ext cx="6259836" cy="5059363"/>
          </a:xfrm>
        </p:spPr>
        <p:txBody>
          <a:bodyPr/>
          <a:lstStyle/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</a:rPr>
              <a:t>Installation to PIP2IT beam line completed and ready for cooldown early July 2020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</a:rPr>
              <a:t>Cooldown of 50K shield on 7/20/2020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slow (shield dT &lt; 50K) – 6 working days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</a:rPr>
              <a:t>leak developed in the insulating volume at T &lt; 100K 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interference between shield and current leads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stable operation at average shield T = 130K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estimated additional heat load to 2K circuit 15-25W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Cooldown of 5K circuit on 7/28/2020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Stable 2K operation established on 7/30/2020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Strongback: </a:t>
            </a:r>
            <a:r>
              <a:rPr lang="en-US" sz="1800" dirty="0">
                <a:solidFill>
                  <a:srgbClr val="00B050"/>
                </a:solidFill>
              </a:rPr>
              <a:t>thermal gradient &lt; 1K</a:t>
            </a:r>
            <a:r>
              <a:rPr lang="en-US" sz="1800" dirty="0">
                <a:solidFill>
                  <a:srgbClr val="4E4E4E"/>
                </a:solidFill>
              </a:rPr>
              <a:t>, </a:t>
            </a:r>
            <a:r>
              <a:rPr lang="en-US" sz="1800" dirty="0">
                <a:solidFill>
                  <a:srgbClr val="C00000"/>
                </a:solidFill>
              </a:rPr>
              <a:t>temperature 268-270K (&lt; 283K requirement)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Couplers thermal intercepts (5k, 50K, 293K) were in the expected temperature ranges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We started the CM warmup on 4/29/2021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A81556-4EE2-4C57-8D99-51ABE2F4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SSR1: Cooldown – Run 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1525D-7DD9-41C0-82B7-C97104897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1DB52-633D-47E6-A125-926EE96A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A7A73-8A27-4E64-A07D-8F5E2802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879D2AF-6448-434F-8DF2-7F1FEAC10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0"/>
          <a:stretch/>
        </p:blipFill>
        <p:spPr>
          <a:xfrm>
            <a:off x="163788" y="1105989"/>
            <a:ext cx="5351824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34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844C22-A34D-42C4-AA7B-1FE411D6E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440" y="1082985"/>
            <a:ext cx="6566263" cy="5059363"/>
          </a:xfrm>
        </p:spPr>
        <p:txBody>
          <a:bodyPr/>
          <a:lstStyle/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</a:rPr>
              <a:t>Work was needed to resolve leak in the insulating volume and strongback temperature 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</a:rPr>
              <a:t>Cooldown of 50K shield on 6/18/2021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</a:rPr>
              <a:t>slow (shield dT &lt; 50K) – 5 days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</a:rPr>
              <a:t>stable operation at average shield </a:t>
            </a:r>
            <a:r>
              <a:rPr lang="en-US" sz="2000" dirty="0">
                <a:solidFill>
                  <a:srgbClr val="00B050"/>
                </a:solidFill>
              </a:rPr>
              <a:t>T = 40K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</a:rPr>
              <a:t>Cooldown of 5K circuit (T</a:t>
            </a:r>
            <a:r>
              <a:rPr lang="en-US" sz="2000" baseline="-25000" dirty="0">
                <a:solidFill>
                  <a:srgbClr val="4E4E4E"/>
                </a:solidFill>
              </a:rPr>
              <a:t>min</a:t>
            </a:r>
            <a:r>
              <a:rPr lang="en-US" sz="2000" dirty="0">
                <a:solidFill>
                  <a:srgbClr val="4E4E4E"/>
                </a:solidFill>
              </a:rPr>
              <a:t> = 5.5K;   T</a:t>
            </a:r>
            <a:r>
              <a:rPr lang="en-US" sz="2000" baseline="-25000" dirty="0">
                <a:solidFill>
                  <a:srgbClr val="4E4E4E"/>
                </a:solidFill>
              </a:rPr>
              <a:t>max</a:t>
            </a:r>
            <a:r>
              <a:rPr lang="en-US" sz="2000" dirty="0">
                <a:solidFill>
                  <a:srgbClr val="4E4E4E"/>
                </a:solidFill>
              </a:rPr>
              <a:t> = 6.2K) – 1 day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</a:rPr>
              <a:t>Stable 2K operation – 2 day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</a:rPr>
              <a:t>Strongback: </a:t>
            </a:r>
            <a:r>
              <a:rPr lang="en-US" sz="2000" dirty="0">
                <a:solidFill>
                  <a:srgbClr val="00B050"/>
                </a:solidFill>
              </a:rPr>
              <a:t>thermal gradient &lt; 1K, temperature 281-283K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</a:rPr>
              <a:t>Couplers thermal intercepts (5k, 50K, 293K) were in the expected temperature ranges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</a:rPr>
              <a:t>We started warming </a:t>
            </a:r>
            <a:r>
              <a:rPr lang="en-US" sz="2000" dirty="0" err="1">
                <a:solidFill>
                  <a:srgbClr val="4E4E4E"/>
                </a:solidFill>
              </a:rPr>
              <a:t>pCM</a:t>
            </a:r>
            <a:r>
              <a:rPr lang="en-US" sz="2000" dirty="0">
                <a:solidFill>
                  <a:srgbClr val="4E4E4E"/>
                </a:solidFill>
              </a:rPr>
              <a:t> up on 7/27/2021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A9AA71-10C2-47CA-A840-57F00E8A2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SSR1: Cooldown – Run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0D87F-099A-43A0-89FA-6AABC9C5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FCA5-4325-4BD5-BD20-495B1103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AFF0F-9C7D-4C60-B9D3-45707F45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B8EF8C3-C5D2-4470-8CAD-B1A7EA30D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0"/>
          <a:stretch/>
        </p:blipFill>
        <p:spPr>
          <a:xfrm>
            <a:off x="200297" y="1158241"/>
            <a:ext cx="5132028" cy="40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86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8E0190D-B4C1-2649-9A93-92B39BD7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SSR1: tuners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CB68E-DFCF-4ABA-8C59-6F6B4662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3/1/2023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8A624-903E-402F-ABCB-1A6998E9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05820-3A38-4001-A71B-43DDEB15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CEA876-64AE-4684-964E-E6A9D8718103}"/>
              </a:ext>
            </a:extLst>
          </p:cNvPr>
          <p:cNvGrpSpPr/>
          <p:nvPr/>
        </p:nvGrpSpPr>
        <p:grpSpPr>
          <a:xfrm>
            <a:off x="304800" y="1355969"/>
            <a:ext cx="11094867" cy="5172740"/>
            <a:chOff x="304800" y="1173080"/>
            <a:chExt cx="11094867" cy="5172740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BECBE816-3EDD-BB40-89E2-E36FA10CCBF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04800" y="1217912"/>
            <a:ext cx="5341711" cy="25600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EF0566DE-D7C6-CA44-B5A0-272FB7A6E8C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134045" y="1173080"/>
            <a:ext cx="5265622" cy="26661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9FDA63-A8D5-4D4A-A6BB-B5079D396DED}"/>
                </a:ext>
              </a:extLst>
            </p:cNvPr>
            <p:cNvSpPr txBox="1"/>
            <p:nvPr/>
          </p:nvSpPr>
          <p:spPr>
            <a:xfrm>
              <a:off x="8722242" y="1869514"/>
              <a:ext cx="148810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Piezo voltage 0-100V</a:t>
              </a:r>
            </a:p>
          </p:txBody>
        </p:sp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E618F50B-038C-3C42-AEB0-30FBDE0A104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04800" y="3862693"/>
            <a:ext cx="5248866" cy="23497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09B7BB54-6E9E-D840-8DAF-172C664063C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134045" y="3839194"/>
            <a:ext cx="5189531" cy="25066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897A0F-1BB8-1444-AF2C-2A66BFAD1A3D}"/>
                </a:ext>
              </a:extLst>
            </p:cNvPr>
            <p:cNvCxnSpPr>
              <a:cxnSpLocks/>
            </p:cNvCxnSpPr>
            <p:nvPr/>
          </p:nvCxnSpPr>
          <p:spPr>
            <a:xfrm>
              <a:off x="736827" y="5037591"/>
              <a:ext cx="4726995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E56FDE4-DB17-5349-90A7-4D7E3FDDDCD8}"/>
                </a:ext>
              </a:extLst>
            </p:cNvPr>
            <p:cNvCxnSpPr>
              <a:cxnSpLocks/>
            </p:cNvCxnSpPr>
            <p:nvPr/>
          </p:nvCxnSpPr>
          <p:spPr>
            <a:xfrm>
              <a:off x="6429154" y="4541829"/>
              <a:ext cx="489442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5A6B68-82A7-E040-AF05-F091DD1596B1}"/>
                </a:ext>
              </a:extLst>
            </p:cNvPr>
            <p:cNvSpPr txBox="1"/>
            <p:nvPr/>
          </p:nvSpPr>
          <p:spPr>
            <a:xfrm>
              <a:off x="2470298" y="4437322"/>
              <a:ext cx="169001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Average: 4.4 Hz/step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FCF1BB-B163-EE48-BADD-F2273835B29B}"/>
                </a:ext>
              </a:extLst>
            </p:cNvPr>
            <p:cNvSpPr txBox="1"/>
            <p:nvPr/>
          </p:nvSpPr>
          <p:spPr>
            <a:xfrm>
              <a:off x="9748080" y="4171490"/>
              <a:ext cx="157549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Average: 16.7 Hz/V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F9F1E93-EFE2-4972-8456-78AF82BBB463}"/>
              </a:ext>
            </a:extLst>
          </p:cNvPr>
          <p:cNvSpPr txBox="1"/>
          <p:nvPr/>
        </p:nvSpPr>
        <p:spPr>
          <a:xfrm>
            <a:off x="304800" y="920752"/>
            <a:ext cx="11257280" cy="461665"/>
          </a:xfrm>
          <a:prstGeom prst="rect">
            <a:avLst/>
          </a:prstGeom>
          <a:noFill/>
          <a:ln w="190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Successfully tuned and controlled cavities frequency to 325.000 </a:t>
            </a:r>
            <a:r>
              <a:rPr lang="en-US" sz="2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MHz.</a:t>
            </a:r>
            <a:r>
              <a:rPr lang="en-US" sz="2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1535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Preparation for VTS: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Bulk BCP: 2x(60-75) 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Vertical HPR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T bake: 600 C, 10 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Light BCM: 20-30 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HPR: Vertical </a:t>
            </a:r>
            <a:r>
              <a:rPr lang="en-US" sz="2000" dirty="0">
                <a:solidFill>
                  <a:schemeClr val="accent3"/>
                </a:solidFill>
              </a:rPr>
              <a:t>+ Horizontal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Low T bake: 120 C, 48 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Preparation of jacketed cavity for STC: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Light BCP: 5-10 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US cleaning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HPR: Vertical </a:t>
            </a:r>
            <a:r>
              <a:rPr lang="en-US" sz="2000" dirty="0">
                <a:solidFill>
                  <a:schemeClr val="accent3"/>
                </a:solidFill>
              </a:rPr>
              <a:t>+ Horizontal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Low T bake: 120 C, 48 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STC qualified cavities stored under vacuum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Purged with dry N2 during </a:t>
            </a:r>
            <a:r>
              <a:rPr lang="en-US" dirty="0" err="1">
                <a:solidFill>
                  <a:schemeClr val="tx1"/>
                </a:solidFill>
              </a:rPr>
              <a:t>pCM</a:t>
            </a:r>
            <a:r>
              <a:rPr lang="en-US" dirty="0">
                <a:solidFill>
                  <a:schemeClr val="tx1"/>
                </a:solidFill>
              </a:rPr>
              <a:t> cryo-string assembly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SSR1 Cavities Processing and Preparation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D7C3B-588D-184C-BD63-A1F27BD87FC3}"/>
              </a:ext>
            </a:extLst>
          </p:cNvPr>
          <p:cNvSpPr txBox="1"/>
          <p:nvPr/>
        </p:nvSpPr>
        <p:spPr>
          <a:xfrm>
            <a:off x="7156878" y="1717902"/>
            <a:ext cx="2679405" cy="707886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</a:rPr>
              <a:t>Important steps for mitigation of FE and MP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98A72A-EF19-8949-B89C-962C091E2FE1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014439" y="2425788"/>
            <a:ext cx="4482142" cy="54043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090B043-BEDA-F641-9699-D8260FDBC0F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014439" y="2425788"/>
            <a:ext cx="4482142" cy="249190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44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Installation of bare SSR1 cavity to VTS top plate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Vertical Tests of Bare SSR1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3" name="VTS Configuration.pdf" descr="VTS Configuration.pdf">
            <a:extLst>
              <a:ext uri="{FF2B5EF4-FFF2-40B4-BE49-F238E27FC236}">
                <a16:creationId xmlns:a16="http://schemas.microsoft.com/office/drawing/2014/main" id="{B5BD8C7F-FE0C-2E42-8C8E-5DD755176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30" y="1138482"/>
            <a:ext cx="9220939" cy="52782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6336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10 FNAL and 2 BARC/IUAC bare cavities were qualified at VTS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VTS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" name="VTS_Q0RadVSEacc_Summary_10prod2ind.pdf" descr="VTS_Q0RadVSEacc_Summary_10prod2ind.pdf">
            <a:extLst>
              <a:ext uri="{FF2B5EF4-FFF2-40B4-BE49-F238E27FC236}">
                <a16:creationId xmlns:a16="http://schemas.microsoft.com/office/drawing/2014/main" id="{44C45A96-0C2D-2149-A935-4A3E8AA9DB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15" r="1992"/>
          <a:stretch>
            <a:fillRect/>
          </a:stretch>
        </p:blipFill>
        <p:spPr>
          <a:xfrm>
            <a:off x="1922400" y="1144259"/>
            <a:ext cx="8347199" cy="5273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0769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10 FNAL and 2 BARC/IUAC bare cavities were qualified at VTS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Summary of Q0/</a:t>
            </a:r>
            <a:r>
              <a:rPr lang="en-US" dirty="0" err="1">
                <a:solidFill>
                  <a:schemeClr val="tx1"/>
                </a:solidFill>
              </a:rPr>
              <a:t>Ploss</a:t>
            </a:r>
            <a:r>
              <a:rPr lang="en-US" dirty="0">
                <a:solidFill>
                  <a:schemeClr val="tx1"/>
                </a:solidFill>
              </a:rPr>
              <a:t> measurements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VTS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993210-95A6-444D-836C-B4300A1DD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714535"/>
              </p:ext>
            </p:extLst>
          </p:nvPr>
        </p:nvGraphicFramePr>
        <p:xfrm>
          <a:off x="304800" y="1864425"/>
          <a:ext cx="11439901" cy="3751577"/>
        </p:xfrm>
        <a:graphic>
          <a:graphicData uri="http://schemas.openxmlformats.org/drawingml/2006/table">
            <a:tbl>
              <a:tblPr/>
              <a:tblGrid>
                <a:gridCol w="823609">
                  <a:extLst>
                    <a:ext uri="{9D8B030D-6E8A-4147-A177-3AD203B41FA5}">
                      <a16:colId xmlns:a16="http://schemas.microsoft.com/office/drawing/2014/main" val="267741793"/>
                    </a:ext>
                  </a:extLst>
                </a:gridCol>
                <a:gridCol w="1031131">
                  <a:extLst>
                    <a:ext uri="{9D8B030D-6E8A-4147-A177-3AD203B41FA5}">
                      <a16:colId xmlns:a16="http://schemas.microsoft.com/office/drawing/2014/main" val="2380800966"/>
                    </a:ext>
                  </a:extLst>
                </a:gridCol>
                <a:gridCol w="885217">
                  <a:extLst>
                    <a:ext uri="{9D8B030D-6E8A-4147-A177-3AD203B41FA5}">
                      <a16:colId xmlns:a16="http://schemas.microsoft.com/office/drawing/2014/main" val="1667803769"/>
                    </a:ext>
                  </a:extLst>
                </a:gridCol>
                <a:gridCol w="858016">
                  <a:extLst>
                    <a:ext uri="{9D8B030D-6E8A-4147-A177-3AD203B41FA5}">
                      <a16:colId xmlns:a16="http://schemas.microsoft.com/office/drawing/2014/main" val="2367920625"/>
                    </a:ext>
                  </a:extLst>
                </a:gridCol>
                <a:gridCol w="980241">
                  <a:extLst>
                    <a:ext uri="{9D8B030D-6E8A-4147-A177-3AD203B41FA5}">
                      <a16:colId xmlns:a16="http://schemas.microsoft.com/office/drawing/2014/main" val="418356123"/>
                    </a:ext>
                  </a:extLst>
                </a:gridCol>
                <a:gridCol w="980241">
                  <a:extLst>
                    <a:ext uri="{9D8B030D-6E8A-4147-A177-3AD203B41FA5}">
                      <a16:colId xmlns:a16="http://schemas.microsoft.com/office/drawing/2014/main" val="2544962519"/>
                    </a:ext>
                  </a:extLst>
                </a:gridCol>
                <a:gridCol w="980241">
                  <a:extLst>
                    <a:ext uri="{9D8B030D-6E8A-4147-A177-3AD203B41FA5}">
                      <a16:colId xmlns:a16="http://schemas.microsoft.com/office/drawing/2014/main" val="1897880571"/>
                    </a:ext>
                  </a:extLst>
                </a:gridCol>
                <a:gridCol w="980241">
                  <a:extLst>
                    <a:ext uri="{9D8B030D-6E8A-4147-A177-3AD203B41FA5}">
                      <a16:colId xmlns:a16="http://schemas.microsoft.com/office/drawing/2014/main" val="1538468885"/>
                    </a:ext>
                  </a:extLst>
                </a:gridCol>
                <a:gridCol w="980241">
                  <a:extLst>
                    <a:ext uri="{9D8B030D-6E8A-4147-A177-3AD203B41FA5}">
                      <a16:colId xmlns:a16="http://schemas.microsoft.com/office/drawing/2014/main" val="990524574"/>
                    </a:ext>
                  </a:extLst>
                </a:gridCol>
                <a:gridCol w="980241">
                  <a:extLst>
                    <a:ext uri="{9D8B030D-6E8A-4147-A177-3AD203B41FA5}">
                      <a16:colId xmlns:a16="http://schemas.microsoft.com/office/drawing/2014/main" val="2051400512"/>
                    </a:ext>
                  </a:extLst>
                </a:gridCol>
                <a:gridCol w="980241">
                  <a:extLst>
                    <a:ext uri="{9D8B030D-6E8A-4147-A177-3AD203B41FA5}">
                      <a16:colId xmlns:a16="http://schemas.microsoft.com/office/drawing/2014/main" val="596068717"/>
                    </a:ext>
                  </a:extLst>
                </a:gridCol>
                <a:gridCol w="980241">
                  <a:extLst>
                    <a:ext uri="{9D8B030D-6E8A-4147-A177-3AD203B41FA5}">
                      <a16:colId xmlns:a16="http://schemas.microsoft.com/office/drawing/2014/main" val="2942206307"/>
                    </a:ext>
                  </a:extLst>
                </a:gridCol>
              </a:tblGrid>
              <a:tr h="604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 in 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01331"/>
                  </a:ext>
                </a:extLst>
              </a:tr>
              <a:tr h="320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Serial #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S1H-NR-106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S1H-NR-110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S1H-NR-112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S1H-NR-109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S1H-NR-114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S1F-IU-104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S1H-NR-113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S1H-NR-111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CM, 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Average, 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521393"/>
                  </a:ext>
                </a:extLst>
              </a:tr>
              <a:tr h="28453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pCM Phase 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Eacc, MV/m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187068"/>
                  </a:ext>
                </a:extLst>
              </a:tr>
              <a:tr h="28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Q0, 1e8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969695"/>
                  </a:ext>
                </a:extLst>
              </a:tr>
              <a:tr h="3023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Ploss, 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90353"/>
                  </a:ext>
                </a:extLst>
              </a:tr>
              <a:tr h="3023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pCM Phase 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Eacc, MV/m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392580"/>
                  </a:ext>
                </a:extLst>
              </a:tr>
              <a:tr h="28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Q0, 1e8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745905"/>
                  </a:ext>
                </a:extLst>
              </a:tr>
              <a:tr h="3023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Ploss, 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454550"/>
                  </a:ext>
                </a:extLst>
              </a:tr>
              <a:tr h="302319">
                <a:tc rowSpan="3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Eacc, MV/m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376370"/>
                  </a:ext>
                </a:extLst>
              </a:tr>
              <a:tr h="28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Q0, 1e8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193401"/>
                  </a:ext>
                </a:extLst>
              </a:tr>
              <a:tr h="3023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Ploss, 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09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110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8D7693-25D6-4356-8950-95DD9484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3130"/>
            <a:ext cx="11658600" cy="54961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10 FNAL and 2 BARC/IUAC bare cavities were qualified at VTS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67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4E0DF-A790-4115-A889-47ADEAD0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VTS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Sukhanov | Cold Tests of SSR1 Cavities |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1" name="VTS_dfdp.pdf" descr="VTS_dfdp.pdf">
            <a:extLst>
              <a:ext uri="{FF2B5EF4-FFF2-40B4-BE49-F238E27FC236}">
                <a16:creationId xmlns:a16="http://schemas.microsoft.com/office/drawing/2014/main" id="{9FB81ECD-4B01-3741-B2D0-655BAB6A7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822" y="1222663"/>
            <a:ext cx="5532814" cy="3622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VTS_RsvsT.pdf" descr="VTS_RsvsT.pdf">
            <a:extLst>
              <a:ext uri="{FF2B5EF4-FFF2-40B4-BE49-F238E27FC236}">
                <a16:creationId xmlns:a16="http://schemas.microsoft.com/office/drawing/2014/main" id="{0F53D29D-B573-5949-8406-E084CAA1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6" y="2380156"/>
            <a:ext cx="6078409" cy="404655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Average df/dp of unconstrained bare SSR1 cavities was measured at 650 Hz/Torr and agree well with design target value">
            <a:extLst>
              <a:ext uri="{FF2B5EF4-FFF2-40B4-BE49-F238E27FC236}">
                <a16:creationId xmlns:a16="http://schemas.microsoft.com/office/drawing/2014/main" id="{F9DC789F-4E9F-1843-9CF5-6E749397AF83}"/>
              </a:ext>
            </a:extLst>
          </p:cNvPr>
          <p:cNvSpPr txBox="1"/>
          <p:nvPr/>
        </p:nvSpPr>
        <p:spPr>
          <a:xfrm>
            <a:off x="425097" y="1309141"/>
            <a:ext cx="5800416" cy="9335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rPr sz="1800" dirty="0"/>
              <a:t>Average df/</a:t>
            </a:r>
            <a:r>
              <a:rPr sz="1800" dirty="0" err="1"/>
              <a:t>dp</a:t>
            </a:r>
            <a:r>
              <a:rPr sz="1800" dirty="0"/>
              <a:t> of unconstrained bare SSR1 cavities was measured at 650 Hz/Torr and </a:t>
            </a:r>
            <a:r>
              <a:rPr sz="1800" dirty="0">
                <a:solidFill>
                  <a:schemeClr val="accent3"/>
                </a:solidFill>
              </a:rPr>
              <a:t>agree well with design target value</a:t>
            </a:r>
            <a:r>
              <a:rPr lang="en-US" sz="1800" dirty="0">
                <a:solidFill>
                  <a:schemeClr val="accent3"/>
                </a:solidFill>
              </a:rPr>
              <a:t> for bare cavity (model verification)</a:t>
            </a:r>
            <a:endParaRPr sz="1800" dirty="0">
              <a:solidFill>
                <a:schemeClr val="accent3"/>
              </a:solidFill>
            </a:endParaRPr>
          </a:p>
        </p:txBody>
      </p:sp>
      <p:sp>
        <p:nvSpPr>
          <p:cNvPr id="14" name="At 2K SSR1 cavity average surface resistance is 7-8 nOhm and determined mainly by the residual component which depends on the Nb properties (RRR) and magnetic environment">
            <a:extLst>
              <a:ext uri="{FF2B5EF4-FFF2-40B4-BE49-F238E27FC236}">
                <a16:creationId xmlns:a16="http://schemas.microsoft.com/office/drawing/2014/main" id="{371F2CBE-551D-8E47-B689-F60B7BDB256D}"/>
              </a:ext>
            </a:extLst>
          </p:cNvPr>
          <p:cNvSpPr txBox="1"/>
          <p:nvPr/>
        </p:nvSpPr>
        <p:spPr>
          <a:xfrm>
            <a:off x="6381446" y="4904744"/>
            <a:ext cx="5678598" cy="121058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rPr sz="1800" dirty="0"/>
              <a:t>At 2K SSR1 cavity average surface resistance is 7-8 </a:t>
            </a:r>
            <a:r>
              <a:rPr sz="1800" dirty="0" err="1"/>
              <a:t>nOhm</a:t>
            </a:r>
            <a:r>
              <a:rPr sz="1800" dirty="0"/>
              <a:t> and determined mainly by the residual component which depends on the Nb properties (RRR) and magnetic environment</a:t>
            </a:r>
          </a:p>
        </p:txBody>
      </p:sp>
    </p:spTree>
    <p:extLst>
      <p:ext uri="{BB962C8B-B14F-4D97-AF65-F5344CB8AC3E}">
        <p14:creationId xmlns:p14="http://schemas.microsoft.com/office/powerpoint/2010/main" val="3420559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2990B351F44B45B6EFCEEA90A1904F" ma:contentTypeVersion="16" ma:contentTypeDescription="Create a new document." ma:contentTypeScope="" ma:versionID="c409dc3bb3c4e12a005844902ced7859">
  <xsd:schema xmlns:xsd="http://www.w3.org/2001/XMLSchema" xmlns:xs="http://www.w3.org/2001/XMLSchema" xmlns:p="http://schemas.microsoft.com/office/2006/metadata/properties" xmlns:ns1="http://schemas.microsoft.com/sharepoint/v3" xmlns:ns2="6aa0dec3-50e4-4fdd-85a6-36fdae68bb6a" xmlns:ns3="6af097bf-c6cc-4829-adcd-4351e0b3f2c1" targetNamespace="http://schemas.microsoft.com/office/2006/metadata/properties" ma:root="true" ma:fieldsID="44605187fb0535930cbb6af670a1c816" ns1:_="" ns2:_="" ns3:_="">
    <xsd:import namespace="http://schemas.microsoft.com/sharepoint/v3"/>
    <xsd:import namespace="6aa0dec3-50e4-4fdd-85a6-36fdae68bb6a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0dec3-50e4-4fdd-85a6-36fdae68bb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01B8FA-6F33-4751-B30E-079076129B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a0dec3-50e4-4fdd-85a6-36fdae68bb6a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http://purl.org/dc/terms/"/>
    <ds:schemaRef ds:uri="6aa0dec3-50e4-4fdd-85a6-36fdae68bb6a"/>
    <ds:schemaRef ds:uri="http://schemas.microsoft.com/sharepoint/v3"/>
    <ds:schemaRef ds:uri="http://schemas.microsoft.com/office/2006/documentManagement/types"/>
    <ds:schemaRef ds:uri="6af097bf-c6cc-4829-adcd-4351e0b3f2c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53638</TotalTime>
  <Words>3910</Words>
  <Application>Microsoft Macintosh PowerPoint</Application>
  <PresentationFormat>Widescreen</PresentationFormat>
  <Paragraphs>889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Gill Sans</vt:lpstr>
      <vt:lpstr>Helvetica</vt:lpstr>
      <vt:lpstr>1_Fermilab_PPT_090915</vt:lpstr>
      <vt:lpstr>2_Fermilab_PPT_090915</vt:lpstr>
      <vt:lpstr>PowerPoint Presentation</vt:lpstr>
      <vt:lpstr>Outline</vt:lpstr>
      <vt:lpstr>Prototype SSR1 Cavities</vt:lpstr>
      <vt:lpstr>VTS and STC Testing</vt:lpstr>
      <vt:lpstr>SSR1 Cavities Processing and Preparation</vt:lpstr>
      <vt:lpstr>Vertical Tests of Bare SSR1 Cavities</vt:lpstr>
      <vt:lpstr>VTS Results</vt:lpstr>
      <vt:lpstr>VTS Results</vt:lpstr>
      <vt:lpstr>VTS Results</vt:lpstr>
      <vt:lpstr>Test of jacketed SSR1 Cavities at STC</vt:lpstr>
      <vt:lpstr>Processing of Jacketed SSR1 Cavities at ANL</vt:lpstr>
      <vt:lpstr>Preparation and Installation at Fermilab</vt:lpstr>
      <vt:lpstr>Preparation and Installation at Fermilab</vt:lpstr>
      <vt:lpstr>Preparation and Installation at Fermilab</vt:lpstr>
      <vt:lpstr>Tuner Assembly and Installation to STC</vt:lpstr>
      <vt:lpstr>Tuner Assembly and Installation to STC</vt:lpstr>
      <vt:lpstr>STC Test Sequence</vt:lpstr>
      <vt:lpstr>STC: Multipactor Conditioning</vt:lpstr>
      <vt:lpstr>Characterization of MP in SSR1 Cavities</vt:lpstr>
      <vt:lpstr>Characterization of MP in SSR1 Cavities</vt:lpstr>
      <vt:lpstr>Characterization of MP in SSR1 Cavities</vt:lpstr>
      <vt:lpstr>Characterization of MP in SSR1 Cavities</vt:lpstr>
      <vt:lpstr>Comparison of MP in SSR1 Cavities with Simulation</vt:lpstr>
      <vt:lpstr>STC: Q0 Measurements</vt:lpstr>
      <vt:lpstr>STC: Q0 Measurements</vt:lpstr>
      <vt:lpstr>STC: Q0 Measurements</vt:lpstr>
      <vt:lpstr>STC: df/dp and Lorentz Force Detuning Measurements</vt:lpstr>
      <vt:lpstr>STC: df/dp and Lorentz Force Detuning Measurements</vt:lpstr>
      <vt:lpstr>Summary</vt:lpstr>
      <vt:lpstr>Prototype SSR1 Cryomodule Testing</vt:lpstr>
      <vt:lpstr>Prototype SSR1: Goal of testing at PIP2IT</vt:lpstr>
      <vt:lpstr>Phase 1 &amp; 2 requirements: Accelerating Field and Q0</vt:lpstr>
      <vt:lpstr>Prototype SSR1: Test Plan Outline</vt:lpstr>
      <vt:lpstr>Prototype SSR1: RF Performance of Cavities</vt:lpstr>
      <vt:lpstr>Prototype SSR1: individual cavity testing</vt:lpstr>
      <vt:lpstr>Prototype SSR1 : Multipactor Conditioning</vt:lpstr>
      <vt:lpstr>Prototype SSR1: Phase I - RF performance</vt:lpstr>
      <vt:lpstr>Prototype SSR1: Phase II - RF performance</vt:lpstr>
      <vt:lpstr>Prototype SSR1: DHL Measurements, Heater Calibration</vt:lpstr>
      <vt:lpstr>Prototype SSR1: DHL Phase I </vt:lpstr>
      <vt:lpstr>Prototype SSR1: DHL Phase II</vt:lpstr>
      <vt:lpstr>Summary</vt:lpstr>
      <vt:lpstr>Prototype SSR1: Cooldown – Run I</vt:lpstr>
      <vt:lpstr>Prototype SSR1: Cooldown – Run II</vt:lpstr>
      <vt:lpstr>Prototype SSR1: tuners performance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Alexander Sukhanov</cp:lastModifiedBy>
  <cp:revision>1456</cp:revision>
  <cp:lastPrinted>2020-01-24T20:57:46Z</cp:lastPrinted>
  <dcterms:created xsi:type="dcterms:W3CDTF">2019-12-16T19:54:36Z</dcterms:created>
  <dcterms:modified xsi:type="dcterms:W3CDTF">2023-02-28T23:28:23Z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0x0101008F2990B351F44B45B6EFCEEA90A1904F</vt:lpwstr>
  </property>
</Properties>
</file>