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3" r:id="rId2"/>
    <p:sldId id="431" r:id="rId3"/>
    <p:sldId id="425" r:id="rId4"/>
    <p:sldId id="426" r:id="rId5"/>
    <p:sldId id="427" r:id="rId6"/>
    <p:sldId id="428" r:id="rId7"/>
    <p:sldId id="429" r:id="rId8"/>
    <p:sldId id="282" r:id="rId9"/>
    <p:sldId id="422" r:id="rId10"/>
    <p:sldId id="285" r:id="rId11"/>
    <p:sldId id="281" r:id="rId12"/>
    <p:sldId id="423" r:id="rId13"/>
    <p:sldId id="274" r:id="rId14"/>
    <p:sldId id="424" r:id="rId15"/>
    <p:sldId id="43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052B-966E-5970-C327-A86A041C8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1A764-B5BB-3678-19CD-119C5746C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9186C-9F44-1FD5-F5E7-C9B93166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535B2-D09F-5EA2-64B7-055C3A76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B48EE-6CF5-61D5-4C93-1374A451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77F5-2F72-D59E-CF33-BB34C66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9DF0-2F32-FF88-ABB1-9470F2595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E8C7E-57B9-4E81-D7BB-D67E4AC6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B137D-12E9-48D5-B34B-4963DD5D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D685A-C07A-C2DE-9720-7AE50894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4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B18DA-379C-6A88-80CA-AE347E33D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7813F-F24E-E1E2-1B3B-6C9500531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A1BEB-490C-9774-23D6-391B628F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3696B-9CA8-5924-BF82-D1F7271D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37027-C941-3EB2-37B1-587DA232F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2D15-77C1-4E04-7BA5-0BDDF67D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98864-D437-366B-9AEE-4ECEE7189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848FD-75FB-270E-5334-6B70F4100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80597-62A8-0DEB-3CC1-DC989A25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6E57-7C82-6EFC-5257-331BA92E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011B-65A5-1E6C-FF05-C8D10656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A5BE2-F38F-007D-9C6B-4AF2A8D17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60BE8-D853-4DB7-9825-D350F556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1F64-FCA3-3C9E-D761-851DC56E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B4E9-16D4-5579-9AD1-45D25A1B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9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DE42-A302-A4B2-E758-C953BDF21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4EBA9-5D94-32C5-5E77-811A62813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0BE0F-5E8A-A6D1-82A8-B20079681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C4455-660D-DC28-37D0-DDF2081B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838FA-6974-7FF1-5C05-DFD094DA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C3EAC-BF40-7D23-9280-27AA5F6D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2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08A0-9F30-1854-E589-8610C421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79A01-8458-B42B-3238-26AFC7466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5C8FD-E526-DFA2-7648-3948BC35A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FF78A-8302-6181-400A-DC4B78DAA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20CC29-40D0-EFAC-264B-EC131DFD0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3F23E-5241-CE66-951F-27B81DF4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B20A8-42C3-C6E7-8733-D5E578F7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938CC-62C7-B59F-9FC4-C563AF5A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2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8CD7-C6BD-50F5-9740-03112A84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EB65A-646B-760E-1E35-4D7369AE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A9EF9-F3D6-CA06-0CC8-D24E0DCF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4FBB0-8270-23FE-7618-AACD49A7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9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500CC-E950-9266-BF86-8EDE4C9B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0C012-C4FD-02E1-75B7-C739B9F0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E8023-F07C-02EE-7B04-74B41A9B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0B6D-F4D9-95C8-BC6A-65ADC49F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17F6D-559B-EA36-4B6A-85E2EEB5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FC7C1-9804-DC6D-CE27-CC6311D26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B07DA-63E6-4086-E749-85DE0AD9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EF63F-0092-9C32-3355-2E33D97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B4B7E-8298-EDEB-0E0A-AE3683A1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4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E80C-0D26-4F30-09B8-0451B98B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61B27C-635A-6B88-B589-A074CE8D3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DEC8A-4B45-9AF7-6CE6-077AC2ED9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614BC-7074-FC6D-E137-736305BF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A4419-40A3-88C3-FFAD-6B1F77B7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9130E-0263-CBC0-D582-6FFFBF771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69A77-7C62-698D-D960-299324DF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643D7-53BD-C621-F70C-1E6ADCE43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4AAC-4418-3E08-E4B3-EE05CEC48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EF5C3-B646-45AC-9FB2-AC1A897C03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47679-8477-8BAE-4CEF-9344ABFF3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1960-AA0F-194C-B044-40727D9EA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11A0D-E8C2-461E-A849-2AEB345A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29AAEF-5C31-672D-BADA-03D8CE7B0E88}"/>
              </a:ext>
            </a:extLst>
          </p:cNvPr>
          <p:cNvSpPr txBox="1"/>
          <p:nvPr/>
        </p:nvSpPr>
        <p:spPr>
          <a:xfrm>
            <a:off x="2064383" y="1876567"/>
            <a:ext cx="806323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Single Spoke Resonators (SSR) Main Couplers Design.</a:t>
            </a:r>
          </a:p>
          <a:p>
            <a:endParaRPr lang="en-US" sz="2800" b="1" dirty="0">
              <a:solidFill>
                <a:srgbClr val="0070C0"/>
              </a:solidFill>
            </a:endParaRPr>
          </a:p>
          <a:p>
            <a:endParaRPr lang="en-US" sz="28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S. Kazakov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03/01/2023.</a:t>
            </a:r>
          </a:p>
        </p:txBody>
      </p:sp>
    </p:spTree>
    <p:extLst>
      <p:ext uri="{BB962C8B-B14F-4D97-AF65-F5344CB8AC3E}">
        <p14:creationId xmlns:p14="http://schemas.microsoft.com/office/powerpoint/2010/main" val="225653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090135B0-92EA-9720-6F87-4505E1059B13}"/>
              </a:ext>
            </a:extLst>
          </p:cNvPr>
          <p:cNvSpPr txBox="1">
            <a:spLocks/>
          </p:cNvSpPr>
          <p:nvPr/>
        </p:nvSpPr>
        <p:spPr>
          <a:xfrm>
            <a:off x="4214949" y="239110"/>
            <a:ext cx="2587752" cy="427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Air Side Assembly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CDA51B-F2A6-DC28-348C-303E8641B191}"/>
              </a:ext>
            </a:extLst>
          </p:cNvPr>
          <p:cNvGrpSpPr/>
          <p:nvPr/>
        </p:nvGrpSpPr>
        <p:grpSpPr>
          <a:xfrm>
            <a:off x="1274665" y="911509"/>
            <a:ext cx="8180509" cy="4876144"/>
            <a:chOff x="329785" y="765205"/>
            <a:chExt cx="8180509" cy="48761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5BB81E-83B8-967F-699F-7595B6B2C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1164631" y="765205"/>
              <a:ext cx="7142086" cy="46812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EBFEEA-7120-528B-C4E1-041AAC3AB146}"/>
                </a:ext>
              </a:extLst>
            </p:cNvPr>
            <p:cNvSpPr txBox="1"/>
            <p:nvPr/>
          </p:nvSpPr>
          <p:spPr>
            <a:xfrm>
              <a:off x="5876503" y="4021596"/>
              <a:ext cx="2289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Copper coated inner </a:t>
              </a:r>
            </a:p>
            <a:p>
              <a:r>
                <a:rPr lang="en-US" sz="1400" b="1" dirty="0"/>
                <a:t>conductor with bellows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D581F4-B2A8-A188-5BA7-45C0B71BD3AC}"/>
                </a:ext>
              </a:extLst>
            </p:cNvPr>
            <p:cNvSpPr txBox="1"/>
            <p:nvPr/>
          </p:nvSpPr>
          <p:spPr>
            <a:xfrm>
              <a:off x="329785" y="1687405"/>
              <a:ext cx="22061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Instrumentation box</a:t>
              </a:r>
            </a:p>
            <a:p>
              <a:r>
                <a:rPr lang="en-US" sz="2000" dirty="0"/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72FA62-D80C-0A02-8E5B-9171A5010270}"/>
                </a:ext>
              </a:extLst>
            </p:cNvPr>
            <p:cNvSpPr txBox="1"/>
            <p:nvPr/>
          </p:nvSpPr>
          <p:spPr>
            <a:xfrm>
              <a:off x="6452261" y="3235363"/>
              <a:ext cx="2058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Copper coated outer </a:t>
              </a:r>
            </a:p>
            <a:p>
              <a:r>
                <a:rPr lang="en-US" sz="1400" b="1" dirty="0"/>
                <a:t>conductor with bellows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6D7550D-2BE7-A25E-ECF5-FFC030970B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053" y="2052735"/>
              <a:ext cx="471827" cy="500446"/>
            </a:xfrm>
            <a:prstGeom prst="line">
              <a:avLst/>
            </a:prstGeom>
            <a:ln>
              <a:solidFill>
                <a:srgbClr val="0F2D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FDBCC1-2C13-6274-27D9-303CED0F61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62658" y="2768456"/>
              <a:ext cx="403449" cy="1340380"/>
            </a:xfrm>
            <a:prstGeom prst="line">
              <a:avLst/>
            </a:prstGeom>
            <a:ln>
              <a:solidFill>
                <a:srgbClr val="0F2D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CF13B5-2FE0-908E-9917-AB20302988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3798" y="2774197"/>
              <a:ext cx="131975" cy="461167"/>
            </a:xfrm>
            <a:prstGeom prst="line">
              <a:avLst/>
            </a:prstGeom>
            <a:ln>
              <a:solidFill>
                <a:srgbClr val="0F2D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81B16B-1A5C-4D0B-AA40-F987E8124558}"/>
                </a:ext>
              </a:extLst>
            </p:cNvPr>
            <p:cNvSpPr txBox="1"/>
            <p:nvPr/>
          </p:nvSpPr>
          <p:spPr>
            <a:xfrm>
              <a:off x="4080817" y="4771324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T-junction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7BA98C-8388-4F61-F8B9-DDAFEE463AB2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4551459" y="4489313"/>
              <a:ext cx="150682" cy="282011"/>
            </a:xfrm>
            <a:prstGeom prst="line">
              <a:avLst/>
            </a:prstGeom>
            <a:ln>
              <a:solidFill>
                <a:srgbClr val="0F2D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5E831-B7BE-514A-1955-5B77995B802F}"/>
                </a:ext>
              </a:extLst>
            </p:cNvPr>
            <p:cNvSpPr txBox="1"/>
            <p:nvPr/>
          </p:nvSpPr>
          <p:spPr>
            <a:xfrm>
              <a:off x="2422478" y="1516343"/>
              <a:ext cx="897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Capacitor </a:t>
              </a:r>
            </a:p>
            <a:p>
              <a:r>
                <a:rPr lang="en-US" sz="1400" b="1" dirty="0"/>
                <a:t>assembly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8CC6B5-A907-27BC-F981-81429138E8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8949" y="2045243"/>
              <a:ext cx="86953" cy="1004145"/>
            </a:xfrm>
            <a:prstGeom prst="line">
              <a:avLst/>
            </a:prstGeom>
            <a:ln>
              <a:solidFill>
                <a:srgbClr val="0F2D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76B7FC-4FD1-3D48-337B-8EECC52413C7}"/>
                </a:ext>
              </a:extLst>
            </p:cNvPr>
            <p:cNvSpPr txBox="1"/>
            <p:nvPr/>
          </p:nvSpPr>
          <p:spPr>
            <a:xfrm>
              <a:off x="2214212" y="5333572"/>
              <a:ext cx="779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Air inlet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990B39F-2D1A-34F7-02F0-6C6BDC40EE4A}"/>
                </a:ext>
              </a:extLst>
            </p:cNvPr>
            <p:cNvCxnSpPr>
              <a:cxnSpLocks/>
            </p:cNvCxnSpPr>
            <p:nvPr/>
          </p:nvCxnSpPr>
          <p:spPr>
            <a:xfrm>
              <a:off x="2245057" y="4408227"/>
              <a:ext cx="354842" cy="927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DE5EBC-D307-2944-6075-9E0C71251C05}"/>
                </a:ext>
              </a:extLst>
            </p:cNvPr>
            <p:cNvCxnSpPr>
              <a:cxnSpLocks/>
            </p:cNvCxnSpPr>
            <p:nvPr/>
          </p:nvCxnSpPr>
          <p:spPr>
            <a:xfrm>
              <a:off x="3057099" y="3896436"/>
              <a:ext cx="666867" cy="12624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FA81E0-B9DD-051F-4750-88BAD4EC0D1F}"/>
                </a:ext>
              </a:extLst>
            </p:cNvPr>
            <p:cNvSpPr txBox="1"/>
            <p:nvPr/>
          </p:nvSpPr>
          <p:spPr>
            <a:xfrm>
              <a:off x="3277290" y="5148447"/>
              <a:ext cx="1048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Kapton film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811D36-47B2-CB45-DEA4-C14A2BBAB23A}"/>
                </a:ext>
              </a:extLst>
            </p:cNvPr>
            <p:cNvSpPr txBox="1"/>
            <p:nvPr/>
          </p:nvSpPr>
          <p:spPr>
            <a:xfrm>
              <a:off x="4695408" y="961640"/>
              <a:ext cx="885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Matching</a:t>
              </a:r>
            </a:p>
            <a:p>
              <a:r>
                <a:rPr lang="en-US" sz="1400" b="1" dirty="0"/>
                <a:t>element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034C22-6C18-DE07-C960-D7E19EBBFA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8382" y="1476537"/>
              <a:ext cx="326692" cy="986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00A965-F3A6-8797-E0E6-2E6B38E1A9EA}"/>
                </a:ext>
              </a:extLst>
            </p:cNvPr>
            <p:cNvSpPr txBox="1"/>
            <p:nvPr/>
          </p:nvSpPr>
          <p:spPr>
            <a:xfrm>
              <a:off x="5531377" y="4871796"/>
              <a:ext cx="1638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Standard 3’’ coaxial</a:t>
              </a:r>
            </a:p>
            <a:p>
              <a:r>
                <a:rPr lang="en-US" sz="1400" b="1" dirty="0"/>
                <a:t>waveguide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1AA6FBA-F097-20C3-0176-25864BF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5196079" y="4065216"/>
              <a:ext cx="625492" cy="7968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C0A46B9-5424-0A5C-0921-28187237D801}"/>
                </a:ext>
              </a:extLst>
            </p:cNvPr>
            <p:cNvSpPr txBox="1"/>
            <p:nvPr/>
          </p:nvSpPr>
          <p:spPr>
            <a:xfrm>
              <a:off x="3536649" y="1181595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Teflon</a:t>
              </a:r>
            </a:p>
            <a:p>
              <a:r>
                <a:rPr lang="en-US" sz="1400" b="1" dirty="0"/>
                <a:t>supports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70645BD-91B0-8AB1-5BDB-32215187A0D2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 flipH="1" flipV="1">
              <a:off x="3956797" y="1704815"/>
              <a:ext cx="1782087" cy="8425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45EE6DB-CD9D-D247-DE98-345DA6CB895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 flipH="1" flipV="1">
              <a:off x="3956797" y="1704815"/>
              <a:ext cx="615203" cy="12294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122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A2A63-B047-A00C-4104-78EA8CAEE67F}"/>
              </a:ext>
            </a:extLst>
          </p:cNvPr>
          <p:cNvGrpSpPr/>
          <p:nvPr/>
        </p:nvGrpSpPr>
        <p:grpSpPr>
          <a:xfrm>
            <a:off x="1402152" y="140436"/>
            <a:ext cx="9387695" cy="3866699"/>
            <a:chOff x="289683" y="968518"/>
            <a:chExt cx="7110861" cy="33765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96F3EA-3769-6CFA-B54B-E3C1788F0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" t="17689" r="4540" b="19378"/>
            <a:stretch/>
          </p:blipFill>
          <p:spPr>
            <a:xfrm>
              <a:off x="289683" y="968518"/>
              <a:ext cx="7110861" cy="3376585"/>
            </a:xfrm>
            <a:prstGeom prst="rect">
              <a:avLst/>
            </a:prstGeom>
          </p:spPr>
        </p:pic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AA4FAC3A-9181-173C-6D49-89DDF9FF39ED}"/>
                </a:ext>
              </a:extLst>
            </p:cNvPr>
            <p:cNvSpPr/>
            <p:nvPr/>
          </p:nvSpPr>
          <p:spPr>
            <a:xfrm rot="10800000">
              <a:off x="1079808" y="3681165"/>
              <a:ext cx="203079" cy="3858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Arrow: Bent 4">
              <a:extLst>
                <a:ext uri="{FF2B5EF4-FFF2-40B4-BE49-F238E27FC236}">
                  <a16:creationId xmlns:a16="http://schemas.microsoft.com/office/drawing/2014/main" id="{7AB082FA-9DA4-6380-8534-AC766A2DE94A}"/>
                </a:ext>
              </a:extLst>
            </p:cNvPr>
            <p:cNvSpPr/>
            <p:nvPr/>
          </p:nvSpPr>
          <p:spPr>
            <a:xfrm rot="15723416" flipH="1">
              <a:off x="1399054" y="3378781"/>
              <a:ext cx="388644" cy="572763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94CC7EBC-A8FF-0301-437B-65B857985684}"/>
                </a:ext>
              </a:extLst>
            </p:cNvPr>
            <p:cNvSpPr/>
            <p:nvPr/>
          </p:nvSpPr>
          <p:spPr>
            <a:xfrm rot="15178396">
              <a:off x="2128222" y="2874279"/>
              <a:ext cx="203079" cy="3858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79EDD6AC-D7DC-9FE3-A603-A1623CB90751}"/>
                </a:ext>
              </a:extLst>
            </p:cNvPr>
            <p:cNvSpPr/>
            <p:nvPr/>
          </p:nvSpPr>
          <p:spPr>
            <a:xfrm rot="15178396">
              <a:off x="3529364" y="2463875"/>
              <a:ext cx="203079" cy="3858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FF3C3199-DCC9-7E48-C7D6-6F18A25F9529}"/>
                </a:ext>
              </a:extLst>
            </p:cNvPr>
            <p:cNvSpPr/>
            <p:nvPr/>
          </p:nvSpPr>
          <p:spPr>
            <a:xfrm rot="15178396">
              <a:off x="5699386" y="1870938"/>
              <a:ext cx="203079" cy="3858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A04312A7-71F8-D3ED-DAD6-5428FA8C3E3E}"/>
                </a:ext>
              </a:extLst>
            </p:cNvPr>
            <p:cNvSpPr/>
            <p:nvPr/>
          </p:nvSpPr>
          <p:spPr>
            <a:xfrm rot="4406830">
              <a:off x="4623367" y="2359707"/>
              <a:ext cx="203079" cy="3858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C40D1ED7-6DF5-D34A-7112-FFDA67A162AD}"/>
                </a:ext>
              </a:extLst>
            </p:cNvPr>
            <p:cNvSpPr/>
            <p:nvPr/>
          </p:nvSpPr>
          <p:spPr>
            <a:xfrm rot="4406830">
              <a:off x="2367691" y="3065980"/>
              <a:ext cx="203079" cy="3858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110B52-147E-058F-0C91-8001F38BFDE6}"/>
              </a:ext>
            </a:extLst>
          </p:cNvPr>
          <p:cNvSpPr txBox="1"/>
          <p:nvPr/>
        </p:nvSpPr>
        <p:spPr>
          <a:xfrm>
            <a:off x="2821403" y="304762"/>
            <a:ext cx="4566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325 </a:t>
            </a:r>
            <a:r>
              <a:rPr lang="en-US" sz="2400" b="1" dirty="0">
                <a:solidFill>
                  <a:srgbClr val="0070C0"/>
                </a:solidFill>
              </a:rPr>
              <a:t>MHz coupler, air flow scheme: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B2E572-E74C-4E36-98A6-83BBA638B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8460" y="4238437"/>
            <a:ext cx="2329146" cy="2365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B95EFC-392F-9E17-37F0-0ACAE3749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752" y="4360631"/>
            <a:ext cx="2329146" cy="2375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C6DD9E-5B0C-450F-F0C3-5845AC37F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32"/>
          <a:stretch/>
        </p:blipFill>
        <p:spPr>
          <a:xfrm>
            <a:off x="7305855" y="4745825"/>
            <a:ext cx="2754817" cy="200125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29339D-CE65-5037-D025-E75F0C61E71A}"/>
              </a:ext>
            </a:extLst>
          </p:cNvPr>
          <p:cNvSpPr/>
          <p:nvPr/>
        </p:nvSpPr>
        <p:spPr>
          <a:xfrm rot="5400000">
            <a:off x="2417744" y="5748565"/>
            <a:ext cx="261530" cy="10998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3329936-213E-43B9-DD17-036C4A4F97C3}"/>
              </a:ext>
            </a:extLst>
          </p:cNvPr>
          <p:cNvSpPr/>
          <p:nvPr/>
        </p:nvSpPr>
        <p:spPr>
          <a:xfrm rot="20634729">
            <a:off x="3254671" y="6098951"/>
            <a:ext cx="261530" cy="10998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3304FB2-779A-39BF-68D7-0D62158D23D2}"/>
              </a:ext>
            </a:extLst>
          </p:cNvPr>
          <p:cNvSpPr/>
          <p:nvPr/>
        </p:nvSpPr>
        <p:spPr>
          <a:xfrm rot="21314969">
            <a:off x="4910704" y="5853840"/>
            <a:ext cx="261530" cy="10998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78F9D20-B65E-3164-92D2-EAD63606D1A9}"/>
              </a:ext>
            </a:extLst>
          </p:cNvPr>
          <p:cNvSpPr/>
          <p:nvPr/>
        </p:nvSpPr>
        <p:spPr>
          <a:xfrm rot="21314969">
            <a:off x="5954511" y="5748565"/>
            <a:ext cx="261530" cy="10998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A708724-77E9-FAF5-8498-C0D2E89257BA}"/>
              </a:ext>
            </a:extLst>
          </p:cNvPr>
          <p:cNvSpPr/>
          <p:nvPr/>
        </p:nvSpPr>
        <p:spPr>
          <a:xfrm rot="21314969">
            <a:off x="7347306" y="5588429"/>
            <a:ext cx="261530" cy="10998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8A505AB-33A5-4F5F-003F-AD998A0E4626}"/>
              </a:ext>
            </a:extLst>
          </p:cNvPr>
          <p:cNvSpPr/>
          <p:nvPr/>
        </p:nvSpPr>
        <p:spPr>
          <a:xfrm rot="15072541">
            <a:off x="8210551" y="5504815"/>
            <a:ext cx="261530" cy="109982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A340CFD-8552-7F20-984D-97062FB57FCF}"/>
              </a:ext>
            </a:extLst>
          </p:cNvPr>
          <p:cNvSpPr/>
          <p:nvPr/>
        </p:nvSpPr>
        <p:spPr>
          <a:xfrm rot="10520771">
            <a:off x="7898365" y="4942030"/>
            <a:ext cx="261530" cy="109982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2CF3825-A04B-97A0-AB3A-33041310721A}"/>
              </a:ext>
            </a:extLst>
          </p:cNvPr>
          <p:cNvSpPr/>
          <p:nvPr/>
        </p:nvSpPr>
        <p:spPr>
          <a:xfrm rot="10503407">
            <a:off x="6152569" y="5541541"/>
            <a:ext cx="268362" cy="78986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00078A9-2284-BDB3-1A00-DBF4C8166661}"/>
              </a:ext>
            </a:extLst>
          </p:cNvPr>
          <p:cNvSpPr/>
          <p:nvPr/>
        </p:nvSpPr>
        <p:spPr>
          <a:xfrm rot="16200000">
            <a:off x="5855718" y="5442302"/>
            <a:ext cx="268362" cy="78986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8DFC07D-7D86-62CE-D854-CD54D0FA36D7}"/>
              </a:ext>
            </a:extLst>
          </p:cNvPr>
          <p:cNvSpPr/>
          <p:nvPr/>
        </p:nvSpPr>
        <p:spPr>
          <a:xfrm rot="10503407">
            <a:off x="5179242" y="5439724"/>
            <a:ext cx="268362" cy="78986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2A1EB5E-DD4F-A566-8FB8-5AC97D719553}"/>
              </a:ext>
            </a:extLst>
          </p:cNvPr>
          <p:cNvSpPr/>
          <p:nvPr/>
        </p:nvSpPr>
        <p:spPr>
          <a:xfrm rot="16200000">
            <a:off x="4921884" y="5334237"/>
            <a:ext cx="268362" cy="78986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C4F49C3-6AA4-8FEA-A414-329844BAA255}"/>
              </a:ext>
            </a:extLst>
          </p:cNvPr>
          <p:cNvSpPr/>
          <p:nvPr/>
        </p:nvSpPr>
        <p:spPr>
          <a:xfrm rot="9847219">
            <a:off x="3570209" y="5617800"/>
            <a:ext cx="261530" cy="109982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3FAEBB7-9598-792B-03E3-797DA90BF201}"/>
              </a:ext>
            </a:extLst>
          </p:cNvPr>
          <p:cNvSpPr/>
          <p:nvPr/>
        </p:nvSpPr>
        <p:spPr>
          <a:xfrm rot="16200000">
            <a:off x="2635647" y="5315322"/>
            <a:ext cx="261530" cy="109982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E02C1DF-5894-7EB8-E7C5-140239A92E14}"/>
              </a:ext>
            </a:extLst>
          </p:cNvPr>
          <p:cNvSpPr/>
          <p:nvPr/>
        </p:nvSpPr>
        <p:spPr>
          <a:xfrm rot="16200000">
            <a:off x="2593598" y="4395982"/>
            <a:ext cx="261530" cy="109982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199714-0663-2241-9F11-2E3434399369}"/>
              </a:ext>
            </a:extLst>
          </p:cNvPr>
          <p:cNvSpPr txBox="1"/>
          <p:nvPr/>
        </p:nvSpPr>
        <p:spPr>
          <a:xfrm>
            <a:off x="7534776" y="3316474"/>
            <a:ext cx="328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Operating air flow rate ~ 3.5 g/s</a:t>
            </a:r>
          </a:p>
        </p:txBody>
      </p:sp>
    </p:spTree>
    <p:extLst>
      <p:ext uri="{BB962C8B-B14F-4D97-AF65-F5344CB8AC3E}">
        <p14:creationId xmlns:p14="http://schemas.microsoft.com/office/powerpoint/2010/main" val="133007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62689-A56F-64D5-CCEF-5AFBE55D0F2C}"/>
              </a:ext>
            </a:extLst>
          </p:cNvPr>
          <p:cNvSpPr txBox="1"/>
          <p:nvPr/>
        </p:nvSpPr>
        <p:spPr>
          <a:xfrm>
            <a:off x="4271747" y="66433"/>
            <a:ext cx="1869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Coupler testing.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B44F4-1B18-5404-7573-65A8F3B3C54D}"/>
              </a:ext>
            </a:extLst>
          </p:cNvPr>
          <p:cNvSpPr txBox="1"/>
          <p:nvPr/>
        </p:nvSpPr>
        <p:spPr>
          <a:xfrm>
            <a:off x="211658" y="553012"/>
            <a:ext cx="1097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Because of limited power of 325 MHz RF amplifier (≤ 10kW), couplers are tested in Standing Wave (SW)  mode with power amplification: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23DF1-0C4B-2763-4365-12026B2A2B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0" y="1910984"/>
            <a:ext cx="4859930" cy="1167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A1E43-9DEC-EA29-52A3-D2507372CDB4}"/>
              </a:ext>
            </a:extLst>
          </p:cNvPr>
          <p:cNvSpPr txBox="1"/>
          <p:nvPr/>
        </p:nvSpPr>
        <p:spPr>
          <a:xfrm>
            <a:off x="1443547" y="3103220"/>
            <a:ext cx="308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Power amplification </a:t>
            </a:r>
            <a:r>
              <a:rPr lang="en-US" b="1" dirty="0">
                <a:solidFill>
                  <a:srgbClr val="7030A0"/>
                </a:solidFill>
              </a:rPr>
              <a:t>~ 5 times.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D032D-BFBA-794A-CC23-3AA50DAE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60" y="1767355"/>
            <a:ext cx="6383740" cy="2545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CE5A7-8818-3D19-64F4-C780ED1B7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2" y="5021982"/>
            <a:ext cx="2479210" cy="1549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93AE2-A079-FBF3-A2C8-3088EFFC0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62" y="4641243"/>
            <a:ext cx="2573378" cy="1930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615974-5F55-8A61-6DC0-83389A643546}"/>
              </a:ext>
            </a:extLst>
          </p:cNvPr>
          <p:cNvSpPr txBox="1"/>
          <p:nvPr/>
        </p:nvSpPr>
        <p:spPr>
          <a:xfrm>
            <a:off x="1443547" y="1450838"/>
            <a:ext cx="332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SW power amplification scheme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C7AB0-CD35-76B6-9E87-F1C28884CB30}"/>
              </a:ext>
            </a:extLst>
          </p:cNvPr>
          <p:cNvSpPr txBox="1"/>
          <p:nvPr/>
        </p:nvSpPr>
        <p:spPr>
          <a:xfrm>
            <a:off x="7114153" y="1329023"/>
            <a:ext cx="396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Diagram of 325 MHz coupler test stand: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D6704B-C1DB-AEB1-57BE-E62DFD72E72E}"/>
              </a:ext>
            </a:extLst>
          </p:cNvPr>
          <p:cNvSpPr txBox="1"/>
          <p:nvPr/>
        </p:nvSpPr>
        <p:spPr>
          <a:xfrm>
            <a:off x="969556" y="4047212"/>
            <a:ext cx="122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Reflector: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CE833-8262-F5A8-5A68-9B62EDC9D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194" y="4731584"/>
            <a:ext cx="2683040" cy="1766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F63167-6499-AE87-C6BA-EBD88D75D491}"/>
              </a:ext>
            </a:extLst>
          </p:cNvPr>
          <p:cNvSpPr txBox="1"/>
          <p:nvPr/>
        </p:nvSpPr>
        <p:spPr>
          <a:xfrm>
            <a:off x="9138906" y="4788215"/>
            <a:ext cx="2975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DC block </a:t>
            </a:r>
            <a:r>
              <a:rPr lang="en-US" b="1" dirty="0">
                <a:solidFill>
                  <a:srgbClr val="0070C0"/>
                </a:solidFill>
              </a:rPr>
              <a:t>– device which isolates RF amplifier from HV bias (~ 5kV)</a:t>
            </a:r>
          </a:p>
        </p:txBody>
      </p:sp>
    </p:spTree>
    <p:extLst>
      <p:ext uri="{BB962C8B-B14F-4D97-AF65-F5344CB8AC3E}">
        <p14:creationId xmlns:p14="http://schemas.microsoft.com/office/powerpoint/2010/main" val="64560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53D25DB-A6B5-AB28-8BA4-BE21DFC24037}"/>
              </a:ext>
            </a:extLst>
          </p:cNvPr>
          <p:cNvSpPr txBox="1"/>
          <p:nvPr/>
        </p:nvSpPr>
        <p:spPr>
          <a:xfrm>
            <a:off x="3103381" y="-103604"/>
            <a:ext cx="5255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325 MHz coupler test stand in test cave.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ED1FB8-8620-8281-19A1-F4672B0728D7}"/>
              </a:ext>
            </a:extLst>
          </p:cNvPr>
          <p:cNvGrpSpPr/>
          <p:nvPr/>
        </p:nvGrpSpPr>
        <p:grpSpPr>
          <a:xfrm>
            <a:off x="1722074" y="833493"/>
            <a:ext cx="7947365" cy="5717433"/>
            <a:chOff x="1722074" y="833493"/>
            <a:chExt cx="7947365" cy="57174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9EAD39D-4CEE-7E21-E3A5-BA6784C14705}"/>
                </a:ext>
              </a:extLst>
            </p:cNvPr>
            <p:cNvGrpSpPr/>
            <p:nvPr/>
          </p:nvGrpSpPr>
          <p:grpSpPr>
            <a:xfrm>
              <a:off x="1722074" y="833493"/>
              <a:ext cx="7947365" cy="5717433"/>
              <a:chOff x="1612893" y="1148180"/>
              <a:chExt cx="7569876" cy="556269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3E73861-0F2D-9CF0-D32F-AAA04CBC2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2893" y="1148180"/>
                <a:ext cx="7549030" cy="5562698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C35AF4-81B2-134B-93CB-2161EF50C31E}"/>
                  </a:ext>
                </a:extLst>
              </p:cNvPr>
              <p:cNvSpPr txBox="1"/>
              <p:nvPr/>
            </p:nvSpPr>
            <p:spPr>
              <a:xfrm rot="20672184">
                <a:off x="1711141" y="5302155"/>
                <a:ext cx="1032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Reflector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A3A984-F280-2FDC-675E-9979A3C61187}"/>
                  </a:ext>
                </a:extLst>
              </p:cNvPr>
              <p:cNvSpPr txBox="1"/>
              <p:nvPr/>
            </p:nvSpPr>
            <p:spPr>
              <a:xfrm rot="20803042">
                <a:off x="2115438" y="4275437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DC block</a:t>
                </a:r>
              </a:p>
            </p:txBody>
          </p:sp>
          <p:sp>
            <p:nvSpPr>
              <p:cNvPr id="6" name="Left Brace 5">
                <a:extLst>
                  <a:ext uri="{FF2B5EF4-FFF2-40B4-BE49-F238E27FC236}">
                    <a16:creationId xmlns:a16="http://schemas.microsoft.com/office/drawing/2014/main" id="{026E0418-1CBE-1D02-7C03-CE7EBA314A41}"/>
                  </a:ext>
                </a:extLst>
              </p:cNvPr>
              <p:cNvSpPr/>
              <p:nvPr/>
            </p:nvSpPr>
            <p:spPr>
              <a:xfrm>
                <a:off x="3030077" y="3555242"/>
                <a:ext cx="395511" cy="1678674"/>
              </a:xfrm>
              <a:prstGeom prst="leftBrac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57A724-4D36-F97E-4B0E-85AABDA874B2}"/>
                  </a:ext>
                </a:extLst>
              </p:cNvPr>
              <p:cNvSpPr txBox="1"/>
              <p:nvPr/>
            </p:nvSpPr>
            <p:spPr>
              <a:xfrm>
                <a:off x="2774027" y="2073310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Coupler #1</a:t>
                </a:r>
              </a:p>
            </p:txBody>
          </p:sp>
          <p:sp>
            <p:nvSpPr>
              <p:cNvPr id="9" name="Left Brace 8">
                <a:extLst>
                  <a:ext uri="{FF2B5EF4-FFF2-40B4-BE49-F238E27FC236}">
                    <a16:creationId xmlns:a16="http://schemas.microsoft.com/office/drawing/2014/main" id="{2E5E3D27-3718-A262-B859-816F6984BB32}"/>
                  </a:ext>
                </a:extLst>
              </p:cNvPr>
              <p:cNvSpPr/>
              <p:nvPr/>
            </p:nvSpPr>
            <p:spPr>
              <a:xfrm rot="5178355">
                <a:off x="3610964" y="939714"/>
                <a:ext cx="389623" cy="3233682"/>
              </a:xfrm>
              <a:prstGeom prst="leftBrace">
                <a:avLst>
                  <a:gd name="adj1" fmla="val 0"/>
                  <a:gd name="adj2" fmla="val 50000"/>
                </a:avLst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5C85CAD3-F433-ACAA-DEC1-02F17DAAC84D}"/>
                  </a:ext>
                </a:extLst>
              </p:cNvPr>
              <p:cNvSpPr/>
              <p:nvPr/>
            </p:nvSpPr>
            <p:spPr>
              <a:xfrm rot="5178355">
                <a:off x="7043682" y="1536529"/>
                <a:ext cx="293560" cy="1855386"/>
              </a:xfrm>
              <a:prstGeom prst="leftBrace">
                <a:avLst>
                  <a:gd name="adj1" fmla="val 0"/>
                  <a:gd name="adj2" fmla="val 50000"/>
                </a:avLst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E802B9-B2AB-0CD3-183C-36A7F117EBC0}"/>
                  </a:ext>
                </a:extLst>
              </p:cNvPr>
              <p:cNvSpPr txBox="1"/>
              <p:nvPr/>
            </p:nvSpPr>
            <p:spPr>
              <a:xfrm>
                <a:off x="6548262" y="1986874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Coupler #1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57A89C-A9DC-5F8C-8304-C1461B5A62E1}"/>
                  </a:ext>
                </a:extLst>
              </p:cNvPr>
              <p:cNvSpPr txBox="1"/>
              <p:nvPr/>
            </p:nvSpPr>
            <p:spPr>
              <a:xfrm>
                <a:off x="8125685" y="2531968"/>
                <a:ext cx="10570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Movable 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short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2844AF6-F49C-4D88-9851-0BBCA99A0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758" y="2855134"/>
                <a:ext cx="443552" cy="0"/>
              </a:xfrm>
              <a:prstGeom prst="line">
                <a:avLst/>
              </a:prstGeom>
              <a:ln w="158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24AB4F-DCD7-8353-F460-51BE9FAB7BB4}"/>
                </a:ext>
              </a:extLst>
            </p:cNvPr>
            <p:cNvSpPr txBox="1"/>
            <p:nvPr/>
          </p:nvSpPr>
          <p:spPr>
            <a:xfrm>
              <a:off x="6298962" y="967051"/>
              <a:ext cx="10631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Coupling</a:t>
              </a:r>
              <a:r>
                <a:rPr lang="en-US" dirty="0"/>
                <a:t> 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cavity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8966AC-A427-57FD-0602-CD7A9EF5B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8826" y="1637731"/>
              <a:ext cx="398452" cy="33413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643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86BDA4-44EC-74F1-CEDE-0DC8872FEFA5}"/>
              </a:ext>
            </a:extLst>
          </p:cNvPr>
          <p:cNvSpPr txBox="1"/>
          <p:nvPr/>
        </p:nvSpPr>
        <p:spPr>
          <a:xfrm>
            <a:off x="968991" y="245660"/>
            <a:ext cx="88926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Test preparation: 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Couplers and coupling cavity are assembled/disassembled in clean room, class 10.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Couplers with coupling cavity is baked at temperature 120C x 48 hours.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F098A-3CAB-D08E-B2A7-0D58D6BB650B}"/>
              </a:ext>
            </a:extLst>
          </p:cNvPr>
          <p:cNvSpPr txBox="1"/>
          <p:nvPr/>
        </p:nvSpPr>
        <p:spPr>
          <a:xfrm>
            <a:off x="968991" y="1480782"/>
            <a:ext cx="89200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Test results:</a:t>
            </a:r>
          </a:p>
          <a:p>
            <a:r>
              <a:rPr lang="en-US" b="1" dirty="0">
                <a:solidFill>
                  <a:srgbClr val="0070C0"/>
                </a:solidFill>
              </a:rPr>
              <a:t>Four couplers of second generations were tested at test stand.</a:t>
            </a:r>
          </a:p>
          <a:p>
            <a:r>
              <a:rPr lang="en-US" b="1" dirty="0">
                <a:solidFill>
                  <a:srgbClr val="0070C0"/>
                </a:solidFill>
              </a:rPr>
              <a:t>Couplers were tested up to specified powers: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Pulse mode: 20 kW, full reflection, 4 phase (90 </a:t>
            </a:r>
            <a:r>
              <a:rPr lang="en-US" b="1" dirty="0" err="1">
                <a:solidFill>
                  <a:srgbClr val="0070C0"/>
                </a:solidFill>
              </a:rPr>
              <a:t>dgr</a:t>
            </a:r>
            <a:r>
              <a:rPr lang="en-US" b="1" dirty="0">
                <a:solidFill>
                  <a:srgbClr val="0070C0"/>
                </a:solidFill>
              </a:rPr>
              <a:t> step), average power &lt; 12 kW.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CW mode: 12 kW, full reflection, 4 phase (90 </a:t>
            </a:r>
            <a:r>
              <a:rPr lang="en-US" b="1" dirty="0" err="1">
                <a:solidFill>
                  <a:srgbClr val="0070C0"/>
                </a:solidFill>
              </a:rPr>
              <a:t>dgr</a:t>
            </a:r>
            <a:r>
              <a:rPr lang="en-US" b="1" dirty="0">
                <a:solidFill>
                  <a:srgbClr val="0070C0"/>
                </a:solidFill>
              </a:rPr>
              <a:t> step).</a:t>
            </a:r>
          </a:p>
          <a:p>
            <a:r>
              <a:rPr lang="en-US" b="1" dirty="0">
                <a:solidFill>
                  <a:srgbClr val="0070C0"/>
                </a:solidFill>
              </a:rPr>
              <a:t>Couplers satisfy specified power requirements.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Operation with HV bias:</a:t>
            </a:r>
          </a:p>
          <a:p>
            <a:r>
              <a:rPr lang="en-US" b="1" dirty="0">
                <a:solidFill>
                  <a:srgbClr val="0070C0"/>
                </a:solidFill>
              </a:rPr>
              <a:t>Couplers practically do not require conditioning if operation with HV bias.</a:t>
            </a:r>
          </a:p>
          <a:p>
            <a:r>
              <a:rPr lang="en-US" b="1" dirty="0">
                <a:solidFill>
                  <a:srgbClr val="0070C0"/>
                </a:solidFill>
              </a:rPr>
              <a:t>No </a:t>
            </a:r>
            <a:r>
              <a:rPr lang="en-US" b="1" dirty="0" err="1">
                <a:solidFill>
                  <a:srgbClr val="0070C0"/>
                </a:solidFill>
              </a:rPr>
              <a:t>multipactoring</a:t>
            </a:r>
            <a:r>
              <a:rPr lang="en-US" b="1" dirty="0">
                <a:solidFill>
                  <a:srgbClr val="0070C0"/>
                </a:solidFill>
              </a:rPr>
              <a:t> were observed with HV bias.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Window temperature rise were small. Couplers have a rather big power margin. 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Operation without HV bias:</a:t>
            </a:r>
          </a:p>
          <a:p>
            <a:r>
              <a:rPr lang="en-US" b="1" dirty="0">
                <a:solidFill>
                  <a:srgbClr val="0070C0"/>
                </a:solidFill>
              </a:rPr>
              <a:t>At some reflection phases the </a:t>
            </a:r>
            <a:r>
              <a:rPr lang="en-US" b="1" dirty="0" err="1">
                <a:solidFill>
                  <a:srgbClr val="0070C0"/>
                </a:solidFill>
              </a:rPr>
              <a:t>multipactor</a:t>
            </a:r>
            <a:r>
              <a:rPr lang="en-US" b="1" dirty="0">
                <a:solidFill>
                  <a:srgbClr val="0070C0"/>
                </a:solidFill>
              </a:rPr>
              <a:t> exist even after significant time of conditioning.</a:t>
            </a:r>
          </a:p>
          <a:p>
            <a:r>
              <a:rPr lang="en-US" b="1" dirty="0">
                <a:solidFill>
                  <a:srgbClr val="0070C0"/>
                </a:solidFill>
              </a:rPr>
              <a:t>It is true for coated with </a:t>
            </a:r>
            <a:r>
              <a:rPr lang="en-US" b="1" dirty="0" err="1">
                <a:solidFill>
                  <a:srgbClr val="0070C0"/>
                </a:solidFill>
              </a:rPr>
              <a:t>TiN</a:t>
            </a:r>
            <a:r>
              <a:rPr lang="en-US" b="1" dirty="0">
                <a:solidFill>
                  <a:srgbClr val="0070C0"/>
                </a:solidFill>
              </a:rPr>
              <a:t> ceramic window and for uncoated window. 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Experiments with coated/uncoated </a:t>
            </a:r>
            <a:r>
              <a:rPr lang="en-US" b="1" dirty="0" err="1">
                <a:solidFill>
                  <a:srgbClr val="0070C0"/>
                </a:solidFill>
              </a:rPr>
              <a:t>cermics</a:t>
            </a:r>
            <a:r>
              <a:rPr lang="en-US" b="1" dirty="0">
                <a:solidFill>
                  <a:srgbClr val="0070C0"/>
                </a:solidFill>
              </a:rPr>
              <a:t> will be continued.</a:t>
            </a:r>
          </a:p>
        </p:txBody>
      </p:sp>
    </p:spTree>
    <p:extLst>
      <p:ext uri="{BB962C8B-B14F-4D97-AF65-F5344CB8AC3E}">
        <p14:creationId xmlns:p14="http://schemas.microsoft.com/office/powerpoint/2010/main" val="320094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A26485-0E7A-84B6-7BF9-7556A25653D8}"/>
              </a:ext>
            </a:extLst>
          </p:cNvPr>
          <p:cNvSpPr txBox="1"/>
          <p:nvPr/>
        </p:nvSpPr>
        <p:spPr>
          <a:xfrm>
            <a:off x="4096512" y="2535936"/>
            <a:ext cx="2799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16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F9B8572-162E-CD18-57A2-1070359F5C04}"/>
              </a:ext>
            </a:extLst>
          </p:cNvPr>
          <p:cNvSpPr txBox="1">
            <a:spLocks/>
          </p:cNvSpPr>
          <p:nvPr/>
        </p:nvSpPr>
        <p:spPr>
          <a:xfrm>
            <a:off x="2465832" y="338070"/>
            <a:ext cx="8162544" cy="18258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7030A0"/>
                </a:solidFill>
                <a:latin typeface="Calibri" panose="020F0502020204030204"/>
              </a:rPr>
              <a:t>Room temperature cavities: 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/>
              </a:rPr>
              <a:t>RFQ,  Bunching cavity x 4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/>
              </a:rPr>
              <a:t>.</a:t>
            </a:r>
          </a:p>
          <a:p>
            <a:pPr marL="0" indent="0" defTabSz="68580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b="1" dirty="0">
              <a:solidFill>
                <a:srgbClr val="7030A0"/>
              </a:solidFill>
              <a:latin typeface="Calibri" panose="020F0502020204030204"/>
            </a:endParaRPr>
          </a:p>
          <a:p>
            <a:pPr defTabSz="6858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7030A0"/>
                </a:solidFill>
                <a:latin typeface="Calibri" panose="020F0502020204030204"/>
              </a:rPr>
              <a:t>5 types of SC cavities: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/>
              </a:rPr>
              <a:t> HWR x 8,   SSR1 x 16,  SSR2 x  35,  LB 650 x 33, HB 650 x 24</a:t>
            </a:r>
          </a:p>
          <a:p>
            <a:pPr marL="0" indent="0" defTabSz="685800">
              <a:spcBef>
                <a:spcPts val="0"/>
              </a:spcBef>
              <a:buNone/>
            </a:pPr>
            <a:endParaRPr lang="en-US" sz="8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0" indent="0" defTabSz="6858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70C0"/>
                </a:solidFill>
                <a:latin typeface="Calibri" panose="020F0502020204030204"/>
              </a:rPr>
              <a:t>Each cavity requires a coupler. 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/>
              </a:rPr>
              <a:t>Total number of couplers: 122 (RFQ uses 2 couplers) + spares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7030A0"/>
                </a:solidFill>
              </a:rPr>
              <a:t>FNAL</a:t>
            </a:r>
            <a:r>
              <a:rPr lang="en-US" sz="1600" b="1" dirty="0">
                <a:solidFill>
                  <a:srgbClr val="0070C0"/>
                </a:solidFill>
              </a:rPr>
              <a:t> responsibility to design, build pre-production series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and test all types of couplers except HWR type (</a:t>
            </a:r>
            <a:r>
              <a:rPr lang="en-US" sz="1600" b="1" dirty="0">
                <a:solidFill>
                  <a:srgbClr val="7030A0"/>
                </a:solidFill>
              </a:rPr>
              <a:t>ANL</a:t>
            </a:r>
            <a:r>
              <a:rPr lang="en-US" sz="1600" b="1" dirty="0">
                <a:solidFill>
                  <a:srgbClr val="0070C0"/>
                </a:solidFill>
              </a:rPr>
              <a:t> responsibility)  </a:t>
            </a:r>
          </a:p>
          <a:p>
            <a:pPr marL="1371600" lvl="4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02BCE-5B51-0516-57CD-6B6132339055}"/>
              </a:ext>
            </a:extLst>
          </p:cNvPr>
          <p:cNvSpPr txBox="1"/>
          <p:nvPr/>
        </p:nvSpPr>
        <p:spPr>
          <a:xfrm>
            <a:off x="878538" y="271014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PIP-II includes: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460DA-DF3B-9F44-63CF-6F63E5F6DE2A}"/>
              </a:ext>
            </a:extLst>
          </p:cNvPr>
          <p:cNvSpPr txBox="1"/>
          <p:nvPr/>
        </p:nvSpPr>
        <p:spPr>
          <a:xfrm>
            <a:off x="3377184" y="2066412"/>
            <a:ext cx="4834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Main requirements to 325 MHz and 650 MHz couplers: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3545E-ADDE-126C-B3B4-2AB73B3B76EC}"/>
              </a:ext>
            </a:extLst>
          </p:cNvPr>
          <p:cNvSpPr txBox="1"/>
          <p:nvPr/>
        </p:nvSpPr>
        <p:spPr>
          <a:xfrm>
            <a:off x="2743200" y="3608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E79EC57C-1096-DCE3-74E8-C79746E3B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514703"/>
              </p:ext>
            </p:extLst>
          </p:nvPr>
        </p:nvGraphicFramePr>
        <p:xfrm>
          <a:off x="2755392" y="2465926"/>
          <a:ext cx="6150865" cy="400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443">
                  <a:extLst>
                    <a:ext uri="{9D8B030D-6E8A-4147-A177-3AD203B41FA5}">
                      <a16:colId xmlns:a16="http://schemas.microsoft.com/office/drawing/2014/main" val="1937217030"/>
                    </a:ext>
                  </a:extLst>
                </a:gridCol>
                <a:gridCol w="1516211">
                  <a:extLst>
                    <a:ext uri="{9D8B030D-6E8A-4147-A177-3AD203B41FA5}">
                      <a16:colId xmlns:a16="http://schemas.microsoft.com/office/drawing/2014/main" val="1142566307"/>
                    </a:ext>
                  </a:extLst>
                </a:gridCol>
                <a:gridCol w="1516211">
                  <a:extLst>
                    <a:ext uri="{9D8B030D-6E8A-4147-A177-3AD203B41FA5}">
                      <a16:colId xmlns:a16="http://schemas.microsoft.com/office/drawing/2014/main" val="4065251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325 MHz coupler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650 MHz coupler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484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Frequency,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39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RF 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Single, 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Single, 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54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Maximum nominal operating power, kW (CW, @20% reflection)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59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Acceptance testing power, kW</a:t>
                      </a:r>
                    </a:p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(CW, full reflection, any phase)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2K heat load,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&lt;1.1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54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5K heat load,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&lt; 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&lt;2.5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634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50K heat load,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&lt;15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&lt;9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33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Cooling media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73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Maximum HV bias, kV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±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±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57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8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1580FC97-C260-F780-604A-9548BA1CE8B4}"/>
              </a:ext>
            </a:extLst>
          </p:cNvPr>
          <p:cNvSpPr txBox="1">
            <a:spLocks/>
          </p:cNvSpPr>
          <p:nvPr/>
        </p:nvSpPr>
        <p:spPr>
          <a:xfrm>
            <a:off x="3489960" y="382704"/>
            <a:ext cx="2715768" cy="32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7030A0"/>
                </a:solidFill>
                <a:latin typeface="+mn-lt"/>
              </a:rPr>
              <a:t>Principles of design: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2C1C2-37C1-B49C-B5E8-BF81CECBA4E4}"/>
              </a:ext>
            </a:extLst>
          </p:cNvPr>
          <p:cNvSpPr txBox="1"/>
          <p:nvPr/>
        </p:nvSpPr>
        <p:spPr>
          <a:xfrm>
            <a:off x="165805" y="961939"/>
            <a:ext cx="988566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Simplicity of vacuum part of coupler: </a:t>
            </a:r>
          </a:p>
          <a:p>
            <a:r>
              <a:rPr lang="en-US" b="1" dirty="0">
                <a:solidFill>
                  <a:srgbClr val="0070C0"/>
                </a:solidFill>
              </a:rPr>
              <a:t>	no moving parts, no bellows.</a:t>
            </a:r>
          </a:p>
          <a:p>
            <a:r>
              <a:rPr lang="en-US" b="1" dirty="0">
                <a:solidFill>
                  <a:srgbClr val="0070C0"/>
                </a:solidFill>
              </a:rPr>
              <a:t>	simple configuration – more reliable, easy to clean, less expansive.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Air cooling of antennas (no water) – Not so severe consequences in case of leak.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Ability to apply high voltage bias to suppress a </a:t>
            </a:r>
            <a:r>
              <a:rPr lang="en-US" b="1" dirty="0" err="1">
                <a:solidFill>
                  <a:srgbClr val="0070C0"/>
                </a:solidFill>
              </a:rPr>
              <a:t>multipactor</a:t>
            </a:r>
            <a:r>
              <a:rPr lang="en-US" b="1" dirty="0">
                <a:solidFill>
                  <a:srgbClr val="0070C0"/>
                </a:solidFill>
              </a:rPr>
              <a:t>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Designs of 325MHz and 650 MHz coupler should be similar as much as possible </a:t>
            </a:r>
          </a:p>
          <a:p>
            <a:r>
              <a:rPr lang="en-US" b="1" dirty="0">
                <a:solidFill>
                  <a:srgbClr val="0070C0"/>
                </a:solidFill>
              </a:rPr>
              <a:t>      to utilize the same technology and reduce cost.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Lifetime of couplers should be ~ 20 ~ 30 years. </a:t>
            </a:r>
          </a:p>
          <a:p>
            <a:r>
              <a:rPr lang="en-US" b="1" dirty="0">
                <a:solidFill>
                  <a:srgbClr val="0070C0"/>
                </a:solidFill>
              </a:rPr>
              <a:t>       Thermal stresses of copper-ceramic should not exceed ~100 MPa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DEFEC-C3B9-C80F-14AC-02B769474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8" t="-1" r="4709" b="30756"/>
          <a:stretch/>
        </p:blipFill>
        <p:spPr>
          <a:xfrm>
            <a:off x="7604639" y="3643600"/>
            <a:ext cx="3769829" cy="30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6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50702-4CD3-8C59-80E3-3004257A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5027" y="633295"/>
            <a:ext cx="6412770" cy="3126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C90401-1516-1945-C1F8-64E7E808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4331" y="2166833"/>
            <a:ext cx="6248400" cy="3255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B2F94-33F6-7D01-14C5-C5B8C2AE31A0}"/>
              </a:ext>
            </a:extLst>
          </p:cNvPr>
          <p:cNvSpPr txBox="1"/>
          <p:nvPr/>
        </p:nvSpPr>
        <p:spPr>
          <a:xfrm>
            <a:off x="1592787" y="233185"/>
            <a:ext cx="8794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Based on this principle, </a:t>
            </a:r>
            <a:r>
              <a:rPr lang="ru-RU" sz="2000" b="1" dirty="0">
                <a:solidFill>
                  <a:srgbClr val="7030A0"/>
                </a:solidFill>
              </a:rPr>
              <a:t>325</a:t>
            </a:r>
            <a:r>
              <a:rPr lang="en-US" sz="2000" b="1" dirty="0">
                <a:solidFill>
                  <a:srgbClr val="7030A0"/>
                </a:solidFill>
              </a:rPr>
              <a:t> MHz and 650 MHz couplers were designed and built.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1F242-2E84-4F3E-BC4D-5C698509DDFD}"/>
              </a:ext>
            </a:extLst>
          </p:cNvPr>
          <p:cNvSpPr txBox="1"/>
          <p:nvPr/>
        </p:nvSpPr>
        <p:spPr>
          <a:xfrm>
            <a:off x="1225296" y="1118313"/>
            <a:ext cx="186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325 MHz coupler: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C19E6-325A-FDFD-0087-126F9DA6D404}"/>
              </a:ext>
            </a:extLst>
          </p:cNvPr>
          <p:cNvSpPr txBox="1"/>
          <p:nvPr/>
        </p:nvSpPr>
        <p:spPr>
          <a:xfrm>
            <a:off x="8162544" y="2166833"/>
            <a:ext cx="184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650 MHz coupler: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5A767-FEC3-1244-9015-5FB38EE73909}"/>
              </a:ext>
            </a:extLst>
          </p:cNvPr>
          <p:cNvSpPr txBox="1"/>
          <p:nvPr/>
        </p:nvSpPr>
        <p:spPr>
          <a:xfrm>
            <a:off x="629619" y="4330085"/>
            <a:ext cx="50969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70C0"/>
                </a:solidFill>
              </a:rPr>
              <a:t>Couplers utilize the same ceramic windows.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70C0"/>
                </a:solidFill>
              </a:rPr>
              <a:t>Antennas have the same diameters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70C0"/>
                </a:solidFill>
              </a:rPr>
              <a:t>Vacuum outer conductor have the same diameter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       same copper coating and 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70C0"/>
                </a:solidFill>
              </a:rPr>
              <a:t>Air inner conductor have the same diameter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70C0"/>
                </a:solidFill>
              </a:rPr>
              <a:t>Etc.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9E9B4-866E-9DE6-56A0-4D8A970A8EF2}"/>
              </a:ext>
            </a:extLst>
          </p:cNvPr>
          <p:cNvSpPr txBox="1"/>
          <p:nvPr/>
        </p:nvSpPr>
        <p:spPr>
          <a:xfrm>
            <a:off x="1838990" y="3875094"/>
            <a:ext cx="24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Similar instrument parts</a:t>
            </a:r>
          </a:p>
        </p:txBody>
      </p:sp>
    </p:spTree>
    <p:extLst>
      <p:ext uri="{BB962C8B-B14F-4D97-AF65-F5344CB8AC3E}">
        <p14:creationId xmlns:p14="http://schemas.microsoft.com/office/powerpoint/2010/main" val="201673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070CD-F902-6334-8C35-D415715DE11B}"/>
              </a:ext>
            </a:extLst>
          </p:cNvPr>
          <p:cNvSpPr txBox="1"/>
          <p:nvPr/>
        </p:nvSpPr>
        <p:spPr>
          <a:xfrm>
            <a:off x="471710" y="225552"/>
            <a:ext cx="5419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Some futures of 325 MHz and 650 MHz couplers.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7249D-E58D-BF48-F8B2-6707455D870C}"/>
              </a:ext>
            </a:extLst>
          </p:cNvPr>
          <p:cNvSpPr txBox="1"/>
          <p:nvPr/>
        </p:nvSpPr>
        <p:spPr>
          <a:xfrm>
            <a:off x="430728" y="1084921"/>
            <a:ext cx="99019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Ceramic window sizes  OD 100 mm, thickness 7 mm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Vacuum outer conductor diameter 3 inch (76.2 mm)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Antenna diameter 0.5 inch (12.7 mm)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Two thermal intercepts: “5K” and “50K”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Output impedance 105 Ohm. </a:t>
            </a:r>
          </a:p>
          <a:p>
            <a:r>
              <a:rPr lang="en-US" b="1" dirty="0">
                <a:solidFill>
                  <a:srgbClr val="0070C0"/>
                </a:solidFill>
              </a:rPr>
              <a:t>Reasons: to reduce dynamic cryogenic losses ( ~ 1/Z) and increase </a:t>
            </a:r>
            <a:r>
              <a:rPr lang="en-US" b="1" dirty="0" err="1">
                <a:solidFill>
                  <a:srgbClr val="0070C0"/>
                </a:solidFill>
              </a:rPr>
              <a:t>multiapactror</a:t>
            </a:r>
            <a:r>
              <a:rPr lang="en-US" b="1" dirty="0">
                <a:solidFill>
                  <a:srgbClr val="0070C0"/>
                </a:solidFill>
              </a:rPr>
              <a:t> power threshold.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Matching copper polished disk at the vacuum part of antenna. </a:t>
            </a:r>
          </a:p>
          <a:p>
            <a:r>
              <a:rPr lang="en-US" b="1" dirty="0">
                <a:solidFill>
                  <a:srgbClr val="0070C0"/>
                </a:solidFill>
              </a:rPr>
              <a:t>It reduces thermal radiation form room temperature ceramics and protects ceramics from possible  charged particles coming from cavity.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err="1">
                <a:solidFill>
                  <a:srgbClr val="0070C0"/>
                </a:solidFill>
              </a:rPr>
              <a:t>Multipactor</a:t>
            </a:r>
            <a:r>
              <a:rPr lang="en-US" b="1" dirty="0">
                <a:solidFill>
                  <a:srgbClr val="0070C0"/>
                </a:solidFill>
              </a:rPr>
              <a:t> is suppressed by HV bias (up to 5 kV). </a:t>
            </a:r>
          </a:p>
          <a:p>
            <a:r>
              <a:rPr lang="en-US" b="1" dirty="0">
                <a:solidFill>
                  <a:srgbClr val="0070C0"/>
                </a:solidFill>
              </a:rPr>
              <a:t>Ceramic window is not coated with </a:t>
            </a:r>
            <a:r>
              <a:rPr lang="en-US" b="1" dirty="0" err="1">
                <a:solidFill>
                  <a:srgbClr val="0070C0"/>
                </a:solidFill>
              </a:rPr>
              <a:t>TiN</a:t>
            </a:r>
            <a:r>
              <a:rPr lang="en-US" b="1" dirty="0">
                <a:solidFill>
                  <a:srgbClr val="0070C0"/>
                </a:solidFill>
              </a:rPr>
              <a:t> (current situation).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Couplers are cooled by air.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1FD45-038F-3F2C-0074-5B82A399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7581" y="299083"/>
            <a:ext cx="5032709" cy="24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8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E38BB7-000C-197F-D076-D5778A90FD0C}"/>
              </a:ext>
            </a:extLst>
          </p:cNvPr>
          <p:cNvSpPr txBox="1"/>
          <p:nvPr/>
        </p:nvSpPr>
        <p:spPr>
          <a:xfrm>
            <a:off x="4529328" y="235916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RF design: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D2A5D-573E-FAAD-AE86-A31AC862508F}"/>
              </a:ext>
            </a:extLst>
          </p:cNvPr>
          <p:cNvSpPr txBox="1"/>
          <p:nvPr/>
        </p:nvSpPr>
        <p:spPr>
          <a:xfrm>
            <a:off x="530352" y="998756"/>
            <a:ext cx="83880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</a:rPr>
              <a:t>Coupler pass band (S11 &lt; 20 dB) </a:t>
            </a:r>
            <a:r>
              <a:rPr lang="en-US" b="1" dirty="0">
                <a:solidFill>
                  <a:srgbClr val="7030A0"/>
                </a:solidFill>
              </a:rPr>
              <a:t>~ 40 MHz (~ 12%)</a:t>
            </a: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endParaRPr lang="en-US" sz="1800" b="1" kern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Geneva"/>
              <a:cs typeface="Geneva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Geneva"/>
                <a:cs typeface="Geneva"/>
              </a:rPr>
              <a:t>Maximum strength of E-filed in air is less then </a:t>
            </a:r>
            <a:r>
              <a:rPr lang="en-US" sz="1800" b="1" kern="1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Geneva"/>
                <a:cs typeface="Geneva"/>
              </a:rPr>
              <a:t>~19 kV/cm </a:t>
            </a: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Geneva"/>
                <a:cs typeface="Geneva"/>
              </a:rPr>
              <a:t>for 20 kW (full reflection) and 5 kV bias. (Operating mode ~ </a:t>
            </a:r>
            <a:r>
              <a:rPr lang="en-US" sz="1800" b="1" kern="1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Geneva"/>
                <a:cs typeface="Geneva"/>
              </a:rPr>
              <a:t>12 kW and ~3.5 kV bias</a:t>
            </a: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Geneva"/>
                <a:cs typeface="Geneva"/>
              </a:rPr>
              <a:t>).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3.5 kV</a:t>
            </a:r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bias suppressed </a:t>
            </a:r>
            <a:r>
              <a:rPr lang="en-US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multipactor</a:t>
            </a:r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all parts of coupler for </a:t>
            </a:r>
            <a:r>
              <a:rPr lang="en-US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kW</a:t>
            </a:r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RF power.</a:t>
            </a:r>
            <a:endPara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F8B7A4-DAF5-61D5-D99C-8E88FDC30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3121988"/>
            <a:ext cx="10559575" cy="31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6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232F05-F13B-AD08-E5A2-CDB6ED95A446}"/>
              </a:ext>
            </a:extLst>
          </p:cNvPr>
          <p:cNvSpPr txBox="1"/>
          <p:nvPr/>
        </p:nvSpPr>
        <p:spPr>
          <a:xfrm>
            <a:off x="4312793" y="103731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Thermal design.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58F563-A681-A14A-1089-4B98A6206B22}"/>
              </a:ext>
            </a:extLst>
          </p:cNvPr>
          <p:cNvSpPr txBox="1"/>
          <p:nvPr/>
        </p:nvSpPr>
        <p:spPr>
          <a:xfrm>
            <a:off x="671405" y="844246"/>
            <a:ext cx="5159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Simulated cryogenic properties of 325 MHz coupler, </a:t>
            </a:r>
          </a:p>
          <a:p>
            <a:r>
              <a:rPr lang="en-US" b="1" dirty="0">
                <a:solidFill>
                  <a:srgbClr val="0070C0"/>
                </a:solidFill>
              </a:rPr>
              <a:t>11 kW, 20 % reflection (including thermal radiation):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57DCB-E5DD-E983-0F92-E8EB4BB55FAC}"/>
              </a:ext>
            </a:extLst>
          </p:cNvPr>
          <p:cNvSpPr txBox="1"/>
          <p:nvPr/>
        </p:nvSpPr>
        <p:spPr>
          <a:xfrm>
            <a:off x="358178" y="3845257"/>
            <a:ext cx="53194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Thermal stresses.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70C0"/>
                </a:solidFill>
              </a:rPr>
              <a:t>Thermal stresses  ~ </a:t>
            </a:r>
            <a:r>
              <a:rPr lang="en-US" b="1" dirty="0">
                <a:solidFill>
                  <a:srgbClr val="7030A0"/>
                </a:solidFill>
              </a:rPr>
              <a:t>80 MPa for 70 kW(!) </a:t>
            </a:r>
            <a:r>
              <a:rPr lang="en-US" b="1" dirty="0">
                <a:solidFill>
                  <a:srgbClr val="0070C0"/>
                </a:solidFill>
              </a:rPr>
              <a:t>full reflection</a:t>
            </a:r>
          </a:p>
          <a:p>
            <a:r>
              <a:rPr lang="en-US" b="1" dirty="0">
                <a:solidFill>
                  <a:srgbClr val="0070C0"/>
                </a:solidFill>
              </a:rPr>
              <a:t> and 3 g/s cooling air rate.</a:t>
            </a:r>
          </a:p>
          <a:p>
            <a:endParaRPr lang="en-US" b="1" dirty="0"/>
          </a:p>
          <a:p>
            <a:r>
              <a:rPr lang="en-US" sz="2000" b="1" dirty="0">
                <a:solidFill>
                  <a:srgbClr val="7030A0"/>
                </a:solidFill>
              </a:rPr>
              <a:t>Coupler has a big power margin 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77411F-273B-204B-5FF2-BEBA0C16C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48" y="2311476"/>
            <a:ext cx="5727871" cy="3432048"/>
          </a:xfrm>
          <a:prstGeom prst="rect">
            <a:avLst/>
          </a:prstGeom>
          <a:noFill/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A150DA8-C17E-C1BF-1791-B5277023F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40195"/>
              </p:ext>
            </p:extLst>
          </p:nvPr>
        </p:nvGraphicFramePr>
        <p:xfrm>
          <a:off x="813974" y="1698375"/>
          <a:ext cx="450376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089">
                  <a:extLst>
                    <a:ext uri="{9D8B030D-6E8A-4147-A177-3AD203B41FA5}">
                      <a16:colId xmlns:a16="http://schemas.microsoft.com/office/drawing/2014/main" val="4184271339"/>
                    </a:ext>
                  </a:extLst>
                </a:gridCol>
                <a:gridCol w="700168">
                  <a:extLst>
                    <a:ext uri="{9D8B030D-6E8A-4147-A177-3AD203B41FA5}">
                      <a16:colId xmlns:a16="http://schemas.microsoft.com/office/drawing/2014/main" val="804512934"/>
                    </a:ext>
                  </a:extLst>
                </a:gridCol>
                <a:gridCol w="700168">
                  <a:extLst>
                    <a:ext uri="{9D8B030D-6E8A-4147-A177-3AD203B41FA5}">
                      <a16:colId xmlns:a16="http://schemas.microsoft.com/office/drawing/2014/main" val="3997097305"/>
                    </a:ext>
                  </a:extLst>
                </a:gridCol>
                <a:gridCol w="700168">
                  <a:extLst>
                    <a:ext uri="{9D8B030D-6E8A-4147-A177-3AD203B41FA5}">
                      <a16:colId xmlns:a16="http://schemas.microsoft.com/office/drawing/2014/main" val="790915305"/>
                    </a:ext>
                  </a:extLst>
                </a:gridCol>
                <a:gridCol w="700168">
                  <a:extLst>
                    <a:ext uri="{9D8B030D-6E8A-4147-A177-3AD203B41FA5}">
                      <a16:colId xmlns:a16="http://schemas.microsoft.com/office/drawing/2014/main" val="8361345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Temp. of T-sink.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293K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26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Static load,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-9.1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15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Total load 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13.5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-4.1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6626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0E76B3-8AAB-4B7C-4341-DCC97ED93F2E}"/>
              </a:ext>
            </a:extLst>
          </p:cNvPr>
          <p:cNvSpPr txBox="1"/>
          <p:nvPr/>
        </p:nvSpPr>
        <p:spPr>
          <a:xfrm>
            <a:off x="7335670" y="1167412"/>
            <a:ext cx="35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Example of simulation of thermal  stresses in ceramic RF window:</a:t>
            </a:r>
          </a:p>
        </p:txBody>
      </p:sp>
    </p:spTree>
    <p:extLst>
      <p:ext uri="{BB962C8B-B14F-4D97-AF65-F5344CB8AC3E}">
        <p14:creationId xmlns:p14="http://schemas.microsoft.com/office/powerpoint/2010/main" val="90679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50702-4CD3-8C59-80E3-3004257A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0867" y="1037622"/>
            <a:ext cx="8835737" cy="4307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CC03D-11F9-8F22-8FC7-588F3389D9F4}"/>
              </a:ext>
            </a:extLst>
          </p:cNvPr>
          <p:cNvSpPr txBox="1"/>
          <p:nvPr/>
        </p:nvSpPr>
        <p:spPr>
          <a:xfrm>
            <a:off x="8767264" y="3588683"/>
            <a:ext cx="179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Vacuum End Assembly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4EAA98-0EBF-505E-DA69-CAC3337FC065}"/>
              </a:ext>
            </a:extLst>
          </p:cNvPr>
          <p:cNvCxnSpPr>
            <a:cxnSpLocks/>
          </p:cNvCxnSpPr>
          <p:nvPr/>
        </p:nvCxnSpPr>
        <p:spPr>
          <a:xfrm>
            <a:off x="8703174" y="3008604"/>
            <a:ext cx="581905" cy="500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5C35B3-59CD-A7DA-53A9-E10D4DF377D6}"/>
              </a:ext>
            </a:extLst>
          </p:cNvPr>
          <p:cNvSpPr txBox="1"/>
          <p:nvPr/>
        </p:nvSpPr>
        <p:spPr>
          <a:xfrm>
            <a:off x="3419539" y="1433757"/>
            <a:ext cx="179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Air Side Assembly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61D234-5015-E8E1-E3C9-92855FC1E678}"/>
              </a:ext>
            </a:extLst>
          </p:cNvPr>
          <p:cNvCxnSpPr>
            <a:cxnSpLocks/>
          </p:cNvCxnSpPr>
          <p:nvPr/>
        </p:nvCxnSpPr>
        <p:spPr>
          <a:xfrm>
            <a:off x="4656018" y="1807903"/>
            <a:ext cx="581905" cy="500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091408-5DB2-DEF8-ED84-CC0F7B4186B2}"/>
              </a:ext>
            </a:extLst>
          </p:cNvPr>
          <p:cNvSpPr txBox="1"/>
          <p:nvPr/>
        </p:nvSpPr>
        <p:spPr>
          <a:xfrm>
            <a:off x="2930546" y="430546"/>
            <a:ext cx="563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Mechanical design of 325 MHz SSR coupler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F71D7-7541-1E52-286A-EE174F0FEBED}"/>
              </a:ext>
            </a:extLst>
          </p:cNvPr>
          <p:cNvSpPr txBox="1"/>
          <p:nvPr/>
        </p:nvSpPr>
        <p:spPr>
          <a:xfrm>
            <a:off x="3228452" y="5635712"/>
            <a:ext cx="6368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We divide the coupler into “</a:t>
            </a:r>
            <a:r>
              <a:rPr lang="en-US" sz="2000" b="1" dirty="0">
                <a:solidFill>
                  <a:srgbClr val="7030A0"/>
                </a:solidFill>
              </a:rPr>
              <a:t>vacuum</a:t>
            </a:r>
            <a:r>
              <a:rPr lang="en-US" sz="2000" b="1" dirty="0">
                <a:solidFill>
                  <a:srgbClr val="0070C0"/>
                </a:solidFill>
              </a:rPr>
              <a:t>” and “</a:t>
            </a:r>
            <a:r>
              <a:rPr lang="en-US" sz="2000" b="1" dirty="0">
                <a:solidFill>
                  <a:srgbClr val="7030A0"/>
                </a:solidFill>
              </a:rPr>
              <a:t>air</a:t>
            </a:r>
            <a:r>
              <a:rPr lang="en-US" sz="2000" b="1" dirty="0">
                <a:solidFill>
                  <a:srgbClr val="0070C0"/>
                </a:solidFill>
              </a:rPr>
              <a:t>” assemblies</a:t>
            </a:r>
          </a:p>
        </p:txBody>
      </p:sp>
    </p:spTree>
    <p:extLst>
      <p:ext uri="{BB962C8B-B14F-4D97-AF65-F5344CB8AC3E}">
        <p14:creationId xmlns:p14="http://schemas.microsoft.com/office/powerpoint/2010/main" val="208966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664B658-FB90-16FA-FBF9-084B6EF2B70C}"/>
              </a:ext>
            </a:extLst>
          </p:cNvPr>
          <p:cNvGrpSpPr/>
          <p:nvPr/>
        </p:nvGrpSpPr>
        <p:grpSpPr>
          <a:xfrm>
            <a:off x="443445" y="1884518"/>
            <a:ext cx="5452564" cy="3601665"/>
            <a:chOff x="1417870" y="1038240"/>
            <a:chExt cx="5079767" cy="33612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77F41D-F410-F3A7-4417-4BF36F604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502" t="15238" r="10673" b="11701"/>
            <a:stretch/>
          </p:blipFill>
          <p:spPr>
            <a:xfrm>
              <a:off x="1729063" y="1146048"/>
              <a:ext cx="4318169" cy="31977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1BFAD5-8628-93A2-E36C-D53639D2FF19}"/>
                </a:ext>
              </a:extLst>
            </p:cNvPr>
            <p:cNvSpPr/>
            <p:nvPr/>
          </p:nvSpPr>
          <p:spPr>
            <a:xfrm rot="20497478">
              <a:off x="5791902" y="1822632"/>
              <a:ext cx="7057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0.5”OD </a:t>
              </a:r>
            </a:p>
            <a:p>
              <a:r>
                <a:rPr lang="en-US" sz="1200" b="1" dirty="0"/>
                <a:t>antenna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E5F416-8B7B-BB64-B0DD-4109306589F9}"/>
                </a:ext>
              </a:extLst>
            </p:cNvPr>
            <p:cNvSpPr/>
            <p:nvPr/>
          </p:nvSpPr>
          <p:spPr>
            <a:xfrm rot="20845577">
              <a:off x="3163015" y="1171386"/>
              <a:ext cx="16512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3”OD SS copper coated </a:t>
              </a:r>
            </a:p>
            <a:p>
              <a:r>
                <a:rPr lang="en-US" sz="1200" b="1" dirty="0"/>
                <a:t>outer conductor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4FC748-4DF6-34A3-9030-D9CEE7DB6511}"/>
                </a:ext>
              </a:extLst>
            </p:cNvPr>
            <p:cNvSpPr/>
            <p:nvPr/>
          </p:nvSpPr>
          <p:spPr>
            <a:xfrm rot="20349033">
              <a:off x="1443617" y="3141884"/>
              <a:ext cx="7505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ceramic </a:t>
              </a:r>
            </a:p>
            <a:p>
              <a:r>
                <a:rPr lang="en-US" sz="1200" b="1" dirty="0"/>
                <a:t>window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BDB591-CF9D-D9E9-7B09-FB269E8D461A}"/>
                </a:ext>
              </a:extLst>
            </p:cNvPr>
            <p:cNvSpPr/>
            <p:nvPr/>
          </p:nvSpPr>
          <p:spPr>
            <a:xfrm rot="4391015">
              <a:off x="3575977" y="3708727"/>
              <a:ext cx="11045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70K Intercept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38A91C-8D97-8F8C-A431-744D8BD4DE99}"/>
                </a:ext>
              </a:extLst>
            </p:cNvPr>
            <p:cNvSpPr/>
            <p:nvPr/>
          </p:nvSpPr>
          <p:spPr>
            <a:xfrm rot="4271709">
              <a:off x="4601173" y="3517594"/>
              <a:ext cx="99479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5K Intercept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C2AC2C-AA49-A910-0CD5-1987B4FB7BBC}"/>
                </a:ext>
              </a:extLst>
            </p:cNvPr>
            <p:cNvSpPr/>
            <p:nvPr/>
          </p:nvSpPr>
          <p:spPr>
            <a:xfrm>
              <a:off x="2908652" y="4102892"/>
              <a:ext cx="7339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E-pickup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F5E504-0B28-2127-C73B-01E290211338}"/>
                </a:ext>
              </a:extLst>
            </p:cNvPr>
            <p:cNvSpPr/>
            <p:nvPr/>
          </p:nvSpPr>
          <p:spPr>
            <a:xfrm>
              <a:off x="1417870" y="1038240"/>
              <a:ext cx="8020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Vacuum </a:t>
              </a:r>
            </a:p>
            <a:p>
              <a:r>
                <a:rPr lang="en-US" sz="1200" b="1" dirty="0"/>
                <a:t>gauge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BF8EA4-7FD6-B0BA-DB27-0CB66BC4EA19}"/>
                </a:ext>
              </a:extLst>
            </p:cNvPr>
            <p:cNvCxnSpPr>
              <a:cxnSpLocks/>
            </p:cNvCxnSpPr>
            <p:nvPr/>
          </p:nvCxnSpPr>
          <p:spPr>
            <a:xfrm>
              <a:off x="3888147" y="1723163"/>
              <a:ext cx="464397" cy="6606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D7AAC8-6CFD-CA22-7C58-895509862FB6}"/>
              </a:ext>
            </a:extLst>
          </p:cNvPr>
          <p:cNvGrpSpPr/>
          <p:nvPr/>
        </p:nvGrpSpPr>
        <p:grpSpPr>
          <a:xfrm>
            <a:off x="6384167" y="1952566"/>
            <a:ext cx="5187090" cy="3399131"/>
            <a:chOff x="6256504" y="2750263"/>
            <a:chExt cx="5039496" cy="32124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98F8F8-FB5C-7CD6-3924-5AB067F4B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77" t="17384" r="16221" b="22620"/>
            <a:stretch/>
          </p:blipFill>
          <p:spPr>
            <a:xfrm>
              <a:off x="6256504" y="2813055"/>
              <a:ext cx="5039496" cy="31496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E60EB2-67AF-4D2E-5F73-BAF6A328CE04}"/>
                </a:ext>
              </a:extLst>
            </p:cNvPr>
            <p:cNvSpPr txBox="1"/>
            <p:nvPr/>
          </p:nvSpPr>
          <p:spPr>
            <a:xfrm rot="21070983">
              <a:off x="8645857" y="5329451"/>
              <a:ext cx="11841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air cooling tube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786FBE-6DF2-4CE2-A137-DF16D8BC44C4}"/>
                </a:ext>
              </a:extLst>
            </p:cNvPr>
            <p:cNvSpPr txBox="1"/>
            <p:nvPr/>
          </p:nvSpPr>
          <p:spPr>
            <a:xfrm rot="20927246">
              <a:off x="8577618" y="2750263"/>
              <a:ext cx="1515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matching, protecting</a:t>
              </a:r>
            </a:p>
            <a:p>
              <a:r>
                <a:rPr lang="en-US" sz="1200" b="1" dirty="0"/>
                <a:t>copper disk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0B229D7-C1A4-851A-C2C6-1BFB80ECEA47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flipH="1">
              <a:off x="9216713" y="4254365"/>
              <a:ext cx="391311" cy="10767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4DE820-0B64-6A58-A469-E33B320756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6107" y="3354821"/>
              <a:ext cx="191069" cy="8244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2A314A6-CC42-A14C-93B3-ABC3E3BC4B7C}"/>
              </a:ext>
            </a:extLst>
          </p:cNvPr>
          <p:cNvSpPr txBox="1"/>
          <p:nvPr/>
        </p:nvSpPr>
        <p:spPr>
          <a:xfrm>
            <a:off x="2911435" y="309966"/>
            <a:ext cx="556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Vacuum assemble of 325 MHz SSR coupler</a:t>
            </a:r>
          </a:p>
        </p:txBody>
      </p:sp>
    </p:spTree>
    <p:extLst>
      <p:ext uri="{BB962C8B-B14F-4D97-AF65-F5344CB8AC3E}">
        <p14:creationId xmlns:p14="http://schemas.microsoft.com/office/powerpoint/2010/main" val="3139788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1044</Words>
  <Application>Microsoft Office PowerPoint</Application>
  <PresentationFormat>Widescreen</PresentationFormat>
  <Paragraphs>203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Kazakov</dc:creator>
  <cp:lastModifiedBy>Sergey Kazakov</cp:lastModifiedBy>
  <cp:revision>63</cp:revision>
  <dcterms:created xsi:type="dcterms:W3CDTF">2023-02-24T13:45:24Z</dcterms:created>
  <dcterms:modified xsi:type="dcterms:W3CDTF">2023-02-28T17:45:30Z</dcterms:modified>
</cp:coreProperties>
</file>