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54" r:id="rId4"/>
    <p:sldMasterId id="2147484162" r:id="rId5"/>
  </p:sldMasterIdLst>
  <p:notesMasterIdLst>
    <p:notesMasterId r:id="rId28"/>
  </p:notesMasterIdLst>
  <p:handoutMasterIdLst>
    <p:handoutMasterId r:id="rId29"/>
  </p:handoutMasterIdLst>
  <p:sldIdLst>
    <p:sldId id="2470" r:id="rId6"/>
    <p:sldId id="2521" r:id="rId7"/>
    <p:sldId id="2602" r:id="rId8"/>
    <p:sldId id="2612" r:id="rId9"/>
    <p:sldId id="2614" r:id="rId10"/>
    <p:sldId id="2615" r:id="rId11"/>
    <p:sldId id="2616" r:id="rId12"/>
    <p:sldId id="2617" r:id="rId13"/>
    <p:sldId id="2618" r:id="rId14"/>
    <p:sldId id="2619" r:id="rId15"/>
    <p:sldId id="2622" r:id="rId16"/>
    <p:sldId id="2680" r:id="rId17"/>
    <p:sldId id="2623" r:id="rId18"/>
    <p:sldId id="2629" r:id="rId19"/>
    <p:sldId id="2625" r:id="rId20"/>
    <p:sldId id="2634" r:id="rId21"/>
    <p:sldId id="2627" r:id="rId22"/>
    <p:sldId id="2630" r:id="rId23"/>
    <p:sldId id="2631" r:id="rId24"/>
    <p:sldId id="2632" r:id="rId25"/>
    <p:sldId id="2633" r:id="rId26"/>
    <p:sldId id="2678" r:id="rId27"/>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521"/>
            <p14:sldId id="2602"/>
            <p14:sldId id="2612"/>
            <p14:sldId id="2614"/>
            <p14:sldId id="2615"/>
            <p14:sldId id="2616"/>
            <p14:sldId id="2617"/>
            <p14:sldId id="2618"/>
            <p14:sldId id="2619"/>
            <p14:sldId id="2622"/>
            <p14:sldId id="2680"/>
            <p14:sldId id="2623"/>
            <p14:sldId id="2629"/>
            <p14:sldId id="2625"/>
            <p14:sldId id="2634"/>
            <p14:sldId id="2627"/>
            <p14:sldId id="2630"/>
            <p14:sldId id="2631"/>
            <p14:sldId id="2632"/>
            <p14:sldId id="2633"/>
            <p14:sldId id="2678"/>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6EA"/>
    <a:srgbClr val="0F2D62"/>
    <a:srgbClr val="404040"/>
    <a:srgbClr val="4E4E4E"/>
    <a:srgbClr val="63666A"/>
    <a:srgbClr val="505050"/>
    <a:srgbClr val="50504E"/>
    <a:srgbClr val="004C97"/>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9" autoAdjust="0"/>
    <p:restoredTop sz="96357" autoAdjust="0"/>
  </p:normalViewPr>
  <p:slideViewPr>
    <p:cSldViewPr snapToGrid="0" snapToObjects="1" showGuides="1">
      <p:cViewPr varScale="1">
        <p:scale>
          <a:sx n="121" d="100"/>
          <a:sy n="121" d="100"/>
        </p:scale>
        <p:origin x="461" y="-504"/>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003" y="896935"/>
            <a:ext cx="12228576" cy="3336828"/>
          </a:xfrm>
          <a:prstGeom prst="rect">
            <a:avLst/>
          </a:prstGeom>
        </p:spPr>
      </p:pic>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13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87838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dirty="0"/>
              <a:t>03-02-2023</a:t>
            </a:r>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315935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256072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dirty="0"/>
              <a:t>03-02-2023</a:t>
            </a:r>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823630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dirty="0"/>
              <a:t>03-02-2023</a:t>
            </a:r>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413138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p:txBody>
          <a:bodyPr/>
          <a:lstStyle/>
          <a:p>
            <a:pPr>
              <a:defRPr/>
            </a:pPr>
            <a:r>
              <a:rPr lang="en-US" dirty="0"/>
              <a:t>03-02-2023</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2941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14384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r>
              <a:rPr lang="en-US" dirty="0"/>
              <a:t>03-02-2023</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285945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225440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r>
              <a:rPr lang="en-US" dirty="0"/>
              <a:t>03-02-2023</a:t>
            </a:r>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165374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a:t>03-02-2023</a:t>
            </a:r>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dirty="0"/>
              <a:t>Vincent Roger | FNAL-IBS Workshop</a:t>
            </a:r>
            <a:endParaRPr lang="en-US" b="1" dirty="0"/>
          </a:p>
        </p:txBody>
      </p:sp>
    </p:spTree>
    <p:extLst>
      <p:ext uri="{BB962C8B-B14F-4D97-AF65-F5344CB8AC3E}">
        <p14:creationId xmlns:p14="http://schemas.microsoft.com/office/powerpoint/2010/main" val="71612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8107060"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 y="-1"/>
            <a:ext cx="1219200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pic>
        <p:nvPicPr>
          <p:cNvPr id="3" name="Picture 2" descr="A view of a city&#10;&#10;Description automatically generated">
            <a:extLst>
              <a:ext uri="{FF2B5EF4-FFF2-40B4-BE49-F238E27FC236}">
                <a16:creationId xmlns:a16="http://schemas.microsoft.com/office/drawing/2014/main" id="{E19ACA47-E1C9-D14E-A205-8CB25298F11F}"/>
              </a:ext>
            </a:extLst>
          </p:cNvPr>
          <p:cNvPicPr>
            <a:picLocks noChangeAspect="1"/>
          </p:cNvPicPr>
          <p:nvPr userDrawn="1"/>
        </p:nvPicPr>
        <p:blipFill rotWithShape="1">
          <a:blip r:embed="rId2"/>
          <a:srcRect t="45171" b="18952"/>
          <a:stretch/>
        </p:blipFill>
        <p:spPr>
          <a:xfrm>
            <a:off x="-1" y="896935"/>
            <a:ext cx="12192001" cy="3336828"/>
          </a:xfrm>
          <a:prstGeom prst="rect">
            <a:avLst/>
          </a:prstGeom>
        </p:spPr>
      </p:pic>
      <p:sp>
        <p:nvSpPr>
          <p:cNvPr id="9" name="Text Placeholder 24"/>
          <p:cNvSpPr>
            <a:spLocks noGrp="1"/>
          </p:cNvSpPr>
          <p:nvPr>
            <p:ph type="body" sz="quarter" idx="11"/>
          </p:nvPr>
        </p:nvSpPr>
        <p:spPr>
          <a:xfrm>
            <a:off x="455899" y="4316829"/>
            <a:ext cx="8107061"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562963" y="4817049"/>
            <a:ext cx="3427737" cy="1723549"/>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A Partnership of: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UK/UKRI-STFC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Poland/WUST </a:t>
            </a:r>
            <a:endParaRPr lang="en-US" sz="1600" kern="1200" baseline="0" dirty="0">
              <a:solidFill>
                <a:schemeClr val="tx1"/>
              </a:solidFill>
              <a:latin typeface="Helvetica"/>
              <a:cs typeface="Helvetica"/>
            </a:endParaRPr>
          </a:p>
        </p:txBody>
      </p:sp>
      <p:pic>
        <p:nvPicPr>
          <p:cNvPr id="19" name="Picture 18">
            <a:extLst>
              <a:ext uri="{FF2B5EF4-FFF2-40B4-BE49-F238E27FC236}">
                <a16:creationId xmlns:a16="http://schemas.microsoft.com/office/drawing/2014/main" id="{D84BD724-1E80-4878-9472-027E28C6A7C2}"/>
              </a:ext>
            </a:extLst>
          </p:cNvPr>
          <p:cNvPicPr>
            <a:picLocks/>
          </p:cNvPicPr>
          <p:nvPr userDrawn="1"/>
        </p:nvPicPr>
        <p:blipFill>
          <a:blip r:embed="rId4"/>
          <a:stretch>
            <a:fillRect/>
          </a:stretch>
        </p:blipFill>
        <p:spPr>
          <a:xfrm>
            <a:off x="11340220" y="6275566"/>
            <a:ext cx="338328" cy="210312"/>
          </a:xfrm>
          <a:prstGeom prst="rect">
            <a:avLst/>
          </a:prstGeom>
          <a:effectLst>
            <a:outerShdw blurRad="50800" dist="25400" dir="2700000" algn="tl" rotWithShape="0">
              <a:prstClr val="black">
                <a:alpha val="40000"/>
              </a:prstClr>
            </a:outerShdw>
          </a:effectLst>
        </p:spPr>
      </p:pic>
      <p:sp>
        <p:nvSpPr>
          <p:cNvPr id="20" name="Rectangle 19">
            <a:extLst>
              <a:ext uri="{FF2B5EF4-FFF2-40B4-BE49-F238E27FC236}">
                <a16:creationId xmlns:a16="http://schemas.microsoft.com/office/drawing/2014/main" id="{8872EFF9-AFDE-445C-A3D7-86893885A566}"/>
              </a:ext>
            </a:extLst>
          </p:cNvPr>
          <p:cNvSpPr/>
          <p:nvPr userDrawn="1"/>
        </p:nvSpPr>
        <p:spPr>
          <a:xfrm>
            <a:off x="11334367" y="5522386"/>
            <a:ext cx="320040" cy="210312"/>
          </a:xfrm>
          <a:prstGeom prst="rect">
            <a:avLst/>
          </a:prstGeom>
          <a:blipFill>
            <a:blip r:embed="rId5">
              <a:extLst>
                <a:ext uri="{96DAC541-7B7A-43D3-8B79-37D633B846F1}">
                  <asvg:svgBlip xmlns:asvg="http://schemas.microsoft.com/office/drawing/2016/SVG/main" r:embed="rId6"/>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A44023-1640-4E23-9B6C-B21D51AC203C}"/>
              </a:ext>
            </a:extLst>
          </p:cNvPr>
          <p:cNvSpPr/>
          <p:nvPr userDrawn="1"/>
        </p:nvSpPr>
        <p:spPr>
          <a:xfrm>
            <a:off x="11334365" y="5263975"/>
            <a:ext cx="320040" cy="210312"/>
          </a:xfrm>
          <a:prstGeom prst="rect">
            <a:avLst/>
          </a:prstGeom>
          <a:blipFill>
            <a:blip r:embed="rId7" cstate="screen">
              <a:extLst>
                <a:ext uri="{28A0092B-C50C-407E-A947-70E740481C1C}">
                  <a14:useLocalDpi xmlns:a14="http://schemas.microsoft.com/office/drawing/2010/main"/>
                </a:ext>
              </a:extLst>
            </a:blip>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CB91944F-4C95-403D-B21A-07CBC836EB9E}"/>
              </a:ext>
            </a:extLst>
          </p:cNvPr>
          <p:cNvPicPr>
            <a:picLocks/>
          </p:cNvPicPr>
          <p:nvPr userDrawn="1"/>
        </p:nvPicPr>
        <p:blipFill>
          <a:blip r:embed="rId8"/>
          <a:stretch>
            <a:fillRect/>
          </a:stretch>
        </p:blipFill>
        <p:spPr>
          <a:xfrm>
            <a:off x="11333761" y="5025543"/>
            <a:ext cx="402336" cy="210312"/>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40000"/>
              </a:prstClr>
            </a:outerShdw>
          </a:effectLst>
        </p:spPr>
      </p:pic>
      <p:sp>
        <p:nvSpPr>
          <p:cNvPr id="23" name="Rectangle 22">
            <a:extLst>
              <a:ext uri="{FF2B5EF4-FFF2-40B4-BE49-F238E27FC236}">
                <a16:creationId xmlns:a16="http://schemas.microsoft.com/office/drawing/2014/main" id="{45EF24C8-38C3-451F-AE2C-C52B4B0C3DF9}"/>
              </a:ext>
            </a:extLst>
          </p:cNvPr>
          <p:cNvSpPr/>
          <p:nvPr userDrawn="1"/>
        </p:nvSpPr>
        <p:spPr>
          <a:xfrm>
            <a:off x="11334367" y="5777336"/>
            <a:ext cx="420624" cy="210312"/>
          </a:xfrm>
          <a:prstGeom prst="rect">
            <a:avLst/>
          </a:prstGeom>
          <a:blipFill>
            <a:blip r:embed="rId9"/>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4FF91A-2A51-4F15-9737-050781425D07}"/>
              </a:ext>
            </a:extLst>
          </p:cNvPr>
          <p:cNvSpPr/>
          <p:nvPr userDrawn="1"/>
        </p:nvSpPr>
        <p:spPr>
          <a:xfrm>
            <a:off x="11333761" y="6024723"/>
            <a:ext cx="320040" cy="210312"/>
          </a:xfrm>
          <a:prstGeom prst="rect">
            <a:avLst/>
          </a:prstGeom>
          <a:blipFill>
            <a:blip r:embed="rId10"/>
            <a:stretch>
              <a:fillRect/>
            </a:stretch>
          </a:blipFill>
          <a:ln>
            <a:noFill/>
          </a:ln>
          <a:effectLst>
            <a:outerShdw blurRad="50800" dist="254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89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dirty="0"/>
              <a:t>03-02-2023</a:t>
            </a:r>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11214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dirty="0"/>
              <a:t>Vincent Roger | FNAL-IBS Workshop</a:t>
            </a:r>
            <a:endParaRPr lang="en-US" b="1" dirty="0"/>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38879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a:stretch>
            <a:fillRect/>
          </a:stretch>
        </p:blipFill>
        <p:spPr>
          <a:xfrm>
            <a:off x="10812182" y="6266724"/>
            <a:ext cx="1024128" cy="400417"/>
          </a:xfrm>
          <a:prstGeom prst="rect">
            <a:avLst/>
          </a:prstGeom>
        </p:spPr>
      </p:pic>
    </p:spTree>
    <p:extLst>
      <p:ext uri="{BB962C8B-B14F-4D97-AF65-F5344CB8AC3E}">
        <p14:creationId xmlns:p14="http://schemas.microsoft.com/office/powerpoint/2010/main" val="1078415588"/>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dirty="0"/>
              <a:t>Vincent Roger | FNAL-IBS Workshop</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9"/>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03-02-2023</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87005703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3" y="4534184"/>
            <a:ext cx="8087210" cy="641666"/>
          </a:xfrm>
        </p:spPr>
        <p:txBody>
          <a:bodyPr>
            <a:noAutofit/>
          </a:bodyPr>
          <a:lstStyle/>
          <a:p>
            <a:pPr>
              <a:spcBef>
                <a:spcPts val="600"/>
              </a:spcBef>
            </a:pPr>
            <a:r>
              <a:rPr lang="en-US" dirty="0">
                <a:cs typeface="Helvetica"/>
              </a:rPr>
              <a:t>PIP-II SSR Cryomodules</a:t>
            </a:r>
            <a:endParaRPr lang="en-US" dirty="0"/>
          </a:p>
        </p:txBody>
      </p:sp>
      <p:sp>
        <p:nvSpPr>
          <p:cNvPr id="4" name="Text Placeholder 3"/>
          <p:cNvSpPr>
            <a:spLocks noGrp="1"/>
          </p:cNvSpPr>
          <p:nvPr>
            <p:ph type="body" sz="quarter" idx="10"/>
          </p:nvPr>
        </p:nvSpPr>
        <p:spPr>
          <a:xfrm>
            <a:off x="455903" y="5391509"/>
            <a:ext cx="11332308" cy="1225191"/>
          </a:xfrm>
        </p:spPr>
        <p:txBody>
          <a:bodyPr/>
          <a:lstStyle/>
          <a:p>
            <a:r>
              <a:rPr lang="en-US" sz="2000" dirty="0"/>
              <a:t>Vincent Roger	</a:t>
            </a:r>
          </a:p>
          <a:p>
            <a:r>
              <a:rPr lang="en-US" sz="2000" dirty="0"/>
              <a:t>2</a:t>
            </a:r>
            <a:r>
              <a:rPr lang="en-US" sz="2000" baseline="30000" dirty="0"/>
              <a:t>nd</a:t>
            </a:r>
            <a:r>
              <a:rPr lang="en-US" sz="2000" dirty="0"/>
              <a:t> March 2023</a:t>
            </a:r>
          </a:p>
          <a:p>
            <a:r>
              <a:rPr lang="en-US" sz="2000" dirty="0"/>
              <a:t>FNAL-IBS Workshop</a:t>
            </a:r>
            <a:endParaRPr lang="en-US" dirty="0"/>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sp>
        <p:nvSpPr>
          <p:cNvPr id="9" name="Content Placeholder 1">
            <a:extLst>
              <a:ext uri="{FF2B5EF4-FFF2-40B4-BE49-F238E27FC236}">
                <a16:creationId xmlns:a16="http://schemas.microsoft.com/office/drawing/2014/main" id="{CF443D66-C2D5-49EB-98C0-58D5E87D273F}"/>
              </a:ext>
            </a:extLst>
          </p:cNvPr>
          <p:cNvSpPr>
            <a:spLocks noGrp="1"/>
          </p:cNvSpPr>
          <p:nvPr>
            <p:ph idx="1"/>
          </p:nvPr>
        </p:nvSpPr>
        <p:spPr>
          <a:xfrm>
            <a:off x="304805" y="1527812"/>
            <a:ext cx="11563351" cy="5059363"/>
          </a:xfrm>
        </p:spPr>
        <p:txBody>
          <a:bodyPr/>
          <a:lstStyle/>
          <a:p>
            <a:pPr marL="0" indent="0">
              <a:buNone/>
            </a:pPr>
            <a:r>
              <a:rPr lang="en-US" dirty="0">
                <a:solidFill>
                  <a:schemeClr val="accent6">
                    <a:lumMod val="50000"/>
                  </a:schemeClr>
                </a:solidFill>
              </a:rPr>
              <a:t>The cavity and solenoid can be aligned using different set of screws. Compared to SSR1 </a:t>
            </a:r>
            <a:r>
              <a:rPr lang="en-US" dirty="0" err="1">
                <a:solidFill>
                  <a:schemeClr val="accent6">
                    <a:lumMod val="50000"/>
                  </a:schemeClr>
                </a:solidFill>
              </a:rPr>
              <a:t>pCM</a:t>
            </a:r>
            <a:r>
              <a:rPr lang="en-US" dirty="0">
                <a:solidFill>
                  <a:schemeClr val="accent6">
                    <a:lumMod val="50000"/>
                  </a:schemeClr>
                </a:solidFill>
              </a:rPr>
              <a:t>, this system has been improved allowing more flexibility and also making the alignment easier. Moreover, once the cavity and solenoid are aligned, their position can be locked easily.</a:t>
            </a:r>
          </a:p>
          <a:p>
            <a:pPr marL="0" indent="0">
              <a:buNone/>
            </a:pPr>
            <a:endParaRPr lang="en-US" dirty="0">
              <a:solidFill>
                <a:schemeClr val="accent6">
                  <a:lumMod val="50000"/>
                </a:schemeClr>
              </a:solidFill>
            </a:endParaRPr>
          </a:p>
        </p:txBody>
      </p:sp>
      <p:pic>
        <p:nvPicPr>
          <p:cNvPr id="11" name="Picture 10" descr="A picture containing engine&#10;&#10;Description automatically generated">
            <a:extLst>
              <a:ext uri="{FF2B5EF4-FFF2-40B4-BE49-F238E27FC236}">
                <a16:creationId xmlns:a16="http://schemas.microsoft.com/office/drawing/2014/main" id="{451B366E-8E83-41A7-8EE4-502C9EB9BABA}"/>
              </a:ext>
            </a:extLst>
          </p:cNvPr>
          <p:cNvPicPr>
            <a:picLocks noChangeAspect="1"/>
          </p:cNvPicPr>
          <p:nvPr/>
        </p:nvPicPr>
        <p:blipFill rotWithShape="1">
          <a:blip r:embed="rId2"/>
          <a:srcRect l="10688" r="20063" b="7353"/>
          <a:stretch/>
        </p:blipFill>
        <p:spPr>
          <a:xfrm>
            <a:off x="323844" y="3014695"/>
            <a:ext cx="4298004" cy="3226085"/>
          </a:xfrm>
          <a:prstGeom prst="rect">
            <a:avLst/>
          </a:prstGeom>
        </p:spPr>
      </p:pic>
      <p:pic>
        <p:nvPicPr>
          <p:cNvPr id="13" name="Picture 12">
            <a:extLst>
              <a:ext uri="{FF2B5EF4-FFF2-40B4-BE49-F238E27FC236}">
                <a16:creationId xmlns:a16="http://schemas.microsoft.com/office/drawing/2014/main" id="{15608EAE-98F5-45CA-94DB-EC736906F531}"/>
              </a:ext>
            </a:extLst>
          </p:cNvPr>
          <p:cNvPicPr>
            <a:picLocks noChangeAspect="1"/>
          </p:cNvPicPr>
          <p:nvPr/>
        </p:nvPicPr>
        <p:blipFill rotWithShape="1">
          <a:blip r:embed="rId3"/>
          <a:srcRect l="13875" t="41979" r="23250" b="12595"/>
          <a:stretch/>
        </p:blipFill>
        <p:spPr>
          <a:xfrm>
            <a:off x="4995393" y="3261360"/>
            <a:ext cx="6274588" cy="2543339"/>
          </a:xfrm>
          <a:prstGeom prst="rect">
            <a:avLst/>
          </a:prstGeom>
        </p:spPr>
      </p:pic>
    </p:spTree>
    <p:extLst>
      <p:ext uri="{BB962C8B-B14F-4D97-AF65-F5344CB8AC3E}">
        <p14:creationId xmlns:p14="http://schemas.microsoft.com/office/powerpoint/2010/main" val="1992119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sp>
        <p:nvSpPr>
          <p:cNvPr id="9" name="Content Placeholder 1">
            <a:extLst>
              <a:ext uri="{FF2B5EF4-FFF2-40B4-BE49-F238E27FC236}">
                <a16:creationId xmlns:a16="http://schemas.microsoft.com/office/drawing/2014/main" id="{CF443D66-C2D5-49EB-98C0-58D5E87D273F}"/>
              </a:ext>
            </a:extLst>
          </p:cNvPr>
          <p:cNvSpPr>
            <a:spLocks noGrp="1"/>
          </p:cNvSpPr>
          <p:nvPr>
            <p:ph idx="1"/>
          </p:nvPr>
        </p:nvSpPr>
        <p:spPr>
          <a:xfrm>
            <a:off x="304805" y="1527812"/>
            <a:ext cx="9835281" cy="5059363"/>
          </a:xfrm>
        </p:spPr>
        <p:txBody>
          <a:bodyPr/>
          <a:lstStyle/>
          <a:p>
            <a:pPr marL="0" indent="0">
              <a:buNone/>
            </a:pPr>
            <a:r>
              <a:rPr lang="en-US" dirty="0">
                <a:solidFill>
                  <a:schemeClr val="accent6">
                    <a:lumMod val="50000"/>
                  </a:schemeClr>
                </a:solidFill>
              </a:rPr>
              <a:t>Instrumentation ports are located in a way that it will be possible to access the tuner if needed.</a:t>
            </a:r>
          </a:p>
          <a:p>
            <a:pPr marL="0" indent="0">
              <a:buNone/>
            </a:pPr>
            <a:endParaRPr lang="en-US" dirty="0">
              <a:solidFill>
                <a:schemeClr val="accent6">
                  <a:lumMod val="50000"/>
                </a:schemeClr>
              </a:solidFill>
            </a:endParaRPr>
          </a:p>
        </p:txBody>
      </p:sp>
      <p:pic>
        <p:nvPicPr>
          <p:cNvPr id="8" name="Picture 7" descr="A close-up of a circuit board&#10;&#10;Description automatically generated with low confidence">
            <a:extLst>
              <a:ext uri="{FF2B5EF4-FFF2-40B4-BE49-F238E27FC236}">
                <a16:creationId xmlns:a16="http://schemas.microsoft.com/office/drawing/2014/main" id="{9C06B745-FBF8-427F-B2BC-016CDE9232D8}"/>
              </a:ext>
            </a:extLst>
          </p:cNvPr>
          <p:cNvPicPr>
            <a:picLocks noChangeAspect="1"/>
          </p:cNvPicPr>
          <p:nvPr/>
        </p:nvPicPr>
        <p:blipFill rotWithShape="1">
          <a:blip r:embed="rId2">
            <a:clrChange>
              <a:clrFrom>
                <a:srgbClr val="FFFFFF"/>
              </a:clrFrom>
              <a:clrTo>
                <a:srgbClr val="FFFFFF">
                  <a:alpha val="0"/>
                </a:srgbClr>
              </a:clrTo>
            </a:clrChange>
          </a:blip>
          <a:srcRect l="78" t="6114" r="984" b="35642"/>
          <a:stretch/>
        </p:blipFill>
        <p:spPr>
          <a:xfrm>
            <a:off x="60960" y="3076685"/>
            <a:ext cx="7574280" cy="2501647"/>
          </a:xfrm>
          <a:prstGeom prst="rect">
            <a:avLst/>
          </a:prstGeom>
        </p:spPr>
      </p:pic>
      <p:sp>
        <p:nvSpPr>
          <p:cNvPr id="14" name="Arrow: Down 13">
            <a:extLst>
              <a:ext uri="{FF2B5EF4-FFF2-40B4-BE49-F238E27FC236}">
                <a16:creationId xmlns:a16="http://schemas.microsoft.com/office/drawing/2014/main" id="{8B958639-A59E-4BE7-ACE2-BE16E1C398D6}"/>
              </a:ext>
            </a:extLst>
          </p:cNvPr>
          <p:cNvSpPr/>
          <p:nvPr/>
        </p:nvSpPr>
        <p:spPr>
          <a:xfrm rot="10800000">
            <a:off x="1339004" y="5265666"/>
            <a:ext cx="224176" cy="31266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810ADB1A-600A-4E32-9E0C-93AEA1FF3599}"/>
              </a:ext>
            </a:extLst>
          </p:cNvPr>
          <p:cNvSpPr/>
          <p:nvPr/>
        </p:nvSpPr>
        <p:spPr>
          <a:xfrm rot="10800000">
            <a:off x="2183340" y="5271916"/>
            <a:ext cx="224176" cy="31266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C628074-25B7-46F7-9633-B4DE171893DD}"/>
              </a:ext>
            </a:extLst>
          </p:cNvPr>
          <p:cNvSpPr/>
          <p:nvPr/>
        </p:nvSpPr>
        <p:spPr>
          <a:xfrm rot="10800000">
            <a:off x="3848100" y="5265666"/>
            <a:ext cx="224176" cy="31266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872E8EF8-BC54-4C67-8EAA-012A28B86056}"/>
              </a:ext>
            </a:extLst>
          </p:cNvPr>
          <p:cNvSpPr/>
          <p:nvPr/>
        </p:nvSpPr>
        <p:spPr>
          <a:xfrm rot="10800000">
            <a:off x="4685114" y="5271916"/>
            <a:ext cx="224176" cy="31266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52DE4240-DF01-4D46-A1AC-FF3D5D4C4275}"/>
              </a:ext>
            </a:extLst>
          </p:cNvPr>
          <p:cNvSpPr/>
          <p:nvPr/>
        </p:nvSpPr>
        <p:spPr>
          <a:xfrm rot="10800000">
            <a:off x="6349873" y="5271916"/>
            <a:ext cx="224176" cy="31266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4BC8FF-32D9-4DE7-BC0A-0D35A32A5C3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93990" y="3328004"/>
            <a:ext cx="4387773" cy="2461739"/>
          </a:xfrm>
          <a:prstGeom prst="rect">
            <a:avLst/>
          </a:prstGeom>
        </p:spPr>
      </p:pic>
    </p:spTree>
    <p:extLst>
      <p:ext uri="{BB962C8B-B14F-4D97-AF65-F5344CB8AC3E}">
        <p14:creationId xmlns:p14="http://schemas.microsoft.com/office/powerpoint/2010/main" val="3275336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2.3 Material</a:t>
            </a:r>
          </a:p>
        </p:txBody>
      </p:sp>
      <p:sp>
        <p:nvSpPr>
          <p:cNvPr id="9" name="Content Placeholder 1">
            <a:extLst>
              <a:ext uri="{FF2B5EF4-FFF2-40B4-BE49-F238E27FC236}">
                <a16:creationId xmlns:a16="http://schemas.microsoft.com/office/drawing/2014/main" id="{CF443D66-C2D5-49EB-98C0-58D5E87D273F}"/>
              </a:ext>
            </a:extLst>
          </p:cNvPr>
          <p:cNvSpPr>
            <a:spLocks noGrp="1"/>
          </p:cNvSpPr>
          <p:nvPr>
            <p:ph idx="1"/>
          </p:nvPr>
        </p:nvSpPr>
        <p:spPr>
          <a:xfrm>
            <a:off x="304805" y="1527812"/>
            <a:ext cx="9835281" cy="5059363"/>
          </a:xfrm>
        </p:spPr>
        <p:txBody>
          <a:bodyPr/>
          <a:lstStyle/>
          <a:p>
            <a:r>
              <a:rPr lang="en-US" dirty="0">
                <a:solidFill>
                  <a:schemeClr val="accent6">
                    <a:lumMod val="50000"/>
                  </a:schemeClr>
                </a:solidFill>
              </a:rPr>
              <a:t>All parts in the insulating vacuum have been designed using approved materials listed in the TRS. In addition to vacuum, this material choice is also linked to the radiation damage expected during the 40 years of operation.</a:t>
            </a:r>
          </a:p>
          <a:p>
            <a:pPr marL="0" indent="0">
              <a:buNone/>
            </a:pPr>
            <a:endParaRPr lang="en-US" dirty="0">
              <a:solidFill>
                <a:schemeClr val="accent6">
                  <a:lumMod val="50000"/>
                </a:schemeClr>
              </a:solidFill>
            </a:endParaRPr>
          </a:p>
        </p:txBody>
      </p:sp>
      <p:sp>
        <p:nvSpPr>
          <p:cNvPr id="15" name="Content Placeholder 1">
            <a:extLst>
              <a:ext uri="{FF2B5EF4-FFF2-40B4-BE49-F238E27FC236}">
                <a16:creationId xmlns:a16="http://schemas.microsoft.com/office/drawing/2014/main" id="{B36A06C8-919B-4FEB-AE7D-218B71C7D378}"/>
              </a:ext>
            </a:extLst>
          </p:cNvPr>
          <p:cNvSpPr txBox="1">
            <a:spLocks/>
          </p:cNvSpPr>
          <p:nvPr/>
        </p:nvSpPr>
        <p:spPr>
          <a:xfrm>
            <a:off x="317217" y="3347648"/>
            <a:ext cx="983528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accent6">
                    <a:lumMod val="50000"/>
                  </a:schemeClr>
                </a:solidFill>
              </a:rPr>
              <a:t>All cryogenic lines inside the magnetic shield are in SS316L and are annealed to reach magnetic permeability of 1.02.</a:t>
            </a:r>
          </a:p>
          <a:p>
            <a:endParaRPr lang="en-US" dirty="0">
              <a:solidFill>
                <a:schemeClr val="accent6">
                  <a:lumMod val="50000"/>
                </a:schemeClr>
              </a:solidFill>
            </a:endParaRPr>
          </a:p>
          <a:p>
            <a:r>
              <a:rPr lang="en-US" dirty="0">
                <a:solidFill>
                  <a:schemeClr val="accent6">
                    <a:lumMod val="50000"/>
                  </a:schemeClr>
                </a:solidFill>
              </a:rPr>
              <a:t>Magnetic hygiene will be performed for all stainless-steel hardware.</a:t>
            </a:r>
          </a:p>
        </p:txBody>
      </p:sp>
    </p:spTree>
    <p:extLst>
      <p:ext uri="{BB962C8B-B14F-4D97-AF65-F5344CB8AC3E}">
        <p14:creationId xmlns:p14="http://schemas.microsoft.com/office/powerpoint/2010/main" val="234335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a:extLst>
              <a:ext uri="{FF2B5EF4-FFF2-40B4-BE49-F238E27FC236}">
                <a16:creationId xmlns:a16="http://schemas.microsoft.com/office/drawing/2014/main" id="{C699A96E-87AA-4F15-BD3E-C4F950BE256C}"/>
              </a:ext>
            </a:extLst>
          </p:cNvPr>
          <p:cNvPicPr>
            <a:picLocks noChangeAspect="1"/>
          </p:cNvPicPr>
          <p:nvPr/>
        </p:nvPicPr>
        <p:blipFill rotWithShape="1">
          <a:blip r:embed="rId2"/>
          <a:srcRect t="34697" b="32319"/>
          <a:stretch/>
        </p:blipFill>
        <p:spPr>
          <a:xfrm>
            <a:off x="0" y="3068338"/>
            <a:ext cx="12192000" cy="2114550"/>
          </a:xfrm>
          <a:prstGeom prst="rect">
            <a:avLst/>
          </a:prstGeom>
        </p:spPr>
      </p:pic>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p:txBody>
          <a:bodyPr/>
          <a:lstStyle/>
          <a:p>
            <a:pPr marL="0" indent="0">
              <a:buNone/>
            </a:pPr>
            <a:r>
              <a:rPr lang="en-US" dirty="0">
                <a:solidFill>
                  <a:schemeClr val="accent6">
                    <a:lumMod val="50000"/>
                  </a:schemeClr>
                </a:solidFill>
              </a:rPr>
              <a:t>The assembly process of the SSR2 pre-production cryomodule is similar to the one used for SSR1 &amp; HB650 prototype cryomodules, but many improvements have been done to ease the assembly process &amp; alignment. We are planning to perform the string assembly, the coldmass assembly and the insertion of the coldmass assembly in MP9.</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9" name="TextBox 8">
            <a:extLst>
              <a:ext uri="{FF2B5EF4-FFF2-40B4-BE49-F238E27FC236}">
                <a16:creationId xmlns:a16="http://schemas.microsoft.com/office/drawing/2014/main" id="{B6B5A3EF-06A8-46BB-8317-C9BB0BED0797}"/>
              </a:ext>
            </a:extLst>
          </p:cNvPr>
          <p:cNvSpPr txBox="1"/>
          <p:nvPr/>
        </p:nvSpPr>
        <p:spPr>
          <a:xfrm>
            <a:off x="8666766" y="5263240"/>
            <a:ext cx="2015634" cy="830997"/>
          </a:xfrm>
          <a:prstGeom prst="rect">
            <a:avLst/>
          </a:prstGeom>
          <a:noFill/>
        </p:spPr>
        <p:txBody>
          <a:bodyPr wrap="square" rtlCol="0">
            <a:spAutoFit/>
          </a:bodyPr>
          <a:lstStyle/>
          <a:p>
            <a:pPr algn="ctr"/>
            <a:r>
              <a:rPr lang="en-US" sz="1600" i="1" dirty="0">
                <a:solidFill>
                  <a:schemeClr val="accent6">
                    <a:lumMod val="50000"/>
                  </a:schemeClr>
                </a:solidFill>
              </a:rPr>
              <a:t>String assembly</a:t>
            </a:r>
          </a:p>
          <a:p>
            <a:pPr algn="ctr"/>
            <a:r>
              <a:rPr lang="en-US" sz="1600" i="1" dirty="0">
                <a:solidFill>
                  <a:schemeClr val="accent6">
                    <a:lumMod val="50000"/>
                  </a:schemeClr>
                </a:solidFill>
              </a:rPr>
              <a:t>Clean room</a:t>
            </a:r>
          </a:p>
          <a:p>
            <a:pPr algn="ctr"/>
            <a:endParaRPr lang="en-US" sz="1600" i="1" dirty="0">
              <a:solidFill>
                <a:schemeClr val="accent6">
                  <a:lumMod val="50000"/>
                </a:schemeClr>
              </a:solidFill>
            </a:endParaRPr>
          </a:p>
        </p:txBody>
      </p:sp>
      <p:sp>
        <p:nvSpPr>
          <p:cNvPr id="10" name="TextBox 9">
            <a:extLst>
              <a:ext uri="{FF2B5EF4-FFF2-40B4-BE49-F238E27FC236}">
                <a16:creationId xmlns:a16="http://schemas.microsoft.com/office/drawing/2014/main" id="{47DFF21E-F2E7-445D-98AF-C42116623127}"/>
              </a:ext>
            </a:extLst>
          </p:cNvPr>
          <p:cNvSpPr txBox="1"/>
          <p:nvPr/>
        </p:nvSpPr>
        <p:spPr>
          <a:xfrm>
            <a:off x="3119455" y="5263241"/>
            <a:ext cx="2223093" cy="584775"/>
          </a:xfrm>
          <a:prstGeom prst="rect">
            <a:avLst/>
          </a:prstGeom>
          <a:noFill/>
        </p:spPr>
        <p:txBody>
          <a:bodyPr wrap="square" rtlCol="0">
            <a:spAutoFit/>
          </a:bodyPr>
          <a:lstStyle/>
          <a:p>
            <a:pPr algn="ctr"/>
            <a:r>
              <a:rPr lang="en-US" sz="1600" i="1" dirty="0">
                <a:solidFill>
                  <a:schemeClr val="accent6">
                    <a:lumMod val="50000"/>
                  </a:schemeClr>
                </a:solidFill>
              </a:rPr>
              <a:t>Lifting tooling</a:t>
            </a:r>
          </a:p>
          <a:p>
            <a:pPr algn="ctr"/>
            <a:endParaRPr lang="en-US" sz="1600" i="1" dirty="0">
              <a:solidFill>
                <a:schemeClr val="accent6">
                  <a:lumMod val="50000"/>
                </a:schemeClr>
              </a:solidFill>
            </a:endParaRPr>
          </a:p>
        </p:txBody>
      </p:sp>
      <p:sp>
        <p:nvSpPr>
          <p:cNvPr id="18" name="TextBox 17">
            <a:extLst>
              <a:ext uri="{FF2B5EF4-FFF2-40B4-BE49-F238E27FC236}">
                <a16:creationId xmlns:a16="http://schemas.microsoft.com/office/drawing/2014/main" id="{65F1A368-AA3D-4464-AECD-44F428DE663B}"/>
              </a:ext>
            </a:extLst>
          </p:cNvPr>
          <p:cNvSpPr txBox="1"/>
          <p:nvPr/>
        </p:nvSpPr>
        <p:spPr>
          <a:xfrm>
            <a:off x="1619244" y="5268682"/>
            <a:ext cx="1844576" cy="830997"/>
          </a:xfrm>
          <a:prstGeom prst="rect">
            <a:avLst/>
          </a:prstGeom>
          <a:noFill/>
        </p:spPr>
        <p:txBody>
          <a:bodyPr wrap="square" rtlCol="0">
            <a:spAutoFit/>
          </a:bodyPr>
          <a:lstStyle/>
          <a:p>
            <a:pPr algn="ctr"/>
            <a:r>
              <a:rPr lang="en-US" sz="1600" i="1" dirty="0">
                <a:solidFill>
                  <a:schemeClr val="accent6">
                    <a:lumMod val="50000"/>
                  </a:schemeClr>
                </a:solidFill>
              </a:rPr>
              <a:t>Strongback &amp; coldmass  assembly</a:t>
            </a:r>
          </a:p>
          <a:p>
            <a:pPr algn="ctr"/>
            <a:endParaRPr lang="en-US" sz="1600" i="1" dirty="0">
              <a:solidFill>
                <a:schemeClr val="accent6">
                  <a:lumMod val="50000"/>
                </a:schemeClr>
              </a:solidFill>
            </a:endParaRPr>
          </a:p>
        </p:txBody>
      </p:sp>
      <p:sp>
        <p:nvSpPr>
          <p:cNvPr id="19" name="TextBox 18">
            <a:extLst>
              <a:ext uri="{FF2B5EF4-FFF2-40B4-BE49-F238E27FC236}">
                <a16:creationId xmlns:a16="http://schemas.microsoft.com/office/drawing/2014/main" id="{3842BC36-9264-439B-8F90-129EC17A5804}"/>
              </a:ext>
            </a:extLst>
          </p:cNvPr>
          <p:cNvSpPr txBox="1"/>
          <p:nvPr/>
        </p:nvSpPr>
        <p:spPr>
          <a:xfrm>
            <a:off x="0" y="5273571"/>
            <a:ext cx="1715120" cy="830997"/>
          </a:xfrm>
          <a:prstGeom prst="rect">
            <a:avLst/>
          </a:prstGeom>
          <a:noFill/>
        </p:spPr>
        <p:txBody>
          <a:bodyPr wrap="square" rtlCol="0">
            <a:spAutoFit/>
          </a:bodyPr>
          <a:lstStyle/>
          <a:p>
            <a:pPr algn="ctr"/>
            <a:r>
              <a:rPr lang="en-US" sz="1600" i="1" dirty="0">
                <a:solidFill>
                  <a:schemeClr val="accent6">
                    <a:lumMod val="50000"/>
                  </a:schemeClr>
                </a:solidFill>
              </a:rPr>
              <a:t>Cryomodule assembly</a:t>
            </a:r>
          </a:p>
          <a:p>
            <a:pPr algn="ctr"/>
            <a:endParaRPr lang="en-US" sz="1600" i="1" dirty="0">
              <a:solidFill>
                <a:schemeClr val="accent6">
                  <a:lumMod val="50000"/>
                </a:schemeClr>
              </a:solidFill>
            </a:endParaRPr>
          </a:p>
        </p:txBody>
      </p:sp>
    </p:spTree>
    <p:extLst>
      <p:ext uri="{BB962C8B-B14F-4D97-AF65-F5344CB8AC3E}">
        <p14:creationId xmlns:p14="http://schemas.microsoft.com/office/powerpoint/2010/main" val="124033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1 - Strongback fitment</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sp>
        <p:nvSpPr>
          <p:cNvPr id="16" name="Content Placeholder 1">
            <a:extLst>
              <a:ext uri="{FF2B5EF4-FFF2-40B4-BE49-F238E27FC236}">
                <a16:creationId xmlns:a16="http://schemas.microsoft.com/office/drawing/2014/main" id="{932D90F4-8244-4C9C-A70C-EC2051F5E0A7}"/>
              </a:ext>
            </a:extLst>
          </p:cNvPr>
          <p:cNvSpPr txBox="1">
            <a:spLocks/>
          </p:cNvSpPr>
          <p:nvPr/>
        </p:nvSpPr>
        <p:spPr>
          <a:xfrm>
            <a:off x="304799" y="1489134"/>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On the rail assemble the strongback tray with cavity and solenoid posts.</a:t>
            </a:r>
          </a:p>
          <a:p>
            <a:r>
              <a:rPr lang="en-US" sz="2000" dirty="0">
                <a:solidFill>
                  <a:schemeClr val="accent6">
                    <a:lumMod val="50000"/>
                  </a:schemeClr>
                </a:solidFill>
              </a:rPr>
              <a:t>Position the vacuum vessel in order to insert the strongback tray inside.</a:t>
            </a:r>
          </a:p>
          <a:p>
            <a:r>
              <a:rPr lang="en-US" sz="2000" dirty="0">
                <a:solidFill>
                  <a:schemeClr val="accent6">
                    <a:lumMod val="50000"/>
                  </a:schemeClr>
                </a:solidFill>
              </a:rPr>
              <a:t>Insert the strongback tray with cavity and solenoid posts.</a:t>
            </a:r>
          </a:p>
          <a:p>
            <a:r>
              <a:rPr lang="en-US" sz="2000" dirty="0">
                <a:solidFill>
                  <a:schemeClr val="accent6">
                    <a:lumMod val="50000"/>
                  </a:schemeClr>
                </a:solidFill>
              </a:rPr>
              <a:t>Lock the strongback to the vacuum vessel using the central pin.</a:t>
            </a:r>
          </a:p>
          <a:p>
            <a:r>
              <a:rPr lang="en-US" sz="2000" dirty="0">
                <a:solidFill>
                  <a:schemeClr val="accent6">
                    <a:lumMod val="50000"/>
                  </a:schemeClr>
                </a:solidFill>
              </a:rPr>
              <a:t>Check &amp; adjust clearance of the magnetic shield</a:t>
            </a:r>
          </a:p>
          <a:p>
            <a:r>
              <a:rPr lang="en-US" sz="2000" dirty="0">
                <a:solidFill>
                  <a:schemeClr val="accent6">
                    <a:lumMod val="50000"/>
                  </a:schemeClr>
                </a:solidFill>
              </a:rPr>
              <a:t>Survey the vacuum vessel with laser tracker, calculate vacuum vessel center line.</a:t>
            </a:r>
          </a:p>
          <a:p>
            <a:r>
              <a:rPr lang="en-US" sz="2000" dirty="0">
                <a:solidFill>
                  <a:schemeClr val="accent6">
                    <a:lumMod val="50000"/>
                  </a:schemeClr>
                </a:solidFill>
              </a:rPr>
              <a:t>Survey the position of the cavity and solenoid posts with the vacuum vessel as reference. Calculate the cavity and solenoid posts position compared to the center line, compared to the end flanges and compared to the coupler ports.</a:t>
            </a:r>
          </a:p>
          <a:p>
            <a:pPr marL="0" inden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p:txBody>
      </p:sp>
      <p:pic>
        <p:nvPicPr>
          <p:cNvPr id="10" name="Picture 9">
            <a:extLst>
              <a:ext uri="{FF2B5EF4-FFF2-40B4-BE49-F238E27FC236}">
                <a16:creationId xmlns:a16="http://schemas.microsoft.com/office/drawing/2014/main" id="{8085B967-0B7C-4CB4-AC94-75CF133392F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06193" y="4333935"/>
            <a:ext cx="2722028" cy="2100431"/>
          </a:xfrm>
          <a:prstGeom prst="rect">
            <a:avLst/>
          </a:prstGeom>
        </p:spPr>
      </p:pic>
      <p:pic>
        <p:nvPicPr>
          <p:cNvPr id="12" name="Picture 11" descr="A picture containing telescope&#10;&#10;Description automatically generated">
            <a:extLst>
              <a:ext uri="{FF2B5EF4-FFF2-40B4-BE49-F238E27FC236}">
                <a16:creationId xmlns:a16="http://schemas.microsoft.com/office/drawing/2014/main" id="{FC2D3600-8B7D-4CBA-BE05-C819956DC874}"/>
              </a:ext>
            </a:extLst>
          </p:cNvPr>
          <p:cNvPicPr>
            <a:picLocks noChangeAspect="1"/>
          </p:cNvPicPr>
          <p:nvPr/>
        </p:nvPicPr>
        <p:blipFill rotWithShape="1">
          <a:blip r:embed="rId3">
            <a:clrChange>
              <a:clrFrom>
                <a:srgbClr val="FFFFFF"/>
              </a:clrFrom>
              <a:clrTo>
                <a:srgbClr val="FFFFFF">
                  <a:alpha val="0"/>
                </a:srgbClr>
              </a:clrTo>
            </a:clrChange>
          </a:blip>
          <a:srcRect l="8058" t="20516" r="4185" b="11939"/>
          <a:stretch/>
        </p:blipFill>
        <p:spPr>
          <a:xfrm>
            <a:off x="1320399" y="4602758"/>
            <a:ext cx="4286318" cy="1839574"/>
          </a:xfrm>
          <a:prstGeom prst="rect">
            <a:avLst/>
          </a:prstGeom>
        </p:spPr>
      </p:pic>
    </p:spTree>
    <p:extLst>
      <p:ext uri="{BB962C8B-B14F-4D97-AF65-F5344CB8AC3E}">
        <p14:creationId xmlns:p14="http://schemas.microsoft.com/office/powerpoint/2010/main" val="73200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2 - Beam line assembly</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dirty="0"/>
          </a:p>
        </p:txBody>
      </p:sp>
      <p:sp>
        <p:nvSpPr>
          <p:cNvPr id="16" name="Content Placeholder 1">
            <a:extLst>
              <a:ext uri="{FF2B5EF4-FFF2-40B4-BE49-F238E27FC236}">
                <a16:creationId xmlns:a16="http://schemas.microsoft.com/office/drawing/2014/main" id="{932D90F4-8244-4C9C-A70C-EC2051F5E0A7}"/>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Survey the rail.</a:t>
            </a:r>
          </a:p>
          <a:p>
            <a:r>
              <a:rPr lang="en-US" sz="2000" dirty="0">
                <a:solidFill>
                  <a:schemeClr val="accent6">
                    <a:lumMod val="50000"/>
                  </a:schemeClr>
                </a:solidFill>
              </a:rPr>
              <a:t>Outside the clean room:</a:t>
            </a:r>
          </a:p>
          <a:p>
            <a:pPr lvl="1"/>
            <a:r>
              <a:rPr lang="en-US" sz="1733" dirty="0">
                <a:solidFill>
                  <a:schemeClr val="accent6">
                    <a:lumMod val="50000"/>
                  </a:schemeClr>
                </a:solidFill>
              </a:rPr>
              <a:t>Align each cavity and solenoid on their supports with the phase 1 as reference </a:t>
            </a:r>
            <a:r>
              <a:rPr lang="en-US" sz="1733">
                <a:solidFill>
                  <a:schemeClr val="accent6">
                    <a:lumMod val="50000"/>
                  </a:schemeClr>
                </a:solidFill>
              </a:rPr>
              <a:t>+ 1.34 </a:t>
            </a:r>
            <a:r>
              <a:rPr lang="en-US" sz="1733" dirty="0">
                <a:solidFill>
                  <a:schemeClr val="accent6">
                    <a:lumMod val="50000"/>
                  </a:schemeClr>
                </a:solidFill>
              </a:rPr>
              <a:t>mm due to the vertical shrinkage during the cool down.</a:t>
            </a:r>
          </a:p>
          <a:p>
            <a:pPr lvl="1"/>
            <a:r>
              <a:rPr lang="en-US" sz="1733" dirty="0">
                <a:solidFill>
                  <a:schemeClr val="accent6">
                    <a:lumMod val="50000"/>
                  </a:schemeClr>
                </a:solidFill>
              </a:rPr>
              <a:t>Align the beam pipe end assembly with the phase 1 as reference.</a:t>
            </a:r>
          </a:p>
          <a:p>
            <a:r>
              <a:rPr lang="en-US" sz="2000" dirty="0">
                <a:solidFill>
                  <a:schemeClr val="accent6">
                    <a:lumMod val="50000"/>
                  </a:schemeClr>
                </a:solidFill>
              </a:rPr>
              <a:t>In the clean room make sure that the supports plane are all in the plane. And this plane need to be parallel to the rail plane and centered.</a:t>
            </a:r>
          </a:p>
          <a:p>
            <a:r>
              <a:rPr lang="en-US" sz="2000" dirty="0">
                <a:solidFill>
                  <a:schemeClr val="accent6">
                    <a:lumMod val="50000"/>
                  </a:schemeClr>
                </a:solidFill>
              </a:rPr>
              <a:t>Assemble the beam line in the clean room, perform a leak test.</a:t>
            </a:r>
          </a:p>
          <a:p>
            <a:pPr marL="0" indent="0">
              <a:buFont typeface="Arial" charset="0"/>
              <a:buNone/>
            </a:pPr>
            <a:endParaRPr lang="en-US" sz="2000" dirty="0">
              <a:solidFill>
                <a:schemeClr val="accent6">
                  <a:lumMod val="50000"/>
                </a:schemeClr>
              </a:solidFill>
            </a:endParaRPr>
          </a:p>
        </p:txBody>
      </p:sp>
      <p:pic>
        <p:nvPicPr>
          <p:cNvPr id="11" name="Picture 10">
            <a:extLst>
              <a:ext uri="{FF2B5EF4-FFF2-40B4-BE49-F238E27FC236}">
                <a16:creationId xmlns:a16="http://schemas.microsoft.com/office/drawing/2014/main" id="{C6562EFC-F85B-4940-B7A4-56A448A686F9}"/>
              </a:ext>
            </a:extLst>
          </p:cNvPr>
          <p:cNvPicPr>
            <a:picLocks noChangeAspect="1"/>
          </p:cNvPicPr>
          <p:nvPr/>
        </p:nvPicPr>
        <p:blipFill>
          <a:blip r:embed="rId2"/>
          <a:stretch>
            <a:fillRect/>
          </a:stretch>
        </p:blipFill>
        <p:spPr>
          <a:xfrm>
            <a:off x="2362200" y="4190124"/>
            <a:ext cx="6858000" cy="2125677"/>
          </a:xfrm>
          <a:prstGeom prst="rect">
            <a:avLst/>
          </a:prstGeom>
        </p:spPr>
      </p:pic>
    </p:spTree>
    <p:extLst>
      <p:ext uri="{BB962C8B-B14F-4D97-AF65-F5344CB8AC3E}">
        <p14:creationId xmlns:p14="http://schemas.microsoft.com/office/powerpoint/2010/main" val="126368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2 - Beam line assembly</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dirty="0"/>
          </a:p>
        </p:txBody>
      </p:sp>
      <p:sp>
        <p:nvSpPr>
          <p:cNvPr id="16" name="Content Placeholder 1">
            <a:extLst>
              <a:ext uri="{FF2B5EF4-FFF2-40B4-BE49-F238E27FC236}">
                <a16:creationId xmlns:a16="http://schemas.microsoft.com/office/drawing/2014/main" id="{932D90F4-8244-4C9C-A70C-EC2051F5E0A7}"/>
              </a:ext>
            </a:extLst>
          </p:cNvPr>
          <p:cNvSpPr txBox="1">
            <a:spLocks/>
          </p:cNvSpPr>
          <p:nvPr/>
        </p:nvSpPr>
        <p:spPr>
          <a:xfrm>
            <a:off x="4013205" y="3560980"/>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endParaRPr lang="en-US" sz="2000" dirty="0">
              <a:solidFill>
                <a:schemeClr val="accent6">
                  <a:lumMod val="50000"/>
                </a:schemeClr>
              </a:solidFill>
            </a:endParaRPr>
          </a:p>
        </p:txBody>
      </p:sp>
      <p:sp>
        <p:nvSpPr>
          <p:cNvPr id="10" name="Content Placeholder 1">
            <a:extLst>
              <a:ext uri="{FF2B5EF4-FFF2-40B4-BE49-F238E27FC236}">
                <a16:creationId xmlns:a16="http://schemas.microsoft.com/office/drawing/2014/main" id="{A766ED03-BDFE-4841-B032-E90AB5E16C4C}"/>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Set the lifting tooling in the SSR2 configuration.</a:t>
            </a:r>
          </a:p>
          <a:p>
            <a:r>
              <a:rPr lang="en-US" sz="2000" dirty="0">
                <a:solidFill>
                  <a:schemeClr val="accent6">
                    <a:lumMod val="50000"/>
                  </a:schemeClr>
                </a:solidFill>
              </a:rPr>
              <a:t>Using the winch stand, bring the beam line underneath the lifting tooling.</a:t>
            </a:r>
          </a:p>
          <a:p>
            <a:r>
              <a:rPr lang="en-US" sz="2000" dirty="0">
                <a:solidFill>
                  <a:schemeClr val="accent6">
                    <a:lumMod val="50000"/>
                  </a:schemeClr>
                </a:solidFill>
              </a:rPr>
              <a:t>Check alignment using laser tracker and make modifications as needed.</a:t>
            </a:r>
          </a:p>
          <a:p>
            <a:r>
              <a:rPr lang="en-US" sz="2000" dirty="0">
                <a:solidFill>
                  <a:schemeClr val="accent6">
                    <a:lumMod val="50000"/>
                  </a:schemeClr>
                </a:solidFill>
              </a:rPr>
              <a:t>Connect the beam line to the lifting tooling and lift up the beam line.</a:t>
            </a:r>
          </a:p>
          <a:p>
            <a:r>
              <a:rPr lang="en-US" sz="2000" dirty="0">
                <a:solidFill>
                  <a:schemeClr val="accent6">
                    <a:lumMod val="50000"/>
                  </a:schemeClr>
                </a:solidFill>
              </a:rPr>
              <a:t>Connect the tuner</a:t>
            </a:r>
          </a:p>
          <a:p>
            <a:r>
              <a:rPr lang="en-US" sz="2000" dirty="0">
                <a:solidFill>
                  <a:schemeClr val="accent6">
                    <a:lumMod val="50000"/>
                  </a:schemeClr>
                </a:solidFill>
              </a:rPr>
              <a:t>Weld the cool down warm up line to the cavities.</a:t>
            </a:r>
          </a:p>
          <a:p>
            <a:pPr lvl="1"/>
            <a:r>
              <a:rPr lang="en-US" sz="1733" dirty="0">
                <a:solidFill>
                  <a:schemeClr val="accent6">
                    <a:lumMod val="50000"/>
                  </a:schemeClr>
                </a:solidFill>
              </a:rPr>
              <a:t>MAWP 20 bar except the weld making the interface with the cavities (2.05 bar warm, 4.1 bar cold)</a:t>
            </a:r>
          </a:p>
          <a:p>
            <a:pPr lvl="1"/>
            <a:r>
              <a:rPr lang="en-US" sz="1733" dirty="0">
                <a:solidFill>
                  <a:schemeClr val="accent6">
                    <a:lumMod val="50000"/>
                  </a:schemeClr>
                </a:solidFill>
              </a:rPr>
              <a:t>Pressure test and leak test performed by the manufacturer</a:t>
            </a:r>
          </a:p>
          <a:p>
            <a:r>
              <a:rPr lang="en-US" sz="2000" dirty="0">
                <a:solidFill>
                  <a:schemeClr val="accent6">
                    <a:lumMod val="50000"/>
                  </a:schemeClr>
                </a:solidFill>
              </a:rPr>
              <a:t>Perform a leak test if possible</a:t>
            </a:r>
          </a:p>
          <a:p>
            <a:r>
              <a:rPr lang="en-US" sz="2000" dirty="0">
                <a:solidFill>
                  <a:schemeClr val="accent6">
                    <a:lumMod val="50000"/>
                  </a:schemeClr>
                </a:solidFill>
              </a:rPr>
              <a:t>Install 10 layers of MLI on the cavities and CD line.</a:t>
            </a: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p:txBody>
      </p:sp>
      <p:pic>
        <p:nvPicPr>
          <p:cNvPr id="15" name="Picture 14">
            <a:extLst>
              <a:ext uri="{FF2B5EF4-FFF2-40B4-BE49-F238E27FC236}">
                <a16:creationId xmlns:a16="http://schemas.microsoft.com/office/drawing/2014/main" id="{FF6C5CA8-A455-4F64-B785-3EC1707E028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04786" y="3794761"/>
            <a:ext cx="4353628" cy="2716152"/>
          </a:xfrm>
          <a:prstGeom prst="rect">
            <a:avLst/>
          </a:prstGeom>
        </p:spPr>
      </p:pic>
    </p:spTree>
    <p:extLst>
      <p:ext uri="{BB962C8B-B14F-4D97-AF65-F5344CB8AC3E}">
        <p14:creationId xmlns:p14="http://schemas.microsoft.com/office/powerpoint/2010/main" val="990427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3 - Strongback assembly</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sp>
        <p:nvSpPr>
          <p:cNvPr id="11" name="Content Placeholder 1">
            <a:extLst>
              <a:ext uri="{FF2B5EF4-FFF2-40B4-BE49-F238E27FC236}">
                <a16:creationId xmlns:a16="http://schemas.microsoft.com/office/drawing/2014/main" id="{6AEEB133-366A-42ED-A7AC-BF0EF104DEA6}"/>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Assemble the strongback on the tooling.</a:t>
            </a:r>
          </a:p>
          <a:p>
            <a:r>
              <a:rPr lang="en-US" sz="2000" dirty="0">
                <a:solidFill>
                  <a:schemeClr val="accent6">
                    <a:lumMod val="50000"/>
                  </a:schemeClr>
                </a:solidFill>
              </a:rPr>
              <a:t>The strongback rails need to be located in a plane parallel to the rails. In addition, the strongback rails need to be centered compared to the rails.</a:t>
            </a:r>
          </a:p>
          <a:p>
            <a:r>
              <a:rPr lang="en-US" sz="2000" dirty="0">
                <a:solidFill>
                  <a:schemeClr val="accent6">
                    <a:lumMod val="50000"/>
                  </a:schemeClr>
                </a:solidFill>
              </a:rPr>
              <a:t>Complete the strongback assembly.</a:t>
            </a:r>
          </a:p>
          <a:p>
            <a:pPr marL="0" indent="0">
              <a:buFont typeface="Arial" charset="0"/>
              <a:buNone/>
            </a:pPr>
            <a:endParaRPr lang="en-US" sz="2000" dirty="0">
              <a:solidFill>
                <a:schemeClr val="accent6">
                  <a:lumMod val="50000"/>
                </a:schemeClr>
              </a:solidFill>
            </a:endParaRPr>
          </a:p>
        </p:txBody>
      </p:sp>
      <p:pic>
        <p:nvPicPr>
          <p:cNvPr id="14" name="Picture 13">
            <a:extLst>
              <a:ext uri="{FF2B5EF4-FFF2-40B4-BE49-F238E27FC236}">
                <a16:creationId xmlns:a16="http://schemas.microsoft.com/office/drawing/2014/main" id="{4FCC2614-B50E-4735-88C9-D97E395204B8}"/>
              </a:ext>
            </a:extLst>
          </p:cNvPr>
          <p:cNvPicPr>
            <a:picLocks noChangeAspect="1"/>
          </p:cNvPicPr>
          <p:nvPr/>
        </p:nvPicPr>
        <p:blipFill>
          <a:blip r:embed="rId2"/>
          <a:stretch>
            <a:fillRect/>
          </a:stretch>
        </p:blipFill>
        <p:spPr>
          <a:xfrm>
            <a:off x="2425038" y="3023909"/>
            <a:ext cx="7600950" cy="2802792"/>
          </a:xfrm>
          <a:prstGeom prst="rect">
            <a:avLst/>
          </a:prstGeom>
        </p:spPr>
      </p:pic>
      <p:sp>
        <p:nvSpPr>
          <p:cNvPr id="10" name="Content Placeholder 1">
            <a:extLst>
              <a:ext uri="{FF2B5EF4-FFF2-40B4-BE49-F238E27FC236}">
                <a16:creationId xmlns:a16="http://schemas.microsoft.com/office/drawing/2014/main" id="{5FE1AEA6-928A-4CDC-B3EF-CD58BA98FE9A}"/>
              </a:ext>
            </a:extLst>
          </p:cNvPr>
          <p:cNvSpPr txBox="1">
            <a:spLocks/>
          </p:cNvSpPr>
          <p:nvPr/>
        </p:nvSpPr>
        <p:spPr>
          <a:xfrm>
            <a:off x="3330878" y="5826701"/>
            <a:ext cx="5774083" cy="427877"/>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sz="2000" i="1" dirty="0">
                <a:solidFill>
                  <a:schemeClr val="accent6">
                    <a:lumMod val="50000"/>
                  </a:schemeClr>
                </a:solidFill>
              </a:rPr>
              <a:t>Details in the assembly step by step process</a:t>
            </a:r>
          </a:p>
        </p:txBody>
      </p:sp>
    </p:spTree>
    <p:extLst>
      <p:ext uri="{BB962C8B-B14F-4D97-AF65-F5344CB8AC3E}">
        <p14:creationId xmlns:p14="http://schemas.microsoft.com/office/powerpoint/2010/main" val="355937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4 - Strongback and beam line merger</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dirty="0"/>
          </a:p>
        </p:txBody>
      </p:sp>
      <p:sp>
        <p:nvSpPr>
          <p:cNvPr id="11" name="Content Placeholder 1">
            <a:extLst>
              <a:ext uri="{FF2B5EF4-FFF2-40B4-BE49-F238E27FC236}">
                <a16:creationId xmlns:a16="http://schemas.microsoft.com/office/drawing/2014/main" id="{BA29A0D0-0029-41E0-9F64-AAD466C46582}"/>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Position the strongback assembly underneath the lifting tooling.</a:t>
            </a:r>
          </a:p>
          <a:p>
            <a:r>
              <a:rPr lang="en-US" sz="2000" dirty="0">
                <a:solidFill>
                  <a:schemeClr val="accent6">
                    <a:lumMod val="50000"/>
                  </a:schemeClr>
                </a:solidFill>
              </a:rPr>
              <a:t>Move down the beam line assembly on the strongback assembly.</a:t>
            </a:r>
          </a:p>
          <a:p>
            <a:r>
              <a:rPr lang="en-US" sz="2000" dirty="0">
                <a:solidFill>
                  <a:schemeClr val="accent6">
                    <a:lumMod val="50000"/>
                  </a:schemeClr>
                </a:solidFill>
              </a:rPr>
              <a:t>Connect the cavity and solenoid posts to the G11 support post.</a:t>
            </a:r>
          </a:p>
          <a:p>
            <a:r>
              <a:rPr lang="en-US" sz="2000" dirty="0">
                <a:solidFill>
                  <a:schemeClr val="accent6">
                    <a:lumMod val="50000"/>
                  </a:schemeClr>
                </a:solidFill>
              </a:rPr>
              <a:t>Final alignment using laser tracker, make modifications as needed.</a:t>
            </a:r>
          </a:p>
          <a:p>
            <a:pPr marL="0" indent="0">
              <a:buFont typeface="Arial" charset="0"/>
              <a:buNone/>
            </a:pPr>
            <a:endParaRPr lang="en-US" sz="2000" dirty="0">
              <a:solidFill>
                <a:schemeClr val="accent6">
                  <a:lumMod val="50000"/>
                </a:schemeClr>
              </a:solidFill>
            </a:endParaRPr>
          </a:p>
        </p:txBody>
      </p:sp>
      <p:pic>
        <p:nvPicPr>
          <p:cNvPr id="14" name="Picture 13">
            <a:extLst>
              <a:ext uri="{FF2B5EF4-FFF2-40B4-BE49-F238E27FC236}">
                <a16:creationId xmlns:a16="http://schemas.microsoft.com/office/drawing/2014/main" id="{206B3CAC-6569-4CFA-BAA6-D1236F165EBA}"/>
              </a:ext>
            </a:extLst>
          </p:cNvPr>
          <p:cNvPicPr>
            <a:picLocks noChangeAspect="1"/>
          </p:cNvPicPr>
          <p:nvPr/>
        </p:nvPicPr>
        <p:blipFill>
          <a:blip r:embed="rId2"/>
          <a:stretch>
            <a:fillRect/>
          </a:stretch>
        </p:blipFill>
        <p:spPr>
          <a:xfrm>
            <a:off x="2062162" y="2966016"/>
            <a:ext cx="8048625" cy="3124646"/>
          </a:xfrm>
          <a:prstGeom prst="rect">
            <a:avLst/>
          </a:prstGeom>
        </p:spPr>
      </p:pic>
    </p:spTree>
    <p:extLst>
      <p:ext uri="{BB962C8B-B14F-4D97-AF65-F5344CB8AC3E}">
        <p14:creationId xmlns:p14="http://schemas.microsoft.com/office/powerpoint/2010/main" val="4233181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5 - Coldmass assembly</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sp>
        <p:nvSpPr>
          <p:cNvPr id="11" name="Content Placeholder 1">
            <a:extLst>
              <a:ext uri="{FF2B5EF4-FFF2-40B4-BE49-F238E27FC236}">
                <a16:creationId xmlns:a16="http://schemas.microsoft.com/office/drawing/2014/main" id="{CD806D7F-FB53-4C5F-8EC5-708E2551775A}"/>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Completion of two-phase pipe, then perform a leak test.</a:t>
            </a:r>
          </a:p>
          <a:p>
            <a:r>
              <a:rPr lang="en-US" sz="2000" dirty="0">
                <a:solidFill>
                  <a:schemeClr val="accent6">
                    <a:lumMod val="50000"/>
                  </a:schemeClr>
                </a:solidFill>
              </a:rPr>
              <a:t>Install cavity targets.</a:t>
            </a:r>
          </a:p>
          <a:p>
            <a:r>
              <a:rPr lang="en-US" sz="2000" dirty="0">
                <a:solidFill>
                  <a:schemeClr val="accent6">
                    <a:lumMod val="50000"/>
                  </a:schemeClr>
                </a:solidFill>
              </a:rPr>
              <a:t>Install pumping line support</a:t>
            </a:r>
          </a:p>
          <a:p>
            <a:r>
              <a:rPr lang="en-US" sz="2000" dirty="0">
                <a:solidFill>
                  <a:schemeClr val="accent6">
                    <a:lumMod val="50000"/>
                  </a:schemeClr>
                </a:solidFill>
              </a:rPr>
              <a:t>Install remaining cryogenic lines.</a:t>
            </a:r>
          </a:p>
          <a:p>
            <a:r>
              <a:rPr lang="en-US" sz="2000" dirty="0">
                <a:solidFill>
                  <a:schemeClr val="accent6">
                    <a:lumMod val="50000"/>
                  </a:schemeClr>
                </a:solidFill>
              </a:rPr>
              <a:t>Thermal straps &amp; instrumentation wiring.</a:t>
            </a:r>
          </a:p>
          <a:p>
            <a:r>
              <a:rPr lang="en-US" sz="2000" dirty="0">
                <a:solidFill>
                  <a:schemeClr val="accent6">
                    <a:lumMod val="50000"/>
                  </a:schemeClr>
                </a:solidFill>
              </a:rPr>
              <a:t>Final check of the beamline alignment</a:t>
            </a:r>
          </a:p>
          <a:p>
            <a:r>
              <a:rPr lang="en-US" sz="2000" dirty="0">
                <a:solidFill>
                  <a:schemeClr val="accent6">
                    <a:lumMod val="50000"/>
                  </a:schemeClr>
                </a:solidFill>
              </a:rPr>
              <a:t>Setup H-BCAMs.</a:t>
            </a:r>
          </a:p>
          <a:p>
            <a:pPr lvl="1"/>
            <a:r>
              <a:rPr lang="en-US" sz="2000" dirty="0">
                <a:solidFill>
                  <a:schemeClr val="accent6">
                    <a:lumMod val="50000"/>
                  </a:schemeClr>
                </a:solidFill>
              </a:rPr>
              <a:t>The H-BCAMs are used to determine if the cavities and solenoids are still aligned after the coldmass insertion, after transportation and after cool down.</a:t>
            </a:r>
          </a:p>
          <a:p>
            <a:r>
              <a:rPr lang="en-US" sz="2000" dirty="0">
                <a:solidFill>
                  <a:schemeClr val="accent6">
                    <a:lumMod val="50000"/>
                  </a:schemeClr>
                </a:solidFill>
              </a:rPr>
              <a:t>Install 10 layers of MLI on all cryogenic lines.</a:t>
            </a:r>
          </a:p>
          <a:p>
            <a:r>
              <a:rPr lang="en-US" sz="2000" dirty="0">
                <a:solidFill>
                  <a:schemeClr val="accent6">
                    <a:lumMod val="50000"/>
                  </a:schemeClr>
                </a:solidFill>
              </a:rPr>
              <a:t>Install upper thermal shield, 30 layers of MLI, Demagnetize.</a:t>
            </a: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p:txBody>
      </p:sp>
      <p:pic>
        <p:nvPicPr>
          <p:cNvPr id="14" name="Picture 13">
            <a:extLst>
              <a:ext uri="{FF2B5EF4-FFF2-40B4-BE49-F238E27FC236}">
                <a16:creationId xmlns:a16="http://schemas.microsoft.com/office/drawing/2014/main" id="{31563B48-9B8E-4145-B032-9BD10B6CB68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96349" y="1561504"/>
            <a:ext cx="5147852" cy="2517726"/>
          </a:xfrm>
          <a:prstGeom prst="rect">
            <a:avLst/>
          </a:prstGeom>
        </p:spPr>
      </p:pic>
    </p:spTree>
    <p:extLst>
      <p:ext uri="{BB962C8B-B14F-4D97-AF65-F5344CB8AC3E}">
        <p14:creationId xmlns:p14="http://schemas.microsoft.com/office/powerpoint/2010/main" val="261908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9080F9-A02E-4F3A-9536-62D8557D5373}"/>
              </a:ext>
            </a:extLst>
          </p:cNvPr>
          <p:cNvSpPr>
            <a:spLocks noGrp="1"/>
          </p:cNvSpPr>
          <p:nvPr>
            <p:ph idx="1"/>
          </p:nvPr>
        </p:nvSpPr>
        <p:spPr>
          <a:xfrm>
            <a:off x="3351361" y="2262618"/>
            <a:ext cx="6508744" cy="2933698"/>
          </a:xfrm>
        </p:spPr>
        <p:txBody>
          <a:bodyPr/>
          <a:lstStyle/>
          <a:p>
            <a:pPr marL="457200" indent="-457200">
              <a:buFont typeface="+mj-lt"/>
              <a:buAutoNum type="arabicPeriod"/>
            </a:pPr>
            <a:r>
              <a:rPr lang="en-US" dirty="0">
                <a:solidFill>
                  <a:schemeClr val="accent6">
                    <a:lumMod val="50000"/>
                  </a:schemeClr>
                </a:solidFill>
              </a:rPr>
              <a:t>Introduction</a:t>
            </a:r>
          </a:p>
          <a:p>
            <a:pPr marL="457200" indent="-457200">
              <a:buFont typeface="+mj-lt"/>
              <a:buAutoNum type="arabicPeriod"/>
            </a:pPr>
            <a:r>
              <a:rPr lang="en-US" dirty="0">
                <a:solidFill>
                  <a:schemeClr val="accent6">
                    <a:lumMod val="50000"/>
                  </a:schemeClr>
                </a:solidFill>
              </a:rPr>
              <a:t>Description of the SSR2 cryomodule</a:t>
            </a:r>
          </a:p>
          <a:p>
            <a:pPr marL="457200" indent="-457200">
              <a:buFont typeface="+mj-lt"/>
              <a:buAutoNum type="arabicPeriod"/>
            </a:pPr>
            <a:r>
              <a:rPr lang="en-US" dirty="0">
                <a:solidFill>
                  <a:schemeClr val="accent6">
                    <a:lumMod val="50000"/>
                  </a:schemeClr>
                </a:solidFill>
              </a:rPr>
              <a:t>Assembly process</a:t>
            </a:r>
          </a:p>
          <a:p>
            <a:pPr marL="457200" indent="-457200">
              <a:buFont typeface="+mj-lt"/>
              <a:buAutoNum type="arabicPeriod"/>
            </a:pPr>
            <a:r>
              <a:rPr lang="en-US" dirty="0">
                <a:solidFill>
                  <a:schemeClr val="accent6">
                    <a:lumMod val="50000"/>
                  </a:schemeClr>
                </a:solidFill>
              </a:rPr>
              <a:t>Summary</a:t>
            </a:r>
          </a:p>
          <a:p>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594EAFF5-66C1-4E3F-9E76-19BDAEAF53F2}"/>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B13791DE-D1CF-4AB3-ADFD-2C7AD0F90B4E}"/>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46D91AFB-AE00-4482-9122-7C7A07EB138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2EE244AD-2A04-49C0-A8F2-C53390F70525}"/>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65314386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6 - Insertion of the coldmass</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dirty="0"/>
          </a:p>
        </p:txBody>
      </p:sp>
      <p:pic>
        <p:nvPicPr>
          <p:cNvPr id="9" name="Picture 8" descr="A picture containing telescope&#10;&#10;Description automatically generated">
            <a:extLst>
              <a:ext uri="{FF2B5EF4-FFF2-40B4-BE49-F238E27FC236}">
                <a16:creationId xmlns:a16="http://schemas.microsoft.com/office/drawing/2014/main" id="{8A0151C0-3E0C-45BC-98DF-F2D31038C410}"/>
              </a:ext>
            </a:extLst>
          </p:cNvPr>
          <p:cNvPicPr>
            <a:picLocks noChangeAspect="1"/>
          </p:cNvPicPr>
          <p:nvPr/>
        </p:nvPicPr>
        <p:blipFill rotWithShape="1">
          <a:blip r:embed="rId2">
            <a:clrChange>
              <a:clrFrom>
                <a:srgbClr val="FFFFFF"/>
              </a:clrFrom>
              <a:clrTo>
                <a:srgbClr val="FFFFFF">
                  <a:alpha val="0"/>
                </a:srgbClr>
              </a:clrTo>
            </a:clrChange>
          </a:blip>
          <a:srcRect l="6458" r="14705" b="23878"/>
          <a:stretch/>
        </p:blipFill>
        <p:spPr>
          <a:xfrm>
            <a:off x="3305177" y="3232659"/>
            <a:ext cx="5581646" cy="3023744"/>
          </a:xfrm>
          <a:prstGeom prst="rect">
            <a:avLst/>
          </a:prstGeom>
        </p:spPr>
      </p:pic>
      <p:sp>
        <p:nvSpPr>
          <p:cNvPr id="11" name="Content Placeholder 1">
            <a:extLst>
              <a:ext uri="{FF2B5EF4-FFF2-40B4-BE49-F238E27FC236}">
                <a16:creationId xmlns:a16="http://schemas.microsoft.com/office/drawing/2014/main" id="{54D55CAD-2A7A-45B8-B33C-A64AF136B43D}"/>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Prepare vacuum vessel for insertion.</a:t>
            </a:r>
          </a:p>
          <a:p>
            <a:r>
              <a:rPr lang="en-US" sz="2000" dirty="0">
                <a:solidFill>
                  <a:schemeClr val="accent6">
                    <a:lumMod val="50000"/>
                  </a:schemeClr>
                </a:solidFill>
              </a:rPr>
              <a:t>Insert the coldmass.</a:t>
            </a:r>
          </a:p>
          <a:p>
            <a:r>
              <a:rPr lang="en-US" sz="2000" dirty="0">
                <a:solidFill>
                  <a:schemeClr val="accent6">
                    <a:lumMod val="50000"/>
                  </a:schemeClr>
                </a:solidFill>
              </a:rPr>
              <a:t>Lock the strongback to the vacuum vessel using the central pin.</a:t>
            </a:r>
          </a:p>
          <a:p>
            <a:r>
              <a:rPr lang="en-US" sz="2000" dirty="0">
                <a:solidFill>
                  <a:schemeClr val="accent6">
                    <a:lumMod val="50000"/>
                  </a:schemeClr>
                </a:solidFill>
              </a:rPr>
              <a:t>Clearance checks.</a:t>
            </a:r>
          </a:p>
          <a:p>
            <a:r>
              <a:rPr lang="en-US" sz="2000" dirty="0">
                <a:solidFill>
                  <a:schemeClr val="accent6">
                    <a:lumMod val="50000"/>
                  </a:schemeClr>
                </a:solidFill>
              </a:rPr>
              <a:t>Transfer alignment of the beam line to the vacuum vessel.</a:t>
            </a: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u="sng"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p:txBody>
      </p:sp>
    </p:spTree>
    <p:extLst>
      <p:ext uri="{BB962C8B-B14F-4D97-AF65-F5344CB8AC3E}">
        <p14:creationId xmlns:p14="http://schemas.microsoft.com/office/powerpoint/2010/main" val="139947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7 - Final cryomodule assembly</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dirty="0"/>
          </a:p>
        </p:txBody>
      </p:sp>
      <p:pic>
        <p:nvPicPr>
          <p:cNvPr id="15" name="Picture 14">
            <a:extLst>
              <a:ext uri="{FF2B5EF4-FFF2-40B4-BE49-F238E27FC236}">
                <a16:creationId xmlns:a16="http://schemas.microsoft.com/office/drawing/2014/main" id="{D479DB7F-11EB-4166-A400-5A2B4E41456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75449" y="840039"/>
            <a:ext cx="5173532" cy="2912646"/>
          </a:xfrm>
          <a:prstGeom prst="rect">
            <a:avLst/>
          </a:prstGeom>
        </p:spPr>
      </p:pic>
      <p:sp>
        <p:nvSpPr>
          <p:cNvPr id="12" name="Content Placeholder 1">
            <a:extLst>
              <a:ext uri="{FF2B5EF4-FFF2-40B4-BE49-F238E27FC236}">
                <a16:creationId xmlns:a16="http://schemas.microsoft.com/office/drawing/2014/main" id="{BF44DD53-5CB1-44A7-B743-5162E2CE8E20}"/>
              </a:ext>
            </a:extLst>
          </p:cNvPr>
          <p:cNvSpPr txBox="1">
            <a:spLocks/>
          </p:cNvSpPr>
          <p:nvPr/>
        </p:nvSpPr>
        <p:spPr>
          <a:xfrm>
            <a:off x="301624" y="1857815"/>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solidFill>
                  <a:schemeClr val="accent6">
                    <a:lumMod val="50000"/>
                  </a:schemeClr>
                </a:solidFill>
              </a:rPr>
              <a:t>Weld and pressure test of the HTTS (ASME B31.3 requirement).</a:t>
            </a:r>
          </a:p>
          <a:p>
            <a:r>
              <a:rPr lang="en-US" sz="2000" dirty="0">
                <a:solidFill>
                  <a:schemeClr val="accent6">
                    <a:lumMod val="50000"/>
                  </a:schemeClr>
                </a:solidFill>
              </a:rPr>
              <a:t>Complete the assembly of top port components.	</a:t>
            </a:r>
          </a:p>
          <a:p>
            <a:r>
              <a:rPr lang="en-US" sz="2000" dirty="0">
                <a:solidFill>
                  <a:schemeClr val="accent6">
                    <a:lumMod val="50000"/>
                  </a:schemeClr>
                </a:solidFill>
              </a:rPr>
              <a:t>Complete the assembly of side port components.</a:t>
            </a:r>
          </a:p>
          <a:p>
            <a:r>
              <a:rPr lang="en-US" sz="2000" dirty="0">
                <a:solidFill>
                  <a:schemeClr val="accent6">
                    <a:lumMod val="50000"/>
                  </a:schemeClr>
                </a:solidFill>
              </a:rPr>
              <a:t>Final tasks for completion.</a:t>
            </a:r>
          </a:p>
          <a:p>
            <a:r>
              <a:rPr lang="en-US" sz="2000" dirty="0">
                <a:solidFill>
                  <a:schemeClr val="accent6">
                    <a:lumMod val="50000"/>
                  </a:schemeClr>
                </a:solidFill>
              </a:rPr>
              <a:t>Leak test of the vacuum vessel.</a:t>
            </a:r>
          </a:p>
          <a:p>
            <a:r>
              <a:rPr lang="en-US" sz="2000" dirty="0">
                <a:solidFill>
                  <a:schemeClr val="accent6">
                    <a:lumMod val="50000"/>
                  </a:schemeClr>
                </a:solidFill>
              </a:rPr>
              <a:t>Pressurize LTTS circuit with 5psi helium, check for rise in insulating vacuum.</a:t>
            </a:r>
          </a:p>
          <a:p>
            <a:r>
              <a:rPr lang="en-US" sz="2000" dirty="0">
                <a:solidFill>
                  <a:schemeClr val="accent6">
                    <a:lumMod val="50000"/>
                  </a:schemeClr>
                </a:solidFill>
              </a:rPr>
              <a:t>Pressurize HTTS circuit with 5psi helium, check for rise in insulating vacuum. </a:t>
            </a:r>
          </a:p>
          <a:p>
            <a:r>
              <a:rPr lang="en-US" sz="2000" dirty="0">
                <a:solidFill>
                  <a:schemeClr val="accent6">
                    <a:lumMod val="50000"/>
                  </a:schemeClr>
                </a:solidFill>
              </a:rPr>
              <a:t>Pressurize 2-phase circuit with 5psi helium, check for rise in insulating vacuum.</a:t>
            </a:r>
          </a:p>
          <a:p>
            <a:r>
              <a:rPr lang="en-US" sz="2000" dirty="0">
                <a:solidFill>
                  <a:schemeClr val="accent6">
                    <a:lumMod val="50000"/>
                  </a:schemeClr>
                </a:solidFill>
              </a:rPr>
              <a:t>Perform LTTS pressure test (ASME B31.3 requirement).</a:t>
            </a:r>
          </a:p>
          <a:p>
            <a:r>
              <a:rPr lang="en-US" sz="2000" dirty="0">
                <a:solidFill>
                  <a:schemeClr val="accent6">
                    <a:lumMod val="50000"/>
                  </a:schemeClr>
                </a:solidFill>
              </a:rPr>
              <a:t>Perform 2-phase pipe pressure test (ASME B31.3 requirement).</a:t>
            </a:r>
          </a:p>
          <a:p>
            <a:r>
              <a:rPr lang="en-US" sz="2000" dirty="0">
                <a:solidFill>
                  <a:schemeClr val="accent6">
                    <a:lumMod val="50000"/>
                  </a:schemeClr>
                </a:solidFill>
              </a:rPr>
              <a:t>Demagnetize vacuum vessel.</a:t>
            </a:r>
          </a:p>
          <a:p>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a:p>
            <a:pPr marL="0" indent="0">
              <a:buFont typeface="Arial" charset="0"/>
              <a:buNone/>
            </a:pPr>
            <a:endParaRPr lang="en-US" sz="2000" dirty="0">
              <a:solidFill>
                <a:schemeClr val="accent6">
                  <a:lumMod val="50000"/>
                </a:schemeClr>
              </a:solidFill>
            </a:endParaRPr>
          </a:p>
        </p:txBody>
      </p:sp>
    </p:spTree>
    <p:extLst>
      <p:ext uri="{BB962C8B-B14F-4D97-AF65-F5344CB8AC3E}">
        <p14:creationId xmlns:p14="http://schemas.microsoft.com/office/powerpoint/2010/main" val="2182738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0" y="1031299"/>
            <a:ext cx="11563351" cy="5059363"/>
          </a:xfrm>
        </p:spPr>
        <p:txBody>
          <a:bodyPr/>
          <a:lstStyle/>
          <a:p>
            <a:pPr marL="0" indent="0">
              <a:buNone/>
            </a:pPr>
            <a:r>
              <a:rPr lang="en-US" dirty="0">
                <a:solidFill>
                  <a:schemeClr val="tx2">
                    <a:lumMod val="60000"/>
                    <a:lumOff val="40000"/>
                  </a:schemeClr>
                </a:solidFill>
              </a:rPr>
              <a:t>Phase 8 - Lifting of the cryomodule</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3. Assembly process</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22</a:t>
            </a:fld>
            <a:endParaRPr lang="en-US" dirty="0"/>
          </a:p>
        </p:txBody>
      </p:sp>
      <p:sp>
        <p:nvSpPr>
          <p:cNvPr id="7" name="TextBox 6">
            <a:extLst>
              <a:ext uri="{FF2B5EF4-FFF2-40B4-BE49-F238E27FC236}">
                <a16:creationId xmlns:a16="http://schemas.microsoft.com/office/drawing/2014/main" id="{6BE33D88-E343-4646-A504-0255DC0AFF0B}"/>
              </a:ext>
            </a:extLst>
          </p:cNvPr>
          <p:cNvSpPr txBox="1"/>
          <p:nvPr/>
        </p:nvSpPr>
        <p:spPr>
          <a:xfrm>
            <a:off x="10164911" y="225930"/>
            <a:ext cx="1722289" cy="461665"/>
          </a:xfrm>
          <a:prstGeom prst="rect">
            <a:avLst/>
          </a:prstGeom>
          <a:solidFill>
            <a:schemeClr val="tx1"/>
          </a:solidFill>
        </p:spPr>
        <p:txBody>
          <a:bodyPr wrap="square" rtlCol="0">
            <a:spAutoFit/>
          </a:bodyPr>
          <a:lstStyle/>
          <a:p>
            <a:pPr algn="ctr"/>
            <a:r>
              <a:rPr lang="en-US" dirty="0">
                <a:solidFill>
                  <a:schemeClr val="bg1"/>
                </a:solidFill>
              </a:rPr>
              <a:t>Charge 1c</a:t>
            </a:r>
          </a:p>
        </p:txBody>
      </p:sp>
      <p:sp>
        <p:nvSpPr>
          <p:cNvPr id="10" name="Content Placeholder 1">
            <a:extLst>
              <a:ext uri="{FF2B5EF4-FFF2-40B4-BE49-F238E27FC236}">
                <a16:creationId xmlns:a16="http://schemas.microsoft.com/office/drawing/2014/main" id="{06E9DC31-F920-4E2E-B8BA-1E2AD814D778}"/>
              </a:ext>
            </a:extLst>
          </p:cNvPr>
          <p:cNvSpPr txBox="1">
            <a:spLocks/>
          </p:cNvSpPr>
          <p:nvPr/>
        </p:nvSpPr>
        <p:spPr>
          <a:xfrm>
            <a:off x="304805" y="1481578"/>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000" dirty="0">
                <a:solidFill>
                  <a:schemeClr val="accent6">
                    <a:lumMod val="50000"/>
                  </a:schemeClr>
                </a:solidFill>
              </a:rPr>
              <a:t>The cryomodule lifting tooling has been designed for SR1 prototype cryomodule. If we decide to re-use this tooling, an interface will need to be designed to match the lug position on SSR2 cryomodule.</a:t>
            </a:r>
          </a:p>
        </p:txBody>
      </p:sp>
      <p:pic>
        <p:nvPicPr>
          <p:cNvPr id="9" name="Picture 8">
            <a:extLst>
              <a:ext uri="{FF2B5EF4-FFF2-40B4-BE49-F238E27FC236}">
                <a16:creationId xmlns:a16="http://schemas.microsoft.com/office/drawing/2014/main" id="{FE3CF8BF-5670-4E12-929C-FA73AC380AE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32322" y="4724937"/>
            <a:ext cx="4469467" cy="1836117"/>
          </a:xfrm>
          <a:prstGeom prst="rect">
            <a:avLst/>
          </a:prstGeom>
        </p:spPr>
      </p:pic>
      <p:sp>
        <p:nvSpPr>
          <p:cNvPr id="11" name="Content Placeholder 1">
            <a:extLst>
              <a:ext uri="{FF2B5EF4-FFF2-40B4-BE49-F238E27FC236}">
                <a16:creationId xmlns:a16="http://schemas.microsoft.com/office/drawing/2014/main" id="{BD86E696-455B-4AF3-B7C7-4CB4DBA6661E}"/>
              </a:ext>
            </a:extLst>
          </p:cNvPr>
          <p:cNvSpPr txBox="1">
            <a:spLocks/>
          </p:cNvSpPr>
          <p:nvPr/>
        </p:nvSpPr>
        <p:spPr>
          <a:xfrm>
            <a:off x="304790" y="3790317"/>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US" dirty="0">
                <a:solidFill>
                  <a:schemeClr val="tx2">
                    <a:lumMod val="60000"/>
                    <a:lumOff val="40000"/>
                  </a:schemeClr>
                </a:solidFill>
              </a:rPr>
              <a:t>Phase 9 - Transportation at Fermilab</a:t>
            </a:r>
          </a:p>
          <a:p>
            <a:pPr marL="0" indent="0">
              <a:buFont typeface="Arial" charset="0"/>
              <a:buNone/>
            </a:pPr>
            <a:endParaRPr lang="en-US" dirty="0">
              <a:solidFill>
                <a:schemeClr val="accent6">
                  <a:lumMod val="50000"/>
                </a:schemeClr>
              </a:solidFill>
            </a:endParaRPr>
          </a:p>
        </p:txBody>
      </p:sp>
      <p:sp>
        <p:nvSpPr>
          <p:cNvPr id="12" name="Content Placeholder 1">
            <a:extLst>
              <a:ext uri="{FF2B5EF4-FFF2-40B4-BE49-F238E27FC236}">
                <a16:creationId xmlns:a16="http://schemas.microsoft.com/office/drawing/2014/main" id="{0609B4B3-088F-429E-B4A0-0573BC6E1497}"/>
              </a:ext>
            </a:extLst>
          </p:cNvPr>
          <p:cNvSpPr txBox="1">
            <a:spLocks/>
          </p:cNvSpPr>
          <p:nvPr/>
        </p:nvSpPr>
        <p:spPr>
          <a:xfrm>
            <a:off x="304795" y="4240596"/>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000" dirty="0">
                <a:solidFill>
                  <a:schemeClr val="accent6">
                    <a:lumMod val="50000"/>
                  </a:schemeClr>
                </a:solidFill>
              </a:rPr>
              <a:t>This transport frame has been designed for SSR1 prototype cryomodule. Calculations will be done to determine if it can be re-used for SSR2 pre-production cryomodule.</a:t>
            </a:r>
          </a:p>
          <a:p>
            <a:pPr marL="0" indent="0">
              <a:buFont typeface="Arial" charset="0"/>
              <a:buNone/>
            </a:pPr>
            <a:endParaRPr lang="en-US" sz="2000" dirty="0">
              <a:solidFill>
                <a:schemeClr val="accent6">
                  <a:lumMod val="50000"/>
                </a:schemeClr>
              </a:solidFill>
            </a:endParaRPr>
          </a:p>
        </p:txBody>
      </p:sp>
      <p:pic>
        <p:nvPicPr>
          <p:cNvPr id="15" name="Picture 14">
            <a:extLst>
              <a:ext uri="{FF2B5EF4-FFF2-40B4-BE49-F238E27FC236}">
                <a16:creationId xmlns:a16="http://schemas.microsoft.com/office/drawing/2014/main" id="{A5E154A2-0B5F-41E7-BF12-C60A1A1C9F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70340" y="2125932"/>
            <a:ext cx="3651320" cy="1632765"/>
          </a:xfrm>
          <a:prstGeom prst="rect">
            <a:avLst/>
          </a:prstGeom>
        </p:spPr>
      </p:pic>
    </p:spTree>
    <p:extLst>
      <p:ext uri="{BB962C8B-B14F-4D97-AF65-F5344CB8AC3E}">
        <p14:creationId xmlns:p14="http://schemas.microsoft.com/office/powerpoint/2010/main" val="2479373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p:txBody>
          <a:bodyPr/>
          <a:lstStyle/>
          <a:p>
            <a:pPr marL="0" indent="0">
              <a:buNone/>
            </a:pPr>
            <a:r>
              <a:rPr lang="en-US" dirty="0">
                <a:solidFill>
                  <a:schemeClr val="accent6">
                    <a:lumMod val="50000"/>
                  </a:schemeClr>
                </a:solidFill>
              </a:rPr>
              <a:t>For PIP II, a new style of cryomodule has been developed using a strongback at room temperature. This design is compatible for SSR and 650 cavities.</a:t>
            </a:r>
          </a:p>
          <a:p>
            <a:pPr marL="0" indent="0">
              <a:buNone/>
            </a:pPr>
            <a:r>
              <a:rPr lang="en-US" dirty="0">
                <a:solidFill>
                  <a:schemeClr val="accent6">
                    <a:lumMod val="50000"/>
                  </a:schemeClr>
                </a:solidFill>
              </a:rPr>
              <a:t>The main advantage of this Fermilab style cryomodule is to ease the assembly process.</a:t>
            </a:r>
          </a:p>
          <a:p>
            <a:pPr marL="0" indent="0">
              <a:buNone/>
            </a:pPr>
            <a:endParaRPr lang="en-US"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1. Introduction</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dirty="0"/>
          </a:p>
        </p:txBody>
      </p:sp>
      <p:pic>
        <p:nvPicPr>
          <p:cNvPr id="7" name="Picture 6" descr="Arrow&#10;&#10;Description automatically generated">
            <a:extLst>
              <a:ext uri="{FF2B5EF4-FFF2-40B4-BE49-F238E27FC236}">
                <a16:creationId xmlns:a16="http://schemas.microsoft.com/office/drawing/2014/main" id="{3909DC43-ED59-B874-DCD4-96BFB6F689C7}"/>
              </a:ext>
            </a:extLst>
          </p:cNvPr>
          <p:cNvPicPr>
            <a:picLocks noChangeAspect="1"/>
          </p:cNvPicPr>
          <p:nvPr/>
        </p:nvPicPr>
        <p:blipFill rotWithShape="1">
          <a:blip r:embed="rId2"/>
          <a:srcRect b="22711"/>
          <a:stretch/>
        </p:blipFill>
        <p:spPr>
          <a:xfrm>
            <a:off x="1175181" y="3100181"/>
            <a:ext cx="5382216" cy="2333867"/>
          </a:xfrm>
          <a:prstGeom prst="rect">
            <a:avLst/>
          </a:prstGeom>
        </p:spPr>
      </p:pic>
      <p:sp>
        <p:nvSpPr>
          <p:cNvPr id="13" name="Rectangle 12">
            <a:extLst>
              <a:ext uri="{FF2B5EF4-FFF2-40B4-BE49-F238E27FC236}">
                <a16:creationId xmlns:a16="http://schemas.microsoft.com/office/drawing/2014/main" id="{50646ACD-D741-398E-C2D5-F10E9A3A3B51}"/>
              </a:ext>
            </a:extLst>
          </p:cNvPr>
          <p:cNvSpPr/>
          <p:nvPr/>
        </p:nvSpPr>
        <p:spPr>
          <a:xfrm>
            <a:off x="1960705" y="5530041"/>
            <a:ext cx="3785768" cy="1015663"/>
          </a:xfrm>
          <a:prstGeom prst="rect">
            <a:avLst/>
          </a:prstGeom>
        </p:spPr>
        <p:txBody>
          <a:bodyPr wrap="square">
            <a:spAutoFit/>
          </a:bodyPr>
          <a:lstStyle/>
          <a:p>
            <a:pPr algn="ctr"/>
            <a:r>
              <a:rPr lang="en-US" sz="2000" i="1" dirty="0">
                <a:solidFill>
                  <a:schemeClr val="tx2">
                    <a:lumMod val="60000"/>
                    <a:lumOff val="40000"/>
                  </a:schemeClr>
                </a:solidFill>
                <a:latin typeface="Helvetica" panose="020B0604020202020204" pitchFamily="34" charset="0"/>
                <a:cs typeface="Helvetica" panose="020B0604020202020204" pitchFamily="34" charset="0"/>
              </a:rPr>
              <a:t>SSR Strongback configuration</a:t>
            </a:r>
          </a:p>
          <a:p>
            <a:pPr algn="ctr"/>
            <a:endParaRPr lang="en-US" sz="2000" i="1" dirty="0">
              <a:solidFill>
                <a:schemeClr val="tx2">
                  <a:lumMod val="60000"/>
                  <a:lumOff val="40000"/>
                </a:schemeClr>
              </a:solidFill>
              <a:latin typeface="Helvetica" panose="020B0604020202020204" pitchFamily="34" charset="0"/>
              <a:cs typeface="Helvetica" panose="020B0604020202020204" pitchFamily="34" charset="0"/>
            </a:endParaRPr>
          </a:p>
          <a:p>
            <a:pPr algn="ctr"/>
            <a:endParaRPr lang="en-US" sz="2000" i="1" dirty="0">
              <a:solidFill>
                <a:schemeClr val="tx2">
                  <a:lumMod val="60000"/>
                  <a:lumOff val="40000"/>
                </a:schemeClr>
              </a:solidFill>
              <a:latin typeface="Helvetica" panose="020B0604020202020204" pitchFamily="34" charset="0"/>
              <a:cs typeface="Helvetica" panose="020B0604020202020204" pitchFamily="34" charset="0"/>
            </a:endParaRPr>
          </a:p>
        </p:txBody>
      </p:sp>
      <p:pic>
        <p:nvPicPr>
          <p:cNvPr id="14" name="Picture 13" descr="Diagram&#10;&#10;Description automatically generated">
            <a:extLst>
              <a:ext uri="{FF2B5EF4-FFF2-40B4-BE49-F238E27FC236}">
                <a16:creationId xmlns:a16="http://schemas.microsoft.com/office/drawing/2014/main" id="{BD5EDF45-09CE-7CDF-0AF5-BAE94358E360}"/>
              </a:ext>
            </a:extLst>
          </p:cNvPr>
          <p:cNvPicPr/>
          <p:nvPr/>
        </p:nvPicPr>
        <p:blipFill rotWithShape="1">
          <a:blip r:embed="rId3">
            <a:clrChange>
              <a:clrFrom>
                <a:srgbClr val="FFFFFF"/>
              </a:clrFrom>
              <a:clrTo>
                <a:srgbClr val="FFFFFF">
                  <a:alpha val="0"/>
                </a:srgbClr>
              </a:clrTo>
            </a:clrChange>
          </a:blip>
          <a:srcRect l="15862" r="17569"/>
          <a:stretch/>
        </p:blipFill>
        <p:spPr>
          <a:xfrm>
            <a:off x="7289975" y="2414956"/>
            <a:ext cx="4042280" cy="3704315"/>
          </a:xfrm>
          <a:prstGeom prst="rect">
            <a:avLst/>
          </a:prstGeom>
        </p:spPr>
      </p:pic>
    </p:spTree>
    <p:extLst>
      <p:ext uri="{BB962C8B-B14F-4D97-AF65-F5344CB8AC3E}">
        <p14:creationId xmlns:p14="http://schemas.microsoft.com/office/powerpoint/2010/main" val="77612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D54054-72C2-4E7D-B729-4C057B9FF69B}"/>
              </a:ext>
            </a:extLst>
          </p:cNvPr>
          <p:cNvSpPr>
            <a:spLocks noGrp="1"/>
          </p:cNvSpPr>
          <p:nvPr>
            <p:ph idx="1"/>
          </p:nvPr>
        </p:nvSpPr>
        <p:spPr>
          <a:xfrm>
            <a:off x="304806" y="971552"/>
            <a:ext cx="9860106" cy="6536153"/>
          </a:xfrm>
        </p:spPr>
        <p:txBody>
          <a:bodyPr/>
          <a:lstStyle/>
          <a:p>
            <a:r>
              <a:rPr lang="en-US" sz="1800" dirty="0">
                <a:solidFill>
                  <a:schemeClr val="accent6">
                    <a:lumMod val="50000"/>
                  </a:schemeClr>
                </a:solidFill>
              </a:rPr>
              <a:t>Vacuum vessel: 6.1 m long</a:t>
            </a:r>
          </a:p>
          <a:p>
            <a:r>
              <a:rPr lang="en-US" sz="1800" dirty="0">
                <a:solidFill>
                  <a:schemeClr val="accent6">
                    <a:lumMod val="50000"/>
                  </a:schemeClr>
                </a:solidFill>
              </a:rPr>
              <a:t>Total length from the outer flange of the gate valve 6327 mm. </a:t>
            </a:r>
          </a:p>
          <a:p>
            <a:r>
              <a:rPr lang="en-US" sz="1800" dirty="0">
                <a:solidFill>
                  <a:schemeClr val="accent6">
                    <a:lumMod val="50000"/>
                  </a:schemeClr>
                </a:solidFill>
              </a:rPr>
              <a:t>Beam pipe aperture 40 +/- 1mm</a:t>
            </a:r>
          </a:p>
          <a:p>
            <a:r>
              <a:rPr lang="en-US" sz="1800" dirty="0">
                <a:solidFill>
                  <a:schemeClr val="accent6">
                    <a:lumMod val="50000"/>
                  </a:schemeClr>
                </a:solidFill>
              </a:rPr>
              <a:t>HTTS around 55 K</a:t>
            </a:r>
          </a:p>
          <a:p>
            <a:r>
              <a:rPr lang="en-US" sz="1800" dirty="0">
                <a:solidFill>
                  <a:schemeClr val="accent6">
                    <a:lumMod val="50000"/>
                  </a:schemeClr>
                </a:solidFill>
              </a:rPr>
              <a:t>LTTS around 5 K</a:t>
            </a:r>
          </a:p>
          <a:p>
            <a:r>
              <a:rPr lang="en-US" sz="1800" dirty="0">
                <a:solidFill>
                  <a:schemeClr val="accent6">
                    <a:lumMod val="50000"/>
                  </a:schemeClr>
                </a:solidFill>
              </a:rPr>
              <a:t>5 Bayonets, 2 cryogenic valves and 1 heat exchanger</a:t>
            </a:r>
          </a:p>
          <a:p>
            <a:r>
              <a:rPr lang="en-US" sz="1800" dirty="0">
                <a:solidFill>
                  <a:schemeClr val="accent6">
                    <a:lumMod val="50000"/>
                  </a:schemeClr>
                </a:solidFill>
              </a:rPr>
              <a:t>One warm magnetic shield on the inner surface of the vacuum vessel</a:t>
            </a:r>
          </a:p>
          <a:p>
            <a:r>
              <a:rPr lang="en-US" sz="1800" dirty="0">
                <a:solidFill>
                  <a:schemeClr val="accent6">
                    <a:lumMod val="50000"/>
                  </a:schemeClr>
                </a:solidFill>
              </a:rPr>
              <a:t>5 Cavities, tuners and couplers</a:t>
            </a:r>
          </a:p>
          <a:p>
            <a:r>
              <a:rPr lang="en-US" sz="1800" dirty="0">
                <a:solidFill>
                  <a:schemeClr val="accent6">
                    <a:lumMod val="50000"/>
                  </a:schemeClr>
                </a:solidFill>
              </a:rPr>
              <a:t>3 Solenoids and current leads</a:t>
            </a:r>
          </a:p>
          <a:p>
            <a:r>
              <a:rPr lang="en-US" sz="1800" dirty="0">
                <a:solidFill>
                  <a:schemeClr val="accent6">
                    <a:lumMod val="50000"/>
                  </a:schemeClr>
                </a:solidFill>
              </a:rPr>
              <a:t>3 BPMs</a:t>
            </a:r>
          </a:p>
          <a:p>
            <a:r>
              <a:rPr lang="en-US" sz="1800" dirty="0">
                <a:solidFill>
                  <a:schemeClr val="accent6">
                    <a:lumMod val="50000"/>
                  </a:schemeClr>
                </a:solidFill>
              </a:rPr>
              <a:t>1 Relief valve</a:t>
            </a:r>
          </a:p>
          <a:p>
            <a:r>
              <a:rPr lang="en-US" sz="1800" dirty="0">
                <a:solidFill>
                  <a:schemeClr val="accent6">
                    <a:lumMod val="50000"/>
                  </a:schemeClr>
                </a:solidFill>
              </a:rPr>
              <a:t>1 Vacuum port</a:t>
            </a:r>
          </a:p>
          <a:p>
            <a:endParaRPr lang="en-US" sz="800" dirty="0">
              <a:solidFill>
                <a:schemeClr val="accent6">
                  <a:lumMod val="50000"/>
                </a:schemeClr>
              </a:solidFill>
            </a:endParaRPr>
          </a:p>
          <a:p>
            <a:r>
              <a:rPr lang="en-US" sz="1800" dirty="0">
                <a:solidFill>
                  <a:schemeClr val="accent6">
                    <a:lumMod val="50000"/>
                  </a:schemeClr>
                </a:solidFill>
              </a:rPr>
              <a:t>Total weight: 9 600 kg</a:t>
            </a:r>
          </a:p>
          <a:p>
            <a:r>
              <a:rPr lang="en-US" sz="1800" dirty="0">
                <a:solidFill>
                  <a:schemeClr val="accent6">
                    <a:lumMod val="50000"/>
                  </a:schemeClr>
                </a:solidFill>
              </a:rPr>
              <a:t>ISD: ED0010943</a:t>
            </a:r>
            <a:endParaRPr lang="en-US" sz="2000" dirty="0">
              <a:solidFill>
                <a:schemeClr val="accent6">
                  <a:lumMod val="50000"/>
                </a:schemeClr>
              </a:solidFill>
            </a:endParaRPr>
          </a:p>
        </p:txBody>
      </p:sp>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dirty="0"/>
          </a:p>
        </p:txBody>
      </p:sp>
      <p:pic>
        <p:nvPicPr>
          <p:cNvPr id="15" name="Picture 14">
            <a:extLst>
              <a:ext uri="{FF2B5EF4-FFF2-40B4-BE49-F238E27FC236}">
                <a16:creationId xmlns:a16="http://schemas.microsoft.com/office/drawing/2014/main" id="{69B58A66-C8A4-4B02-A4DC-E90807F555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57230" y="3305711"/>
            <a:ext cx="5236453" cy="2948070"/>
          </a:xfrm>
          <a:prstGeom prst="rect">
            <a:avLst/>
          </a:prstGeom>
        </p:spPr>
      </p:pic>
    </p:spTree>
    <p:extLst>
      <p:ext uri="{BB962C8B-B14F-4D97-AF65-F5344CB8AC3E}">
        <p14:creationId xmlns:p14="http://schemas.microsoft.com/office/powerpoint/2010/main" val="212346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yellow and black machine&#10;&#10;Description automatically generated with low confidence">
            <a:extLst>
              <a:ext uri="{FF2B5EF4-FFF2-40B4-BE49-F238E27FC236}">
                <a16:creationId xmlns:a16="http://schemas.microsoft.com/office/drawing/2014/main" id="{67D01410-C707-4697-83D2-A55F6C8143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97471" y="3501661"/>
            <a:ext cx="4795397" cy="2690435"/>
          </a:xfrm>
          <a:prstGeom prst="rect">
            <a:avLst/>
          </a:prstGeom>
        </p:spPr>
      </p:pic>
      <p:pic>
        <p:nvPicPr>
          <p:cNvPr id="17" name="Picture 16">
            <a:extLst>
              <a:ext uri="{FF2B5EF4-FFF2-40B4-BE49-F238E27FC236}">
                <a16:creationId xmlns:a16="http://schemas.microsoft.com/office/drawing/2014/main" id="{16B96E85-90C7-4A33-8FBE-A8E4D1B94E66}"/>
              </a:ext>
            </a:extLst>
          </p:cNvPr>
          <p:cNvPicPr>
            <a:picLocks noChangeAspect="1"/>
          </p:cNvPicPr>
          <p:nvPr/>
        </p:nvPicPr>
        <p:blipFill rotWithShape="1">
          <a:blip r:embed="rId3">
            <a:clrChange>
              <a:clrFrom>
                <a:srgbClr val="FFFFFF"/>
              </a:clrFrom>
              <a:clrTo>
                <a:srgbClr val="FFFFFF">
                  <a:alpha val="0"/>
                </a:srgbClr>
              </a:clrTo>
            </a:clrChange>
          </a:blip>
          <a:srcRect t="8774" b="5796"/>
          <a:stretch/>
        </p:blipFill>
        <p:spPr>
          <a:xfrm>
            <a:off x="5450235" y="-299804"/>
            <a:ext cx="4968214" cy="2381251"/>
          </a:xfrm>
          <a:prstGeom prst="rect">
            <a:avLst/>
          </a:prstGeom>
        </p:spPr>
      </p:pic>
      <p:pic>
        <p:nvPicPr>
          <p:cNvPr id="25" name="Picture 24">
            <a:extLst>
              <a:ext uri="{FF2B5EF4-FFF2-40B4-BE49-F238E27FC236}">
                <a16:creationId xmlns:a16="http://schemas.microsoft.com/office/drawing/2014/main" id="{A36AF27D-B1FC-4786-8ACA-74361422F9CE}"/>
              </a:ext>
            </a:extLst>
          </p:cNvPr>
          <p:cNvPicPr>
            <a:picLocks noChangeAspect="1"/>
          </p:cNvPicPr>
          <p:nvPr/>
        </p:nvPicPr>
        <p:blipFill rotWithShape="1">
          <a:blip r:embed="rId4">
            <a:clrChange>
              <a:clrFrom>
                <a:srgbClr val="FFFFFF"/>
              </a:clrFrom>
              <a:clrTo>
                <a:srgbClr val="FFFFFF">
                  <a:alpha val="0"/>
                </a:srgbClr>
              </a:clrTo>
            </a:clrChange>
          </a:blip>
          <a:srcRect t="48516" b="5699"/>
          <a:stretch/>
        </p:blipFill>
        <p:spPr>
          <a:xfrm>
            <a:off x="249800" y="4860381"/>
            <a:ext cx="5072683" cy="1303062"/>
          </a:xfrm>
          <a:prstGeom prst="rect">
            <a:avLst/>
          </a:prstGeom>
        </p:spPr>
      </p:pic>
      <p:pic>
        <p:nvPicPr>
          <p:cNvPr id="23" name="Picture 22" descr="A picture containing outdoor, hydrant, engine&#10;&#10;Description automatically generated">
            <a:extLst>
              <a:ext uri="{FF2B5EF4-FFF2-40B4-BE49-F238E27FC236}">
                <a16:creationId xmlns:a16="http://schemas.microsoft.com/office/drawing/2014/main" id="{DCA2B2D8-2451-4F1D-8FA3-30CA7063BBBC}"/>
              </a:ext>
            </a:extLst>
          </p:cNvPr>
          <p:cNvPicPr>
            <a:picLocks noChangeAspect="1"/>
          </p:cNvPicPr>
          <p:nvPr/>
        </p:nvPicPr>
        <p:blipFill rotWithShape="1">
          <a:blip r:embed="rId5">
            <a:clrChange>
              <a:clrFrom>
                <a:srgbClr val="FFFFFF"/>
              </a:clrFrom>
              <a:clrTo>
                <a:srgbClr val="FFFFFF">
                  <a:alpha val="0"/>
                </a:srgbClr>
              </a:clrTo>
            </a:clrChange>
          </a:blip>
          <a:srcRect l="8218" t="32831" b="6112"/>
          <a:stretch/>
        </p:blipFill>
        <p:spPr>
          <a:xfrm>
            <a:off x="784860" y="2963401"/>
            <a:ext cx="4401290" cy="1642700"/>
          </a:xfrm>
          <a:prstGeom prst="rect">
            <a:avLst/>
          </a:prstGeom>
        </p:spPr>
      </p:pic>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2.1 Main assemblies</a:t>
            </a:r>
          </a:p>
        </p:txBody>
      </p:sp>
      <p:sp>
        <p:nvSpPr>
          <p:cNvPr id="11" name="Rectangle 10">
            <a:extLst>
              <a:ext uri="{FF2B5EF4-FFF2-40B4-BE49-F238E27FC236}">
                <a16:creationId xmlns:a16="http://schemas.microsoft.com/office/drawing/2014/main" id="{3AC9122E-15CD-4A27-99A2-3A303CCAC6E4}"/>
              </a:ext>
            </a:extLst>
          </p:cNvPr>
          <p:cNvSpPr/>
          <p:nvPr/>
        </p:nvSpPr>
        <p:spPr>
          <a:xfrm>
            <a:off x="390753" y="4323476"/>
            <a:ext cx="4795397" cy="307777"/>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Beam line assembly under the lifting tooling F10138833</a:t>
            </a:r>
          </a:p>
        </p:txBody>
      </p:sp>
      <p:sp>
        <p:nvSpPr>
          <p:cNvPr id="12" name="Rectangle 11">
            <a:extLst>
              <a:ext uri="{FF2B5EF4-FFF2-40B4-BE49-F238E27FC236}">
                <a16:creationId xmlns:a16="http://schemas.microsoft.com/office/drawing/2014/main" id="{AF4957CC-64FD-4C0C-80C4-5CE46684B0C6}"/>
              </a:ext>
            </a:extLst>
          </p:cNvPr>
          <p:cNvSpPr/>
          <p:nvPr/>
        </p:nvSpPr>
        <p:spPr>
          <a:xfrm>
            <a:off x="10351308" y="817060"/>
            <a:ext cx="1445175" cy="954107"/>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Beam line &amp; Strong-back assembly F10138704</a:t>
            </a:r>
          </a:p>
        </p:txBody>
      </p:sp>
      <p:sp>
        <p:nvSpPr>
          <p:cNvPr id="13" name="Rectangle 12">
            <a:extLst>
              <a:ext uri="{FF2B5EF4-FFF2-40B4-BE49-F238E27FC236}">
                <a16:creationId xmlns:a16="http://schemas.microsoft.com/office/drawing/2014/main" id="{71D9805B-3A24-4489-8919-23B607F3BE7E}"/>
              </a:ext>
            </a:extLst>
          </p:cNvPr>
          <p:cNvSpPr/>
          <p:nvPr/>
        </p:nvSpPr>
        <p:spPr>
          <a:xfrm>
            <a:off x="10319973" y="4470975"/>
            <a:ext cx="1507844" cy="738664"/>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Top CM assembly F10138829</a:t>
            </a:r>
          </a:p>
        </p:txBody>
      </p:sp>
      <p:sp>
        <p:nvSpPr>
          <p:cNvPr id="14" name="Rectangle 13">
            <a:extLst>
              <a:ext uri="{FF2B5EF4-FFF2-40B4-BE49-F238E27FC236}">
                <a16:creationId xmlns:a16="http://schemas.microsoft.com/office/drawing/2014/main" id="{3FB77A93-3008-4A39-A6A4-FAB28495195C}"/>
              </a:ext>
            </a:extLst>
          </p:cNvPr>
          <p:cNvSpPr/>
          <p:nvPr/>
        </p:nvSpPr>
        <p:spPr>
          <a:xfrm>
            <a:off x="390752" y="6100054"/>
            <a:ext cx="4509033" cy="307777"/>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Strong-back assembly F10138852</a:t>
            </a:r>
          </a:p>
        </p:txBody>
      </p:sp>
      <p:sp>
        <p:nvSpPr>
          <p:cNvPr id="15" name="Rectangle 14">
            <a:extLst>
              <a:ext uri="{FF2B5EF4-FFF2-40B4-BE49-F238E27FC236}">
                <a16:creationId xmlns:a16="http://schemas.microsoft.com/office/drawing/2014/main" id="{850AD547-40A6-4049-9FDB-105537CD1425}"/>
              </a:ext>
            </a:extLst>
          </p:cNvPr>
          <p:cNvSpPr/>
          <p:nvPr/>
        </p:nvSpPr>
        <p:spPr>
          <a:xfrm>
            <a:off x="10267413" y="2592150"/>
            <a:ext cx="1612963" cy="738664"/>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Coldmass assembly F10138832</a:t>
            </a:r>
          </a:p>
        </p:txBody>
      </p:sp>
      <p:pic>
        <p:nvPicPr>
          <p:cNvPr id="21" name="Picture 20">
            <a:extLst>
              <a:ext uri="{FF2B5EF4-FFF2-40B4-BE49-F238E27FC236}">
                <a16:creationId xmlns:a16="http://schemas.microsoft.com/office/drawing/2014/main" id="{DD04D8CC-B12F-4CE7-AFB1-22BD917F0019}"/>
              </a:ext>
            </a:extLst>
          </p:cNvPr>
          <p:cNvPicPr>
            <a:picLocks noChangeAspect="1"/>
          </p:cNvPicPr>
          <p:nvPr/>
        </p:nvPicPr>
        <p:blipFill rotWithShape="1">
          <a:blip r:embed="rId6">
            <a:clrChange>
              <a:clrFrom>
                <a:srgbClr val="FFFFFF"/>
              </a:clrFrom>
              <a:clrTo>
                <a:srgbClr val="FFFFFF">
                  <a:alpha val="0"/>
                </a:srgbClr>
              </a:clrTo>
            </a:clrChange>
          </a:blip>
          <a:srcRect t="7815" b="5022"/>
          <a:stretch/>
        </p:blipFill>
        <p:spPr>
          <a:xfrm>
            <a:off x="5450235" y="1296630"/>
            <a:ext cx="4968214" cy="2429550"/>
          </a:xfrm>
          <a:prstGeom prst="rect">
            <a:avLst/>
          </a:prstGeom>
        </p:spPr>
      </p:pic>
      <p:pic>
        <p:nvPicPr>
          <p:cNvPr id="30" name="Picture 29" descr="A picture containing engine&#10;&#10;Description automatically generated">
            <a:extLst>
              <a:ext uri="{FF2B5EF4-FFF2-40B4-BE49-F238E27FC236}">
                <a16:creationId xmlns:a16="http://schemas.microsoft.com/office/drawing/2014/main" id="{E3D9A08A-6E26-4459-B990-ED62705EF3BF}"/>
              </a:ext>
            </a:extLst>
          </p:cNvPr>
          <p:cNvPicPr>
            <a:picLocks noChangeAspect="1"/>
          </p:cNvPicPr>
          <p:nvPr/>
        </p:nvPicPr>
        <p:blipFill rotWithShape="1">
          <a:blip r:embed="rId7">
            <a:clrChange>
              <a:clrFrom>
                <a:srgbClr val="FFFFFF"/>
              </a:clrFrom>
              <a:clrTo>
                <a:srgbClr val="FFFFFF">
                  <a:alpha val="0"/>
                </a:srgbClr>
              </a:clrTo>
            </a:clrChange>
          </a:blip>
          <a:srcRect b="17751"/>
          <a:stretch/>
        </p:blipFill>
        <p:spPr>
          <a:xfrm>
            <a:off x="664302" y="1017708"/>
            <a:ext cx="4216433" cy="1945693"/>
          </a:xfrm>
          <a:prstGeom prst="rect">
            <a:avLst/>
          </a:prstGeom>
        </p:spPr>
      </p:pic>
      <p:sp>
        <p:nvSpPr>
          <p:cNvPr id="35" name="Rectangle 34">
            <a:extLst>
              <a:ext uri="{FF2B5EF4-FFF2-40B4-BE49-F238E27FC236}">
                <a16:creationId xmlns:a16="http://schemas.microsoft.com/office/drawing/2014/main" id="{EEA4FDE6-089D-4B40-9AB1-8036D4F394D4}"/>
              </a:ext>
            </a:extLst>
          </p:cNvPr>
          <p:cNvSpPr/>
          <p:nvPr/>
        </p:nvSpPr>
        <p:spPr>
          <a:xfrm>
            <a:off x="443517" y="2668846"/>
            <a:ext cx="4795397" cy="307777"/>
          </a:xfrm>
          <a:prstGeom prst="rect">
            <a:avLst/>
          </a:prstGeom>
        </p:spPr>
        <p:txBody>
          <a:bodyPr wrap="square">
            <a:spAutoFit/>
          </a:bodyPr>
          <a:lstStyle/>
          <a:p>
            <a:pPr algn="ctr"/>
            <a:r>
              <a:rPr lang="en-US" sz="1400" dirty="0">
                <a:solidFill>
                  <a:schemeClr val="accent6">
                    <a:lumMod val="50000"/>
                  </a:schemeClr>
                </a:solidFill>
                <a:latin typeface="Helvetica" panose="020B0604020202020204" pitchFamily="34" charset="0"/>
                <a:cs typeface="Helvetica" panose="020B0604020202020204" pitchFamily="34" charset="0"/>
              </a:rPr>
              <a:t>Beam line assembly in the clean room F10127014</a:t>
            </a:r>
          </a:p>
        </p:txBody>
      </p:sp>
    </p:spTree>
    <p:extLst>
      <p:ext uri="{BB962C8B-B14F-4D97-AF65-F5344CB8AC3E}">
        <p14:creationId xmlns:p14="http://schemas.microsoft.com/office/powerpoint/2010/main" val="405433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pic>
        <p:nvPicPr>
          <p:cNvPr id="8" name="Picture 7">
            <a:extLst>
              <a:ext uri="{FF2B5EF4-FFF2-40B4-BE49-F238E27FC236}">
                <a16:creationId xmlns:a16="http://schemas.microsoft.com/office/drawing/2014/main" id="{FECE8089-9240-4EA4-92A9-B1F7209523B8}"/>
              </a:ext>
            </a:extLst>
          </p:cNvPr>
          <p:cNvPicPr>
            <a:picLocks noChangeAspect="1"/>
          </p:cNvPicPr>
          <p:nvPr/>
        </p:nvPicPr>
        <p:blipFill>
          <a:blip r:embed="rId2"/>
          <a:stretch>
            <a:fillRect/>
          </a:stretch>
        </p:blipFill>
        <p:spPr>
          <a:xfrm>
            <a:off x="2203370" y="1481124"/>
            <a:ext cx="7153123" cy="4990339"/>
          </a:xfrm>
          <a:prstGeom prst="rect">
            <a:avLst/>
          </a:prstGeom>
        </p:spPr>
      </p:pic>
    </p:spTree>
    <p:extLst>
      <p:ext uri="{BB962C8B-B14F-4D97-AF65-F5344CB8AC3E}">
        <p14:creationId xmlns:p14="http://schemas.microsoft.com/office/powerpoint/2010/main" val="3409166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pic>
        <p:nvPicPr>
          <p:cNvPr id="9" name="Picture 8" descr="Diagram&#10;&#10;Description automatically generated">
            <a:extLst>
              <a:ext uri="{FF2B5EF4-FFF2-40B4-BE49-F238E27FC236}">
                <a16:creationId xmlns:a16="http://schemas.microsoft.com/office/drawing/2014/main" id="{55879548-1CE6-4A73-A4F3-9373E1C23748}"/>
              </a:ext>
            </a:extLst>
          </p:cNvPr>
          <p:cNvPicPr/>
          <p:nvPr/>
        </p:nvPicPr>
        <p:blipFill>
          <a:blip r:embed="rId2">
            <a:clrChange>
              <a:clrFrom>
                <a:srgbClr val="FFFFFF"/>
              </a:clrFrom>
              <a:clrTo>
                <a:srgbClr val="FFFFFF">
                  <a:alpha val="0"/>
                </a:srgbClr>
              </a:clrTo>
            </a:clrChange>
          </a:blip>
          <a:stretch>
            <a:fillRect/>
          </a:stretch>
        </p:blipFill>
        <p:spPr>
          <a:xfrm>
            <a:off x="2232025" y="1489090"/>
            <a:ext cx="7727950" cy="4780598"/>
          </a:xfrm>
          <a:prstGeom prst="rect">
            <a:avLst/>
          </a:prstGeom>
        </p:spPr>
      </p:pic>
      <p:sp>
        <p:nvSpPr>
          <p:cNvPr id="11" name="Text Box 7437">
            <a:extLst>
              <a:ext uri="{FF2B5EF4-FFF2-40B4-BE49-F238E27FC236}">
                <a16:creationId xmlns:a16="http://schemas.microsoft.com/office/drawing/2014/main" id="{CBAF892B-87F0-45E9-B049-884DAF1076BE}"/>
              </a:ext>
            </a:extLst>
          </p:cNvPr>
          <p:cNvSpPr txBox="1"/>
          <p:nvPr/>
        </p:nvSpPr>
        <p:spPr>
          <a:xfrm>
            <a:off x="538473" y="3620503"/>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Cavity</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12" name="Straight Arrow Connector 11">
            <a:extLst>
              <a:ext uri="{FF2B5EF4-FFF2-40B4-BE49-F238E27FC236}">
                <a16:creationId xmlns:a16="http://schemas.microsoft.com/office/drawing/2014/main" id="{0307F301-5B46-4638-B525-36455FFBD521}"/>
              </a:ext>
            </a:extLst>
          </p:cNvPr>
          <p:cNvCxnSpPr>
            <a:cxnSpLocks/>
          </p:cNvCxnSpPr>
          <p:nvPr/>
        </p:nvCxnSpPr>
        <p:spPr>
          <a:xfrm>
            <a:off x="2715401" y="3823883"/>
            <a:ext cx="2871519" cy="574323"/>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15" name="Text Box 7437">
            <a:extLst>
              <a:ext uri="{FF2B5EF4-FFF2-40B4-BE49-F238E27FC236}">
                <a16:creationId xmlns:a16="http://schemas.microsoft.com/office/drawing/2014/main" id="{808B1459-E282-4248-9202-C7DE25778817}"/>
              </a:ext>
            </a:extLst>
          </p:cNvPr>
          <p:cNvSpPr txBox="1"/>
          <p:nvPr/>
        </p:nvSpPr>
        <p:spPr>
          <a:xfrm>
            <a:off x="745003" y="4183120"/>
            <a:ext cx="2346768" cy="69298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Cavity &amp; solenoid support</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16" name="Straight Arrow Connector 15">
            <a:extLst>
              <a:ext uri="{FF2B5EF4-FFF2-40B4-BE49-F238E27FC236}">
                <a16:creationId xmlns:a16="http://schemas.microsoft.com/office/drawing/2014/main" id="{56509691-0690-4302-BD27-BE69CEF7132A}"/>
              </a:ext>
            </a:extLst>
          </p:cNvPr>
          <p:cNvCxnSpPr>
            <a:cxnSpLocks/>
          </p:cNvCxnSpPr>
          <p:nvPr/>
        </p:nvCxnSpPr>
        <p:spPr>
          <a:xfrm>
            <a:off x="2626237" y="4549287"/>
            <a:ext cx="3177187" cy="581402"/>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1E3D9A52-8437-4AB3-94EB-28C3984EF68D}"/>
              </a:ext>
            </a:extLst>
          </p:cNvPr>
          <p:cNvCxnSpPr>
            <a:cxnSpLocks/>
          </p:cNvCxnSpPr>
          <p:nvPr/>
        </p:nvCxnSpPr>
        <p:spPr>
          <a:xfrm flipV="1">
            <a:off x="2626237" y="5555275"/>
            <a:ext cx="2721078" cy="17697"/>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18" name="Text Box 7437">
            <a:extLst>
              <a:ext uri="{FF2B5EF4-FFF2-40B4-BE49-F238E27FC236}">
                <a16:creationId xmlns:a16="http://schemas.microsoft.com/office/drawing/2014/main" id="{4B7661CB-56F5-419A-995B-2D1180F812EA}"/>
              </a:ext>
            </a:extLst>
          </p:cNvPr>
          <p:cNvSpPr txBox="1"/>
          <p:nvPr/>
        </p:nvSpPr>
        <p:spPr>
          <a:xfrm>
            <a:off x="7978917" y="5089363"/>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G11 support post</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19" name="Straight Arrow Connector 18">
            <a:extLst>
              <a:ext uri="{FF2B5EF4-FFF2-40B4-BE49-F238E27FC236}">
                <a16:creationId xmlns:a16="http://schemas.microsoft.com/office/drawing/2014/main" id="{D7AC34FA-58A5-436B-89E5-46BCA7B4FB0D}"/>
              </a:ext>
            </a:extLst>
          </p:cNvPr>
          <p:cNvCxnSpPr>
            <a:cxnSpLocks/>
          </p:cNvCxnSpPr>
          <p:nvPr/>
        </p:nvCxnSpPr>
        <p:spPr>
          <a:xfrm flipH="1">
            <a:off x="6305550" y="5607466"/>
            <a:ext cx="2013648" cy="0"/>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CAC0C81E-4A59-4F04-9DCB-AAA4198D96EE}"/>
              </a:ext>
            </a:extLst>
          </p:cNvPr>
          <p:cNvCxnSpPr>
            <a:cxnSpLocks/>
          </p:cNvCxnSpPr>
          <p:nvPr/>
        </p:nvCxnSpPr>
        <p:spPr>
          <a:xfrm>
            <a:off x="2626237" y="5077223"/>
            <a:ext cx="2467400" cy="226905"/>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21" name="Text Box 7437">
            <a:extLst>
              <a:ext uri="{FF2B5EF4-FFF2-40B4-BE49-F238E27FC236}">
                <a16:creationId xmlns:a16="http://schemas.microsoft.com/office/drawing/2014/main" id="{0325A847-B7C6-4791-A46E-F757C2ABE05E}"/>
              </a:ext>
            </a:extLst>
          </p:cNvPr>
          <p:cNvSpPr txBox="1"/>
          <p:nvPr/>
        </p:nvSpPr>
        <p:spPr>
          <a:xfrm>
            <a:off x="8002585" y="5411470"/>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Rail &amp; bushing</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2" name="Text Box 7437">
            <a:extLst>
              <a:ext uri="{FF2B5EF4-FFF2-40B4-BE49-F238E27FC236}">
                <a16:creationId xmlns:a16="http://schemas.microsoft.com/office/drawing/2014/main" id="{1AB5A891-2DD1-419E-872F-BBD5F9E2A965}"/>
              </a:ext>
            </a:extLst>
          </p:cNvPr>
          <p:cNvSpPr txBox="1"/>
          <p:nvPr/>
        </p:nvSpPr>
        <p:spPr>
          <a:xfrm>
            <a:off x="529471" y="5400067"/>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Strongback</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3" name="Text Box 7437">
            <a:extLst>
              <a:ext uri="{FF2B5EF4-FFF2-40B4-BE49-F238E27FC236}">
                <a16:creationId xmlns:a16="http://schemas.microsoft.com/office/drawing/2014/main" id="{605AFE50-C067-4031-B2BB-744ED178A723}"/>
              </a:ext>
            </a:extLst>
          </p:cNvPr>
          <p:cNvSpPr txBox="1"/>
          <p:nvPr/>
        </p:nvSpPr>
        <p:spPr>
          <a:xfrm>
            <a:off x="553139" y="4906852"/>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Coupler</a:t>
            </a:r>
            <a:endParaRPr lang="en-US" sz="160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24" name="Straight Arrow Connector 23">
            <a:extLst>
              <a:ext uri="{FF2B5EF4-FFF2-40B4-BE49-F238E27FC236}">
                <a16:creationId xmlns:a16="http://schemas.microsoft.com/office/drawing/2014/main" id="{64E3706D-E798-4FA1-B3F0-FA9BE4FCA688}"/>
              </a:ext>
            </a:extLst>
          </p:cNvPr>
          <p:cNvCxnSpPr>
            <a:cxnSpLocks/>
          </p:cNvCxnSpPr>
          <p:nvPr/>
        </p:nvCxnSpPr>
        <p:spPr>
          <a:xfrm flipH="1">
            <a:off x="6055670" y="5275542"/>
            <a:ext cx="2269878" cy="0"/>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5" name="Straight Arrow Connector 24">
            <a:extLst>
              <a:ext uri="{FF2B5EF4-FFF2-40B4-BE49-F238E27FC236}">
                <a16:creationId xmlns:a16="http://schemas.microsoft.com/office/drawing/2014/main" id="{70D5A8CE-38C6-418A-80D2-0F4CB473B342}"/>
              </a:ext>
            </a:extLst>
          </p:cNvPr>
          <p:cNvCxnSpPr>
            <a:cxnSpLocks/>
          </p:cNvCxnSpPr>
          <p:nvPr/>
        </p:nvCxnSpPr>
        <p:spPr>
          <a:xfrm flipH="1" flipV="1">
            <a:off x="6531533" y="3870097"/>
            <a:ext cx="1787665" cy="830567"/>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26" name="Text Box 7437">
            <a:extLst>
              <a:ext uri="{FF2B5EF4-FFF2-40B4-BE49-F238E27FC236}">
                <a16:creationId xmlns:a16="http://schemas.microsoft.com/office/drawing/2014/main" id="{5CE606BA-3E0F-4EF0-BF3C-1217BC4C9167}"/>
              </a:ext>
            </a:extLst>
          </p:cNvPr>
          <p:cNvSpPr txBox="1"/>
          <p:nvPr/>
        </p:nvSpPr>
        <p:spPr>
          <a:xfrm>
            <a:off x="7978917" y="4525940"/>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Targets for HBCAM</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27" name="Straight Arrow Connector 26">
            <a:extLst>
              <a:ext uri="{FF2B5EF4-FFF2-40B4-BE49-F238E27FC236}">
                <a16:creationId xmlns:a16="http://schemas.microsoft.com/office/drawing/2014/main" id="{DDABE44B-1732-45C2-8F6B-11D5BCB3B075}"/>
              </a:ext>
            </a:extLst>
          </p:cNvPr>
          <p:cNvCxnSpPr>
            <a:cxnSpLocks/>
          </p:cNvCxnSpPr>
          <p:nvPr/>
        </p:nvCxnSpPr>
        <p:spPr>
          <a:xfrm flipH="1" flipV="1">
            <a:off x="6305550" y="5928309"/>
            <a:ext cx="2013648" cy="231859"/>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28" name="Text Box 7437">
            <a:extLst>
              <a:ext uri="{FF2B5EF4-FFF2-40B4-BE49-F238E27FC236}">
                <a16:creationId xmlns:a16="http://schemas.microsoft.com/office/drawing/2014/main" id="{F3BF8A6A-CAA1-420A-8342-718CCC90166F}"/>
              </a:ext>
            </a:extLst>
          </p:cNvPr>
          <p:cNvSpPr txBox="1"/>
          <p:nvPr/>
        </p:nvSpPr>
        <p:spPr>
          <a:xfrm>
            <a:off x="8002585" y="5900694"/>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Interface with the cryomodule stand</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30" name="Text Box 7437">
            <a:extLst>
              <a:ext uri="{FF2B5EF4-FFF2-40B4-BE49-F238E27FC236}">
                <a16:creationId xmlns:a16="http://schemas.microsoft.com/office/drawing/2014/main" id="{1F0E04F0-A9F0-463D-9ED9-330CA4511D37}"/>
              </a:ext>
            </a:extLst>
          </p:cNvPr>
          <p:cNvSpPr txBox="1"/>
          <p:nvPr/>
        </p:nvSpPr>
        <p:spPr>
          <a:xfrm>
            <a:off x="529471" y="2244246"/>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Global magnetic shield</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31" name="Straight Arrow Connector 30">
            <a:extLst>
              <a:ext uri="{FF2B5EF4-FFF2-40B4-BE49-F238E27FC236}">
                <a16:creationId xmlns:a16="http://schemas.microsoft.com/office/drawing/2014/main" id="{28F93683-CC7B-4338-BB41-37F4204B48AB}"/>
              </a:ext>
            </a:extLst>
          </p:cNvPr>
          <p:cNvCxnSpPr>
            <a:cxnSpLocks/>
          </p:cNvCxnSpPr>
          <p:nvPr/>
        </p:nvCxnSpPr>
        <p:spPr>
          <a:xfrm>
            <a:off x="3091771" y="2409729"/>
            <a:ext cx="1972677" cy="1296531"/>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2" name="Straight Arrow Connector 31">
            <a:extLst>
              <a:ext uri="{FF2B5EF4-FFF2-40B4-BE49-F238E27FC236}">
                <a16:creationId xmlns:a16="http://schemas.microsoft.com/office/drawing/2014/main" id="{BE403764-FAC2-4D2E-ADF3-F7341633DD65}"/>
              </a:ext>
            </a:extLst>
          </p:cNvPr>
          <p:cNvCxnSpPr>
            <a:cxnSpLocks/>
          </p:cNvCxnSpPr>
          <p:nvPr/>
        </p:nvCxnSpPr>
        <p:spPr>
          <a:xfrm>
            <a:off x="3091771" y="1811721"/>
            <a:ext cx="2194505" cy="1520700"/>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33" name="Text Box 7437">
            <a:extLst>
              <a:ext uri="{FF2B5EF4-FFF2-40B4-BE49-F238E27FC236}">
                <a16:creationId xmlns:a16="http://schemas.microsoft.com/office/drawing/2014/main" id="{3C32571E-4619-49AB-B7E7-7A6BFD6BB26F}"/>
              </a:ext>
            </a:extLst>
          </p:cNvPr>
          <p:cNvSpPr txBox="1"/>
          <p:nvPr/>
        </p:nvSpPr>
        <p:spPr>
          <a:xfrm>
            <a:off x="522864" y="1611780"/>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Vacuum vesse</a:t>
            </a: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l</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34" name="Straight Arrow Connector 33">
            <a:extLst>
              <a:ext uri="{FF2B5EF4-FFF2-40B4-BE49-F238E27FC236}">
                <a16:creationId xmlns:a16="http://schemas.microsoft.com/office/drawing/2014/main" id="{AD86A0C6-B7D9-4ED8-BDF5-3CA760329705}"/>
              </a:ext>
            </a:extLst>
          </p:cNvPr>
          <p:cNvCxnSpPr>
            <a:cxnSpLocks/>
          </p:cNvCxnSpPr>
          <p:nvPr/>
        </p:nvCxnSpPr>
        <p:spPr>
          <a:xfrm>
            <a:off x="2787922" y="3170442"/>
            <a:ext cx="2156804" cy="845097"/>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38" name="Text Box 7437">
            <a:extLst>
              <a:ext uri="{FF2B5EF4-FFF2-40B4-BE49-F238E27FC236}">
                <a16:creationId xmlns:a16="http://schemas.microsoft.com/office/drawing/2014/main" id="{C6861164-4CEF-4D9A-A4EE-E64C3D67DFA7}"/>
              </a:ext>
            </a:extLst>
          </p:cNvPr>
          <p:cNvSpPr txBox="1"/>
          <p:nvPr/>
        </p:nvSpPr>
        <p:spPr>
          <a:xfrm>
            <a:off x="554339" y="2966368"/>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HTTS</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42" name="Text Box 7437">
            <a:extLst>
              <a:ext uri="{FF2B5EF4-FFF2-40B4-BE49-F238E27FC236}">
                <a16:creationId xmlns:a16="http://schemas.microsoft.com/office/drawing/2014/main" id="{5C36C2E6-8DBA-43FB-B695-892470F11711}"/>
              </a:ext>
            </a:extLst>
          </p:cNvPr>
          <p:cNvSpPr txBox="1"/>
          <p:nvPr/>
        </p:nvSpPr>
        <p:spPr>
          <a:xfrm>
            <a:off x="6629036" y="1670744"/>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Heat exchanger</a:t>
            </a:r>
          </a:p>
          <a:p>
            <a:pPr marL="0" marR="0" algn="ctr">
              <a:spcBef>
                <a:spcPts val="0"/>
              </a:spcBef>
              <a:spcAft>
                <a:spcPts val="0"/>
              </a:spcAft>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(behind the relief line)</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43" name="Straight Arrow Connector 42">
            <a:extLst>
              <a:ext uri="{FF2B5EF4-FFF2-40B4-BE49-F238E27FC236}">
                <a16:creationId xmlns:a16="http://schemas.microsoft.com/office/drawing/2014/main" id="{AFD5D3CE-6C56-4CED-B441-ED64C02FE798}"/>
              </a:ext>
            </a:extLst>
          </p:cNvPr>
          <p:cNvCxnSpPr>
            <a:cxnSpLocks/>
          </p:cNvCxnSpPr>
          <p:nvPr/>
        </p:nvCxnSpPr>
        <p:spPr>
          <a:xfrm flipH="1">
            <a:off x="5975530" y="1927887"/>
            <a:ext cx="1019907" cy="1060016"/>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45" name="Text Box 7437">
            <a:extLst>
              <a:ext uri="{FF2B5EF4-FFF2-40B4-BE49-F238E27FC236}">
                <a16:creationId xmlns:a16="http://schemas.microsoft.com/office/drawing/2014/main" id="{0C9585C1-E080-48C5-A350-0180E742ECF1}"/>
              </a:ext>
            </a:extLst>
          </p:cNvPr>
          <p:cNvSpPr txBox="1"/>
          <p:nvPr/>
        </p:nvSpPr>
        <p:spPr>
          <a:xfrm>
            <a:off x="6658131" y="1197759"/>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Pressure transducer</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46" name="Straight Arrow Connector 45">
            <a:extLst>
              <a:ext uri="{FF2B5EF4-FFF2-40B4-BE49-F238E27FC236}">
                <a16:creationId xmlns:a16="http://schemas.microsoft.com/office/drawing/2014/main" id="{04BB4486-4C96-4D70-8340-0AF80557ED3E}"/>
              </a:ext>
            </a:extLst>
          </p:cNvPr>
          <p:cNvCxnSpPr>
            <a:cxnSpLocks/>
          </p:cNvCxnSpPr>
          <p:nvPr/>
        </p:nvCxnSpPr>
        <p:spPr>
          <a:xfrm flipH="1">
            <a:off x="5689600" y="1354725"/>
            <a:ext cx="1216126" cy="527863"/>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48" name="Straight Arrow Connector 47">
            <a:extLst>
              <a:ext uri="{FF2B5EF4-FFF2-40B4-BE49-F238E27FC236}">
                <a16:creationId xmlns:a16="http://schemas.microsoft.com/office/drawing/2014/main" id="{CD2D3086-AA1D-4C2C-A0E4-2E883A95FB9B}"/>
              </a:ext>
            </a:extLst>
          </p:cNvPr>
          <p:cNvCxnSpPr>
            <a:cxnSpLocks/>
          </p:cNvCxnSpPr>
          <p:nvPr/>
        </p:nvCxnSpPr>
        <p:spPr>
          <a:xfrm flipH="1" flipV="1">
            <a:off x="7470301" y="3526010"/>
            <a:ext cx="800769" cy="657110"/>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49" name="Text Box 7437">
            <a:extLst>
              <a:ext uri="{FF2B5EF4-FFF2-40B4-BE49-F238E27FC236}">
                <a16:creationId xmlns:a16="http://schemas.microsoft.com/office/drawing/2014/main" id="{D74B1103-4173-4019-897B-D5317D46693E}"/>
              </a:ext>
            </a:extLst>
          </p:cNvPr>
          <p:cNvSpPr txBox="1"/>
          <p:nvPr/>
        </p:nvSpPr>
        <p:spPr>
          <a:xfrm>
            <a:off x="8002585" y="4068450"/>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Bayonets and valves</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52" name="Straight Arrow Connector 51">
            <a:extLst>
              <a:ext uri="{FF2B5EF4-FFF2-40B4-BE49-F238E27FC236}">
                <a16:creationId xmlns:a16="http://schemas.microsoft.com/office/drawing/2014/main" id="{A302D80C-8FF8-45C1-93EE-ECB33ABB1CE5}"/>
              </a:ext>
            </a:extLst>
          </p:cNvPr>
          <p:cNvCxnSpPr>
            <a:cxnSpLocks/>
          </p:cNvCxnSpPr>
          <p:nvPr/>
        </p:nvCxnSpPr>
        <p:spPr>
          <a:xfrm flipH="1" flipV="1">
            <a:off x="7547867" y="2741981"/>
            <a:ext cx="723203" cy="1441139"/>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3854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pic>
        <p:nvPicPr>
          <p:cNvPr id="9" name="Picture 8" descr="Diagram&#10;&#10;Description automatically generated">
            <a:extLst>
              <a:ext uri="{FF2B5EF4-FFF2-40B4-BE49-F238E27FC236}">
                <a16:creationId xmlns:a16="http://schemas.microsoft.com/office/drawing/2014/main" id="{55879548-1CE6-4A73-A4F3-9373E1C23748}"/>
              </a:ext>
            </a:extLst>
          </p:cNvPr>
          <p:cNvPicPr/>
          <p:nvPr/>
        </p:nvPicPr>
        <p:blipFill>
          <a:blip r:embed="rId2">
            <a:clrChange>
              <a:clrFrom>
                <a:srgbClr val="FFFFFF"/>
              </a:clrFrom>
              <a:clrTo>
                <a:srgbClr val="FFFFFF">
                  <a:alpha val="0"/>
                </a:srgbClr>
              </a:clrTo>
            </a:clrChange>
          </a:blip>
          <a:stretch>
            <a:fillRect/>
          </a:stretch>
        </p:blipFill>
        <p:spPr>
          <a:xfrm>
            <a:off x="2232025" y="1489090"/>
            <a:ext cx="7727950" cy="4780598"/>
          </a:xfrm>
          <a:prstGeom prst="rect">
            <a:avLst/>
          </a:prstGeom>
        </p:spPr>
      </p:pic>
      <p:sp>
        <p:nvSpPr>
          <p:cNvPr id="27" name="Text Box 11">
            <a:extLst>
              <a:ext uri="{FF2B5EF4-FFF2-40B4-BE49-F238E27FC236}">
                <a16:creationId xmlns:a16="http://schemas.microsoft.com/office/drawing/2014/main" id="{CC50536E-B893-488A-B3A4-F90F7263CC69}"/>
              </a:ext>
            </a:extLst>
          </p:cNvPr>
          <p:cNvSpPr txBox="1"/>
          <p:nvPr/>
        </p:nvSpPr>
        <p:spPr>
          <a:xfrm>
            <a:off x="-60253" y="2198444"/>
            <a:ext cx="3749603" cy="55790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G </a:t>
            </a: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a:t>
            </a: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 2phase He pipe &amp; Relief line</a:t>
            </a:r>
          </a:p>
          <a:p>
            <a:pPr marL="0" marR="0" algn="ctr">
              <a:spcBef>
                <a:spcPts val="0"/>
              </a:spcBef>
              <a:spcAft>
                <a:spcPts val="0"/>
              </a:spcAft>
            </a:pPr>
            <a:r>
              <a:rPr lang="en-US" sz="1600" dirty="0">
                <a:solidFill>
                  <a:schemeClr val="tx2">
                    <a:lumMod val="60000"/>
                    <a:lumOff val="40000"/>
                  </a:schemeClr>
                </a:solidFill>
                <a:latin typeface="Helvetica" panose="020B0604020202020204" pitchFamily="34" charset="0"/>
                <a:ea typeface="Times New Roman" panose="02020603050405020304" pitchFamily="18" charset="0"/>
                <a:cs typeface="Helvetica" panose="020B0604020202020204" pitchFamily="34" charset="0"/>
              </a:rPr>
              <a:t>MAWP: 2.05 bar / 4.1 bar</a:t>
            </a:r>
            <a:endParaRPr lang="en-US" sz="1600" dirty="0">
              <a:solidFill>
                <a:schemeClr val="tx2">
                  <a:lumMod val="60000"/>
                  <a:lumOff val="40000"/>
                </a:schemeClr>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8" name="Text Box 7437">
            <a:extLst>
              <a:ext uri="{FF2B5EF4-FFF2-40B4-BE49-F238E27FC236}">
                <a16:creationId xmlns:a16="http://schemas.microsoft.com/office/drawing/2014/main" id="{83267A93-DCAA-42E8-9F34-842919F385CC}"/>
              </a:ext>
            </a:extLst>
          </p:cNvPr>
          <p:cNvSpPr txBox="1"/>
          <p:nvPr/>
        </p:nvSpPr>
        <p:spPr>
          <a:xfrm>
            <a:off x="8991600" y="2861673"/>
            <a:ext cx="2688908" cy="63221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A - 2 K supply</a:t>
            </a:r>
          </a:p>
          <a:p>
            <a:pPr marL="0" marR="0" algn="ctr">
              <a:spcBef>
                <a:spcPts val="0"/>
              </a:spcBef>
              <a:spcAft>
                <a:spcPts val="0"/>
              </a:spcAft>
            </a:pPr>
            <a:r>
              <a:rPr lang="en-US" sz="1600" dirty="0">
                <a:solidFill>
                  <a:srgbClr val="C00000"/>
                </a:solidFill>
                <a:latin typeface="Helvetica" panose="020B0604020202020204" pitchFamily="34" charset="0"/>
                <a:ea typeface="Times New Roman" panose="02020603050405020304" pitchFamily="18" charset="0"/>
                <a:cs typeface="Helvetica" panose="020B0604020202020204" pitchFamily="34" charset="0"/>
              </a:rPr>
              <a:t>MAWP: 20 bar</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9" name="Text Box 6">
            <a:extLst>
              <a:ext uri="{FF2B5EF4-FFF2-40B4-BE49-F238E27FC236}">
                <a16:creationId xmlns:a16="http://schemas.microsoft.com/office/drawing/2014/main" id="{1797A01F-E360-4382-84AA-4203348D17FB}"/>
              </a:ext>
            </a:extLst>
          </p:cNvPr>
          <p:cNvSpPr txBox="1"/>
          <p:nvPr/>
        </p:nvSpPr>
        <p:spPr>
          <a:xfrm>
            <a:off x="404149" y="4952094"/>
            <a:ext cx="2681170" cy="596944"/>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C &amp; D - LTTS</a:t>
            </a:r>
          </a:p>
          <a:p>
            <a:pPr marL="0" marR="0" algn="ctr">
              <a:spcBef>
                <a:spcPts val="0"/>
              </a:spcBef>
              <a:spcAft>
                <a:spcPts val="0"/>
              </a:spcAft>
            </a:pPr>
            <a:r>
              <a:rPr lang="en-US" sz="1600" dirty="0">
                <a:solidFill>
                  <a:srgbClr val="C00000"/>
                </a:solidFill>
                <a:latin typeface="Helvetica" panose="020B0604020202020204" pitchFamily="34" charset="0"/>
                <a:ea typeface="Times New Roman" panose="02020603050405020304" pitchFamily="18" charset="0"/>
                <a:cs typeface="Helvetica" panose="020B0604020202020204" pitchFamily="34" charset="0"/>
              </a:rPr>
              <a:t>MAWP: 20 bar</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 </a:t>
            </a:r>
          </a:p>
        </p:txBody>
      </p:sp>
      <p:sp>
        <p:nvSpPr>
          <p:cNvPr id="30" name="Text Box 8">
            <a:extLst>
              <a:ext uri="{FF2B5EF4-FFF2-40B4-BE49-F238E27FC236}">
                <a16:creationId xmlns:a16="http://schemas.microsoft.com/office/drawing/2014/main" id="{5E3F26A0-66E2-4324-9934-415582C46CC6}"/>
              </a:ext>
            </a:extLst>
          </p:cNvPr>
          <p:cNvSpPr txBox="1"/>
          <p:nvPr/>
        </p:nvSpPr>
        <p:spPr>
          <a:xfrm>
            <a:off x="478385" y="3160729"/>
            <a:ext cx="2532698" cy="634366"/>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Beam line</a:t>
            </a:r>
          </a:p>
          <a:p>
            <a:pPr algn="ctr">
              <a:spcBef>
                <a:spcPts val="0"/>
              </a:spcBef>
              <a:spcAft>
                <a:spcPts val="0"/>
              </a:spcAft>
            </a:pPr>
            <a:r>
              <a:rPr lang="en-US" sz="1600" dirty="0">
                <a:solidFill>
                  <a:schemeClr val="tx2">
                    <a:lumMod val="60000"/>
                    <a:lumOff val="40000"/>
                  </a:schemeClr>
                </a:solidFill>
                <a:latin typeface="Helvetica" panose="020B0604020202020204" pitchFamily="34" charset="0"/>
                <a:cs typeface="Helvetica" panose="020B0604020202020204" pitchFamily="34" charset="0"/>
              </a:rPr>
              <a:t>MAWP: 2.05 bar</a:t>
            </a:r>
          </a:p>
          <a:p>
            <a:pPr marL="0" marR="0" algn="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 </a:t>
            </a:r>
          </a:p>
        </p:txBody>
      </p:sp>
      <p:sp>
        <p:nvSpPr>
          <p:cNvPr id="31" name="Text Box 9">
            <a:extLst>
              <a:ext uri="{FF2B5EF4-FFF2-40B4-BE49-F238E27FC236}">
                <a16:creationId xmlns:a16="http://schemas.microsoft.com/office/drawing/2014/main" id="{7039D058-64A5-4635-8195-C2CF6933A96F}"/>
              </a:ext>
            </a:extLst>
          </p:cNvPr>
          <p:cNvSpPr txBox="1"/>
          <p:nvPr/>
        </p:nvSpPr>
        <p:spPr>
          <a:xfrm>
            <a:off x="9209981" y="1577418"/>
            <a:ext cx="2493472" cy="544208"/>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B - Pumping line</a:t>
            </a:r>
          </a:p>
          <a:p>
            <a:pPr algn="ctr">
              <a:spcBef>
                <a:spcPts val="0"/>
              </a:spcBef>
              <a:spcAft>
                <a:spcPts val="0"/>
              </a:spcAft>
            </a:pPr>
            <a:r>
              <a:rPr lang="en-US" sz="1600" dirty="0">
                <a:solidFill>
                  <a:schemeClr val="tx2">
                    <a:lumMod val="60000"/>
                    <a:lumOff val="40000"/>
                  </a:schemeClr>
                </a:solidFill>
                <a:latin typeface="Helvetica" panose="020B0604020202020204" pitchFamily="34" charset="0"/>
                <a:ea typeface="Times New Roman" panose="02020603050405020304" pitchFamily="18" charset="0"/>
                <a:cs typeface="Helvetica" panose="020B0604020202020204" pitchFamily="34" charset="0"/>
              </a:rPr>
              <a:t>MAWP: 2.05 bar / 4.1 bar</a:t>
            </a:r>
          </a:p>
          <a:p>
            <a:pPr marL="0" marR="0" algn="ctr">
              <a:spcBef>
                <a:spcPts val="0"/>
              </a:spcBef>
              <a:spcAft>
                <a:spcPts val="0"/>
              </a:spcAft>
            </a:pPr>
            <a:endPar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32" name="Text Box 10">
            <a:extLst>
              <a:ext uri="{FF2B5EF4-FFF2-40B4-BE49-F238E27FC236}">
                <a16:creationId xmlns:a16="http://schemas.microsoft.com/office/drawing/2014/main" id="{60632C2D-FFD0-4017-A963-D2DACDA29FB6}"/>
              </a:ext>
            </a:extLst>
          </p:cNvPr>
          <p:cNvSpPr txBox="1"/>
          <p:nvPr/>
        </p:nvSpPr>
        <p:spPr>
          <a:xfrm>
            <a:off x="9209981" y="4698832"/>
            <a:ext cx="2255997" cy="936549"/>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H - Cool down /</a:t>
            </a:r>
          </a:p>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warm up line</a:t>
            </a:r>
          </a:p>
          <a:p>
            <a:pPr marL="0" marR="0" algn="ctr">
              <a:spcBef>
                <a:spcPts val="0"/>
              </a:spcBef>
              <a:spcAft>
                <a:spcPts val="0"/>
              </a:spcAft>
            </a:pPr>
            <a:r>
              <a:rPr lang="en-US" sz="1600" dirty="0">
                <a:solidFill>
                  <a:srgbClr val="C00000"/>
                </a:solidFill>
                <a:latin typeface="Helvetica" panose="020B0604020202020204" pitchFamily="34" charset="0"/>
                <a:ea typeface="Times New Roman" panose="02020603050405020304" pitchFamily="18" charset="0"/>
                <a:cs typeface="Helvetica" panose="020B0604020202020204" pitchFamily="34" charset="0"/>
              </a:rPr>
              <a:t>MAWP: 20 bar</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33" name="Straight Arrow Connector 32">
            <a:extLst>
              <a:ext uri="{FF2B5EF4-FFF2-40B4-BE49-F238E27FC236}">
                <a16:creationId xmlns:a16="http://schemas.microsoft.com/office/drawing/2014/main" id="{ECA8F5A0-259B-48F9-848B-C83230EABCA7}"/>
              </a:ext>
            </a:extLst>
          </p:cNvPr>
          <p:cNvCxnSpPr>
            <a:cxnSpLocks/>
          </p:cNvCxnSpPr>
          <p:nvPr/>
        </p:nvCxnSpPr>
        <p:spPr>
          <a:xfrm>
            <a:off x="3085319" y="4388191"/>
            <a:ext cx="1753078" cy="467088"/>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4" name="Straight Arrow Connector 33">
            <a:extLst>
              <a:ext uri="{FF2B5EF4-FFF2-40B4-BE49-F238E27FC236}">
                <a16:creationId xmlns:a16="http://schemas.microsoft.com/office/drawing/2014/main" id="{B0783AD3-6F9E-4F94-94EA-777576A78B12}"/>
              </a:ext>
            </a:extLst>
          </p:cNvPr>
          <p:cNvCxnSpPr>
            <a:cxnSpLocks/>
          </p:cNvCxnSpPr>
          <p:nvPr/>
        </p:nvCxnSpPr>
        <p:spPr>
          <a:xfrm flipH="1">
            <a:off x="6294287" y="4045016"/>
            <a:ext cx="2760372" cy="703883"/>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5" name="Straight Arrow Connector 34">
            <a:extLst>
              <a:ext uri="{FF2B5EF4-FFF2-40B4-BE49-F238E27FC236}">
                <a16:creationId xmlns:a16="http://schemas.microsoft.com/office/drawing/2014/main" id="{5CD8A538-5E59-4980-BA14-D336258234D5}"/>
              </a:ext>
            </a:extLst>
          </p:cNvPr>
          <p:cNvCxnSpPr>
            <a:cxnSpLocks/>
            <a:stCxn id="29" idx="3"/>
          </p:cNvCxnSpPr>
          <p:nvPr/>
        </p:nvCxnSpPr>
        <p:spPr>
          <a:xfrm>
            <a:off x="3085319" y="5250566"/>
            <a:ext cx="2425229" cy="21073"/>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6" name="Straight Arrow Connector 35">
            <a:extLst>
              <a:ext uri="{FF2B5EF4-FFF2-40B4-BE49-F238E27FC236}">
                <a16:creationId xmlns:a16="http://schemas.microsoft.com/office/drawing/2014/main" id="{FBA16717-CE09-4FA7-A0BE-577CE0AF7F74}"/>
              </a:ext>
            </a:extLst>
          </p:cNvPr>
          <p:cNvCxnSpPr>
            <a:cxnSpLocks/>
          </p:cNvCxnSpPr>
          <p:nvPr/>
        </p:nvCxnSpPr>
        <p:spPr>
          <a:xfrm flipH="1">
            <a:off x="6147753" y="3191421"/>
            <a:ext cx="2965020" cy="302466"/>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7" name="Straight Arrow Connector 36">
            <a:extLst>
              <a:ext uri="{FF2B5EF4-FFF2-40B4-BE49-F238E27FC236}">
                <a16:creationId xmlns:a16="http://schemas.microsoft.com/office/drawing/2014/main" id="{903E1C3D-F5F6-4B02-84EF-7C7A17B57863}"/>
              </a:ext>
            </a:extLst>
          </p:cNvPr>
          <p:cNvCxnSpPr>
            <a:cxnSpLocks/>
          </p:cNvCxnSpPr>
          <p:nvPr/>
        </p:nvCxnSpPr>
        <p:spPr>
          <a:xfrm flipH="1">
            <a:off x="6194218" y="1843192"/>
            <a:ext cx="2918555" cy="1132874"/>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8" name="Straight Arrow Connector 37">
            <a:extLst>
              <a:ext uri="{FF2B5EF4-FFF2-40B4-BE49-F238E27FC236}">
                <a16:creationId xmlns:a16="http://schemas.microsoft.com/office/drawing/2014/main" id="{DE4C11AE-2BD2-43FA-A87A-A87042A0FE6E}"/>
              </a:ext>
            </a:extLst>
          </p:cNvPr>
          <p:cNvCxnSpPr>
            <a:cxnSpLocks/>
          </p:cNvCxnSpPr>
          <p:nvPr/>
        </p:nvCxnSpPr>
        <p:spPr>
          <a:xfrm>
            <a:off x="3384550" y="2640292"/>
            <a:ext cx="2501644" cy="95967"/>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39" name="Straight Arrow Connector 38">
            <a:extLst>
              <a:ext uri="{FF2B5EF4-FFF2-40B4-BE49-F238E27FC236}">
                <a16:creationId xmlns:a16="http://schemas.microsoft.com/office/drawing/2014/main" id="{C4498586-EDD5-479B-879C-586442E32F38}"/>
              </a:ext>
            </a:extLst>
          </p:cNvPr>
          <p:cNvCxnSpPr>
            <a:cxnSpLocks/>
          </p:cNvCxnSpPr>
          <p:nvPr/>
        </p:nvCxnSpPr>
        <p:spPr>
          <a:xfrm>
            <a:off x="3384550" y="2641600"/>
            <a:ext cx="2521337" cy="1126698"/>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40" name="Text Box 11">
            <a:extLst>
              <a:ext uri="{FF2B5EF4-FFF2-40B4-BE49-F238E27FC236}">
                <a16:creationId xmlns:a16="http://schemas.microsoft.com/office/drawing/2014/main" id="{8FBAC336-49C7-417E-9834-378810651E0E}"/>
              </a:ext>
            </a:extLst>
          </p:cNvPr>
          <p:cNvSpPr txBox="1"/>
          <p:nvPr/>
        </p:nvSpPr>
        <p:spPr>
          <a:xfrm>
            <a:off x="9104953" y="3622152"/>
            <a:ext cx="2588319" cy="1076680"/>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Cavity</a:t>
            </a:r>
          </a:p>
          <a:p>
            <a:pPr marL="0" marR="0" algn="ctr">
              <a:spcBef>
                <a:spcPts val="0"/>
              </a:spcBef>
              <a:spcAft>
                <a:spcPts val="0"/>
              </a:spcAft>
            </a:pPr>
            <a:r>
              <a:rPr lang="en-US" sz="1600" dirty="0">
                <a:solidFill>
                  <a:schemeClr val="tx2">
                    <a:lumMod val="60000"/>
                    <a:lumOff val="40000"/>
                  </a:schemeClr>
                </a:solidFill>
                <a:latin typeface="Helvetica" panose="020B0604020202020204" pitchFamily="34" charset="0"/>
                <a:ea typeface="Times New Roman" panose="02020603050405020304" pitchFamily="18" charset="0"/>
                <a:cs typeface="Helvetica" panose="020B0604020202020204" pitchFamily="34" charset="0"/>
              </a:rPr>
              <a:t>MAWP: 2.05 bar / 4.1 bar</a:t>
            </a:r>
            <a:endParaRPr lang="en-US" sz="1600" dirty="0">
              <a:solidFill>
                <a:schemeClr val="tx2">
                  <a:lumMod val="60000"/>
                  <a:lumOff val="40000"/>
                </a:schemeClr>
              </a:solidFill>
              <a:effectLst/>
              <a:latin typeface="Helvetica" panose="020B0604020202020204" pitchFamily="34" charset="0"/>
              <a:ea typeface="Times New Roman" panose="02020603050405020304" pitchFamily="18" charset="0"/>
              <a:cs typeface="Helvetica" panose="020B0604020202020204" pitchFamily="34" charset="0"/>
            </a:endParaRPr>
          </a:p>
        </p:txBody>
      </p:sp>
      <p:cxnSp>
        <p:nvCxnSpPr>
          <p:cNvPr id="41" name="Straight Arrow Connector 40">
            <a:extLst>
              <a:ext uri="{FF2B5EF4-FFF2-40B4-BE49-F238E27FC236}">
                <a16:creationId xmlns:a16="http://schemas.microsoft.com/office/drawing/2014/main" id="{B943677A-E116-45EF-BDCD-2A8E510617B9}"/>
              </a:ext>
            </a:extLst>
          </p:cNvPr>
          <p:cNvCxnSpPr>
            <a:cxnSpLocks/>
          </p:cNvCxnSpPr>
          <p:nvPr/>
        </p:nvCxnSpPr>
        <p:spPr>
          <a:xfrm flipH="1">
            <a:off x="6549086" y="5179363"/>
            <a:ext cx="2505573" cy="1"/>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DABC2F20-FFF8-4A17-B9CE-536DFAC8DD1D}"/>
              </a:ext>
            </a:extLst>
          </p:cNvPr>
          <p:cNvCxnSpPr>
            <a:cxnSpLocks/>
          </p:cNvCxnSpPr>
          <p:nvPr/>
        </p:nvCxnSpPr>
        <p:spPr>
          <a:xfrm>
            <a:off x="3096219" y="3429000"/>
            <a:ext cx="2799778" cy="1128825"/>
          </a:xfrm>
          <a:prstGeom prst="straightConnector1">
            <a:avLst/>
          </a:prstGeom>
          <a:ln w="38100">
            <a:solidFill>
              <a:schemeClr val="accent6">
                <a:lumMod val="50000"/>
              </a:schemeClr>
            </a:solidFill>
            <a:tailEnd type="triangle"/>
          </a:ln>
          <a:effectLst/>
        </p:spPr>
        <p:style>
          <a:lnRef idx="2">
            <a:schemeClr val="accent6"/>
          </a:lnRef>
          <a:fillRef idx="0">
            <a:schemeClr val="accent6"/>
          </a:fillRef>
          <a:effectRef idx="1">
            <a:schemeClr val="accent6"/>
          </a:effectRef>
          <a:fontRef idx="minor">
            <a:schemeClr val="tx1"/>
          </a:fontRef>
        </p:style>
      </p:cxnSp>
      <p:sp>
        <p:nvSpPr>
          <p:cNvPr id="42" name="Text Box 8">
            <a:extLst>
              <a:ext uri="{FF2B5EF4-FFF2-40B4-BE49-F238E27FC236}">
                <a16:creationId xmlns:a16="http://schemas.microsoft.com/office/drawing/2014/main" id="{B1901294-EA79-4EA0-A26C-C8EC9AE84481}"/>
              </a:ext>
            </a:extLst>
          </p:cNvPr>
          <p:cNvSpPr txBox="1"/>
          <p:nvPr/>
        </p:nvSpPr>
        <p:spPr>
          <a:xfrm>
            <a:off x="474925" y="4079774"/>
            <a:ext cx="2532698" cy="634366"/>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Pipe E &amp; F - HTTS</a:t>
            </a:r>
          </a:p>
          <a:p>
            <a:pPr marL="0" marR="0" algn="ctr">
              <a:spcBef>
                <a:spcPts val="0"/>
              </a:spcBef>
              <a:spcAft>
                <a:spcPts val="0"/>
              </a:spcAft>
            </a:pPr>
            <a:r>
              <a:rPr lang="en-US" sz="1600" dirty="0">
                <a:solidFill>
                  <a:srgbClr val="C00000"/>
                </a:solidFill>
                <a:latin typeface="Helvetica" panose="020B0604020202020204" pitchFamily="34" charset="0"/>
                <a:ea typeface="Times New Roman" panose="02020603050405020304" pitchFamily="18" charset="0"/>
                <a:cs typeface="Helvetica" panose="020B0604020202020204" pitchFamily="34" charset="0"/>
              </a:rPr>
              <a:t>MAWP: 24 bar</a:t>
            </a:r>
            <a:endParaRPr lang="en-US" sz="1600" dirty="0">
              <a:solidFill>
                <a:srgbClr val="C00000"/>
              </a:solidFill>
              <a:effectLst/>
              <a:latin typeface="Helvetica" panose="020B0604020202020204" pitchFamily="34" charset="0"/>
              <a:ea typeface="Times New Roman" panose="02020603050405020304" pitchFamily="18" charset="0"/>
              <a:cs typeface="Helvetica" panose="020B0604020202020204" pitchFamily="34" charset="0"/>
            </a:endParaRPr>
          </a:p>
          <a:p>
            <a:pPr marL="0" marR="0" algn="r">
              <a:spcBef>
                <a:spcPts val="0"/>
              </a:spcBef>
              <a:spcAft>
                <a:spcPts val="0"/>
              </a:spcAft>
            </a:pP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 </a:t>
            </a:r>
          </a:p>
        </p:txBody>
      </p:sp>
    </p:spTree>
    <p:extLst>
      <p:ext uri="{BB962C8B-B14F-4D97-AF65-F5344CB8AC3E}">
        <p14:creationId xmlns:p14="http://schemas.microsoft.com/office/powerpoint/2010/main" val="189339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8DEB07-F34D-46F9-9F98-4330B317BE90}"/>
              </a:ext>
            </a:extLst>
          </p:cNvPr>
          <p:cNvSpPr>
            <a:spLocks noGrp="1"/>
          </p:cNvSpPr>
          <p:nvPr>
            <p:ph type="title"/>
          </p:nvPr>
        </p:nvSpPr>
        <p:spPr/>
        <p:txBody>
          <a:bodyPr/>
          <a:lstStyle/>
          <a:p>
            <a:r>
              <a:rPr lang="en-US" dirty="0"/>
              <a:t>2. Description of the cryomodule</a:t>
            </a:r>
          </a:p>
        </p:txBody>
      </p:sp>
      <p:sp>
        <p:nvSpPr>
          <p:cNvPr id="4" name="Date Placeholder 3">
            <a:extLst>
              <a:ext uri="{FF2B5EF4-FFF2-40B4-BE49-F238E27FC236}">
                <a16:creationId xmlns:a16="http://schemas.microsoft.com/office/drawing/2014/main" id="{1B29B6D8-3AA0-46DC-933C-D67F9BEE0344}"/>
              </a:ext>
            </a:extLst>
          </p:cNvPr>
          <p:cNvSpPr>
            <a:spLocks noGrp="1"/>
          </p:cNvSpPr>
          <p:nvPr>
            <p:ph type="dt" sz="half" idx="10"/>
          </p:nvPr>
        </p:nvSpPr>
        <p:spPr/>
        <p:txBody>
          <a:bodyPr/>
          <a:lstStyle/>
          <a:p>
            <a:pPr>
              <a:defRPr/>
            </a:pPr>
            <a:r>
              <a:rPr lang="en-US" dirty="0"/>
              <a:t>03-02-2023</a:t>
            </a:r>
          </a:p>
        </p:txBody>
      </p:sp>
      <p:sp>
        <p:nvSpPr>
          <p:cNvPr id="5" name="Footer Placeholder 4">
            <a:extLst>
              <a:ext uri="{FF2B5EF4-FFF2-40B4-BE49-F238E27FC236}">
                <a16:creationId xmlns:a16="http://schemas.microsoft.com/office/drawing/2014/main" id="{D42A5F43-59BE-48B8-9F97-2EDE6B5776AF}"/>
              </a:ext>
            </a:extLst>
          </p:cNvPr>
          <p:cNvSpPr>
            <a:spLocks noGrp="1"/>
          </p:cNvSpPr>
          <p:nvPr>
            <p:ph type="ftr" sz="quarter" idx="11"/>
          </p:nvPr>
        </p:nvSpPr>
        <p:spPr/>
        <p:txBody>
          <a:bodyPr/>
          <a:lstStyle/>
          <a:p>
            <a:pPr>
              <a:defRPr/>
            </a:pPr>
            <a:r>
              <a:rPr lang="en-US" dirty="0"/>
              <a:t>Vincent Roger | FNAL-IBS Workshop</a:t>
            </a:r>
            <a:endParaRPr lang="en-US" b="1" dirty="0"/>
          </a:p>
        </p:txBody>
      </p:sp>
      <p:sp>
        <p:nvSpPr>
          <p:cNvPr id="6" name="Slide Number Placeholder 5">
            <a:extLst>
              <a:ext uri="{FF2B5EF4-FFF2-40B4-BE49-F238E27FC236}">
                <a16:creationId xmlns:a16="http://schemas.microsoft.com/office/drawing/2014/main" id="{CBA43063-5902-4675-8E92-B324925EB317}"/>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dirty="0"/>
          </a:p>
        </p:txBody>
      </p:sp>
      <p:sp>
        <p:nvSpPr>
          <p:cNvPr id="10" name="Title 2">
            <a:extLst>
              <a:ext uri="{FF2B5EF4-FFF2-40B4-BE49-F238E27FC236}">
                <a16:creationId xmlns:a16="http://schemas.microsoft.com/office/drawing/2014/main" id="{1A0614A9-B958-4A29-8240-17D1F1950BB1}"/>
              </a:ext>
            </a:extLst>
          </p:cNvPr>
          <p:cNvSpPr txBox="1">
            <a:spLocks/>
          </p:cNvSpPr>
          <p:nvPr/>
        </p:nvSpPr>
        <p:spPr>
          <a:xfrm>
            <a:off x="982436" y="870421"/>
            <a:ext cx="11582400" cy="427877"/>
          </a:xfrm>
          <a:prstGeom prst="rect">
            <a:avLst/>
          </a:prstGeom>
        </p:spPr>
        <p:txBody>
          <a:bodyPr lIns="0" tIns="0" rIns="0" bIns="0" anchor="b" anchorCtr="0"/>
          <a:lstStyle>
            <a:lvl1pPr algn="l" defTabSz="609585" rtl="0" eaLnBrk="1" fontAlgn="base" hangingPunct="1">
              <a:spcBef>
                <a:spcPct val="0"/>
              </a:spcBef>
              <a:spcAft>
                <a:spcPct val="0"/>
              </a:spcAft>
              <a:defRPr sz="2933" b="1" kern="1200">
                <a:solidFill>
                  <a:srgbClr val="004C97"/>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a:lstStyle>
          <a:p>
            <a:r>
              <a:rPr lang="en-US" dirty="0">
                <a:solidFill>
                  <a:schemeClr val="accent6">
                    <a:lumMod val="50000"/>
                  </a:schemeClr>
                </a:solidFill>
              </a:rPr>
              <a:t>2.2 Layout of the cryomodule</a:t>
            </a:r>
          </a:p>
        </p:txBody>
      </p:sp>
      <p:pic>
        <p:nvPicPr>
          <p:cNvPr id="8" name="Picture 7" descr="A close-up of a machine&#10;&#10;Description automatically generated with low confidence">
            <a:extLst>
              <a:ext uri="{FF2B5EF4-FFF2-40B4-BE49-F238E27FC236}">
                <a16:creationId xmlns:a16="http://schemas.microsoft.com/office/drawing/2014/main" id="{C4C19C9D-3EBC-4F0E-A4E1-EA123A79FD17}"/>
              </a:ext>
            </a:extLst>
          </p:cNvPr>
          <p:cNvPicPr>
            <a:picLocks noChangeAspect="1"/>
          </p:cNvPicPr>
          <p:nvPr/>
        </p:nvPicPr>
        <p:blipFill rotWithShape="1">
          <a:blip r:embed="rId2">
            <a:clrChange>
              <a:clrFrom>
                <a:srgbClr val="FFFFFF"/>
              </a:clrFrom>
              <a:clrTo>
                <a:srgbClr val="FFFFFF">
                  <a:alpha val="0"/>
                </a:srgbClr>
              </a:clrTo>
            </a:clrChange>
          </a:blip>
          <a:srcRect t="14686" b="6665"/>
          <a:stretch/>
        </p:blipFill>
        <p:spPr>
          <a:xfrm>
            <a:off x="1177291" y="1287036"/>
            <a:ext cx="9681209" cy="4271834"/>
          </a:xfrm>
          <a:prstGeom prst="rect">
            <a:avLst/>
          </a:prstGeom>
        </p:spPr>
      </p:pic>
      <p:sp>
        <p:nvSpPr>
          <p:cNvPr id="11" name="Rectangle 10">
            <a:extLst>
              <a:ext uri="{FF2B5EF4-FFF2-40B4-BE49-F238E27FC236}">
                <a16:creationId xmlns:a16="http://schemas.microsoft.com/office/drawing/2014/main" id="{DDD47917-6A36-4F9B-B156-B4D083FF7625}"/>
              </a:ext>
            </a:extLst>
          </p:cNvPr>
          <p:cNvSpPr/>
          <p:nvPr/>
        </p:nvSpPr>
        <p:spPr>
          <a:xfrm>
            <a:off x="1177290" y="4987370"/>
            <a:ext cx="803909" cy="659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tent Placeholder 1">
            <a:extLst>
              <a:ext uri="{FF2B5EF4-FFF2-40B4-BE49-F238E27FC236}">
                <a16:creationId xmlns:a16="http://schemas.microsoft.com/office/drawing/2014/main" id="{2CB32564-0484-4881-84F0-6FC539D82C46}"/>
              </a:ext>
            </a:extLst>
          </p:cNvPr>
          <p:cNvSpPr>
            <a:spLocks noGrp="1"/>
          </p:cNvSpPr>
          <p:nvPr>
            <p:ph idx="1"/>
          </p:nvPr>
        </p:nvSpPr>
        <p:spPr>
          <a:xfrm>
            <a:off x="323849" y="5223512"/>
            <a:ext cx="11563351" cy="5059363"/>
          </a:xfrm>
        </p:spPr>
        <p:txBody>
          <a:bodyPr/>
          <a:lstStyle/>
          <a:p>
            <a:pPr marL="0" indent="0">
              <a:buNone/>
            </a:pPr>
            <a:r>
              <a:rPr lang="en-US" dirty="0">
                <a:solidFill>
                  <a:schemeClr val="accent6">
                    <a:lumMod val="50000"/>
                  </a:schemeClr>
                </a:solidFill>
              </a:rPr>
              <a:t>Each cavity and solenoid are supported with one G11 support post. Since the helium vessel of the cavity is made of Titanium, the cavity &amp; solenoid supports and the target frames are made also of Titanium.</a:t>
            </a:r>
          </a:p>
          <a:p>
            <a:pPr marL="0" indent="0">
              <a:buNone/>
            </a:pPr>
            <a:endParaRPr lang="en-US" dirty="0">
              <a:solidFill>
                <a:schemeClr val="accent6">
                  <a:lumMod val="50000"/>
                </a:schemeClr>
              </a:solidFill>
            </a:endParaRPr>
          </a:p>
        </p:txBody>
      </p:sp>
    </p:spTree>
    <p:extLst>
      <p:ext uri="{BB962C8B-B14F-4D97-AF65-F5344CB8AC3E}">
        <p14:creationId xmlns:p14="http://schemas.microsoft.com/office/powerpoint/2010/main" val="3156448549"/>
      </p:ext>
    </p:extLst>
  </p:cSld>
  <p:clrMapOvr>
    <a:masterClrMapping/>
  </p:clrMapOvr>
</p:sld>
</file>

<file path=ppt/theme/theme1.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2990B351F44B45B6EFCEEA90A1904F" ma:contentTypeVersion="17" ma:contentTypeDescription="Create a new document." ma:contentTypeScope="" ma:versionID="52b6a835dba5c109e2f901f941f6b638">
  <xsd:schema xmlns:xsd="http://www.w3.org/2001/XMLSchema" xmlns:xs="http://www.w3.org/2001/XMLSchema" xmlns:p="http://schemas.microsoft.com/office/2006/metadata/properties" xmlns:ns1="http://schemas.microsoft.com/sharepoint/v3" xmlns:ns2="6aa0dec3-50e4-4fdd-85a6-36fdae68bb6a" xmlns:ns3="6af097bf-c6cc-4829-adcd-4351e0b3f2c1" targetNamespace="http://schemas.microsoft.com/office/2006/metadata/properties" ma:root="true" ma:fieldsID="bf9974ad9fbd953230aa2d4c42d2cc51" ns1:_="" ns2:_="" ns3:_="">
    <xsd:import namespace="http://schemas.microsoft.com/sharepoint/v3"/>
    <xsd:import namespace="6aa0dec3-50e4-4fdd-85a6-36fdae68bb6a"/>
    <xsd:import namespace="6af097bf-c6cc-4829-adcd-4351e0b3f2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a0dec3-50e4-4fdd-85a6-36fdae68b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f097bf-c6cc-4829-adcd-4351e0b3f2c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0D19135-25D4-4424-9145-ABE539E9D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a0dec3-50e4-4fdd-85a6-36fdae68bb6a"/>
    <ds:schemaRef ds:uri="6af097bf-c6cc-4829-adcd-4351e0b3f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3.xml><?xml version="1.0" encoding="utf-8"?>
<ds:datastoreItem xmlns:ds="http://schemas.openxmlformats.org/officeDocument/2006/customXml" ds:itemID="{BE1F245F-DB62-428D-A566-B113377E9116}">
  <ds:schemaRefs>
    <ds:schemaRef ds:uri="http://purl.org/dc/dcmitype/"/>
    <ds:schemaRef ds:uri="http://purl.org/dc/elements/1.1/"/>
    <ds:schemaRef ds:uri="5c9f3ab6-242c-461d-a351-c910a751d111"/>
    <ds:schemaRef ds:uri="bd67544a-4fdc-43d0-a9af-82cf53222c38"/>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Fermilab_PPT_090815</Template>
  <TotalTime>59137</TotalTime>
  <Words>1600</Words>
  <Application>Microsoft Office PowerPoint</Application>
  <PresentationFormat>Widescreen</PresentationFormat>
  <Paragraphs>248</Paragraphs>
  <Slides>22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Helvetica</vt:lpstr>
      <vt:lpstr>1_Fermilab_PPT_090915</vt:lpstr>
      <vt:lpstr>2_Fermilab_PPT_090915</vt:lpstr>
      <vt:lpstr>PowerPoint Presentation</vt:lpstr>
      <vt:lpstr>Outline</vt:lpstr>
      <vt:lpstr>1. Introduction</vt:lpstr>
      <vt:lpstr>2. Description of the cryomodule</vt:lpstr>
      <vt:lpstr>2. Description of the cryomodule</vt:lpstr>
      <vt:lpstr>2. Description of the cryomodule</vt:lpstr>
      <vt:lpstr>2. Description of the cryomodule</vt:lpstr>
      <vt:lpstr>2. Description of the cryomodule</vt:lpstr>
      <vt:lpstr>2. Description of the cryomodule</vt:lpstr>
      <vt:lpstr>2. Description of the cryomodule</vt:lpstr>
      <vt:lpstr>2. Description of the cryomodule</vt:lpstr>
      <vt:lpstr>2. Description of the cryomodule</vt:lpstr>
      <vt:lpstr>3. Assembly process</vt:lpstr>
      <vt:lpstr>3. Assembly process</vt:lpstr>
      <vt:lpstr>3. Assembly process</vt:lpstr>
      <vt:lpstr>3. Assembly process</vt:lpstr>
      <vt:lpstr>3. Assembly process</vt:lpstr>
      <vt:lpstr>3. Assembly process</vt:lpstr>
      <vt:lpstr>3. Assembly process</vt:lpstr>
      <vt:lpstr>3. Assembly process</vt:lpstr>
      <vt:lpstr>3. Assembly process</vt:lpstr>
      <vt:lpstr>3. Assembly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Vincent Roger</cp:lastModifiedBy>
  <cp:revision>1587</cp:revision>
  <cp:lastPrinted>2020-01-24T20:57:46Z</cp:lastPrinted>
  <dcterms:created xsi:type="dcterms:W3CDTF">2019-12-16T19:54:36Z</dcterms:created>
  <dcterms:modified xsi:type="dcterms:W3CDTF">2023-03-02T15:24:25Z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0x0101008F2990B351F44B45B6EFCEEA90A1904F</vt:lpwstr>
  </property>
</Properties>
</file>