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4" r:id="rId4"/>
    <p:sldMasterId id="2147484162" r:id="rId5"/>
  </p:sldMasterIdLst>
  <p:notesMasterIdLst>
    <p:notesMasterId r:id="rId36"/>
  </p:notesMasterIdLst>
  <p:handoutMasterIdLst>
    <p:handoutMasterId r:id="rId37"/>
  </p:handoutMasterIdLst>
  <p:sldIdLst>
    <p:sldId id="2470" r:id="rId6"/>
    <p:sldId id="2521" r:id="rId7"/>
    <p:sldId id="2711" r:id="rId8"/>
    <p:sldId id="2712" r:id="rId9"/>
    <p:sldId id="2727" r:id="rId10"/>
    <p:sldId id="2730" r:id="rId11"/>
    <p:sldId id="2658" r:id="rId12"/>
    <p:sldId id="2708" r:id="rId13"/>
    <p:sldId id="2660" r:id="rId14"/>
    <p:sldId id="2715" r:id="rId15"/>
    <p:sldId id="2737" r:id="rId16"/>
    <p:sldId id="2726" r:id="rId17"/>
    <p:sldId id="2697" r:id="rId18"/>
    <p:sldId id="2738" r:id="rId19"/>
    <p:sldId id="2693" r:id="rId20"/>
    <p:sldId id="2976" r:id="rId21"/>
    <p:sldId id="2636" r:id="rId22"/>
    <p:sldId id="2695" r:id="rId23"/>
    <p:sldId id="332" r:id="rId24"/>
    <p:sldId id="2742" r:id="rId25"/>
    <p:sldId id="2744" r:id="rId26"/>
    <p:sldId id="2741" r:id="rId27"/>
    <p:sldId id="2743" r:id="rId28"/>
    <p:sldId id="2746" r:id="rId29"/>
    <p:sldId id="2747" r:id="rId30"/>
    <p:sldId id="2724" r:id="rId31"/>
    <p:sldId id="2672" r:id="rId32"/>
    <p:sldId id="2706" r:id="rId33"/>
    <p:sldId id="2980" r:id="rId34"/>
    <p:sldId id="2983" r:id="rId35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2521"/>
            <p14:sldId id="2711"/>
            <p14:sldId id="2712"/>
            <p14:sldId id="2727"/>
            <p14:sldId id="2730"/>
            <p14:sldId id="2658"/>
            <p14:sldId id="2708"/>
            <p14:sldId id="2660"/>
            <p14:sldId id="2715"/>
            <p14:sldId id="2737"/>
            <p14:sldId id="2726"/>
            <p14:sldId id="2697"/>
            <p14:sldId id="2738"/>
            <p14:sldId id="2693"/>
            <p14:sldId id="2976"/>
            <p14:sldId id="2636"/>
            <p14:sldId id="2695"/>
            <p14:sldId id="332"/>
            <p14:sldId id="2742"/>
            <p14:sldId id="2744"/>
            <p14:sldId id="2741"/>
            <p14:sldId id="2743"/>
            <p14:sldId id="2746"/>
            <p14:sldId id="2747"/>
            <p14:sldId id="2724"/>
            <p14:sldId id="2672"/>
            <p14:sldId id="2706"/>
            <p14:sldId id="2980"/>
          </p14:sldIdLst>
        </p14:section>
        <p14:section name="Backup" id="{58EDEA92-FFE7-40E0-AB2C-D3FD54F7D5A7}">
          <p14:sldIdLst>
            <p14:sldId id="29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000000"/>
    <a:srgbClr val="004C97"/>
    <a:srgbClr val="404040"/>
    <a:srgbClr val="4E4E4E"/>
    <a:srgbClr val="FCE3CA"/>
    <a:srgbClr val="FFC000"/>
    <a:srgbClr val="63666A"/>
    <a:srgbClr val="99D6EA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C41360-C079-4733-BC89-60092464E83E}" v="16" dt="2023-02-28T22:14:58.23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ato Passarelli" userId="f0cfdcf5-61ca-4be8-aa94-d8e955c9f720" providerId="ADAL" clId="{A9C41360-C079-4733-BC89-60092464E83E}"/>
    <pc:docChg chg="delSld modSld sldOrd modSection">
      <pc:chgData name="Donato Passarelli" userId="f0cfdcf5-61ca-4be8-aa94-d8e955c9f720" providerId="ADAL" clId="{A9C41360-C079-4733-BC89-60092464E83E}" dt="2023-03-02T16:47:14.488" v="141"/>
      <pc:docMkLst>
        <pc:docMk/>
      </pc:docMkLst>
      <pc:sldChg chg="modSp mod">
        <pc:chgData name="Donato Passarelli" userId="f0cfdcf5-61ca-4be8-aa94-d8e955c9f720" providerId="ADAL" clId="{A9C41360-C079-4733-BC89-60092464E83E}" dt="2023-03-02T16:46:07.091" v="139" actId="20577"/>
        <pc:sldMkLst>
          <pc:docMk/>
          <pc:sldMk cId="1139286859" sldId="2470"/>
        </pc:sldMkLst>
        <pc:spChg chg="mod">
          <ac:chgData name="Donato Passarelli" userId="f0cfdcf5-61ca-4be8-aa94-d8e955c9f720" providerId="ADAL" clId="{A9C41360-C079-4733-BC89-60092464E83E}" dt="2023-02-28T21:28:40.624" v="24" actId="6549"/>
          <ac:spMkLst>
            <pc:docMk/>
            <pc:sldMk cId="1139286859" sldId="2470"/>
            <ac:spMk id="3" creationId="{00000000-0000-0000-0000-000000000000}"/>
          </ac:spMkLst>
        </pc:spChg>
        <pc:spChg chg="mod">
          <ac:chgData name="Donato Passarelli" userId="f0cfdcf5-61ca-4be8-aa94-d8e955c9f720" providerId="ADAL" clId="{A9C41360-C079-4733-BC89-60092464E83E}" dt="2023-03-02T16:46:07.091" v="139" actId="20577"/>
          <ac:spMkLst>
            <pc:docMk/>
            <pc:sldMk cId="1139286859" sldId="2470"/>
            <ac:spMk id="4" creationId="{00000000-0000-0000-0000-000000000000}"/>
          </ac:spMkLst>
        </pc:spChg>
      </pc:sldChg>
      <pc:sldChg chg="modSp mod">
        <pc:chgData name="Donato Passarelli" userId="f0cfdcf5-61ca-4be8-aa94-d8e955c9f720" providerId="ADAL" clId="{A9C41360-C079-4733-BC89-60092464E83E}" dt="2023-02-28T21:32:40.550" v="117" actId="6549"/>
        <pc:sldMkLst>
          <pc:docMk/>
          <pc:sldMk cId="3653143860" sldId="2521"/>
        </pc:sldMkLst>
        <pc:spChg chg="mod">
          <ac:chgData name="Donato Passarelli" userId="f0cfdcf5-61ca-4be8-aa94-d8e955c9f720" providerId="ADAL" clId="{A9C41360-C079-4733-BC89-60092464E83E}" dt="2023-02-28T21:32:40.550" v="117" actId="6549"/>
          <ac:spMkLst>
            <pc:docMk/>
            <pc:sldMk cId="3653143860" sldId="2521"/>
            <ac:spMk id="2" creationId="{A89080F9-A02E-4F3A-9536-62D8557D5373}"/>
          </ac:spMkLst>
        </pc:spChg>
      </pc:sldChg>
      <pc:sldChg chg="modSp mod">
        <pc:chgData name="Donato Passarelli" userId="f0cfdcf5-61ca-4be8-aa94-d8e955c9f720" providerId="ADAL" clId="{A9C41360-C079-4733-BC89-60092464E83E}" dt="2023-02-28T21:32:21.403" v="116" actId="948"/>
        <pc:sldMkLst>
          <pc:docMk/>
          <pc:sldMk cId="3368961237" sldId="2672"/>
        </pc:sldMkLst>
        <pc:spChg chg="mod">
          <ac:chgData name="Donato Passarelli" userId="f0cfdcf5-61ca-4be8-aa94-d8e955c9f720" providerId="ADAL" clId="{A9C41360-C079-4733-BC89-60092464E83E}" dt="2023-02-28T21:32:21.403" v="116" actId="948"/>
          <ac:spMkLst>
            <pc:docMk/>
            <pc:sldMk cId="3368961237" sldId="2672"/>
            <ac:spMk id="2" creationId="{0DE6DD5F-B891-4614-BCCF-3736AF39860D}"/>
          </ac:spMkLst>
        </pc:spChg>
        <pc:spChg chg="mod">
          <ac:chgData name="Donato Passarelli" userId="f0cfdcf5-61ca-4be8-aa94-d8e955c9f720" providerId="ADAL" clId="{A9C41360-C079-4733-BC89-60092464E83E}" dt="2023-02-28T21:31:48.913" v="106" actId="20577"/>
          <ac:spMkLst>
            <pc:docMk/>
            <pc:sldMk cId="3368961237" sldId="2672"/>
            <ac:spMk id="3" creationId="{0E846905-4D08-4921-878E-F9D1FDAC3A27}"/>
          </ac:spMkLst>
        </pc:spChg>
      </pc:sldChg>
      <pc:sldChg chg="del">
        <pc:chgData name="Donato Passarelli" userId="f0cfdcf5-61ca-4be8-aa94-d8e955c9f720" providerId="ADAL" clId="{A9C41360-C079-4733-BC89-60092464E83E}" dt="2023-02-28T21:29:48.808" v="97" actId="2696"/>
        <pc:sldMkLst>
          <pc:docMk/>
          <pc:sldMk cId="456134021" sldId="2714"/>
        </pc:sldMkLst>
      </pc:sldChg>
      <pc:sldChg chg="ord">
        <pc:chgData name="Donato Passarelli" userId="f0cfdcf5-61ca-4be8-aa94-d8e955c9f720" providerId="ADAL" clId="{A9C41360-C079-4733-BC89-60092464E83E}" dt="2023-03-02T16:47:14.488" v="141"/>
        <pc:sldMkLst>
          <pc:docMk/>
          <pc:sldMk cId="1650812006" sldId="2726"/>
        </pc:sldMkLst>
      </pc:sldChg>
      <pc:sldChg chg="del">
        <pc:chgData name="Donato Passarelli" userId="f0cfdcf5-61ca-4be8-aa94-d8e955c9f720" providerId="ADAL" clId="{A9C41360-C079-4733-BC89-60092464E83E}" dt="2023-02-28T21:29:48.808" v="97" actId="2696"/>
        <pc:sldMkLst>
          <pc:docMk/>
          <pc:sldMk cId="2507997125" sldId="2731"/>
        </pc:sldMkLst>
      </pc:sldChg>
      <pc:sldChg chg="del">
        <pc:chgData name="Donato Passarelli" userId="f0cfdcf5-61ca-4be8-aa94-d8e955c9f720" providerId="ADAL" clId="{A9C41360-C079-4733-BC89-60092464E83E}" dt="2023-02-28T21:29:48.808" v="97" actId="2696"/>
        <pc:sldMkLst>
          <pc:docMk/>
          <pc:sldMk cId="1103885398" sldId="2732"/>
        </pc:sldMkLst>
      </pc:sldChg>
      <pc:sldChg chg="del">
        <pc:chgData name="Donato Passarelli" userId="f0cfdcf5-61ca-4be8-aa94-d8e955c9f720" providerId="ADAL" clId="{A9C41360-C079-4733-BC89-60092464E83E}" dt="2023-02-28T21:29:48.808" v="97" actId="2696"/>
        <pc:sldMkLst>
          <pc:docMk/>
          <pc:sldMk cId="696481351" sldId="2733"/>
        </pc:sldMkLst>
      </pc:sldChg>
      <pc:sldChg chg="del">
        <pc:chgData name="Donato Passarelli" userId="f0cfdcf5-61ca-4be8-aa94-d8e955c9f720" providerId="ADAL" clId="{A9C41360-C079-4733-BC89-60092464E83E}" dt="2023-02-28T21:29:48.808" v="97" actId="2696"/>
        <pc:sldMkLst>
          <pc:docMk/>
          <pc:sldMk cId="2608231968" sldId="273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00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4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emf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78388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59359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56072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23630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131383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26269"/>
            <a:ext cx="8709385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3493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2B46-FAFD-B347-92A9-B5226970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AB01F0-92FB-E547-8400-06EEEE3B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Mar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526C06-4869-0848-A411-13CAF2D7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Donato Passarelli   -   SSR1 Cryomodules Test Results   -   FNAL-IBS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96CF1-CD24-9D42-9B87-995FADFCE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56A3-5149-EF46-9F37-E16422E81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6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1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4384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85945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25440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65374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71612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9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4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1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5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opensourceinstruments.com/HBCAM/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g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0.emf"/><Relationship Id="rId7" Type="http://schemas.openxmlformats.org/officeDocument/2006/relationships/image" Target="../media/image14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emf"/><Relationship Id="rId4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3" y="4316829"/>
            <a:ext cx="11067994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3000" dirty="0">
                <a:cs typeface="Helvetica"/>
              </a:rPr>
              <a:t>SSR1 Cryomodule Test Results</a:t>
            </a:r>
            <a:endParaRPr lang="en-US" sz="3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5903" y="5394869"/>
            <a:ext cx="11332308" cy="124772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Donato Passarelli, Alexander Sukhanov</a:t>
            </a:r>
          </a:p>
          <a:p>
            <a:pPr>
              <a:spcBef>
                <a:spcPts val="600"/>
              </a:spcBef>
            </a:pPr>
            <a:r>
              <a:rPr lang="en-US" dirty="0"/>
              <a:t>FNAL-IBS Workshop</a:t>
            </a:r>
          </a:p>
          <a:p>
            <a:pPr>
              <a:spcBef>
                <a:spcPts val="600"/>
              </a:spcBef>
            </a:pPr>
            <a:r>
              <a:rPr lang="en-US" dirty="0"/>
              <a:t>March 1-2, 2023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D545FF-3FDB-416E-A0D6-102779AFB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557AF1-B371-498B-97C4-AABC2C66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197AA-DFB0-4FD6-B1C6-A07773FE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C318F-8060-41F0-94AF-5B384017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96D98-293D-496D-8EB2-1A4E916F0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9C15D4C7-331E-48B3-AC60-78539643F66D}"/>
              </a:ext>
            </a:extLst>
          </p:cNvPr>
          <p:cNvSpPr/>
          <p:nvPr/>
        </p:nvSpPr>
        <p:spPr>
          <a:xfrm>
            <a:off x="304805" y="2553194"/>
            <a:ext cx="11563351" cy="1419102"/>
          </a:xfrm>
          <a:prstGeom prst="roundRect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Helvetica" pitchFamily="2" charset="0"/>
              </a:rPr>
              <a:t>SSR1 Cryomodule</a:t>
            </a:r>
          </a:p>
        </p:txBody>
      </p:sp>
    </p:spTree>
    <p:extLst>
      <p:ext uri="{BB962C8B-B14F-4D97-AF65-F5344CB8AC3E}">
        <p14:creationId xmlns:p14="http://schemas.microsoft.com/office/powerpoint/2010/main" val="2581321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94E50E-9555-42A4-8BB5-813F04F3B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Cooldown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5F2DE-37D3-49B0-81E3-D362A591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3A224-8A67-4AE0-8894-A808F09FB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E2F71-DD7C-4182-8FBC-51A87548B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4AA027E-5126-4B9F-9777-C4C466D12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8" r="8126"/>
          <a:stretch/>
        </p:blipFill>
        <p:spPr>
          <a:xfrm>
            <a:off x="7403532" y="3419314"/>
            <a:ext cx="4693920" cy="2716643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53AD0B9-9BD5-4D25-BD06-44B9EB61559B}"/>
              </a:ext>
            </a:extLst>
          </p:cNvPr>
          <p:cNvSpPr txBox="1">
            <a:spLocks/>
          </p:cNvSpPr>
          <p:nvPr/>
        </p:nvSpPr>
        <p:spPr>
          <a:xfrm>
            <a:off x="7551577" y="1175252"/>
            <a:ext cx="4397829" cy="1960130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Cavities and solenoids were successfully cooled down to 2K. Stable 2K operation was maintained for several months. </a:t>
            </a:r>
            <a:r>
              <a:rPr lang="en-US" sz="2000" b="1" dirty="0">
                <a:solidFill>
                  <a:srgbClr val="00B050"/>
                </a:solidFill>
                <a:latin typeface="HGGothicE" panose="020B0909000000000000" pitchFamily="49" charset="-128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69DBBA-3C6A-4E00-AB70-61C0881B1F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7" r="8002"/>
          <a:stretch/>
        </p:blipFill>
        <p:spPr>
          <a:xfrm>
            <a:off x="3100735" y="1048687"/>
            <a:ext cx="4107992" cy="23918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6D0F9B-A5A1-4DD3-9593-B0C607D742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05" r="7873"/>
          <a:stretch/>
        </p:blipFill>
        <p:spPr>
          <a:xfrm>
            <a:off x="3203872" y="3610267"/>
            <a:ext cx="4026035" cy="23675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46242EF8-1DB5-40D0-BE0E-D5340E1AFE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3551" y="1098158"/>
                <a:ext cx="3031501" cy="5049374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06910" indent="-306910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683667" indent="-306910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133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1071007" indent="-306910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447764" indent="-304792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867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826638" indent="-306910" algn="l" defTabSz="609585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867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3352716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2301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1886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1470" indent="-304792" algn="l" defTabSz="609585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dirty="0"/>
                  <a:t>The thermal shield was successfully cooled to design value </a:t>
                </a:r>
              </a:p>
              <a:p>
                <a:pPr lvl="1"/>
                <a:r>
                  <a:rPr lang="en-US" sz="2000" dirty="0"/>
                  <a:t>Inlet temperature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=40 ±5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000" dirty="0"/>
                  <a:t>. </a:t>
                </a:r>
                <a:r>
                  <a:rPr lang="en-US" sz="1800" b="1" dirty="0">
                    <a:solidFill>
                      <a:srgbClr val="00B050"/>
                    </a:solidFill>
                    <a:latin typeface="HGGothicE" panose="020B0909000000000000" pitchFamily="49" charset="-128"/>
                    <a:ea typeface="HGGothicE" panose="020B0909000000000000" pitchFamily="49" charset="-128"/>
                    <a:cs typeface="Helvetica" panose="020B0604020202020204" pitchFamily="34" charset="0"/>
                  </a:rPr>
                  <a:t>✓</a:t>
                </a:r>
              </a:p>
              <a:p>
                <a:pPr marL="376757" lvl="1" indent="0">
                  <a:buNone/>
                </a:pPr>
                <a:endParaRPr lang="en-US" sz="2000" dirty="0"/>
              </a:p>
              <a:p>
                <a:pPr lvl="1"/>
                <a:r>
                  <a:rPr lang="en-US" sz="2000" dirty="0"/>
                  <a:t>The maximum thermal gradient across the HTTS – at steady state -  is within the expected 30K temperature range. </a:t>
                </a:r>
                <a:r>
                  <a:rPr lang="en-US" sz="1800" b="1" dirty="0">
                    <a:solidFill>
                      <a:srgbClr val="00B050"/>
                    </a:solidFill>
                    <a:latin typeface="HGGothicE" panose="020B0909000000000000" pitchFamily="49" charset="-128"/>
                    <a:ea typeface="HGGothicE" panose="020B0909000000000000" pitchFamily="49" charset="-128"/>
                    <a:cs typeface="Helvetica" panose="020B0604020202020204" pitchFamily="34" charset="0"/>
                  </a:rPr>
                  <a:t>✓</a:t>
                </a:r>
                <a:endParaRPr lang="en-US" sz="2000" dirty="0"/>
              </a:p>
            </p:txBody>
          </p:sp>
        </mc:Choice>
        <mc:Fallback xmlns=""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46242EF8-1DB5-40D0-BE0E-D5340E1AF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51" y="1098158"/>
                <a:ext cx="3031501" cy="5049374"/>
              </a:xfrm>
              <a:prstGeom prst="rect">
                <a:avLst/>
              </a:prstGeom>
              <a:blipFill>
                <a:blip r:embed="rId6"/>
                <a:stretch>
                  <a:fillRect l="-5231" t="-1449" r="-1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0444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47A191-E4AE-4208-B0EE-D77751558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678" y="3790638"/>
            <a:ext cx="3609294" cy="2144510"/>
          </a:xfrm>
        </p:spPr>
        <p:txBody>
          <a:bodyPr/>
          <a:lstStyle/>
          <a:p>
            <a:r>
              <a:rPr lang="en-US" sz="1800" dirty="0"/>
              <a:t>A final gap of about 15mm was left in the direction where the shrinkage calculated to be 7.3 – 9.1 mm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The check of the “gaps” between mobile and fixed components shall be carried out during the design and assembly phases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6B1A29-40B4-4B58-8F6D-241F658C5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Cooldown: lesson learned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A454A-9DD7-48BF-903B-6560635F6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1E638-F56C-453C-A1EF-721DC90F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782AC-25F9-4F33-B438-E1D860AFD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13CCA3-BECA-479E-914C-F5434E8CC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9379" y="3717020"/>
            <a:ext cx="1963862" cy="2612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93BE83-4B4B-4243-88CE-A014A5B3B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803" y="3717019"/>
            <a:ext cx="1963863" cy="26128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7F2005-CE62-4022-AD48-FB14D56D3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701" y="3717020"/>
            <a:ext cx="1964816" cy="26128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87D828-B6D9-4E67-9ED2-1F22D9C1E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27" y="3717019"/>
            <a:ext cx="2121361" cy="26128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37B3F3-5B33-40D9-BD6A-93732E3E5C0F}"/>
              </a:ext>
            </a:extLst>
          </p:cNvPr>
          <p:cNvSpPr txBox="1"/>
          <p:nvPr/>
        </p:nvSpPr>
        <p:spPr>
          <a:xfrm>
            <a:off x="844762" y="3711304"/>
            <a:ext cx="83708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Before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934CA4-774F-4417-8771-208E5F32BA56}"/>
              </a:ext>
            </a:extLst>
          </p:cNvPr>
          <p:cNvSpPr txBox="1"/>
          <p:nvPr/>
        </p:nvSpPr>
        <p:spPr>
          <a:xfrm>
            <a:off x="3049394" y="3711304"/>
            <a:ext cx="628680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6AF14D-F7A4-4880-8690-C936E478C18C}"/>
              </a:ext>
            </a:extLst>
          </p:cNvPr>
          <p:cNvSpPr txBox="1"/>
          <p:nvPr/>
        </p:nvSpPr>
        <p:spPr>
          <a:xfrm>
            <a:off x="8677304" y="3711303"/>
            <a:ext cx="775682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Before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75FC88-D4BD-465B-A888-28299099B820}"/>
              </a:ext>
            </a:extLst>
          </p:cNvPr>
          <p:cNvSpPr txBox="1"/>
          <p:nvPr/>
        </p:nvSpPr>
        <p:spPr>
          <a:xfrm>
            <a:off x="10698982" y="3711302"/>
            <a:ext cx="573926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After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6B1F3E-6676-4355-B0A9-78D70AC23065}"/>
              </a:ext>
            </a:extLst>
          </p:cNvPr>
          <p:cNvGrpSpPr>
            <a:grpSpLocks noChangeAspect="1"/>
          </p:cNvGrpSpPr>
          <p:nvPr/>
        </p:nvGrpSpPr>
        <p:grpSpPr>
          <a:xfrm>
            <a:off x="360503" y="1480360"/>
            <a:ext cx="5205080" cy="2166096"/>
            <a:chOff x="3126854" y="855314"/>
            <a:chExt cx="5938291" cy="2471222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67292441-C390-4C91-A1F0-C0AD24D87F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26854" y="855314"/>
              <a:ext cx="5938291" cy="2471222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0476402-D0AB-443B-95C6-030315AB1BD4}"/>
                </a:ext>
              </a:extLst>
            </p:cNvPr>
            <p:cNvSpPr/>
            <p:nvPr/>
          </p:nvSpPr>
          <p:spPr>
            <a:xfrm>
              <a:off x="7456800" y="1401109"/>
              <a:ext cx="634158" cy="592069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4C87687-4941-4DBE-9B9A-E0EBC741C0D8}"/>
                </a:ext>
              </a:extLst>
            </p:cNvPr>
            <p:cNvSpPr/>
            <p:nvPr/>
          </p:nvSpPr>
          <p:spPr>
            <a:xfrm>
              <a:off x="4022737" y="1401108"/>
              <a:ext cx="634158" cy="592069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7F7E26C-F9F0-4423-8051-184878A15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8563" y="1394909"/>
            <a:ext cx="6503437" cy="2416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5447C9-E2FC-4015-8956-4528E5D64106}"/>
              </a:ext>
            </a:extLst>
          </p:cNvPr>
          <p:cNvSpPr txBox="1"/>
          <p:nvPr/>
        </p:nvSpPr>
        <p:spPr>
          <a:xfrm>
            <a:off x="304800" y="902825"/>
            <a:ext cx="11658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successful cooldown was achieved at the second attempt after “correction of gaps” was made</a:t>
            </a:r>
          </a:p>
        </p:txBody>
      </p:sp>
    </p:spTree>
    <p:extLst>
      <p:ext uri="{BB962C8B-B14F-4D97-AF65-F5344CB8AC3E}">
        <p14:creationId xmlns:p14="http://schemas.microsoft.com/office/powerpoint/2010/main" val="1650812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35B489A-15E5-4971-B14A-CE0E075B3F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7645854"/>
              </p:ext>
            </p:extLst>
          </p:nvPr>
        </p:nvGraphicFramePr>
        <p:xfrm>
          <a:off x="822112" y="957279"/>
          <a:ext cx="10307134" cy="18288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748402">
                  <a:extLst>
                    <a:ext uri="{9D8B030D-6E8A-4147-A177-3AD203B41FA5}">
                      <a16:colId xmlns:a16="http://schemas.microsoft.com/office/drawing/2014/main" val="508161319"/>
                    </a:ext>
                  </a:extLst>
                </a:gridCol>
                <a:gridCol w="2444354">
                  <a:extLst>
                    <a:ext uri="{9D8B030D-6E8A-4147-A177-3AD203B41FA5}">
                      <a16:colId xmlns:a16="http://schemas.microsoft.com/office/drawing/2014/main" val="1218820953"/>
                    </a:ext>
                  </a:extLst>
                </a:gridCol>
                <a:gridCol w="2557189">
                  <a:extLst>
                    <a:ext uri="{9D8B030D-6E8A-4147-A177-3AD203B41FA5}">
                      <a16:colId xmlns:a16="http://schemas.microsoft.com/office/drawing/2014/main" val="888155641"/>
                    </a:ext>
                  </a:extLst>
                </a:gridCol>
                <a:gridCol w="2557189">
                  <a:extLst>
                    <a:ext uri="{9D8B030D-6E8A-4147-A177-3AD203B41FA5}">
                      <a16:colId xmlns:a16="http://schemas.microsoft.com/office/drawing/2014/main" val="275889215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Prototype SSR1 CM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Static Heat Loads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30238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r>
                        <a:rPr lang="en-US" sz="2000"/>
                        <a:t>Proto SSR1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LTTS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HTTS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72192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Estimated values [W]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06245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Measured values [W]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27.8 ±2.5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58.4 ±4.5</a:t>
                      </a:r>
                      <a:endParaRPr lang="en-US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222.1 ±8.0</a:t>
                      </a:r>
                      <a:endParaRPr lang="en-US" baseline="4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17498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7EABF3F-E1C4-40FB-A8BC-74CEA700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CM Static Heat Loads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EA06E-81CC-468B-A297-154870142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51A0E-9C59-48F3-BBCF-9E247543F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17028-9ED1-4C09-8D6E-7518798DE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28884715-37A6-461B-8BB6-0156ECE7E9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609809"/>
              </p:ext>
            </p:extLst>
          </p:nvPr>
        </p:nvGraphicFramePr>
        <p:xfrm>
          <a:off x="822112" y="4786306"/>
          <a:ext cx="10307134" cy="13716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809363">
                  <a:extLst>
                    <a:ext uri="{9D8B030D-6E8A-4147-A177-3AD203B41FA5}">
                      <a16:colId xmlns:a16="http://schemas.microsoft.com/office/drawing/2014/main" val="508161319"/>
                    </a:ext>
                  </a:extLst>
                </a:gridCol>
                <a:gridCol w="2383393">
                  <a:extLst>
                    <a:ext uri="{9D8B030D-6E8A-4147-A177-3AD203B41FA5}">
                      <a16:colId xmlns:a16="http://schemas.microsoft.com/office/drawing/2014/main" val="1218820953"/>
                    </a:ext>
                  </a:extLst>
                </a:gridCol>
                <a:gridCol w="2557189">
                  <a:extLst>
                    <a:ext uri="{9D8B030D-6E8A-4147-A177-3AD203B41FA5}">
                      <a16:colId xmlns:a16="http://schemas.microsoft.com/office/drawing/2014/main" val="888155641"/>
                    </a:ext>
                  </a:extLst>
                </a:gridCol>
                <a:gridCol w="2557189">
                  <a:extLst>
                    <a:ext uri="{9D8B030D-6E8A-4147-A177-3AD203B41FA5}">
                      <a16:colId xmlns:a16="http://schemas.microsoft.com/office/drawing/2014/main" val="275889215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Production SSR1 CM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Static Heat Loads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30238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r>
                        <a:rPr lang="en-US" sz="2000"/>
                        <a:t>Proto SSR1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LTTS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HTTS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2192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Estimated values [W]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245396"/>
                  </a:ext>
                </a:extLst>
              </a:tr>
            </a:tbl>
          </a:graphicData>
        </a:graphic>
      </p:graphicFrame>
      <p:sp>
        <p:nvSpPr>
          <p:cNvPr id="12" name="Arrow: Curved Right 11">
            <a:extLst>
              <a:ext uri="{FF2B5EF4-FFF2-40B4-BE49-F238E27FC236}">
                <a16:creationId xmlns:a16="http://schemas.microsoft.com/office/drawing/2014/main" id="{5668419A-80EE-4910-9D2D-0F93AAC6420F}"/>
              </a:ext>
            </a:extLst>
          </p:cNvPr>
          <p:cNvSpPr/>
          <p:nvPr/>
        </p:nvSpPr>
        <p:spPr>
          <a:xfrm>
            <a:off x="179069" y="1757779"/>
            <a:ext cx="552451" cy="2068497"/>
          </a:xfrm>
          <a:prstGeom prst="curvedRightArrow">
            <a:avLst>
              <a:gd name="adj1" fmla="val 34797"/>
              <a:gd name="adj2" fmla="val 84016"/>
              <a:gd name="adj3" fmla="val 39463"/>
            </a:avLst>
          </a:prstGeom>
          <a:gradFill>
            <a:gsLst>
              <a:gs pos="0">
                <a:srgbClr val="92D050"/>
              </a:gs>
              <a:gs pos="100000">
                <a:srgbClr val="004C97"/>
              </a:gs>
            </a:gsLst>
          </a:gradFill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9FE346-6B2B-47B4-AABF-43A2BD39428D}"/>
              </a:ext>
            </a:extLst>
          </p:cNvPr>
          <p:cNvSpPr txBox="1"/>
          <p:nvPr/>
        </p:nvSpPr>
        <p:spPr>
          <a:xfrm>
            <a:off x="822111" y="3345924"/>
            <a:ext cx="1030713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New design of the solenoid and current leads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Improved design of thermal shield/intercepts, configuration of MLI</a:t>
            </a:r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C8771467-4360-4C51-BE3E-DF13865A459D}"/>
              </a:ext>
            </a:extLst>
          </p:cNvPr>
          <p:cNvSpPr/>
          <p:nvPr/>
        </p:nvSpPr>
        <p:spPr>
          <a:xfrm>
            <a:off x="179068" y="4023065"/>
            <a:ext cx="552451" cy="1933852"/>
          </a:xfrm>
          <a:prstGeom prst="curvedRightArrow">
            <a:avLst>
              <a:gd name="adj1" fmla="val 34797"/>
              <a:gd name="adj2" fmla="val 84016"/>
              <a:gd name="adj3" fmla="val 39463"/>
            </a:avLst>
          </a:prstGeom>
          <a:gradFill>
            <a:gsLst>
              <a:gs pos="0">
                <a:srgbClr val="92D050"/>
              </a:gs>
              <a:gs pos="100000">
                <a:srgbClr val="004C97"/>
              </a:gs>
            </a:gsLst>
          </a:gradFill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25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4DD148-B93E-4E9B-99DA-40AB6E5A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CM Static Heat Loads Improvement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4F1E5-03DC-4AAB-8425-7EE38005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F4665-5668-4F66-B8C0-EB14B3A48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D08EF-88C8-4D79-B3F0-25B77A050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99F0036-A813-4FA7-A3DE-9505433AC24E}"/>
              </a:ext>
            </a:extLst>
          </p:cNvPr>
          <p:cNvSpPr txBox="1">
            <a:spLocks/>
          </p:cNvSpPr>
          <p:nvPr/>
        </p:nvSpPr>
        <p:spPr>
          <a:xfrm>
            <a:off x="304805" y="798653"/>
            <a:ext cx="11688927" cy="5161243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800" b="1" dirty="0"/>
              <a:t>Conduction cooled type of solenoid </a:t>
            </a:r>
            <a:r>
              <a:rPr lang="en-US" sz="1800" dirty="0"/>
              <a:t>was chosen for future SSR1 and SSR2 CMs based</a:t>
            </a:r>
            <a:r>
              <a:rPr lang="en-US" sz="2000" dirty="0"/>
              <a:t> on the performance in terms of static heat loads (SHL) of the He-bath cooled units used for prototype SSR1 cryomodule.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Estimated SHL at 2K of the SSR1 He-bath cooled solenoids and current leads: 14.2 W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Estimated SHL at 2K of the new SSR conduction cooled solenoids and current leads: 1.3 W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10x reduction of the Solenoids/Current lead SHL at 2K contributes to reduce about 2x the total CM SHL at 2K (25.4W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13.2 W)</a:t>
            </a:r>
          </a:p>
        </p:txBody>
      </p:sp>
      <p:pic>
        <p:nvPicPr>
          <p:cNvPr id="10" name="Picture 9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7049386B-B12A-40B4-8651-F9A5C69449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0" r="1992"/>
          <a:stretch/>
        </p:blipFill>
        <p:spPr>
          <a:xfrm>
            <a:off x="6028606" y="3327194"/>
            <a:ext cx="1787035" cy="2392547"/>
          </a:xfrm>
          <a:prstGeom prst="rect">
            <a:avLst/>
          </a:prstGeom>
          <a:ln>
            <a:solidFill>
              <a:srgbClr val="004C97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2C4A51-3F84-4D07-A630-BF69612D3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00" y="2852658"/>
            <a:ext cx="3516262" cy="3249310"/>
          </a:xfrm>
          <a:prstGeom prst="rect">
            <a:avLst/>
          </a:prstGeom>
        </p:spPr>
      </p:pic>
      <p:pic>
        <p:nvPicPr>
          <p:cNvPr id="19" name="Picture 18" descr="A picture containing watch&#10;&#10;Description automatically generated">
            <a:extLst>
              <a:ext uri="{FF2B5EF4-FFF2-40B4-BE49-F238E27FC236}">
                <a16:creationId xmlns:a16="http://schemas.microsoft.com/office/drawing/2014/main" id="{97F77355-F77B-47B4-8EA8-8E8AE41D58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43" t="3244" r="25950" b="3525"/>
          <a:stretch/>
        </p:blipFill>
        <p:spPr>
          <a:xfrm>
            <a:off x="8102345" y="2852658"/>
            <a:ext cx="3342764" cy="33384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69AE24-C0B7-4209-AD5A-A251990E5F8D}"/>
              </a:ext>
            </a:extLst>
          </p:cNvPr>
          <p:cNvSpPr txBox="1"/>
          <p:nvPr/>
        </p:nvSpPr>
        <p:spPr>
          <a:xfrm>
            <a:off x="6692894" y="6090098"/>
            <a:ext cx="2997723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Conduction cooled SSR solenoid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4D8E9E-CD49-4534-9FE0-88DB21DFCCD5}"/>
              </a:ext>
            </a:extLst>
          </p:cNvPr>
          <p:cNvSpPr txBox="1"/>
          <p:nvPr/>
        </p:nvSpPr>
        <p:spPr>
          <a:xfrm>
            <a:off x="698369" y="6096158"/>
            <a:ext cx="2997723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He-bath cooled SSR1 solenoid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7C6905-A0FB-4557-A1A7-D96A2634A9D5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7815641" y="4523468"/>
            <a:ext cx="1511239" cy="0"/>
          </a:xfrm>
          <a:prstGeom prst="line">
            <a:avLst/>
          </a:prstGeom>
          <a:ln>
            <a:solidFill>
              <a:srgbClr val="004C97"/>
            </a:solidFill>
            <a:head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464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360DBD2F-25AA-4C03-8F69-4031540F4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27" r="4069"/>
          <a:stretch/>
        </p:blipFill>
        <p:spPr>
          <a:xfrm>
            <a:off x="188536" y="1327618"/>
            <a:ext cx="4313730" cy="23996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0D28E4-DD96-492C-B48C-523D65675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Vacuum: Insulating and Beamline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D4F1D-6730-4BFA-86D8-C770EADA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3F3BF-9D6A-420D-94BF-BCF78F1B8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918-0053-4D0B-B837-79A9D206C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082F4015-1FFB-4D92-BD88-F0642112EBC5}"/>
              </a:ext>
            </a:extLst>
          </p:cNvPr>
          <p:cNvGraphicFramePr>
            <a:graphicFrameLocks/>
          </p:cNvGraphicFramePr>
          <p:nvPr/>
        </p:nvGraphicFramePr>
        <p:xfrm>
          <a:off x="4704604" y="1576879"/>
          <a:ext cx="4466420" cy="1950720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2479249">
                  <a:extLst>
                    <a:ext uri="{9D8B030D-6E8A-4147-A177-3AD203B41FA5}">
                      <a16:colId xmlns:a16="http://schemas.microsoft.com/office/drawing/2014/main" val="3265157199"/>
                    </a:ext>
                  </a:extLst>
                </a:gridCol>
                <a:gridCol w="876693">
                  <a:extLst>
                    <a:ext uri="{9D8B030D-6E8A-4147-A177-3AD203B41FA5}">
                      <a16:colId xmlns:a16="http://schemas.microsoft.com/office/drawing/2014/main" val="247178237"/>
                    </a:ext>
                  </a:extLst>
                </a:gridCol>
                <a:gridCol w="1110478">
                  <a:extLst>
                    <a:ext uri="{9D8B030D-6E8A-4147-A177-3AD203B41FA5}">
                      <a16:colId xmlns:a16="http://schemas.microsoft.com/office/drawing/2014/main" val="1698932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Parameter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TRS value</a:t>
                      </a:r>
                      <a:endParaRPr lang="en-US" sz="16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Helvetica" panose="020B0604020202020204" pitchFamily="34" charset="0"/>
                        </a:rPr>
                        <a:t>Measured value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9559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Helvetica" panose="020B0604020202020204" pitchFamily="34" charset="0"/>
                        </a:rPr>
                        <a:t>Insulating vacuum at room temperature before the cooldown, mbar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≤ 5·10</a:t>
                      </a:r>
                      <a:r>
                        <a:rPr lang="en-US" sz="1600" b="0" baseline="300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-5</a:t>
                      </a:r>
                      <a:endParaRPr lang="en-US" sz="1600" b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Helvetica" panose="020B0604020202020204" pitchFamily="34" charset="0"/>
                        </a:rPr>
                        <a:t>1</a:t>
                      </a:r>
                      <a:r>
                        <a:rPr lang="en-US" sz="1600" b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·10</a:t>
                      </a:r>
                      <a:r>
                        <a:rPr lang="en-US" sz="1600" b="0" baseline="300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-6</a:t>
                      </a:r>
                      <a:endParaRPr lang="en-US" sz="16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05129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Insulating vacuum after the cooldown (cavities at 2K), mbar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≤ 5·10</a:t>
                      </a:r>
                      <a:r>
                        <a:rPr lang="en-US" sz="1600" b="0" baseline="300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-6</a:t>
                      </a:r>
                      <a:endParaRPr lang="en-US" sz="1600" b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1.33·10</a:t>
                      </a:r>
                      <a:r>
                        <a:rPr lang="en-US" sz="1600" b="0" baseline="30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-8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701467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5ED5E29-A23B-49E4-81BD-319276EBDFBF}"/>
              </a:ext>
            </a:extLst>
          </p:cNvPr>
          <p:cNvSpPr txBox="1"/>
          <p:nvPr/>
        </p:nvSpPr>
        <p:spPr>
          <a:xfrm>
            <a:off x="9257212" y="1865723"/>
            <a:ext cx="2934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insulating vacuum exceeded requirements in all operating conditions. </a:t>
            </a:r>
            <a:r>
              <a:rPr lang="en-US" sz="2000" b="1" dirty="0">
                <a:solidFill>
                  <a:srgbClr val="00B050"/>
                </a:solidFill>
                <a:latin typeface="HGGothicE" panose="020B0909000000000000" pitchFamily="49" charset="-128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AF2DEA-61D3-460F-A918-8EE0443A8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2" r="4289"/>
          <a:stretch/>
        </p:blipFill>
        <p:spPr>
          <a:xfrm>
            <a:off x="188536" y="3727269"/>
            <a:ext cx="4313730" cy="2422654"/>
          </a:xfrm>
          <a:prstGeom prst="rect">
            <a:avLst/>
          </a:prstGeom>
        </p:spPr>
      </p:pic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D1A76E8D-D96B-4C7B-80DD-B3B90EE3688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04604" y="4036171"/>
          <a:ext cx="4466420" cy="1950720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2479249">
                  <a:extLst>
                    <a:ext uri="{9D8B030D-6E8A-4147-A177-3AD203B41FA5}">
                      <a16:colId xmlns:a16="http://schemas.microsoft.com/office/drawing/2014/main" val="3265157199"/>
                    </a:ext>
                  </a:extLst>
                </a:gridCol>
                <a:gridCol w="876693">
                  <a:extLst>
                    <a:ext uri="{9D8B030D-6E8A-4147-A177-3AD203B41FA5}">
                      <a16:colId xmlns:a16="http://schemas.microsoft.com/office/drawing/2014/main" val="247178237"/>
                    </a:ext>
                  </a:extLst>
                </a:gridCol>
                <a:gridCol w="1110478">
                  <a:extLst>
                    <a:ext uri="{9D8B030D-6E8A-4147-A177-3AD203B41FA5}">
                      <a16:colId xmlns:a16="http://schemas.microsoft.com/office/drawing/2014/main" val="1698932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Parameter</a:t>
                      </a:r>
                      <a:endParaRPr lang="en-US" sz="16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TRS value</a:t>
                      </a:r>
                      <a:endParaRPr lang="en-US" sz="16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Helvetica" panose="020B0604020202020204" pitchFamily="34" charset="0"/>
                        </a:rPr>
                        <a:t>Measured value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9559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Helvetica" panose="020B0604020202020204" pitchFamily="34" charset="0"/>
                        </a:rPr>
                        <a:t>Beamline vacuum at room temperature before the cooldown, mbar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≤ 5·10</a:t>
                      </a:r>
                      <a:r>
                        <a:rPr lang="en-US" sz="1600" b="0" baseline="300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-7</a:t>
                      </a:r>
                      <a:endParaRPr lang="en-US" sz="1600" b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Helvetica" panose="020B0604020202020204" pitchFamily="34" charset="0"/>
                        </a:rPr>
                        <a:t>1.18</a:t>
                      </a:r>
                      <a:r>
                        <a:rPr lang="en-US" sz="1600" b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·10</a:t>
                      </a:r>
                      <a:r>
                        <a:rPr lang="en-US" sz="1600" b="0" baseline="300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-8</a:t>
                      </a:r>
                      <a:endParaRPr lang="en-US" sz="160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31593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Beamline vacuum after the cooldown (cavities at 2K), mbar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≤ 1·10</a:t>
                      </a:r>
                      <a:r>
                        <a:rPr lang="en-US" sz="1600" b="0" baseline="3000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-9</a:t>
                      </a:r>
                      <a:endParaRPr lang="en-US" sz="1600" b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3.3·10</a:t>
                      </a:r>
                      <a:r>
                        <a:rPr lang="en-US" sz="1600" b="0" baseline="30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-10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701467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4EDC0C1-6917-40D6-9CF3-C86A8F116AEF}"/>
              </a:ext>
            </a:extLst>
          </p:cNvPr>
          <p:cNvSpPr txBox="1"/>
          <p:nvPr/>
        </p:nvSpPr>
        <p:spPr>
          <a:xfrm>
            <a:off x="9335140" y="4221044"/>
            <a:ext cx="2856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beamline vacuum exceeded requirements in all operating conditions. </a:t>
            </a:r>
            <a:r>
              <a:rPr lang="en-US" sz="2000" b="1" dirty="0">
                <a:solidFill>
                  <a:srgbClr val="00B050"/>
                </a:solidFill>
                <a:latin typeface="HGGothicE" panose="020B0909000000000000" pitchFamily="49" charset="-128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3436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986ED4-CF07-472D-A7AD-168A5E2B5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Strongback – the </a:t>
            </a:r>
            <a:r>
              <a:rPr lang="en-US" dirty="0" err="1"/>
              <a:t>coldmass</a:t>
            </a:r>
            <a:r>
              <a:rPr lang="en-US" dirty="0"/>
              <a:t> foundation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38331-E79F-45AC-A2EF-284462F47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B21E3-9983-4634-B319-05C6FC367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1A328-7DBC-49CD-9B5C-3B4F03D5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80DE31-D401-40AA-8157-1C3F49E3B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3" r="3646"/>
          <a:stretch/>
        </p:blipFill>
        <p:spPr>
          <a:xfrm>
            <a:off x="304800" y="976945"/>
            <a:ext cx="5887156" cy="3255689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900213E2-A053-4437-A34B-962646D6E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086" y="915709"/>
            <a:ext cx="5704114" cy="35033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C0A63EAE-4965-42B3-87C7-FC624C257C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849" y="4778080"/>
                <a:ext cx="11563351" cy="1366295"/>
              </a:xfrm>
            </p:spPr>
            <p:txBody>
              <a:bodyPr/>
              <a:lstStyle/>
              <a:p>
                <a:r>
                  <a:rPr lang="en-US" sz="20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measured temperature is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281</m:t>
                    </m:r>
                    <m:r>
                      <a:rPr lang="en-US" sz="2000" i="1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000" i="1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 ≤ 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4E4E4E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000" i="1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 ≤ 310</m:t>
                    </m:r>
                    <m:r>
                      <a:rPr lang="en-US" sz="2000" i="1">
                        <a:solidFill>
                          <a:srgbClr val="4E4E4E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0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with a thermal gradient never exceeding 1K. </a:t>
                </a:r>
                <a:r>
                  <a:rPr lang="en-US" sz="2000" b="1" dirty="0">
                    <a:solidFill>
                      <a:srgbClr val="00B050"/>
                    </a:solidFill>
                    <a:latin typeface="Helvetica" panose="020B0604020202020204" pitchFamily="34" charset="0"/>
                    <a:ea typeface="HGGothicE" panose="020B0909000000000000" pitchFamily="49" charset="-128"/>
                    <a:cs typeface="Helvetica" panose="020B0604020202020204" pitchFamily="34" charset="0"/>
                  </a:rPr>
                  <a:t>✓</a:t>
                </a:r>
                <a:r>
                  <a:rPr lang="en-US" sz="20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20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 </a:t>
                </a:r>
                <a:r>
                  <a:rPr lang="en-US" sz="2000" b="1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thermal and structural performance</a:t>
                </a:r>
                <a:r>
                  <a:rPr lang="en-US" sz="20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of the </a:t>
                </a:r>
                <a:r>
                  <a:rPr lang="en-US" sz="2000" b="1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SSR1 strongback</a:t>
                </a:r>
                <a:r>
                  <a:rPr lang="en-US" sz="20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during assembly, transportation, cooldown/warmup </a:t>
                </a:r>
                <a:r>
                  <a:rPr lang="en-US" sz="2000" b="1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validates the concept of the room temperature strongback</a:t>
                </a:r>
                <a:r>
                  <a:rPr lang="en-US" sz="20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serving as the coldmass foundation. </a:t>
                </a:r>
                <a:r>
                  <a:rPr lang="en-US" sz="2000" b="1" dirty="0">
                    <a:solidFill>
                      <a:srgbClr val="00B050"/>
                    </a:solidFill>
                    <a:latin typeface="HGGothicE" panose="020B0909000000000000" pitchFamily="49" charset="-128"/>
                    <a:ea typeface="HGGothicE" panose="020B0909000000000000" pitchFamily="49" charset="-128"/>
                    <a:cs typeface="Helvetica" panose="020B0604020202020204" pitchFamily="34" charset="0"/>
                  </a:rPr>
                  <a:t>✓</a:t>
                </a:r>
                <a:r>
                  <a:rPr lang="en-US" sz="20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C0A63EAE-4965-42B3-87C7-FC624C257C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849" y="4778080"/>
                <a:ext cx="11563351" cy="1366295"/>
              </a:xfrm>
              <a:blipFill>
                <a:blip r:embed="rId4"/>
                <a:stretch>
                  <a:fillRect l="-1206" t="-7407" r="-329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D62B83F-316E-49B7-BFCD-D98633282A36}"/>
              </a:ext>
            </a:extLst>
          </p:cNvPr>
          <p:cNvSpPr/>
          <p:nvPr/>
        </p:nvSpPr>
        <p:spPr>
          <a:xfrm>
            <a:off x="7654565" y="3996965"/>
            <a:ext cx="650449" cy="23566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31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196B68-D654-4539-BEF5-4B4DE764A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Alignment and monitoring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34FE3-66B2-4DE2-8496-D107F568A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BAE0F-F1AA-45E2-9B44-2C4F73A95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F4B06-B2EA-42FF-828D-40F064252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FEFF71-F79A-43E0-A489-30F745213AD9}"/>
              </a:ext>
            </a:extLst>
          </p:cNvPr>
          <p:cNvSpPr/>
          <p:nvPr/>
        </p:nvSpPr>
        <p:spPr>
          <a:xfrm>
            <a:off x="6426926" y="846893"/>
            <a:ext cx="54602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Monitoring: HBCAMs</a:t>
            </a:r>
          </a:p>
          <a:p>
            <a:r>
              <a:rPr lang="en-US" sz="180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 innovative computer vision system composed of four </a:t>
            </a:r>
            <a:r>
              <a:rPr lang="en-US" sz="180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HBCAMs</a:t>
            </a:r>
            <a:r>
              <a:rPr lang="en-US" sz="180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were used to monitor the positioning of cavities and solenoids after the final alignment during final assembly phases, transportation, cooldowns and warmups.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E9C601-6400-4838-BCF0-946E15F56E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98"/>
          <a:stretch/>
        </p:blipFill>
        <p:spPr>
          <a:xfrm>
            <a:off x="5529623" y="2633699"/>
            <a:ext cx="6502947" cy="338485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336142C-F0F1-4C35-8B41-374FA904DDEC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964176"/>
            <a:ext cx="5176929" cy="3045268"/>
            <a:chOff x="1" y="2965900"/>
            <a:chExt cx="5738400" cy="33755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8612C0A-DC57-4D51-8DF8-AE858831131F}"/>
                </a:ext>
              </a:extLst>
            </p:cNvPr>
            <p:cNvGrpSpPr/>
            <p:nvPr/>
          </p:nvGrpSpPr>
          <p:grpSpPr>
            <a:xfrm>
              <a:off x="1" y="2965900"/>
              <a:ext cx="5738400" cy="3375547"/>
              <a:chOff x="1" y="2919720"/>
              <a:chExt cx="5738400" cy="337554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27FDBB5-11C5-4E95-835F-0B1A1000B8AA}"/>
                  </a:ext>
                </a:extLst>
              </p:cNvPr>
              <p:cNvGrpSpPr/>
              <p:nvPr/>
            </p:nvGrpSpPr>
            <p:grpSpPr>
              <a:xfrm>
                <a:off x="1" y="2919720"/>
                <a:ext cx="5738400" cy="3375547"/>
                <a:chOff x="1" y="1098978"/>
                <a:chExt cx="5738400" cy="3375547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57DE5FC8-73D4-41E2-BC3B-6F8A28BD99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0349"/>
                <a:stretch/>
              </p:blipFill>
              <p:spPr>
                <a:xfrm>
                  <a:off x="1" y="1098978"/>
                  <a:ext cx="5738400" cy="3375547"/>
                </a:xfrm>
                <a:prstGeom prst="rect">
                  <a:avLst/>
                </a:prstGeom>
              </p:spPr>
            </p:pic>
            <p:pic>
              <p:nvPicPr>
                <p:cNvPr id="17" name="Picture 2" descr="FARO Laser Tracker">
                  <a:extLst>
                    <a:ext uri="{FF2B5EF4-FFF2-40B4-BE49-F238E27FC236}">
                      <a16:creationId xmlns:a16="http://schemas.microsoft.com/office/drawing/2014/main" id="{47DCBB00-D1F7-42D8-B6BD-5BE0767FF2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6225" y="1385016"/>
                  <a:ext cx="879520" cy="10659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" name="Freeform 40">
                  <a:extLst>
                    <a:ext uri="{FF2B5EF4-FFF2-40B4-BE49-F238E27FC236}">
                      <a16:creationId xmlns:a16="http://schemas.microsoft.com/office/drawing/2014/main" id="{3E750206-8741-46AB-9C97-2CE051351A60}"/>
                    </a:ext>
                  </a:extLst>
                </p:cNvPr>
                <p:cNvSpPr/>
                <p:nvPr/>
              </p:nvSpPr>
              <p:spPr>
                <a:xfrm>
                  <a:off x="942109" y="1191491"/>
                  <a:ext cx="4036291" cy="1985818"/>
                </a:xfrm>
                <a:custGeom>
                  <a:avLst/>
                  <a:gdLst>
                    <a:gd name="connsiteX0" fmla="*/ 628073 w 4036291"/>
                    <a:gd name="connsiteY0" fmla="*/ 277091 h 1985818"/>
                    <a:gd name="connsiteX1" fmla="*/ 4036291 w 4036291"/>
                    <a:gd name="connsiteY1" fmla="*/ 0 h 1985818"/>
                    <a:gd name="connsiteX2" fmla="*/ 0 w 4036291"/>
                    <a:gd name="connsiteY2" fmla="*/ 1985818 h 1985818"/>
                    <a:gd name="connsiteX3" fmla="*/ 628073 w 4036291"/>
                    <a:gd name="connsiteY3" fmla="*/ 277091 h 1985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6291" h="1985818">
                      <a:moveTo>
                        <a:pt x="628073" y="277091"/>
                      </a:moveTo>
                      <a:lnTo>
                        <a:pt x="4036291" y="0"/>
                      </a:lnTo>
                      <a:lnTo>
                        <a:pt x="0" y="1985818"/>
                      </a:lnTo>
                      <a:lnTo>
                        <a:pt x="628073" y="27709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2700000" scaled="1"/>
                  <a:tileRect/>
                </a:gradFill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EA8CB509-666E-49F1-9228-5318244839D8}"/>
                    </a:ext>
                  </a:extLst>
                </p:cNvPr>
                <p:cNvCxnSpPr/>
                <p:nvPr/>
              </p:nvCxnSpPr>
              <p:spPr>
                <a:xfrm flipV="1">
                  <a:off x="424873" y="1459346"/>
                  <a:ext cx="5218545" cy="265083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dash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2C69C36E-7F69-4BA4-B249-479E4BD02A19}"/>
                    </a:ext>
                  </a:extLst>
                </p:cNvPr>
                <p:cNvSpPr/>
                <p:nvPr/>
              </p:nvSpPr>
              <p:spPr>
                <a:xfrm>
                  <a:off x="1302327" y="4253542"/>
                  <a:ext cx="96906" cy="9747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744D33E5-052A-491F-91D8-33EA25610336}"/>
                    </a:ext>
                  </a:extLst>
                </p:cNvPr>
                <p:cNvSpPr/>
                <p:nvPr/>
              </p:nvSpPr>
              <p:spPr>
                <a:xfrm>
                  <a:off x="907992" y="4078464"/>
                  <a:ext cx="96906" cy="9747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FBC9E378-10B3-4312-9E48-9B9D7ACE89DC}"/>
                    </a:ext>
                  </a:extLst>
                </p:cNvPr>
                <p:cNvSpPr/>
                <p:nvPr/>
              </p:nvSpPr>
              <p:spPr>
                <a:xfrm>
                  <a:off x="1503180" y="4135185"/>
                  <a:ext cx="96906" cy="9747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22421BAC-48FF-40BB-9DD4-E4921FE0368D}"/>
                    </a:ext>
                  </a:extLst>
                </p:cNvPr>
                <p:cNvSpPr/>
                <p:nvPr/>
              </p:nvSpPr>
              <p:spPr>
                <a:xfrm>
                  <a:off x="5546512" y="2135661"/>
                  <a:ext cx="96906" cy="9747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04E003A-DCCD-4768-B9F6-3517AD6FE866}"/>
                    </a:ext>
                  </a:extLst>
                </p:cNvPr>
                <p:cNvSpPr txBox="1"/>
                <p:nvPr/>
              </p:nvSpPr>
              <p:spPr>
                <a:xfrm>
                  <a:off x="3573779" y="3506329"/>
                  <a:ext cx="1972733" cy="648198"/>
                </a:xfrm>
                <a:prstGeom prst="rect">
                  <a:avLst/>
                </a:prstGeom>
                <a:noFill/>
                <a:ln w="19050">
                  <a:solidFill>
                    <a:srgbClr val="004C97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>
                      <a:solidFill>
                        <a:srgbClr val="004C97"/>
                      </a:solidFill>
                      <a:latin typeface="+mj-lt"/>
                    </a:rPr>
                    <a:t>4 fiducials at each end (8 total)</a:t>
                  </a:r>
                </a:p>
              </p:txBody>
            </p:sp>
          </p:grp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343D667-3AE0-4493-A218-593197D6E07D}"/>
                  </a:ext>
                </a:extLst>
              </p:cNvPr>
              <p:cNvSpPr/>
              <p:nvPr/>
            </p:nvSpPr>
            <p:spPr>
              <a:xfrm>
                <a:off x="626283" y="5451245"/>
                <a:ext cx="96906" cy="9747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D0A668A-9150-48D1-9403-D37F047DC365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flipV="1">
              <a:off x="4560145" y="4127484"/>
              <a:ext cx="986367" cy="1245768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DF0FC7C-7337-4343-B91D-C05AABA51AD8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1575988" y="5697351"/>
              <a:ext cx="1997791" cy="495871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602F71F3-B646-419C-B010-C77960B7CED7}"/>
              </a:ext>
            </a:extLst>
          </p:cNvPr>
          <p:cNvSpPr/>
          <p:nvPr/>
        </p:nvSpPr>
        <p:spPr>
          <a:xfrm>
            <a:off x="304800" y="880643"/>
            <a:ext cx="54602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Alignment: laser trackers</a:t>
            </a:r>
          </a:p>
          <a:p>
            <a:r>
              <a:rPr lang="en-US" sz="180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Cavities and solenoids are aligned on strongback/support posts during the assembly process using laser trackers.</a:t>
            </a:r>
          </a:p>
        </p:txBody>
      </p:sp>
    </p:spTree>
    <p:extLst>
      <p:ext uri="{BB962C8B-B14F-4D97-AF65-F5344CB8AC3E}">
        <p14:creationId xmlns:p14="http://schemas.microsoft.com/office/powerpoint/2010/main" val="4186645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DC96A4-958F-4F61-9797-B1028FA44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monitoring during final 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CDE54-1E66-4147-AC5C-D7577C3C3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1B1A3-B631-45FB-92F8-46A09BD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C7B14-20C3-4BBE-890C-72CD59759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Content Placeholder 7" descr="A picture containing crane&#10;&#10;Description automatically generated">
            <a:extLst>
              <a:ext uri="{FF2B5EF4-FFF2-40B4-BE49-F238E27FC236}">
                <a16:creationId xmlns:a16="http://schemas.microsoft.com/office/drawing/2014/main" id="{9A738449-6153-4A24-AA64-49F6F33FE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193172"/>
            <a:ext cx="8347199" cy="238591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B7AFDB-403D-4706-B492-CF46BDA2C2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387" y="1193172"/>
            <a:ext cx="2935206" cy="2385915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F56F6A90-CFD2-4D08-87A7-2E6CBFC9F6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5" r="7995" b="7752"/>
          <a:stretch/>
        </p:blipFill>
        <p:spPr>
          <a:xfrm>
            <a:off x="304800" y="3631311"/>
            <a:ext cx="5130981" cy="28262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04A3AA-3D78-408E-8FD4-534F0AFA9B97}"/>
              </a:ext>
            </a:extLst>
          </p:cNvPr>
          <p:cNvSpPr txBox="1"/>
          <p:nvPr/>
        </p:nvSpPr>
        <p:spPr>
          <a:xfrm>
            <a:off x="5603999" y="3908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Monitoring the position of cavities and solenoids with HBCAM during the insertion of the coldmass into the vacuum vessel helped to validate that the </a:t>
            </a:r>
            <a:r>
              <a:rPr lang="en-US" sz="1800" u="sng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alignment was retained </a:t>
            </a:r>
            <a:r>
              <a:rPr lang="en-US" sz="1800" b="1">
                <a:solidFill>
                  <a:srgbClr val="00B050"/>
                </a:solidFill>
                <a:latin typeface="HGGothicE" panose="020B0909000000000000" pitchFamily="49" charset="-128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r>
              <a:rPr lang="en-US" sz="180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0970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803BD-4E09-42BC-B43C-FB2A2F4CE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B9436-41AB-4B60-9F93-951C458B1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B7A1D4-ABFD-4454-8D12-CFCD33CE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monitoring during cooldown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30AD3-1835-4F41-A245-1CB760C49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9395DE-D0FE-614F-8CB5-6923A2B3BD17}"/>
              </a:ext>
            </a:extLst>
          </p:cNvPr>
          <p:cNvSpPr txBox="1"/>
          <p:nvPr/>
        </p:nvSpPr>
        <p:spPr>
          <a:xfrm>
            <a:off x="2410249" y="1246141"/>
            <a:ext cx="86889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/>
              <a:t>Horizontal:</a:t>
            </a:r>
          </a:p>
          <a:p>
            <a:r>
              <a:rPr lang="en-US" sz="1200"/>
              <a:t>+- 0.3 mm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BCD277-1943-6A46-B0C4-4F2D712A57B4}"/>
              </a:ext>
            </a:extLst>
          </p:cNvPr>
          <p:cNvGrpSpPr/>
          <p:nvPr/>
        </p:nvGrpSpPr>
        <p:grpSpPr>
          <a:xfrm>
            <a:off x="486799" y="739518"/>
            <a:ext cx="4951431" cy="2940967"/>
            <a:chOff x="1610730" y="703802"/>
            <a:chExt cx="4951431" cy="294096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C9F4A0F-B544-A64E-B0C3-26E8BFFFC9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6" r="4720" b="4056"/>
            <a:stretch/>
          </p:blipFill>
          <p:spPr>
            <a:xfrm>
              <a:off x="1610730" y="995378"/>
              <a:ext cx="4951431" cy="2649391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E5FBE6D-5C05-7A40-9EE6-74D8810C9214}"/>
                </a:ext>
              </a:extLst>
            </p:cNvPr>
            <p:cNvCxnSpPr>
              <a:cxnSpLocks/>
            </p:cNvCxnSpPr>
            <p:nvPr/>
          </p:nvCxnSpPr>
          <p:spPr>
            <a:xfrm>
              <a:off x="2160588" y="2110711"/>
              <a:ext cx="4284662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0AD3CA0-476A-3645-88FD-AC433F9A2215}"/>
                </a:ext>
              </a:extLst>
            </p:cNvPr>
            <p:cNvSpPr txBox="1"/>
            <p:nvPr/>
          </p:nvSpPr>
          <p:spPr>
            <a:xfrm>
              <a:off x="2410250" y="703802"/>
              <a:ext cx="394216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/>
                <a:t>Total Displacement during cooldown RT -&gt; 2K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72A1456-109D-0D4C-9307-E6245623E945}"/>
              </a:ext>
            </a:extLst>
          </p:cNvPr>
          <p:cNvGrpSpPr/>
          <p:nvPr/>
        </p:nvGrpSpPr>
        <p:grpSpPr>
          <a:xfrm>
            <a:off x="486799" y="3680485"/>
            <a:ext cx="4951431" cy="2649392"/>
            <a:chOff x="1610730" y="3644768"/>
            <a:chExt cx="4951431" cy="264939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58E2F68-6596-624B-94FB-22A977272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97" r="4639" b="4345"/>
            <a:stretch/>
          </p:blipFill>
          <p:spPr>
            <a:xfrm>
              <a:off x="1610730" y="3644768"/>
              <a:ext cx="4951431" cy="264939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486E3C-B540-1641-9A85-FBD1E45152C8}"/>
                </a:ext>
              </a:extLst>
            </p:cNvPr>
            <p:cNvSpPr txBox="1"/>
            <p:nvPr/>
          </p:nvSpPr>
          <p:spPr>
            <a:xfrm>
              <a:off x="2410250" y="3889365"/>
              <a:ext cx="1051891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accent3"/>
                  </a:solidFill>
                </a:rPr>
                <a:t>Vertical:</a:t>
              </a:r>
            </a:p>
            <a:p>
              <a:r>
                <a:rPr lang="en-US" sz="1200" b="1">
                  <a:solidFill>
                    <a:schemeClr val="accent3"/>
                  </a:solidFill>
                </a:rPr>
                <a:t>1.2 +- 0.1 mm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112926C-CA89-C14E-A8FD-BF5C78E8985C}"/>
                </a:ext>
              </a:extLst>
            </p:cNvPr>
            <p:cNvCxnSpPr>
              <a:cxnSpLocks/>
            </p:cNvCxnSpPr>
            <p:nvPr/>
          </p:nvCxnSpPr>
          <p:spPr>
            <a:xfrm>
              <a:off x="2160588" y="4787643"/>
              <a:ext cx="4284662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59E07A0-D06A-DE41-845E-28AB4F146C65}"/>
                </a:ext>
              </a:extLst>
            </p:cNvPr>
            <p:cNvSpPr txBox="1"/>
            <p:nvPr/>
          </p:nvSpPr>
          <p:spPr>
            <a:xfrm>
              <a:off x="2340411" y="5043974"/>
              <a:ext cx="186815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/>
                <a:t>Note that during assembly </a:t>
              </a:r>
              <a:r>
                <a:rPr lang="en-US" sz="1200" err="1"/>
                <a:t>cryostring</a:t>
              </a:r>
              <a:r>
                <a:rPr lang="en-US" sz="1200"/>
                <a:t> was pre-aligned vertically at -1.2 mm</a:t>
              </a:r>
            </a:p>
          </p:txBody>
        </p:sp>
      </p:grpSp>
      <p:pic>
        <p:nvPicPr>
          <p:cNvPr id="22" name="Immagine 80">
            <a:extLst>
              <a:ext uri="{FF2B5EF4-FFF2-40B4-BE49-F238E27FC236}">
                <a16:creationId xmlns:a16="http://schemas.microsoft.com/office/drawing/2014/main" id="{A75F1022-814B-4CE1-929A-C5BC308D7B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96" b="4009"/>
          <a:stretch/>
        </p:blipFill>
        <p:spPr bwMode="auto">
          <a:xfrm>
            <a:off x="6028008" y="713841"/>
            <a:ext cx="5706908" cy="4469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863D06-4A80-49D5-8928-18D3395194E2}"/>
              </a:ext>
            </a:extLst>
          </p:cNvPr>
          <p:cNvSpPr txBox="1"/>
          <p:nvPr/>
        </p:nvSpPr>
        <p:spPr>
          <a:xfrm>
            <a:off x="5712823" y="5195531"/>
            <a:ext cx="6174377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measured displacements due to cooldown shrinkage of cavities and solenoids meet the calculated value (vertical 1.2mm) by finite element analysis </a:t>
            </a:r>
            <a:r>
              <a:rPr lang="en-US" sz="1800" b="1" dirty="0">
                <a:solidFill>
                  <a:srgbClr val="00B050"/>
                </a:solidFill>
                <a:latin typeface="HGGothicE" panose="020B0909000000000000" pitchFamily="49" charset="-128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endParaRPr lang="en-US" sz="1800" b="1" dirty="0">
              <a:solidFill>
                <a:srgbClr val="00B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125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9080F9-A02E-4F3A-9536-62D8557D5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9143995" cy="5059363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800" dirty="0"/>
              <a:t>PIP-II Injector Test facility</a:t>
            </a:r>
          </a:p>
          <a:p>
            <a:pPr lvl="1"/>
            <a:r>
              <a:rPr lang="en-US" sz="2400" dirty="0"/>
              <a:t>Scope and cryomodules test plan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Performance and Lessons learned</a:t>
            </a:r>
          </a:p>
          <a:p>
            <a:pPr lvl="1">
              <a:spcBef>
                <a:spcPts val="512"/>
              </a:spcBef>
            </a:pPr>
            <a:r>
              <a:rPr lang="en-US" sz="2400" dirty="0"/>
              <a:t>Single Spoke Resonator Cavities and Cryomodule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4EAFF5-66C1-4E3F-9E76-19BDAEAF5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791DE-D1CF-4AB3-ADFD-2C7AD0F90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91AFB-AE00-4482-9122-7C7A07EB1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244AD-2A04-49C0-A8F2-C53390F7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43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1545E8-4E09-4DFE-9C39-293237945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971552"/>
            <a:ext cx="9306560" cy="5059363"/>
          </a:xfrm>
        </p:spPr>
        <p:txBody>
          <a:bodyPr/>
          <a:lstStyle/>
          <a:p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Resonance frequency and Q</a:t>
            </a:r>
            <a:r>
              <a:rPr lang="en-US" sz="2200" baseline="-25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 </a:t>
            </a: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measurements of </a:t>
            </a:r>
            <a:r>
              <a:rPr lang="en-US" sz="22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cavities</a:t>
            </a: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RT, 4K, 2K. </a:t>
            </a:r>
          </a:p>
          <a:p>
            <a:pPr lvl="1"/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Results are within the expected ranges.</a:t>
            </a:r>
            <a:r>
              <a:rPr lang="en-US" sz="1930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 ✓</a:t>
            </a: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193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 eight </a:t>
            </a:r>
            <a:r>
              <a:rPr lang="en-US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tuners</a:t>
            </a: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fully met acceptance criteria, confirming also measurements previously done in the Spoke Test Cryostat. </a:t>
            </a:r>
            <a:r>
              <a:rPr lang="en-US" sz="2200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lvl="1"/>
            <a:r>
              <a:rPr lang="en-US" sz="1930" dirty="0">
                <a:latin typeface="Helvetica" panose="020B0604020202020204" pitchFamily="34" charset="0"/>
                <a:cs typeface="Helvetica" panose="020B0604020202020204" pitchFamily="34" charset="0"/>
              </a:rPr>
              <a:t>All cavities were successfully tuned to 325.000 MHz at 2K.</a:t>
            </a:r>
            <a:endParaRPr lang="en-US" sz="193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spcBef>
                <a:spcPts val="600"/>
              </a:spcBef>
            </a:pP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Microphonics are better than 10 Hz (LLRF group) </a:t>
            </a:r>
            <a:endParaRPr lang="en-US" sz="1930" b="1" dirty="0">
              <a:solidFill>
                <a:srgbClr val="00B050"/>
              </a:solidFill>
              <a:latin typeface="Helvetica" panose="020B0604020202020204" pitchFamily="34" charset="0"/>
              <a:ea typeface="HGGothicE" panose="020B0909000000000000" pitchFamily="49" charset="-128"/>
              <a:cs typeface="Helvetica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 eight </a:t>
            </a:r>
            <a:r>
              <a:rPr lang="en-US" sz="22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couplers</a:t>
            </a: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reliably worked to process </a:t>
            </a:r>
            <a:r>
              <a:rPr lang="en-US" sz="22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multipacting</a:t>
            </a: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barriers, and to increase cavities fields and accelerate beam </a:t>
            </a:r>
            <a:r>
              <a:rPr lang="en-US" sz="1933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(Maximum power: 5kW) </a:t>
            </a:r>
            <a:r>
              <a:rPr lang="en-US" sz="1933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</a:p>
          <a:p>
            <a:pPr lvl="1">
              <a:spcBef>
                <a:spcPts val="463"/>
              </a:spcBef>
            </a:pP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Couplers successfully conditioned off resonance at pulsed 2-16% DF, then CW</a:t>
            </a:r>
            <a:endParaRPr lang="en-US" sz="1666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Couplers thermal performances were monitored during cooldown. </a:t>
            </a:r>
            <a:r>
              <a:rPr lang="en-US" sz="2200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endParaRPr lang="en-US" sz="22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spcBef>
                <a:spcPts val="463"/>
              </a:spcBef>
            </a:pP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temperature of </a:t>
            </a:r>
            <a:r>
              <a:rPr lang="en-US" sz="193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single ceramic window</a:t>
            </a: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was maintained into the range</a:t>
            </a:r>
            <a:b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283𝐾 ≤ 𝑇 ≤ 310𝐾 using heaters with an average power of 8W/coupler</a:t>
            </a:r>
          </a:p>
          <a:p>
            <a:pPr lvl="1">
              <a:spcBef>
                <a:spcPts val="463"/>
              </a:spcBef>
            </a:pPr>
            <a:r>
              <a:rPr lang="en-US" sz="193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HTTS and LLTS intercepts were used to minimize HL to 2K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7FF135-E788-4BFD-8805-7BBD47F64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frequency of Cavities, Couplers and Tuners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D6FC7-3A9A-46BC-BDC3-27E5C207B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D4FF7-08BD-4A8C-BFB9-02E3648B8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897A0-85DC-468D-A957-9AC48288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12C43F-83D5-493E-A401-35F5E59DC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1361" y="2803028"/>
            <a:ext cx="2468880" cy="1628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BF1A29-961F-4EEC-83C4-30009E6C8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361" y="889618"/>
            <a:ext cx="2468880" cy="1851158"/>
          </a:xfrm>
          <a:prstGeom prst="rect">
            <a:avLst/>
          </a:prstGeom>
        </p:spPr>
      </p:pic>
      <p:pic>
        <p:nvPicPr>
          <p:cNvPr id="9" name="Content Placeholder 5" descr="15-0006-29.hr.jpg">
            <a:extLst>
              <a:ext uri="{FF2B5EF4-FFF2-40B4-BE49-F238E27FC236}">
                <a16:creationId xmlns:a16="http://schemas.microsoft.com/office/drawing/2014/main" id="{8D4B357A-11D0-40EB-B1E4-C68D75F2A8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1361" y="4494717"/>
            <a:ext cx="2468880" cy="185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20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649F7E-9F42-4357-B5D4-58E034E7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cavities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71DC6-975E-4291-8589-8584E1418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8ABE0-7564-41EB-A55C-9847AEBEC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B5B90-10CD-4887-A3FB-EAEB7FA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F94460-99D0-4636-AF11-314EE39763EA}"/>
              </a:ext>
            </a:extLst>
          </p:cNvPr>
          <p:cNvSpPr txBox="1"/>
          <p:nvPr/>
        </p:nvSpPr>
        <p:spPr>
          <a:xfrm>
            <a:off x="172720" y="4435525"/>
            <a:ext cx="5768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 1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1800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 cavities successfully reached the gradient 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set as acceptance criteria (= 1.15 · operating E</a:t>
            </a:r>
            <a:r>
              <a:rPr lang="en-US" sz="1800" baseline="-25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and </a:t>
            </a:r>
            <a:r>
              <a:rPr lang="en-US" sz="1800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FE 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detected (&lt;3 </a:t>
            </a:r>
            <a:r>
              <a:rPr lang="en-US" sz="18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mR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 MP barriers 4-7.5 MV/m. </a:t>
            </a:r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Avg. time to condition: 16 hours</a:t>
            </a:r>
          </a:p>
          <a:p>
            <a:endParaRPr lang="en-US" sz="18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0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868F1D-3692-44F6-AFF7-70375F32CB82}"/>
              </a:ext>
            </a:extLst>
          </p:cNvPr>
          <p:cNvSpPr txBox="1"/>
          <p:nvPr/>
        </p:nvSpPr>
        <p:spPr>
          <a:xfrm>
            <a:off x="6251049" y="4396576"/>
            <a:ext cx="587734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 2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1800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 out of 8 cavities successfully reached the gradient 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set as acceptance criteria</a:t>
            </a:r>
            <a:r>
              <a:rPr lang="en-US" sz="1800" i="1" dirty="0">
                <a:solidFill>
                  <a:srgbClr val="4E4E4E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Cavities 3 &amp; 4 have </a:t>
            </a:r>
            <a:r>
              <a:rPr lang="en-US" sz="1600" dirty="0">
                <a:solidFill>
                  <a:srgbClr val="C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FE (&gt;250 </a:t>
            </a:r>
            <a:r>
              <a:rPr lang="en-US" sz="1600" dirty="0" err="1">
                <a:solidFill>
                  <a:srgbClr val="C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mR</a:t>
            </a:r>
            <a:r>
              <a:rPr lang="en-US" sz="1600" dirty="0">
                <a:solidFill>
                  <a:srgbClr val="C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/h) </a:t>
            </a:r>
            <a:r>
              <a:rPr lang="en-US" sz="1600" dirty="0">
                <a:solidFill>
                  <a:srgbClr val="4E4E4E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at operating gradients.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Cavity 3 has </a:t>
            </a:r>
            <a:r>
              <a:rPr lang="en-US" sz="1600" dirty="0">
                <a:solidFill>
                  <a:srgbClr val="C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soft quench</a:t>
            </a:r>
            <a:r>
              <a:rPr lang="en-US" sz="1600" dirty="0">
                <a:solidFill>
                  <a:srgbClr val="4E4E4E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above 8 MV/m at rate 1/15 minutes due to high FE. </a:t>
            </a: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Operable at 7.5 MV/m.</a:t>
            </a:r>
            <a:r>
              <a:rPr lang="en-US" sz="1600" dirty="0">
                <a:solidFill>
                  <a:srgbClr val="4E4E4E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endParaRPr lang="en-US" sz="20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D76555-7A30-4305-B314-A0483E1FFFFC}"/>
              </a:ext>
            </a:extLst>
          </p:cNvPr>
          <p:cNvSpPr txBox="1"/>
          <p:nvPr/>
        </p:nvSpPr>
        <p:spPr>
          <a:xfrm>
            <a:off x="304800" y="5753840"/>
            <a:ext cx="5496559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Dynamic 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Heat Load: </a:t>
            </a:r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12.8 W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(Req. DHL</a:t>
            </a:r>
            <a:r>
              <a:rPr lang="en-US" sz="1600" baseline="-25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CM1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&lt;8.2W)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600" baseline="-25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= </a:t>
            </a:r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5.33 ±0.50·10</a:t>
            </a:r>
            <a:r>
              <a:rPr lang="en-US" sz="1600" baseline="300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en-US" sz="1600" baseline="30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(Req. Q</a:t>
            </a:r>
            <a:r>
              <a:rPr lang="en-US" sz="1600" baseline="-25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&gt; 8.2 ·10</a:t>
            </a:r>
            <a:r>
              <a:rPr lang="en-US" sz="1600" baseline="30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endParaRPr lang="en-US" sz="1600" baseline="30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DE8DD0-ED7F-43F3-AD7D-A02107D66D58}"/>
              </a:ext>
            </a:extLst>
          </p:cNvPr>
          <p:cNvSpPr txBox="1"/>
          <p:nvPr/>
        </p:nvSpPr>
        <p:spPr>
          <a:xfrm>
            <a:off x="6251049" y="5758230"/>
            <a:ext cx="5636145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Dynamic Heat Loads: </a:t>
            </a:r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35.5 W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(Req. DHL</a:t>
            </a:r>
            <a:r>
              <a:rPr lang="en-US" sz="1600" baseline="-25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CM2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&lt;14.7 W)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6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= </a:t>
            </a:r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3.43 ±0.69·10</a:t>
            </a:r>
            <a:r>
              <a:rPr lang="en-US" sz="1600" baseline="300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 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(Req. Q</a:t>
            </a:r>
            <a:r>
              <a:rPr lang="en-US" sz="1600" baseline="-25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&gt; 8.2 ·10</a:t>
            </a:r>
            <a:r>
              <a:rPr lang="en-US" sz="1600" baseline="30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endParaRPr lang="en-US" sz="1600" baseline="30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264E345F-40AA-4933-AE87-CB477C627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86" r="8111"/>
          <a:stretch/>
        </p:blipFill>
        <p:spPr>
          <a:xfrm>
            <a:off x="6085840" y="829046"/>
            <a:ext cx="5907050" cy="3567530"/>
          </a:xfrm>
          <a:prstGeom prst="rect">
            <a:avLst/>
          </a:prstGeom>
        </p:spPr>
      </p:pic>
      <p:pic>
        <p:nvPicPr>
          <p:cNvPr id="20" name="Picture 19" descr="Chart, bar chart&#10;&#10;Description automatically generated">
            <a:extLst>
              <a:ext uri="{FF2B5EF4-FFF2-40B4-BE49-F238E27FC236}">
                <a16:creationId xmlns:a16="http://schemas.microsoft.com/office/drawing/2014/main" id="{17C5727F-94F6-43E5-96B4-75A3B059A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7" r="8417"/>
          <a:stretch/>
        </p:blipFill>
        <p:spPr>
          <a:xfrm>
            <a:off x="89731" y="829046"/>
            <a:ext cx="5851222" cy="356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04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649F7E-9F42-4357-B5D4-58E034E7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cavities performance: field emission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71DC6-975E-4291-8589-8584E1418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8ABE0-7564-41EB-A55C-9847AEBEC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B5B90-10CD-4887-A3FB-EAEB7FA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4A4669-50F6-41D9-A9FB-FDB9807FD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39" y="877189"/>
            <a:ext cx="11783122" cy="1405428"/>
          </a:xfrm>
        </p:spPr>
        <p:txBody>
          <a:bodyPr/>
          <a:lstStyle/>
          <a:p>
            <a:r>
              <a:rPr lang="en-US" sz="2200" dirty="0"/>
              <a:t>FE increases/changes after thermal cycle (between Phase 1 and Phase 2 testing)</a:t>
            </a:r>
          </a:p>
          <a:p>
            <a:pPr lvl="1"/>
            <a:r>
              <a:rPr lang="en-US" sz="1800" dirty="0"/>
              <a:t>As already described earlier for the HWR, during a </a:t>
            </a:r>
            <a:r>
              <a:rPr lang="en-US" sz="1800" dirty="0" err="1"/>
              <a:t>cryoplant</a:t>
            </a:r>
            <a:r>
              <a:rPr lang="en-US" sz="1800" dirty="0"/>
              <a:t> shutdown/thermal cycle, cavities reached ~90K and there was insufficient active pumping on the beamline to deal with the desorbed gas load.</a:t>
            </a:r>
          </a:p>
          <a:p>
            <a:pPr lvl="1"/>
            <a:r>
              <a:rPr lang="en-US" sz="1800" dirty="0"/>
              <a:t>Concern about FE in cavities due to potential particulate transfer, and not to cleanroom assembly procedures.</a:t>
            </a:r>
          </a:p>
        </p:txBody>
      </p:sp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9DDC48E1-FAC8-4B86-A8B8-36E31E628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9" t="4668" r="2298" b="3364"/>
          <a:stretch/>
        </p:blipFill>
        <p:spPr>
          <a:xfrm>
            <a:off x="266638" y="2391660"/>
            <a:ext cx="5025209" cy="4029459"/>
          </a:xfrm>
          <a:prstGeom prst="rect">
            <a:avLst/>
          </a:prstGeom>
        </p:spPr>
      </p:pic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B6469F-DDC7-4C45-820B-D0737E0CA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0" t="4546" r="1691" b="3346"/>
          <a:stretch/>
        </p:blipFill>
        <p:spPr>
          <a:xfrm>
            <a:off x="5329538" y="2391660"/>
            <a:ext cx="5077480" cy="40294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4FCB442-3A1F-4B49-BF08-DDE4C437B775}"/>
              </a:ext>
            </a:extLst>
          </p:cNvPr>
          <p:cNvSpPr txBox="1"/>
          <p:nvPr/>
        </p:nvSpPr>
        <p:spPr>
          <a:xfrm>
            <a:off x="1603738" y="2870076"/>
            <a:ext cx="923010" cy="369332"/>
          </a:xfrm>
          <a:prstGeom prst="rect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Cavity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D1A69A-2292-4BA8-9205-3EB08DF3CC9F}"/>
              </a:ext>
            </a:extLst>
          </p:cNvPr>
          <p:cNvSpPr txBox="1"/>
          <p:nvPr/>
        </p:nvSpPr>
        <p:spPr>
          <a:xfrm>
            <a:off x="6750057" y="2870076"/>
            <a:ext cx="923010" cy="369332"/>
          </a:xfrm>
          <a:prstGeom prst="rect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Cavity 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5557DA-E698-4169-AB2E-CDE2CC57B487}"/>
              </a:ext>
            </a:extLst>
          </p:cNvPr>
          <p:cNvSpPr txBox="1"/>
          <p:nvPr/>
        </p:nvSpPr>
        <p:spPr>
          <a:xfrm>
            <a:off x="1343575" y="3977621"/>
            <a:ext cx="2120985" cy="369332"/>
          </a:xfrm>
          <a:prstGeom prst="rect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FE onset 5 MV/m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8410DC-2E9D-4804-B051-C15FBB0932B2}"/>
              </a:ext>
            </a:extLst>
          </p:cNvPr>
          <p:cNvSpPr txBox="1"/>
          <p:nvPr/>
        </p:nvSpPr>
        <p:spPr>
          <a:xfrm>
            <a:off x="6445250" y="3977621"/>
            <a:ext cx="2272754" cy="369332"/>
          </a:xfrm>
          <a:prstGeom prst="rect">
            <a:avLst/>
          </a:prstGeom>
          <a:solidFill>
            <a:srgbClr val="00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FE onset 7.5 MV/m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B5156F-63F4-4F4A-B8E6-FE244536BC4C}"/>
              </a:ext>
            </a:extLst>
          </p:cNvPr>
          <p:cNvSpPr txBox="1"/>
          <p:nvPr/>
        </p:nvSpPr>
        <p:spPr>
          <a:xfrm>
            <a:off x="10444709" y="2354163"/>
            <a:ext cx="1605051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05050"/>
                </a:solidFill>
              </a:rPr>
              <a:t>Cavity 3 </a:t>
            </a:r>
            <a:r>
              <a:rPr lang="en-US" sz="2000" dirty="0">
                <a:solidFill>
                  <a:srgbClr val="505050"/>
                </a:solidFill>
              </a:rPr>
              <a:t>was </a:t>
            </a:r>
            <a:r>
              <a:rPr lang="en-US" sz="2000" u="sng" dirty="0">
                <a:solidFill>
                  <a:srgbClr val="505050"/>
                </a:solidFill>
              </a:rPr>
              <a:t>FE free </a:t>
            </a:r>
            <a:r>
              <a:rPr lang="en-US" sz="2000" dirty="0">
                <a:solidFill>
                  <a:srgbClr val="505050"/>
                </a:solidFill>
              </a:rPr>
              <a:t>up to 5.50MV/m during Phase 1 testing (before warmup)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505050"/>
                </a:solidFill>
              </a:rPr>
              <a:t>Cavity 4 </a:t>
            </a:r>
            <a:r>
              <a:rPr lang="en-US" sz="2000" dirty="0">
                <a:solidFill>
                  <a:srgbClr val="505050"/>
                </a:solidFill>
              </a:rPr>
              <a:t>was </a:t>
            </a:r>
            <a:r>
              <a:rPr lang="en-US" sz="2000" u="sng" dirty="0">
                <a:solidFill>
                  <a:srgbClr val="505050"/>
                </a:solidFill>
              </a:rPr>
              <a:t>FE free </a:t>
            </a:r>
            <a:r>
              <a:rPr lang="en-US" sz="2000" dirty="0">
                <a:solidFill>
                  <a:srgbClr val="505050"/>
                </a:solidFill>
              </a:rPr>
              <a:t>up to 8.42MV/m during Phase 1 testing</a:t>
            </a:r>
          </a:p>
        </p:txBody>
      </p:sp>
    </p:spTree>
    <p:extLst>
      <p:ext uri="{BB962C8B-B14F-4D97-AF65-F5344CB8AC3E}">
        <p14:creationId xmlns:p14="http://schemas.microsoft.com/office/powerpoint/2010/main" val="2249399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F56936-7B40-432F-B2D5-4C615C072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cavities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5F874-F60D-45D2-9BFE-168F6FEBD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AF7C7-8E40-402E-91DB-AF444BECA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5101B-CF4D-4792-A171-E06155FE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9DEAED7-EFD5-4B86-96C6-0AA34EE644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2561420"/>
              </p:ext>
            </p:extLst>
          </p:nvPr>
        </p:nvGraphicFramePr>
        <p:xfrm>
          <a:off x="304800" y="859265"/>
          <a:ext cx="11494586" cy="399796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867697">
                  <a:extLst>
                    <a:ext uri="{9D8B030D-6E8A-4147-A177-3AD203B41FA5}">
                      <a16:colId xmlns:a16="http://schemas.microsoft.com/office/drawing/2014/main" val="89478010"/>
                    </a:ext>
                  </a:extLst>
                </a:gridCol>
                <a:gridCol w="1662837">
                  <a:extLst>
                    <a:ext uri="{9D8B030D-6E8A-4147-A177-3AD203B41FA5}">
                      <a16:colId xmlns:a16="http://schemas.microsoft.com/office/drawing/2014/main" val="3776094931"/>
                    </a:ext>
                  </a:extLst>
                </a:gridCol>
                <a:gridCol w="1431324">
                  <a:extLst>
                    <a:ext uri="{9D8B030D-6E8A-4147-A177-3AD203B41FA5}">
                      <a16:colId xmlns:a16="http://schemas.microsoft.com/office/drawing/2014/main" val="2928628925"/>
                    </a:ext>
                  </a:extLst>
                </a:gridCol>
                <a:gridCol w="5532728">
                  <a:extLst>
                    <a:ext uri="{9D8B030D-6E8A-4147-A177-3AD203B41FA5}">
                      <a16:colId xmlns:a16="http://schemas.microsoft.com/office/drawing/2014/main" val="47229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Operating Cavities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5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Measured Q</a:t>
                      </a:r>
                      <a:r>
                        <a:rPr lang="en-US" sz="1550" baseline="-250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5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Requirement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Comments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42535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All eight cavities</a:t>
                      </a: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at </a:t>
                      </a:r>
                      <a:b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Phase 1</a:t>
                      </a: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operating accelerating fields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5.33 ±0.50 · 10</a:t>
                      </a:r>
                      <a:r>
                        <a:rPr lang="en-US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&gt; 8.2</a:t>
                      </a:r>
                      <a:r>
                        <a:rPr lang="en-US" sz="16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·10</a:t>
                      </a:r>
                      <a:r>
                        <a:rPr lang="en-US" sz="1600" baseline="300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With all cavities successfully (no field emission, no Multipacting) running at Phase 1 operating accelerating fields the measured Q</a:t>
                      </a:r>
                      <a:r>
                        <a:rPr lang="en-US" sz="1580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is 54% below requirement.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450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All eight cavities</a:t>
                      </a: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at </a:t>
                      </a:r>
                      <a:b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Phase 2</a:t>
                      </a:r>
                      <a:r>
                        <a:rPr lang="en-US" sz="1600" b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operating accelerating field</a:t>
                      </a: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, except for cavity 3 at 0.5 MV/m below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3.43 ±0.69 </a:t>
                      </a: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 10</a:t>
                      </a:r>
                      <a:r>
                        <a:rPr lang="en-US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&gt; 8.2</a:t>
                      </a: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·10</a:t>
                      </a:r>
                      <a:r>
                        <a:rPr lang="en-US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algn="ctr"/>
                      <a:endParaRPr 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With 7 out of 8 cavities running at Phase 2 operating accelerating fields, and cavity #3, the measured Q</a:t>
                      </a:r>
                      <a:r>
                        <a:rPr lang="en-US" sz="1580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is 1.4x below requirement.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333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Cavities 2,5,6,7,8</a:t>
                      </a:r>
                      <a:r>
                        <a:rPr lang="en-US" sz="16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at </a:t>
                      </a:r>
                      <a:r>
                        <a:rPr lang="en-US" sz="1600" b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Phase 2</a:t>
                      </a:r>
                      <a:r>
                        <a:rPr lang="en-US" sz="16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operating accelerating field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7.41 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±0.70 </a:t>
                      </a:r>
                      <a:r>
                        <a:rPr lang="en-US" sz="16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 10</a:t>
                      </a:r>
                      <a:r>
                        <a:rPr lang="en-US" sz="1600" baseline="300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algn="ctr"/>
                      <a:endParaRPr lang="en-US" sz="1600" baseline="300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&gt; 8.2</a:t>
                      </a:r>
                      <a:r>
                        <a:rPr lang="en-US" sz="16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·10</a:t>
                      </a:r>
                      <a:r>
                        <a:rPr lang="en-US" sz="1600" baseline="300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algn="ctr"/>
                      <a:endParaRPr lang="en-US" sz="16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Excluding cavities #1, 3, 4 at Phase 2, the measured Q0 is (only) 10% below the requirement.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709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Cavity 1 </a:t>
                      </a: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at </a:t>
                      </a:r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Phase 2</a:t>
                      </a: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operating accelerating field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3.70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±0.75 </a:t>
                      </a:r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 10</a:t>
                      </a:r>
                      <a:r>
                        <a:rPr lang="en-US" sz="16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&gt; 8.2</a:t>
                      </a:r>
                      <a:r>
                        <a:rPr lang="en-US" sz="16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·10</a:t>
                      </a:r>
                      <a:r>
                        <a:rPr lang="en-US" sz="1600" baseline="300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Cavity 1 had Q</a:t>
                      </a:r>
                      <a:r>
                        <a:rPr lang="en-US" sz="1580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= 8.1·10</a:t>
                      </a:r>
                      <a:r>
                        <a:rPr lang="en-US" sz="158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  </a:t>
                      </a: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at STC at the same Phase 2 E</a:t>
                      </a:r>
                      <a:r>
                        <a:rPr lang="en-US" sz="1580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acc</a:t>
                      </a: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(10MV/m).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281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Cavity 4</a:t>
                      </a:r>
                      <a:r>
                        <a:rPr lang="en-US" sz="16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at </a:t>
                      </a:r>
                      <a:r>
                        <a:rPr lang="en-US" sz="1600" b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Phase 2</a:t>
                      </a:r>
                      <a:r>
                        <a:rPr lang="en-US" sz="16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operating accelerating field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2.23 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±0.46 </a:t>
                      </a:r>
                      <a:r>
                        <a:rPr lang="en-US" sz="16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 10</a:t>
                      </a:r>
                      <a:r>
                        <a:rPr lang="en-US" sz="1600" baseline="300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&gt; 8.2</a:t>
                      </a:r>
                      <a:r>
                        <a:rPr lang="en-US" sz="16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·10</a:t>
                      </a:r>
                      <a:r>
                        <a:rPr lang="en-US" sz="1600" baseline="300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Cavity 4 had Q</a:t>
                      </a:r>
                      <a:r>
                        <a:rPr lang="en-US" sz="1580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= 6.4·10</a:t>
                      </a:r>
                      <a:r>
                        <a:rPr lang="en-US" sz="158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  </a:t>
                      </a: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at STC at the same Phase 2 E</a:t>
                      </a:r>
                      <a:r>
                        <a:rPr lang="en-US" sz="1580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acc</a:t>
                      </a: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(10MV/m). 3x Q</a:t>
                      </a:r>
                      <a:r>
                        <a:rPr lang="en-US" sz="1580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  <a:r>
                        <a:rPr lang="en-US" sz="158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drop.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64222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B9AABCE-C7D3-4333-87D0-1DDDE7325421}"/>
              </a:ext>
            </a:extLst>
          </p:cNvPr>
          <p:cNvSpPr txBox="1"/>
          <p:nvPr/>
        </p:nvSpPr>
        <p:spPr>
          <a:xfrm>
            <a:off x="304799" y="4910743"/>
            <a:ext cx="114945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 high residual magnetic fields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surrounding cavities 1 &amp; 4 (&gt;150mG), causing significant increase in cavity residual resistance, and </a:t>
            </a: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FE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(&gt;250 </a:t>
            </a: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mR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/h) are the main sources of Q</a:t>
            </a:r>
            <a:r>
              <a:rPr lang="en-US" sz="18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degradation and below expectations.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FE in cavities is due to potential particulate transfer during partial warmup of the CMs.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High residual magnetic field is due to components surrounding the cavities made of ferromagnetic material that are prone (high magnetic permeability) to magnetize when solenoids are powered up.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0366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5DF44B1-7181-4CEE-8227-7FB217F1B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053" b="8850"/>
          <a:stretch/>
        </p:blipFill>
        <p:spPr>
          <a:xfrm>
            <a:off x="9482105" y="3999542"/>
            <a:ext cx="2121682" cy="225197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29E0EB-331D-4B4D-A7F5-73C9C76FE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971552"/>
            <a:ext cx="8631810" cy="5059363"/>
          </a:xfrm>
        </p:spPr>
        <p:txBody>
          <a:bodyPr/>
          <a:lstStyle/>
          <a:p>
            <a:pPr marL="306705" indent="-306705"/>
            <a:r>
              <a:rPr lang="en-US" sz="2000" dirty="0"/>
              <a:t>More </a:t>
            </a:r>
            <a:r>
              <a:rPr lang="en-US" sz="2000" b="1" dirty="0"/>
              <a:t>stringent requirements to limit remnant magnetic</a:t>
            </a:r>
            <a:r>
              <a:rPr lang="en-US" sz="2000" dirty="0"/>
              <a:t> field at the SRF cavity surface to avoid Q</a:t>
            </a:r>
            <a:r>
              <a:rPr lang="en-US" sz="2000" baseline="-25000" dirty="0"/>
              <a:t>0</a:t>
            </a:r>
            <a:r>
              <a:rPr lang="en-US" sz="2000" dirty="0"/>
              <a:t> degradation are specified, and multiple actions are currently being taken:</a:t>
            </a:r>
          </a:p>
          <a:p>
            <a:pPr marL="683260" lvl="1" indent="-306705">
              <a:spcBef>
                <a:spcPts val="600"/>
              </a:spcBef>
            </a:pPr>
            <a:r>
              <a:rPr lang="en-US" sz="1930" u="sng" dirty="0"/>
              <a:t>Design phase</a:t>
            </a:r>
            <a:r>
              <a:rPr lang="en-US" sz="1930" dirty="0"/>
              <a:t>: </a:t>
            </a:r>
          </a:p>
          <a:p>
            <a:pPr marL="1070600" lvl="2" indent="-306705"/>
            <a:r>
              <a:rPr lang="en-US" sz="1797" dirty="0"/>
              <a:t>Use non-ferromagnetic material whenever possible in the CM</a:t>
            </a:r>
          </a:p>
          <a:p>
            <a:pPr marL="1070610" lvl="2" indent="-306705"/>
            <a:r>
              <a:rPr lang="en-US" sz="1600" dirty="0"/>
              <a:t>Helium vessel of all future PIP-II SSRs cavities will be made of Titanium</a:t>
            </a:r>
          </a:p>
          <a:p>
            <a:pPr marL="1070610" lvl="2" indent="-306705"/>
            <a:r>
              <a:rPr lang="en-US" sz="1600" dirty="0"/>
              <a:t>Local shielding of cavities and/or solenoids are currently being explored.</a:t>
            </a:r>
          </a:p>
          <a:p>
            <a:pPr marL="683260" lvl="1" indent="-306705">
              <a:spcBef>
                <a:spcPts val="600"/>
              </a:spcBef>
            </a:pPr>
            <a:r>
              <a:rPr lang="en-US" sz="1930" u="sng" dirty="0">
                <a:ea typeface="ＭＳ Ｐゴシック"/>
              </a:rPr>
              <a:t>Quality Controls</a:t>
            </a:r>
          </a:p>
          <a:p>
            <a:pPr marL="1070600" lvl="2" indent="-306705"/>
            <a:r>
              <a:rPr lang="en-US" sz="1600" dirty="0">
                <a:ea typeface="ＭＳ Ｐゴシック"/>
              </a:rPr>
              <a:t>Check </a:t>
            </a:r>
            <a:r>
              <a:rPr lang="en-US" sz="1600" b="1" dirty="0">
                <a:ea typeface="ＭＳ Ｐゴシック"/>
              </a:rPr>
              <a:t>magnetic permeability and residual magnetic field</a:t>
            </a:r>
            <a:r>
              <a:rPr lang="en-US" sz="1600" dirty="0">
                <a:ea typeface="ＭＳ Ｐゴシック"/>
              </a:rPr>
              <a:t> of all parts and welded joints made of ferromagnetic material (i.e. SS316L) within the volume of the global magnetic shield.</a:t>
            </a:r>
          </a:p>
          <a:p>
            <a:pPr marL="1447357" lvl="3" indent="-306705"/>
            <a:r>
              <a:rPr lang="en-US" sz="1600" dirty="0"/>
              <a:t>Annealing process (to lower magnetic permeability) and magnetic hygiene (to lower residual magnetic field) will be applied as needed.</a:t>
            </a:r>
          </a:p>
          <a:p>
            <a:pPr marL="683260" lvl="1" indent="-306705">
              <a:spcBef>
                <a:spcPts val="600"/>
              </a:spcBef>
            </a:pPr>
            <a:r>
              <a:rPr lang="en-US" sz="1930" u="sng" dirty="0"/>
              <a:t>Testing</a:t>
            </a:r>
          </a:p>
          <a:p>
            <a:pPr marL="1070610" lvl="2" indent="-306705"/>
            <a:r>
              <a:rPr lang="en-US" sz="1600" dirty="0"/>
              <a:t>Demagnetization procedures of solenoids shall be developed.</a:t>
            </a:r>
          </a:p>
          <a:p>
            <a:pPr marL="1070610" lvl="2" indent="-306705"/>
            <a:r>
              <a:rPr lang="en-US" sz="1600" dirty="0"/>
              <a:t>Cold testing of one SSR2 cavity with a conduction cooled solenoid is being planned to validate performance before their final integration into string assembly.</a:t>
            </a:r>
          </a:p>
          <a:p>
            <a:pPr marL="306513" indent="-306705"/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D90E77-2DE0-4830-ACA0-D912EAFDA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</a:t>
            </a:r>
            <a:r>
              <a:rPr lang="en-US" baseline="-25000" dirty="0"/>
              <a:t>0</a:t>
            </a:r>
            <a:r>
              <a:rPr lang="en-US" dirty="0"/>
              <a:t> degradation: residual magnetic field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4EC92-DDCE-4512-86F1-BD5BC0A0A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0E327-8CC0-4CC6-9733-C72DB07D8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8992F-6522-48B6-956B-06072778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8A1A72-1F2B-4A2C-B4B3-50CE4C5F291E}"/>
              </a:ext>
            </a:extLst>
          </p:cNvPr>
          <p:cNvSpPr/>
          <p:nvPr/>
        </p:nvSpPr>
        <p:spPr>
          <a:xfrm>
            <a:off x="9143997" y="3047593"/>
            <a:ext cx="867609" cy="95410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Helium vessel is made of titanium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5759711-230A-4EB9-8744-FC9BDDF69FE6}"/>
              </a:ext>
            </a:extLst>
          </p:cNvPr>
          <p:cNvSpPr txBox="1">
            <a:spLocks/>
          </p:cNvSpPr>
          <p:nvPr/>
        </p:nvSpPr>
        <p:spPr>
          <a:xfrm>
            <a:off x="10160077" y="3662325"/>
            <a:ext cx="1727117" cy="307777"/>
          </a:xfrm>
          <a:prstGeom prst="roundRect">
            <a:avLst/>
          </a:prstGeom>
          <a:solidFill>
            <a:schemeClr val="bg1"/>
          </a:solidFill>
          <a:ln>
            <a:solidFill>
              <a:srgbClr val="4E4E4E"/>
            </a:solidFill>
          </a:ln>
          <a:effectLst/>
        </p:spPr>
        <p:txBody>
          <a:bodyPr vert="horz" lIns="0" tIns="308967" rIns="308967" bIns="308967" anchor="ctr"/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400" cap="small" dirty="0">
                <a:solidFill>
                  <a:schemeClr val="accent6"/>
                </a:solidFill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      SSR2 Cavity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B5F6FFF-1A03-4F2D-9616-639F00AD9267}"/>
              </a:ext>
            </a:extLst>
          </p:cNvPr>
          <p:cNvSpPr txBox="1">
            <a:spLocks/>
          </p:cNvSpPr>
          <p:nvPr/>
        </p:nvSpPr>
        <p:spPr>
          <a:xfrm>
            <a:off x="10160078" y="3079423"/>
            <a:ext cx="1727117" cy="307777"/>
          </a:xfrm>
          <a:prstGeom prst="roundRect">
            <a:avLst/>
          </a:prstGeom>
          <a:solidFill>
            <a:schemeClr val="bg1"/>
          </a:solidFill>
          <a:ln>
            <a:solidFill>
              <a:srgbClr val="4E4E4E"/>
            </a:solidFill>
          </a:ln>
          <a:effectLst/>
        </p:spPr>
        <p:txBody>
          <a:bodyPr vert="horz" lIns="0" tIns="308967" rIns="308967" bIns="308967" anchor="ctr"/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1400" cap="small" dirty="0">
                <a:solidFill>
                  <a:schemeClr val="accent6"/>
                </a:solidFill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      SSR1 Cavity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45159DC-5E2B-4DE3-93A9-56DFD59D8722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577802" y="4001700"/>
            <a:ext cx="282635" cy="40061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CDD2593-1F9D-40E2-9A31-5E38E92B9E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711" b="8850"/>
          <a:stretch/>
        </p:blipFill>
        <p:spPr>
          <a:xfrm>
            <a:off x="9635574" y="798011"/>
            <a:ext cx="1886041" cy="2251972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3B82C39-BB63-4E6F-92B9-47398423B12B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577802" y="2474935"/>
            <a:ext cx="282635" cy="57265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130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5DF44B1-7181-4CEE-8227-7FB217F1B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053" b="8850"/>
          <a:stretch/>
        </p:blipFill>
        <p:spPr>
          <a:xfrm>
            <a:off x="8588384" y="374235"/>
            <a:ext cx="2714920" cy="288163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29E0EB-331D-4B4D-A7F5-73C9C76FE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316" y="989697"/>
            <a:ext cx="8282797" cy="3398696"/>
          </a:xfrm>
        </p:spPr>
        <p:txBody>
          <a:bodyPr/>
          <a:lstStyle/>
          <a:p>
            <a:pPr marL="306705" indent="-306705"/>
            <a:r>
              <a:rPr lang="en-US" sz="2000" dirty="0"/>
              <a:t>SSR1 cavities were kept under vacuum and N purged during the string assembly, but still the </a:t>
            </a:r>
            <a:r>
              <a:rPr lang="en-US" sz="2000" b="1" dirty="0"/>
              <a:t>MP barriers </a:t>
            </a:r>
            <a:r>
              <a:rPr lang="en-US" sz="2000" dirty="0"/>
              <a:t>that were previously processed during the cold testing of each individual cavity had to be processed again during cryomodule testing with an </a:t>
            </a:r>
            <a:r>
              <a:rPr lang="en-US" sz="2000" b="1" dirty="0"/>
              <a:t>avg. of 16 </a:t>
            </a:r>
            <a:r>
              <a:rPr lang="en-US" sz="2000" b="1" dirty="0" err="1"/>
              <a:t>hrs</a:t>
            </a:r>
            <a:r>
              <a:rPr lang="en-US" sz="2000" b="1" dirty="0"/>
              <a:t>/cavity</a:t>
            </a:r>
            <a:r>
              <a:rPr lang="en-US" sz="2000" dirty="0"/>
              <a:t>.</a:t>
            </a:r>
          </a:p>
          <a:p>
            <a:pPr marL="683260" lvl="1" indent="-306705"/>
            <a:r>
              <a:rPr lang="en-US" sz="1930" b="1" dirty="0"/>
              <a:t>SSR2 cavities </a:t>
            </a:r>
            <a:r>
              <a:rPr lang="en-US" sz="1930" dirty="0"/>
              <a:t>were </a:t>
            </a:r>
            <a:r>
              <a:rPr lang="en-US" sz="1930" b="1" dirty="0"/>
              <a:t>(re)designed </a:t>
            </a:r>
            <a:r>
              <a:rPr lang="en-US" sz="1930" dirty="0"/>
              <a:t>to include features of Balloon Spoke Cavities to </a:t>
            </a:r>
            <a:r>
              <a:rPr lang="en-US" sz="1930" b="1" dirty="0"/>
              <a:t>reduce MP</a:t>
            </a:r>
          </a:p>
          <a:p>
            <a:pPr marL="1070600" lvl="2" indent="-306705"/>
            <a:r>
              <a:rPr lang="en-US" sz="1797" dirty="0"/>
              <a:t>Comparison with SSR1 cavity demonstrates that </a:t>
            </a:r>
            <a:r>
              <a:rPr lang="en-US" sz="1797" dirty="0" err="1"/>
              <a:t>multipacting</a:t>
            </a:r>
            <a:r>
              <a:rPr lang="en-US" sz="1797" dirty="0"/>
              <a:t> in the modified SSR2 cavity version 2.6 can be processed way easier than in SSR1 cavity (cold testing of the first SSR2 cavity is currently ongoing)</a:t>
            </a:r>
          </a:p>
          <a:p>
            <a:pPr marL="376555" lvl="1" indent="0">
              <a:buNone/>
            </a:pPr>
            <a:endParaRPr lang="en-US" sz="193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D90E77-2DE0-4830-ACA0-D912EAFDA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Multipacting mitigation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4EC92-DDCE-4512-86F1-BD5BC0A0A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0E327-8CC0-4CC6-9733-C72DB07D8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8992F-6522-48B6-956B-06072778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2CDD2593-1F9D-40E2-9A31-5E38E92B9E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711" b="8850"/>
          <a:stretch/>
        </p:blipFill>
        <p:spPr>
          <a:xfrm>
            <a:off x="5392132" y="3703845"/>
            <a:ext cx="2286140" cy="27296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C1C831-0CD4-4932-A681-69DDECDAA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759" y="3340322"/>
            <a:ext cx="3585703" cy="2895315"/>
          </a:xfrm>
          <a:prstGeom prst="rect">
            <a:avLst/>
          </a:prstGeom>
        </p:spPr>
      </p:pic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5759711-230A-4EB9-8744-FC9BDDF69FE6}"/>
              </a:ext>
            </a:extLst>
          </p:cNvPr>
          <p:cNvSpPr txBox="1">
            <a:spLocks/>
          </p:cNvSpPr>
          <p:nvPr/>
        </p:nvSpPr>
        <p:spPr>
          <a:xfrm>
            <a:off x="10333636" y="3144210"/>
            <a:ext cx="1858364" cy="30777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0" tIns="308967" rIns="308967" bIns="308967" anchor="ctr"/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schemeClr val="accent6"/>
                </a:solidFill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SSR2 Cavity v 2.6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F7D058E5-2C1B-430E-A9F6-AD74D4E5D637}"/>
              </a:ext>
            </a:extLst>
          </p:cNvPr>
          <p:cNvSpPr txBox="1">
            <a:spLocks/>
          </p:cNvSpPr>
          <p:nvPr/>
        </p:nvSpPr>
        <p:spPr>
          <a:xfrm>
            <a:off x="304800" y="3991503"/>
            <a:ext cx="4993061" cy="665994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3260" lvl="1" indent="-306705"/>
            <a:r>
              <a:rPr lang="en-US" sz="1930" dirty="0"/>
              <a:t>The RF volume of production </a:t>
            </a:r>
            <a:r>
              <a:rPr lang="en-US" sz="1930" b="1" dirty="0"/>
              <a:t>SSR1 cavities </a:t>
            </a:r>
            <a:r>
              <a:rPr lang="en-US" sz="1930" dirty="0"/>
              <a:t>for PIP-II won’t be changed and techniques such as </a:t>
            </a:r>
            <a:r>
              <a:rPr lang="en-US" sz="1930" b="1" dirty="0"/>
              <a:t>plasma processing</a:t>
            </a:r>
            <a:r>
              <a:rPr lang="en-US" sz="1930" dirty="0"/>
              <a:t> will be studied.</a:t>
            </a:r>
          </a:p>
          <a:p>
            <a:pPr marL="683260" lvl="1" indent="-306705"/>
            <a:endParaRPr lang="en-US" sz="1930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B5F6FFF-1A03-4F2D-9616-639F00AD9267}"/>
              </a:ext>
            </a:extLst>
          </p:cNvPr>
          <p:cNvSpPr txBox="1">
            <a:spLocks/>
          </p:cNvSpPr>
          <p:nvPr/>
        </p:nvSpPr>
        <p:spPr>
          <a:xfrm>
            <a:off x="7079147" y="6125767"/>
            <a:ext cx="1727117" cy="30777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0" tIns="308967" rIns="308967" bIns="308967" anchor="ctr"/>
          <a:lstStyle>
            <a:lvl1pPr marL="0" indent="0" algn="l" defTabSz="514944" rtl="0" eaLnBrk="1" latinLnBrk="0" hangingPunct="1">
              <a:spcBef>
                <a:spcPct val="20000"/>
              </a:spcBef>
              <a:buFontTx/>
              <a:buNone/>
              <a:defRPr sz="2400" b="1" i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514944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2pPr>
            <a:lvl3pPr marL="1029889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3pPr>
            <a:lvl4pPr marL="1544833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4pPr>
            <a:lvl5pPr marL="2059777" indent="0" algn="l" defTabSz="514944" rtl="0" eaLnBrk="1" latinLnBrk="0" hangingPunct="1">
              <a:spcBef>
                <a:spcPct val="20000"/>
              </a:spcBef>
              <a:buFontTx/>
              <a:buNone/>
              <a:defRPr sz="2700" b="1" i="0" kern="1200" baseline="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5pPr>
            <a:lvl6pPr marL="2832194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7138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62083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7027" indent="-257472" algn="l" defTabSz="514944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schemeClr val="accent6"/>
                </a:solidFill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SSR1 Cavity</a:t>
            </a:r>
          </a:p>
        </p:txBody>
      </p:sp>
    </p:spTree>
    <p:extLst>
      <p:ext uri="{BB962C8B-B14F-4D97-AF65-F5344CB8AC3E}">
        <p14:creationId xmlns:p14="http://schemas.microsoft.com/office/powerpoint/2010/main" val="1578813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Chart, bar chart&#10;&#10;Description automatically generated">
            <a:extLst>
              <a:ext uri="{FF2B5EF4-FFF2-40B4-BE49-F238E27FC236}">
                <a16:creationId xmlns:a16="http://schemas.microsoft.com/office/drawing/2014/main" id="{60768D47-6024-4DD6-84DD-06FAB8671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117" t="3902" r="5682"/>
          <a:stretch/>
        </p:blipFill>
        <p:spPr>
          <a:xfrm>
            <a:off x="49164" y="684503"/>
            <a:ext cx="10152248" cy="5754005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7B362C-8C5A-42B1-A3BF-169A4A39B839}"/>
              </a:ext>
            </a:extLst>
          </p:cNvPr>
          <p:cNvSpPr/>
          <p:nvPr/>
        </p:nvSpPr>
        <p:spPr>
          <a:xfrm>
            <a:off x="1649671" y="1504950"/>
            <a:ext cx="3233513" cy="2716746"/>
          </a:xfrm>
          <a:prstGeom prst="rect">
            <a:avLst/>
          </a:prstGeom>
          <a:solidFill>
            <a:schemeClr val="bg1">
              <a:lumMod val="75000"/>
              <a:alpha val="1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5A2D8F-F651-4627-9ACA-79CB9372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HWR and SSR1 Commissioned with Beam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DE71F-8D12-4894-A8C1-693A8CF6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EDA7E-3983-462C-AC01-25BED1638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D5109-DDA5-48B0-8C55-B671EBB6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05BD4-7F80-495C-AB94-87B8D9F3105B}"/>
              </a:ext>
            </a:extLst>
          </p:cNvPr>
          <p:cNvGrpSpPr/>
          <p:nvPr/>
        </p:nvGrpSpPr>
        <p:grpSpPr>
          <a:xfrm>
            <a:off x="1649671" y="4191208"/>
            <a:ext cx="6664872" cy="1493275"/>
            <a:chOff x="2582944" y="4115792"/>
            <a:chExt cx="6664872" cy="1493275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4C91DA81-B50F-4DD6-A99E-F50615FACE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047" t="11177" r="7321"/>
            <a:stretch/>
          </p:blipFill>
          <p:spPr bwMode="auto">
            <a:xfrm>
              <a:off x="6014302" y="4115792"/>
              <a:ext cx="3233514" cy="149327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A picture containing text, cart, device, miller&#10;&#10;Description automatically generated">
              <a:extLst>
                <a:ext uri="{FF2B5EF4-FFF2-40B4-BE49-F238E27FC236}">
                  <a16:creationId xmlns:a16="http://schemas.microsoft.com/office/drawing/2014/main" id="{BFAA8967-5CA4-4894-8DA1-8191A49F0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20000"/>
            </a:blip>
            <a:srcRect l="5265" t="18420" r="4452" b="23713"/>
            <a:stretch/>
          </p:blipFill>
          <p:spPr>
            <a:xfrm>
              <a:off x="2582944" y="4151153"/>
              <a:ext cx="3233513" cy="1457914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F8713A0-F4C5-4D25-8ABC-57C954BDE87C}"/>
              </a:ext>
            </a:extLst>
          </p:cNvPr>
          <p:cNvSpPr/>
          <p:nvPr/>
        </p:nvSpPr>
        <p:spPr>
          <a:xfrm>
            <a:off x="5081028" y="1500076"/>
            <a:ext cx="3233513" cy="2721620"/>
          </a:xfrm>
          <a:prstGeom prst="rect">
            <a:avLst/>
          </a:prstGeom>
          <a:solidFill>
            <a:schemeClr val="accent4">
              <a:lumMod val="60000"/>
              <a:lumOff val="40000"/>
              <a:alpha val="1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DF3124-BC88-4F1C-9ED6-F53F16DF3F08}"/>
              </a:ext>
            </a:extLst>
          </p:cNvPr>
          <p:cNvSpPr txBox="1"/>
          <p:nvPr/>
        </p:nvSpPr>
        <p:spPr>
          <a:xfrm>
            <a:off x="5081026" y="1500076"/>
            <a:ext cx="1878541" cy="338554"/>
          </a:xfrm>
          <a:prstGeom prst="rect">
            <a:avLst/>
          </a:prstGeom>
          <a:solidFill>
            <a:schemeClr val="accent4">
              <a:lumMod val="60000"/>
              <a:lumOff val="40000"/>
              <a:alpha val="17000"/>
            </a:schemeClr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Cryomodule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664A43-1951-4321-8B39-22C2CD5DCE6F}"/>
              </a:ext>
            </a:extLst>
          </p:cNvPr>
          <p:cNvSpPr txBox="1"/>
          <p:nvPr/>
        </p:nvSpPr>
        <p:spPr>
          <a:xfrm>
            <a:off x="1649669" y="1500076"/>
            <a:ext cx="1878541" cy="338554"/>
          </a:xfrm>
          <a:prstGeom prst="rect">
            <a:avLst/>
          </a:prstGeom>
          <a:solidFill>
            <a:schemeClr val="bg1">
              <a:lumMod val="75000"/>
              <a:alpha val="17000"/>
            </a:schemeClr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HWR Cryomodule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301B75-7F39-48F5-893A-F5AA4D1A6A03}"/>
              </a:ext>
            </a:extLst>
          </p:cNvPr>
          <p:cNvSpPr txBox="1"/>
          <p:nvPr/>
        </p:nvSpPr>
        <p:spPr>
          <a:xfrm>
            <a:off x="9726786" y="1147347"/>
            <a:ext cx="1087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17.1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D0632A-8C66-4084-A1B9-3DA751771E50}"/>
              </a:ext>
            </a:extLst>
          </p:cNvPr>
          <p:cNvSpPr txBox="1"/>
          <p:nvPr/>
        </p:nvSpPr>
        <p:spPr>
          <a:xfrm>
            <a:off x="10284643" y="817410"/>
            <a:ext cx="190735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accelerated to 17.1 MeV </a:t>
            </a:r>
            <a:r>
              <a:rPr lang="en-US" sz="1800" b="1" dirty="0">
                <a:solidFill>
                  <a:srgbClr val="00B050"/>
                </a:solidFill>
                <a:latin typeface="HGGothicE" panose="020B0909000000000000" pitchFamily="49" charset="-128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R="0" lvl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8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R="0" lvl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HWR and SSR1 Prototype cryomodules performance validated with beam </a:t>
            </a:r>
            <a:r>
              <a:rPr lang="en-US" sz="1800" b="1" dirty="0">
                <a:solidFill>
                  <a:srgbClr val="00B050"/>
                </a:solidFill>
                <a:latin typeface="HGGothicE" panose="020B0909000000000000" pitchFamily="49" charset="-128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R="0" lvl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8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R="0" lvl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HWR cavities 1,2&amp;3 not used for acceleration, otherwise final beam energy would have been 22 MeV</a:t>
            </a:r>
          </a:p>
        </p:txBody>
      </p:sp>
    </p:spTree>
    <p:extLst>
      <p:ext uri="{BB962C8B-B14F-4D97-AF65-F5344CB8AC3E}">
        <p14:creationId xmlns:p14="http://schemas.microsoft.com/office/powerpoint/2010/main" val="539887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E6DD5F-B891-4614-BCCF-3736AF398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730441" cy="50593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u="sng" dirty="0"/>
              <a:t>SSR1 Cryomodule</a:t>
            </a:r>
          </a:p>
          <a:p>
            <a:pPr lvl="1">
              <a:spcBef>
                <a:spcPts val="1200"/>
              </a:spcBef>
            </a:pPr>
            <a:r>
              <a:rPr lang="en-US" sz="1800" dirty="0"/>
              <a:t>Successfully cooled down to 2K, tested, and operated in PIP2IT with beam.</a:t>
            </a:r>
          </a:p>
          <a:p>
            <a:pPr lvl="1">
              <a:spcBef>
                <a:spcPts val="1200"/>
              </a:spcBef>
            </a:pPr>
            <a:r>
              <a:rPr lang="en-US" sz="1800" dirty="0"/>
              <a:t>Cavities, couplers, tuners </a:t>
            </a:r>
            <a:r>
              <a:rPr lang="en-US" sz="1800" b="1" dirty="0"/>
              <a:t>passed</a:t>
            </a:r>
            <a:r>
              <a:rPr lang="en-US" sz="1800" dirty="0"/>
              <a:t> all the checkouts and </a:t>
            </a:r>
            <a:r>
              <a:rPr lang="en-US" sz="1800" b="1" dirty="0"/>
              <a:t>met RF requirements </a:t>
            </a:r>
            <a:r>
              <a:rPr lang="en-US" sz="1800" dirty="0"/>
              <a:t>at 2K. Improvements and lessons learned were implemented in the design of production units.</a:t>
            </a:r>
          </a:p>
          <a:p>
            <a:pPr lvl="1">
              <a:spcBef>
                <a:spcPts val="1200"/>
              </a:spcBef>
            </a:pPr>
            <a:r>
              <a:rPr lang="en-US" sz="1800" dirty="0"/>
              <a:t>The proto SSR1 CM qualifies to be operable as </a:t>
            </a:r>
            <a:r>
              <a:rPr lang="en-US" sz="1800" b="1" dirty="0"/>
              <a:t>SSR1-CM1</a:t>
            </a:r>
            <a:r>
              <a:rPr lang="en-US" sz="1800" dirty="0"/>
              <a:t> in the</a:t>
            </a:r>
            <a:r>
              <a:rPr lang="en-US" sz="1800" b="1" dirty="0"/>
              <a:t> PIP-II linac</a:t>
            </a:r>
            <a:r>
              <a:rPr lang="en-US" sz="1800" dirty="0"/>
              <a:t> with a measured total 2K heat loads of </a:t>
            </a:r>
            <a:r>
              <a:rPr lang="en-US" sz="1800" b="1" dirty="0"/>
              <a:t>40.4W</a:t>
            </a:r>
            <a:r>
              <a:rPr lang="en-US" sz="1800" dirty="0"/>
              <a:t>.</a:t>
            </a:r>
          </a:p>
          <a:p>
            <a:pPr lvl="1">
              <a:spcBef>
                <a:spcPts val="1200"/>
              </a:spcBef>
            </a:pPr>
            <a:r>
              <a:rPr lang="en-US" sz="1800" dirty="0"/>
              <a:t>The proto SSR1 CM qualifies to be operable as </a:t>
            </a:r>
            <a:r>
              <a:rPr lang="en-US" sz="1800" b="1" dirty="0"/>
              <a:t>SSR1-CM2 </a:t>
            </a:r>
            <a:r>
              <a:rPr lang="en-US" sz="1800" dirty="0"/>
              <a:t>for</a:t>
            </a:r>
            <a:r>
              <a:rPr lang="en-US" sz="1800" b="1" dirty="0"/>
              <a:t> PIP-II linac</a:t>
            </a:r>
            <a:r>
              <a:rPr lang="en-US" sz="1800" dirty="0"/>
              <a:t> with a measured total 2K heat loads of </a:t>
            </a:r>
            <a:r>
              <a:rPr lang="en-US" sz="1800" b="1" dirty="0"/>
              <a:t>63.3W</a:t>
            </a:r>
            <a:r>
              <a:rPr lang="en-US" sz="1800" dirty="0"/>
              <a:t> and cavity #3 running slightly (0.5 MV/m) below the required operating gradient.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The qualification of several structural components (i.e. strongback) of the prototype SSR1 CM validated the</a:t>
            </a:r>
            <a:r>
              <a:rPr lang="en-US" sz="2000" b="1" dirty="0"/>
              <a:t> </a:t>
            </a:r>
            <a:r>
              <a:rPr lang="en-US" sz="2000" dirty="0"/>
              <a:t>CM layout - </a:t>
            </a:r>
            <a:r>
              <a:rPr lang="en-US" sz="2000" b="1" dirty="0"/>
              <a:t>“The Fermilab style cryomodule” </a:t>
            </a:r>
            <a:r>
              <a:rPr lang="en-US" sz="2000" dirty="0"/>
              <a:t>-  that was the choice for all future </a:t>
            </a:r>
            <a:r>
              <a:rPr lang="en-US" sz="2000" b="1" dirty="0"/>
              <a:t>SRF CMs for PIP-II project</a:t>
            </a:r>
            <a:r>
              <a:rPr lang="en-US" sz="2000" dirty="0"/>
              <a:t> at Fermilab.</a:t>
            </a: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846905-4D08-4921-878E-F9D1FDAC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SSR1 CM test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7A3A0-E5D4-4B68-A459-4084EE25F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8FCD-A793-4B58-8057-4F1A9769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91D56-F825-44E4-B567-AE5C1F0B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61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7C01C1-6FFB-4143-9EFB-06C307E17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Prototype SSR1 Cryomodule: key-element of the technology path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1FB0A-35D1-4359-883A-9F469ADFB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2857F-D798-4F3D-B3A6-589FEF03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93E6D-F5BF-4BE3-B34E-96D73538F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6D5F438-9554-4995-A608-008968CA31DA}"/>
              </a:ext>
            </a:extLst>
          </p:cNvPr>
          <p:cNvSpPr txBox="1"/>
          <p:nvPr/>
        </p:nvSpPr>
        <p:spPr>
          <a:xfrm>
            <a:off x="304801" y="1075465"/>
            <a:ext cx="1158240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results and lessons learned during the assembly and testing of the proto SSR1 cryomodule allowed to overall </a:t>
            </a:r>
            <a:r>
              <a:rPr lang="en-US" sz="2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validate</a:t>
            </a:r>
            <a:r>
              <a:rPr lang="en-US" sz="2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“design CM layout” used for all future PIP-II cryomodules. </a:t>
            </a:r>
            <a:r>
              <a:rPr lang="en-US" sz="2000" b="1" dirty="0">
                <a:solidFill>
                  <a:srgbClr val="00B050"/>
                </a:solidFill>
                <a:latin typeface="Helvetica" panose="020B0604020202020204" pitchFamily="34" charset="0"/>
                <a:ea typeface="HGGothicE" panose="020B0909000000000000" pitchFamily="49" charset="-128"/>
                <a:cs typeface="Helvetica" panose="020B0604020202020204" pitchFamily="34" charset="0"/>
              </a:rPr>
              <a:t>✓</a:t>
            </a:r>
            <a:endParaRPr lang="en-US" sz="20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4158FA-AE1D-43A6-9F0B-F291ADC16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998" y="2034086"/>
            <a:ext cx="10033392" cy="42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43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2CDB7F-70DF-41D3-9024-57E7692A2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30" dirty="0">
                <a:latin typeface="Helvetica" panose="020B0604020202020204" pitchFamily="34" charset="0"/>
                <a:cs typeface="Helvetica" panose="020B0604020202020204" pitchFamily="34" charset="0"/>
              </a:rPr>
              <a:t>Thanks for your attention!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C2893-7794-4CF3-9E55-53B74CA64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19F1B-1437-4E63-8D9D-4CC3FCA8A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C1618-B519-4126-AC52-06D20DF4A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A9319E-B023-4B7E-B3E9-09F5855F5567}"/>
              </a:ext>
            </a:extLst>
          </p:cNvPr>
          <p:cNvGrpSpPr/>
          <p:nvPr/>
        </p:nvGrpSpPr>
        <p:grpSpPr>
          <a:xfrm>
            <a:off x="304800" y="1240894"/>
            <a:ext cx="8835421" cy="4740752"/>
            <a:chOff x="552690" y="1145698"/>
            <a:chExt cx="8835421" cy="47407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58419F-2313-4FC9-9D71-520E9148E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690" y="1145698"/>
              <a:ext cx="8835421" cy="4740752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CCE8D2-47A6-4880-86D4-6A27BFC056A0}"/>
                </a:ext>
              </a:extLst>
            </p:cNvPr>
            <p:cNvSpPr txBox="1"/>
            <p:nvPr/>
          </p:nvSpPr>
          <p:spPr>
            <a:xfrm rot="863094">
              <a:off x="2548299" y="4504755"/>
              <a:ext cx="334852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650 MHz CM Test Stand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794373-90F5-4195-96B6-F813F6002BED}"/>
                </a:ext>
              </a:extLst>
            </p:cNvPr>
            <p:cNvSpPr txBox="1"/>
            <p:nvPr/>
          </p:nvSpPr>
          <p:spPr>
            <a:xfrm rot="843408">
              <a:off x="6071798" y="5311557"/>
              <a:ext cx="2812840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SSR CM Test Stand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09ECFFA-432C-44A1-A946-8CDC0751AFEE}"/>
              </a:ext>
            </a:extLst>
          </p:cNvPr>
          <p:cNvSpPr txBox="1"/>
          <p:nvPr/>
        </p:nvSpPr>
        <p:spPr>
          <a:xfrm>
            <a:off x="9303026" y="1196505"/>
            <a:ext cx="258417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Next: 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PIP2IT is being converted to </a:t>
            </a:r>
            <a:br>
              <a:rPr lang="en-US" sz="2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PIP-II Cryomodule Test Stand</a:t>
            </a:r>
            <a:endParaRPr lang="en-US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986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14FE81-6AF2-4244-B1F7-BC884D98B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24073-DF59-4739-BE12-E3F6BFA5F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26849-368D-4586-AA75-2B602ACDD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4BFA0-34B5-463E-BD82-E3CD352CA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0" name="Picture 9" descr="A picture containing dining table, table, altar, bedclothes&#10;&#10;Description automatically generated">
            <a:extLst>
              <a:ext uri="{FF2B5EF4-FFF2-40B4-BE49-F238E27FC236}">
                <a16:creationId xmlns:a16="http://schemas.microsoft.com/office/drawing/2014/main" id="{E6F37B57-BA03-4A05-A3E2-CF6FE2F46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11" y="4146841"/>
            <a:ext cx="11640067" cy="223203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2142919-DFCD-4CC3-8F47-39F4CC897F58}"/>
              </a:ext>
            </a:extLst>
          </p:cNvPr>
          <p:cNvGrpSpPr/>
          <p:nvPr/>
        </p:nvGrpSpPr>
        <p:grpSpPr>
          <a:xfrm>
            <a:off x="6844868" y="1251381"/>
            <a:ext cx="5034010" cy="2028708"/>
            <a:chOff x="6935727" y="513942"/>
            <a:chExt cx="5034010" cy="20287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D2033DA-2DD9-4FCE-AFAD-7CEC4B81499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35727" y="1082498"/>
              <a:ext cx="5034010" cy="1460152"/>
              <a:chOff x="6060951" y="971553"/>
              <a:chExt cx="5787027" cy="167857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02D57C9-5E44-45DE-90BC-98758242FA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602" b="1121"/>
              <a:stretch/>
            </p:blipFill>
            <p:spPr>
              <a:xfrm>
                <a:off x="6060951" y="971553"/>
                <a:ext cx="5787027" cy="167857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0869-7970-4F22-BAE6-B5AAA0565AD4}"/>
                  </a:ext>
                </a:extLst>
              </p:cNvPr>
              <p:cNvSpPr txBox="1"/>
              <p:nvPr/>
            </p:nvSpPr>
            <p:spPr>
              <a:xfrm>
                <a:off x="8924692" y="1004398"/>
                <a:ext cx="341360" cy="158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b="1" dirty="0">
                    <a:solidFill>
                      <a:schemeClr val="accent6">
                        <a:lumMod val="50000"/>
                      </a:schemeClr>
                    </a:solidFill>
                  </a:rPr>
                  <a:t>  10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9C430F-5362-4222-AAF3-12F945F04C47}"/>
                </a:ext>
              </a:extLst>
            </p:cNvPr>
            <p:cNvSpPr/>
            <p:nvPr/>
          </p:nvSpPr>
          <p:spPr>
            <a:xfrm>
              <a:off x="6935727" y="914400"/>
              <a:ext cx="2909609" cy="967666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886B78-F20C-41BB-903B-3E6D3B88F66B}"/>
                </a:ext>
              </a:extLst>
            </p:cNvPr>
            <p:cNvSpPr txBox="1"/>
            <p:nvPr/>
          </p:nvSpPr>
          <p:spPr>
            <a:xfrm>
              <a:off x="7800166" y="513942"/>
              <a:ext cx="11807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PIP2IT</a:t>
              </a:r>
            </a:p>
          </p:txBody>
        </p:sp>
      </p:grp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D3CB0E2F-B975-4C10-AC97-2CB868B63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11" y="1337871"/>
            <a:ext cx="6425305" cy="272415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/>
              <a:t>Validate structural and thermal performance of the SRF cryomodules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Demonstrate performance of critical components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Show that HWR and SSR1 can provide acceleration of H- beam with parameters required PIP-II physics program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EF96ED-5C4E-454B-AEBC-5284A08D39D7}"/>
              </a:ext>
            </a:extLst>
          </p:cNvPr>
          <p:cNvSpPr txBox="1"/>
          <p:nvPr/>
        </p:nvSpPr>
        <p:spPr>
          <a:xfrm>
            <a:off x="6798113" y="3284310"/>
            <a:ext cx="19166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>
                <a:latin typeface="Helvetica" panose="020B0604020202020204" pitchFamily="34" charset="0"/>
                <a:cs typeface="Helvetica" panose="020B0604020202020204" pitchFamily="34" charset="0"/>
              </a:rPr>
              <a:t>PIP-II technology map</a:t>
            </a:r>
          </a:p>
        </p:txBody>
      </p:sp>
    </p:spTree>
    <p:extLst>
      <p:ext uri="{BB962C8B-B14F-4D97-AF65-F5344CB8AC3E}">
        <p14:creationId xmlns:p14="http://schemas.microsoft.com/office/powerpoint/2010/main" val="282743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19E3B9-5AA4-43E8-668E-C79B29A6B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SRF CMs - Static Heat Loads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A1154-6F43-84F3-B539-FDC4AC0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E6514-1350-A9B7-86A6-4DB9DA420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B5848-3592-CE70-A862-825A05A0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324CED8-D60D-00ED-D0B2-1B9B7BD92A83}"/>
              </a:ext>
            </a:extLst>
          </p:cNvPr>
          <p:cNvGraphicFramePr>
            <a:graphicFrameLocks/>
          </p:cNvGraphicFramePr>
          <p:nvPr/>
        </p:nvGraphicFramePr>
        <p:xfrm>
          <a:off x="304800" y="1028282"/>
          <a:ext cx="11563351" cy="20269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024902">
                  <a:extLst>
                    <a:ext uri="{9D8B030D-6E8A-4147-A177-3AD203B41FA5}">
                      <a16:colId xmlns:a16="http://schemas.microsoft.com/office/drawing/2014/main" val="508161319"/>
                    </a:ext>
                  </a:extLst>
                </a:gridCol>
                <a:gridCol w="1173144">
                  <a:extLst>
                    <a:ext uri="{9D8B030D-6E8A-4147-A177-3AD203B41FA5}">
                      <a16:colId xmlns:a16="http://schemas.microsoft.com/office/drawing/2014/main" val="1218820953"/>
                    </a:ext>
                  </a:extLst>
                </a:gridCol>
                <a:gridCol w="1278933">
                  <a:extLst>
                    <a:ext uri="{9D8B030D-6E8A-4147-A177-3AD203B41FA5}">
                      <a16:colId xmlns:a16="http://schemas.microsoft.com/office/drawing/2014/main" val="888155641"/>
                    </a:ext>
                  </a:extLst>
                </a:gridCol>
                <a:gridCol w="1241107">
                  <a:extLst>
                    <a:ext uri="{9D8B030D-6E8A-4147-A177-3AD203B41FA5}">
                      <a16:colId xmlns:a16="http://schemas.microsoft.com/office/drawing/2014/main" val="2758892154"/>
                    </a:ext>
                  </a:extLst>
                </a:gridCol>
                <a:gridCol w="1369053">
                  <a:extLst>
                    <a:ext uri="{9D8B030D-6E8A-4147-A177-3AD203B41FA5}">
                      <a16:colId xmlns:a16="http://schemas.microsoft.com/office/drawing/2014/main" val="1276316303"/>
                    </a:ext>
                  </a:extLst>
                </a:gridCol>
                <a:gridCol w="1369053">
                  <a:extLst>
                    <a:ext uri="{9D8B030D-6E8A-4147-A177-3AD203B41FA5}">
                      <a16:colId xmlns:a16="http://schemas.microsoft.com/office/drawing/2014/main" val="1775357148"/>
                    </a:ext>
                  </a:extLst>
                </a:gridCol>
                <a:gridCol w="1369053">
                  <a:extLst>
                    <a:ext uri="{9D8B030D-6E8A-4147-A177-3AD203B41FA5}">
                      <a16:colId xmlns:a16="http://schemas.microsoft.com/office/drawing/2014/main" val="3391306296"/>
                    </a:ext>
                  </a:extLst>
                </a:gridCol>
                <a:gridCol w="1369053">
                  <a:extLst>
                    <a:ext uri="{9D8B030D-6E8A-4147-A177-3AD203B41FA5}">
                      <a16:colId xmlns:a16="http://schemas.microsoft.com/office/drawing/2014/main" val="2198778387"/>
                    </a:ext>
                  </a:extLst>
                </a:gridCol>
                <a:gridCol w="1369053">
                  <a:extLst>
                    <a:ext uri="{9D8B030D-6E8A-4147-A177-3AD203B41FA5}">
                      <a16:colId xmlns:a16="http://schemas.microsoft.com/office/drawing/2014/main" val="52834056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Static Heat Loads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Prototype SSR1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Production SSR1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Pre-prod SSR2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Production SSR2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930238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r>
                        <a:rPr lang="en-US" sz="2000"/>
                        <a:t>Proto SSR1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Design values [W]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Measured values [W]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Design values [W]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Measured values [W]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Design values [W]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Measured values [W]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Design values [W]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Measured values [W]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72192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2K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</a:rPr>
                        <a:t>27.8 ±2.5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004C97"/>
                          </a:solidFill>
                          <a:latin typeface="+mn-lt"/>
                          <a:ea typeface="+mn-ea"/>
                          <a:cs typeface="+mn-cs"/>
                        </a:rPr>
                        <a:t>14.0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rgbClr val="004C9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004C97"/>
                          </a:solidFill>
                          <a:latin typeface="+mn-lt"/>
                          <a:ea typeface="+mn-ea"/>
                          <a:cs typeface="+mn-cs"/>
                        </a:rPr>
                        <a:t>10.6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rgbClr val="004C9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004C97"/>
                          </a:solidFill>
                          <a:latin typeface="+mn-lt"/>
                          <a:ea typeface="+mn-ea"/>
                          <a:cs typeface="+mn-cs"/>
                        </a:rPr>
                        <a:t>10.6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rgbClr val="004C9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06245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LTTS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44.2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58.4 ±4.5</a:t>
                      </a:r>
                      <a:endParaRPr lang="en-US" sz="1600" baseline="30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004C97"/>
                          </a:solidFill>
                          <a:latin typeface="+mn-lt"/>
                          <a:ea typeface="+mn-ea"/>
                          <a:cs typeface="+mn-cs"/>
                        </a:rPr>
                        <a:t>19.7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rgbClr val="004C9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004C97"/>
                          </a:solidFill>
                          <a:latin typeface="+mn-lt"/>
                          <a:ea typeface="+mn-ea"/>
                          <a:cs typeface="+mn-cs"/>
                        </a:rPr>
                        <a:t>12.8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rgbClr val="004C9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004C97"/>
                          </a:solidFill>
                          <a:latin typeface="+mn-lt"/>
                          <a:ea typeface="+mn-ea"/>
                          <a:cs typeface="+mn-cs"/>
                        </a:rPr>
                        <a:t>12.8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rgbClr val="004C9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174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HTTS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4C97"/>
                          </a:solidFill>
                        </a:rPr>
                        <a:t>150.3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222.1 ±8.0</a:t>
                      </a:r>
                      <a:endParaRPr lang="en-US" sz="1600" baseline="44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004C97"/>
                          </a:solidFill>
                          <a:latin typeface="+mn-lt"/>
                          <a:ea typeface="+mn-ea"/>
                          <a:cs typeface="+mn-cs"/>
                        </a:rPr>
                        <a:t>273.2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rgbClr val="004C9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004C97"/>
                          </a:solidFill>
                          <a:latin typeface="+mn-lt"/>
                          <a:ea typeface="+mn-ea"/>
                          <a:cs typeface="+mn-cs"/>
                        </a:rPr>
                        <a:t>213.3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rgbClr val="004C9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004C97"/>
                          </a:solidFill>
                          <a:latin typeface="+mn-lt"/>
                          <a:ea typeface="+mn-ea"/>
                          <a:cs typeface="+mn-cs"/>
                        </a:rPr>
                        <a:t>213.3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rgbClr val="004C9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84982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22AAE02-4105-E328-0E13-D5CBEBAF988D}"/>
              </a:ext>
            </a:extLst>
          </p:cNvPr>
          <p:cNvGraphicFramePr>
            <a:graphicFrameLocks/>
          </p:cNvGraphicFramePr>
          <p:nvPr/>
        </p:nvGraphicFramePr>
        <p:xfrm>
          <a:off x="304799" y="3622224"/>
          <a:ext cx="11563351" cy="20269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024902">
                  <a:extLst>
                    <a:ext uri="{9D8B030D-6E8A-4147-A177-3AD203B41FA5}">
                      <a16:colId xmlns:a16="http://schemas.microsoft.com/office/drawing/2014/main" val="508161319"/>
                    </a:ext>
                  </a:extLst>
                </a:gridCol>
                <a:gridCol w="1173144">
                  <a:extLst>
                    <a:ext uri="{9D8B030D-6E8A-4147-A177-3AD203B41FA5}">
                      <a16:colId xmlns:a16="http://schemas.microsoft.com/office/drawing/2014/main" val="1218820953"/>
                    </a:ext>
                  </a:extLst>
                </a:gridCol>
                <a:gridCol w="1278933">
                  <a:extLst>
                    <a:ext uri="{9D8B030D-6E8A-4147-A177-3AD203B41FA5}">
                      <a16:colId xmlns:a16="http://schemas.microsoft.com/office/drawing/2014/main" val="888155641"/>
                    </a:ext>
                  </a:extLst>
                </a:gridCol>
                <a:gridCol w="1241107">
                  <a:extLst>
                    <a:ext uri="{9D8B030D-6E8A-4147-A177-3AD203B41FA5}">
                      <a16:colId xmlns:a16="http://schemas.microsoft.com/office/drawing/2014/main" val="2758892154"/>
                    </a:ext>
                  </a:extLst>
                </a:gridCol>
                <a:gridCol w="1369053">
                  <a:extLst>
                    <a:ext uri="{9D8B030D-6E8A-4147-A177-3AD203B41FA5}">
                      <a16:colId xmlns:a16="http://schemas.microsoft.com/office/drawing/2014/main" val="1276316303"/>
                    </a:ext>
                  </a:extLst>
                </a:gridCol>
                <a:gridCol w="1369053">
                  <a:extLst>
                    <a:ext uri="{9D8B030D-6E8A-4147-A177-3AD203B41FA5}">
                      <a16:colId xmlns:a16="http://schemas.microsoft.com/office/drawing/2014/main" val="1775357148"/>
                    </a:ext>
                  </a:extLst>
                </a:gridCol>
                <a:gridCol w="1369053">
                  <a:extLst>
                    <a:ext uri="{9D8B030D-6E8A-4147-A177-3AD203B41FA5}">
                      <a16:colId xmlns:a16="http://schemas.microsoft.com/office/drawing/2014/main" val="3391306296"/>
                    </a:ext>
                  </a:extLst>
                </a:gridCol>
                <a:gridCol w="1369053">
                  <a:extLst>
                    <a:ext uri="{9D8B030D-6E8A-4147-A177-3AD203B41FA5}">
                      <a16:colId xmlns:a16="http://schemas.microsoft.com/office/drawing/2014/main" val="2198778387"/>
                    </a:ext>
                  </a:extLst>
                </a:gridCol>
                <a:gridCol w="1369053">
                  <a:extLst>
                    <a:ext uri="{9D8B030D-6E8A-4147-A177-3AD203B41FA5}">
                      <a16:colId xmlns:a16="http://schemas.microsoft.com/office/drawing/2014/main" val="52834056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Static Heat Loads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Prototype LB650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Production LB650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Prototype HB650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Production HB650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930238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r>
                        <a:rPr lang="en-US" sz="2000"/>
                        <a:t>Proto SSR1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Design values [W]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Measured values [W]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Design values [W]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Measured values [W]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Design values [W]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Measured values [W]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Design values [W]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Measured values [W]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72192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2K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06245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LTTS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174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HTTS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106.8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106.8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84982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CAEBA9D-5A35-33D7-65BC-AF77361D1C87}"/>
              </a:ext>
            </a:extLst>
          </p:cNvPr>
          <p:cNvSpPr txBox="1"/>
          <p:nvPr/>
        </p:nvSpPr>
        <p:spPr>
          <a:xfrm>
            <a:off x="304799" y="5829718"/>
            <a:ext cx="7453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LTTS: Low Temperature Thermal Source (10-15K)</a:t>
            </a:r>
          </a:p>
          <a:p>
            <a:r>
              <a:rPr lang="en-US" sz="1800" dirty="0"/>
              <a:t>HTTS: High Temperature Thermal Source (40-60K)</a:t>
            </a:r>
          </a:p>
        </p:txBody>
      </p:sp>
    </p:spTree>
    <p:extLst>
      <p:ext uri="{BB962C8B-B14F-4D97-AF65-F5344CB8AC3E}">
        <p14:creationId xmlns:p14="http://schemas.microsoft.com/office/powerpoint/2010/main" val="670557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C0216D-849E-4ACE-AEB8-C3B03115C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HWR and SSR1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383BE-0053-4B7F-8431-6D273C43E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10034-9356-4C2C-8973-21C110060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3E18F-1BB3-4370-B1B4-94EDC865D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962CE8-3960-448F-9A5A-2178F036D3AB}"/>
              </a:ext>
            </a:extLst>
          </p:cNvPr>
          <p:cNvGrpSpPr/>
          <p:nvPr/>
        </p:nvGrpSpPr>
        <p:grpSpPr>
          <a:xfrm>
            <a:off x="6225513" y="672921"/>
            <a:ext cx="5702423" cy="2246354"/>
            <a:chOff x="393577" y="1308517"/>
            <a:chExt cx="5702423" cy="2246354"/>
          </a:xfrm>
        </p:grpSpPr>
        <p:pic>
          <p:nvPicPr>
            <p:cNvPr id="10" name="Picture 9" descr="A picture containing text, cart, device, miller&#10;&#10;Description automatically generated">
              <a:extLst>
                <a:ext uri="{FF2B5EF4-FFF2-40B4-BE49-F238E27FC236}">
                  <a16:creationId xmlns:a16="http://schemas.microsoft.com/office/drawing/2014/main" id="{A30CC8E2-9561-478E-ACAC-F0C30E21C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420" b="23713"/>
            <a:stretch/>
          </p:blipFill>
          <p:spPr>
            <a:xfrm>
              <a:off x="393577" y="1308517"/>
              <a:ext cx="5702423" cy="224635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C3EA61-1028-4F4C-BC6B-12473E476E94}"/>
                </a:ext>
              </a:extLst>
            </p:cNvPr>
            <p:cNvSpPr txBox="1"/>
            <p:nvPr/>
          </p:nvSpPr>
          <p:spPr>
            <a:xfrm>
              <a:off x="393578" y="1308517"/>
              <a:ext cx="1853234" cy="33855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rgbClr val="6366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HWR Cryomodule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C5EB3D-C0D4-4C3F-B99E-6E9B9C6DE9EF}"/>
              </a:ext>
            </a:extLst>
          </p:cNvPr>
          <p:cNvGrpSpPr/>
          <p:nvPr/>
        </p:nvGrpSpPr>
        <p:grpSpPr>
          <a:xfrm>
            <a:off x="304800" y="4101960"/>
            <a:ext cx="5022330" cy="2248124"/>
            <a:chOff x="6864865" y="1299029"/>
            <a:chExt cx="5022330" cy="2248124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A01651CF-8874-4E6E-9A36-E76696E3FA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64865" y="1300799"/>
              <a:ext cx="5022330" cy="224635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3E0BD3-09E1-448C-94A4-9D7A9A38B7FA}"/>
                </a:ext>
              </a:extLst>
            </p:cNvPr>
            <p:cNvSpPr txBox="1"/>
            <p:nvPr/>
          </p:nvSpPr>
          <p:spPr>
            <a:xfrm>
              <a:off x="6864865" y="1299029"/>
              <a:ext cx="1878541" cy="33855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rgbClr val="63666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SSR1 Cryomodule</a:t>
              </a:r>
            </a:p>
          </p:txBody>
        </p: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A69728F2-BBC4-4BE4-A706-7C80977F3E6E}"/>
              </a:ext>
            </a:extLst>
          </p:cNvPr>
          <p:cNvGraphicFramePr>
            <a:graphicFrameLocks noGrp="1"/>
          </p:cNvGraphicFramePr>
          <p:nvPr/>
        </p:nvGraphicFramePr>
        <p:xfrm>
          <a:off x="1949292" y="2947159"/>
          <a:ext cx="6063274" cy="11277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36367">
                  <a:extLst>
                    <a:ext uri="{9D8B030D-6E8A-4147-A177-3AD203B41FA5}">
                      <a16:colId xmlns:a16="http://schemas.microsoft.com/office/drawing/2014/main" val="1245469305"/>
                    </a:ext>
                  </a:extLst>
                </a:gridCol>
                <a:gridCol w="827382">
                  <a:extLst>
                    <a:ext uri="{9D8B030D-6E8A-4147-A177-3AD203B41FA5}">
                      <a16:colId xmlns:a16="http://schemas.microsoft.com/office/drawing/2014/main" val="1030312581"/>
                    </a:ext>
                  </a:extLst>
                </a:gridCol>
                <a:gridCol w="1187420">
                  <a:extLst>
                    <a:ext uri="{9D8B030D-6E8A-4147-A177-3AD203B41FA5}">
                      <a16:colId xmlns:a16="http://schemas.microsoft.com/office/drawing/2014/main" val="11191977"/>
                    </a:ext>
                  </a:extLst>
                </a:gridCol>
                <a:gridCol w="1117489">
                  <a:extLst>
                    <a:ext uri="{9D8B030D-6E8A-4147-A177-3AD203B41FA5}">
                      <a16:colId xmlns:a16="http://schemas.microsoft.com/office/drawing/2014/main" val="1849977443"/>
                    </a:ext>
                  </a:extLst>
                </a:gridCol>
                <a:gridCol w="914691">
                  <a:extLst>
                    <a:ext uri="{9D8B030D-6E8A-4147-A177-3AD203B41FA5}">
                      <a16:colId xmlns:a16="http://schemas.microsoft.com/office/drawing/2014/main" val="2772126974"/>
                    </a:ext>
                  </a:extLst>
                </a:gridCol>
                <a:gridCol w="573778">
                  <a:extLst>
                    <a:ext uri="{9D8B030D-6E8A-4147-A177-3AD203B41FA5}">
                      <a16:colId xmlns:a16="http://schemas.microsoft.com/office/drawing/2014/main" val="667256639"/>
                    </a:ext>
                  </a:extLst>
                </a:gridCol>
                <a:gridCol w="706147">
                  <a:extLst>
                    <a:ext uri="{9D8B030D-6E8A-4147-A177-3AD203B41FA5}">
                      <a16:colId xmlns:a16="http://schemas.microsoft.com/office/drawing/2014/main" val="2573155986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 panose="05050102010706020507" pitchFamily="18" charset="2"/>
                        </a:rPr>
                        <a:t>Cavity</a:t>
                      </a:r>
                      <a:b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 panose="05050102010706020507" pitchFamily="18" charset="2"/>
                        </a:rPr>
                      </a:b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 panose="05050102010706020507" pitchFamily="18" charset="2"/>
                        </a:rPr>
                        <a:t>#</a:t>
                      </a:r>
                      <a:endParaRPr lang="en-US" sz="1400" b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String </a:t>
                      </a:r>
                      <a:b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Assy.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CM </a:t>
                      </a:r>
                    </a:p>
                    <a:p>
                      <a:pPr algn="ctr"/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Length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</a:t>
                      </a:r>
                      <a:r>
                        <a:rPr lang="en-US" sz="1400" b="1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@ 2K</a:t>
                      </a:r>
                      <a:b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[x10</a:t>
                      </a:r>
                      <a:r>
                        <a:rPr lang="en-US" sz="1400" b="1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/>
                          <a:cs typeface="Helvetica"/>
                        </a:rPr>
                        <a:t>R</a:t>
                      </a:r>
                      <a:r>
                        <a:rPr lang="en-US" sz="1400" b="1" baseline="-25000" dirty="0">
                          <a:latin typeface="Helvetica"/>
                          <a:cs typeface="Helvetica"/>
                        </a:rPr>
                        <a:t>s</a:t>
                      </a:r>
                      <a:br>
                        <a:rPr lang="en-US" sz="1400" b="1" baseline="-25000" dirty="0">
                          <a:latin typeface="Helvetica"/>
                          <a:cs typeface="Helvetica"/>
                        </a:rPr>
                      </a:br>
                      <a:r>
                        <a:rPr lang="en-US" sz="1400" b="1" dirty="0">
                          <a:latin typeface="Helvetica"/>
                          <a:cs typeface="Helvetica"/>
                        </a:rPr>
                        <a:t>[Ω]</a:t>
                      </a:r>
                      <a:endParaRPr lang="en-US" sz="1400" b="1" baseline="-25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</a:t>
                      </a:r>
                      <a:r>
                        <a:rPr lang="en-US" sz="1400" b="1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[x10</a:t>
                      </a:r>
                      <a:r>
                        <a:rPr lang="en-US" sz="1400" b="1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]</a:t>
                      </a:r>
                      <a:endParaRPr lang="en-US" sz="1400" b="1" baseline="-25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15399"/>
                  </a:ext>
                </a:extLst>
              </a:tr>
              <a:tr h="26060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HWR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 x (SC)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5.93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0.85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790213"/>
                  </a:ext>
                </a:extLst>
              </a:tr>
              <a:tr h="260604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SSR1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 x (CSC)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0.82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/>
                          <a:cs typeface="Helvetica"/>
                        </a:rPr>
                        <a:t>10.2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21071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1FC1223-138C-496D-92FD-38EDF91A28E1}"/>
              </a:ext>
            </a:extLst>
          </p:cNvPr>
          <p:cNvSpPr txBox="1"/>
          <p:nvPr/>
        </p:nvSpPr>
        <p:spPr>
          <a:xfrm>
            <a:off x="113123" y="962482"/>
            <a:ext cx="59828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Argonne National Laboratory (ANL) was responsible for design, procurement, sub-component testing, assembly of HWR CM.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Final testing was done at Fermilab.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One production HWR is required for PIP-II linac.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0F4D72-1008-444D-8483-1A45B8D26D1A}"/>
              </a:ext>
            </a:extLst>
          </p:cNvPr>
          <p:cNvSpPr txBox="1"/>
          <p:nvPr/>
        </p:nvSpPr>
        <p:spPr>
          <a:xfrm>
            <a:off x="8059701" y="3096041"/>
            <a:ext cx="391537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i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HWR and SSR1 cryomodules operate CW with a beam current of 2 mA to accelerate H</a:t>
            </a:r>
            <a:r>
              <a:rPr lang="en-US" sz="1600" b="1" i="1" baseline="-25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¯</a:t>
            </a:r>
            <a:r>
              <a:rPr lang="en-US" sz="1600" i="1" baseline="-25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i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</a:t>
            </a:r>
            <a:r>
              <a:rPr lang="en-US" sz="1800" i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E6685F-3FAE-4947-859B-97FE5E7F57C8}"/>
              </a:ext>
            </a:extLst>
          </p:cNvPr>
          <p:cNvSpPr txBox="1"/>
          <p:nvPr/>
        </p:nvSpPr>
        <p:spPr>
          <a:xfrm>
            <a:off x="5419724" y="4211796"/>
            <a:ext cx="650821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SSR1 CM was fully designed, assembled and tested at Fermilab.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Two production SSR1 CMs to follow.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SSR1 CM is based on the “The Fermilab style cryomodule” – the concept of all future PIP-II CMs (i.e. SSR2, LB650, HB650).</a:t>
            </a:r>
          </a:p>
        </p:txBody>
      </p:sp>
    </p:spTree>
    <p:extLst>
      <p:ext uri="{BB962C8B-B14F-4D97-AF65-F5344CB8AC3E}">
        <p14:creationId xmlns:p14="http://schemas.microsoft.com/office/powerpoint/2010/main" val="1456648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95D2D-9D45-471A-ABFD-694A7F00C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 (PIP2IT)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96517-C4B7-4F8C-9CEB-8FBA09652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A1467-A2B7-49B7-B846-3447A8593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9B954-C8D7-47CA-B833-9041AD9FE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D6C643E-EC44-41AB-A951-F133D0F12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46" y="942368"/>
            <a:ext cx="11582400" cy="3016892"/>
          </a:xfrm>
        </p:spPr>
        <p:txBody>
          <a:bodyPr/>
          <a:lstStyle/>
          <a:p>
            <a:r>
              <a:rPr lang="en-US" sz="2000" dirty="0"/>
              <a:t>PIP2IT was developed to test PIP-II critical technologies and reduce project technical risks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PIP2IT was commissioned in two phases</a:t>
            </a:r>
          </a:p>
          <a:p>
            <a:pPr lvl="1"/>
            <a:r>
              <a:rPr lang="en-US" sz="2000" dirty="0"/>
              <a:t>Phase 1 (2015 – 2018): </a:t>
            </a:r>
          </a:p>
          <a:p>
            <a:pPr lvl="2"/>
            <a:r>
              <a:rPr lang="en-US" sz="1667" dirty="0"/>
              <a:t>Ion source, RFQ, MEBT (2.1 MEV)</a:t>
            </a:r>
          </a:p>
          <a:p>
            <a:pPr lvl="1"/>
            <a:r>
              <a:rPr lang="en-US" sz="2000" dirty="0"/>
              <a:t>Phase 2 (2020 – 2021): </a:t>
            </a:r>
          </a:p>
          <a:p>
            <a:pPr lvl="2"/>
            <a:r>
              <a:rPr lang="en-US" sz="1667" dirty="0"/>
              <a:t>Ion source, RFQ, MEBT (2.1 MEV), </a:t>
            </a:r>
            <a:r>
              <a:rPr lang="en-US" sz="1667" b="1" dirty="0"/>
              <a:t>HWR, SSR1</a:t>
            </a:r>
            <a:r>
              <a:rPr lang="en-US" sz="1667" dirty="0"/>
              <a:t>, HEBT, Dump (22 MeV)</a:t>
            </a:r>
          </a:p>
        </p:txBody>
      </p:sp>
      <p:pic>
        <p:nvPicPr>
          <p:cNvPr id="8" name="Picture 7" descr="A picture containing outdoor, colorful, line, kite&#10;&#10;Description automatically generated">
            <a:extLst>
              <a:ext uri="{FF2B5EF4-FFF2-40B4-BE49-F238E27FC236}">
                <a16:creationId xmlns:a16="http://schemas.microsoft.com/office/drawing/2014/main" id="{C770CA79-9E16-4CA1-99AF-65AD3E2B57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304" y="1835443"/>
            <a:ext cx="3749635" cy="21016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8C9955-0ACB-4BB4-B3D5-B8246BFDF1A7}"/>
              </a:ext>
            </a:extLst>
          </p:cNvPr>
          <p:cNvSpPr/>
          <p:nvPr/>
        </p:nvSpPr>
        <p:spPr>
          <a:xfrm>
            <a:off x="11373463" y="3673686"/>
            <a:ext cx="641329" cy="38974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8C3D741-1ABE-4F28-937D-20BB109D99A0}"/>
              </a:ext>
            </a:extLst>
          </p:cNvPr>
          <p:cNvCxnSpPr>
            <a:cxnSpLocks/>
          </p:cNvCxnSpPr>
          <p:nvPr/>
        </p:nvCxnSpPr>
        <p:spPr>
          <a:xfrm flipH="1">
            <a:off x="9161912" y="4063429"/>
            <a:ext cx="2051520" cy="6778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07DA41B9-3107-466E-90E1-01560E402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35198"/>
            <a:ext cx="4144488" cy="276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57FD89C2-62FC-4786-8C60-8C088BE7CB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3579" y="4867623"/>
            <a:ext cx="8347199" cy="124669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E36E85-582F-4709-9FA4-63BB730F84CA}"/>
              </a:ext>
            </a:extLst>
          </p:cNvPr>
          <p:cNvSpPr txBox="1"/>
          <p:nvPr/>
        </p:nvSpPr>
        <p:spPr>
          <a:xfrm>
            <a:off x="9480145" y="2691185"/>
            <a:ext cx="818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PIP-II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B04C04-0C7E-4890-B484-FFA374420087}"/>
              </a:ext>
            </a:extLst>
          </p:cNvPr>
          <p:cNvSpPr/>
          <p:nvPr/>
        </p:nvSpPr>
        <p:spPr>
          <a:xfrm>
            <a:off x="433633" y="2413261"/>
            <a:ext cx="7669839" cy="692454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83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5014AB-E56B-4273-B9DC-686E29ED5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b="1" dirty="0"/>
              <a:t>Reduce</a:t>
            </a:r>
            <a:r>
              <a:rPr lang="en-US" dirty="0"/>
              <a:t> PIP-II </a:t>
            </a:r>
            <a:r>
              <a:rPr lang="en-US" b="1" dirty="0"/>
              <a:t>technical risks</a:t>
            </a:r>
            <a:endParaRPr lang="en-US" dirty="0"/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b="1" dirty="0"/>
              <a:t>Test </a:t>
            </a:r>
            <a:r>
              <a:rPr lang="en-US" dirty="0"/>
              <a:t>PIP-II technical </a:t>
            </a:r>
            <a:r>
              <a:rPr lang="en-US" b="1" dirty="0"/>
              <a:t>systems</a:t>
            </a:r>
            <a:r>
              <a:rPr lang="en-US" dirty="0"/>
              <a:t> to </a:t>
            </a:r>
            <a:r>
              <a:rPr lang="en-US" b="1" dirty="0"/>
              <a:t>validate designs </a:t>
            </a:r>
            <a:r>
              <a:rPr lang="en-US" dirty="0"/>
              <a:t>and inform design decisions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b="1" dirty="0"/>
              <a:t>Gain commissioning experience </a:t>
            </a:r>
            <a:r>
              <a:rPr lang="en-US" dirty="0"/>
              <a:t>that will be used later to shorten commissioning of PIP-II linac</a:t>
            </a:r>
            <a:endParaRPr lang="en-US" b="1" dirty="0"/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b="1" dirty="0"/>
              <a:t>Demonstrate beam </a:t>
            </a:r>
            <a:r>
              <a:rPr lang="en-US" dirty="0"/>
              <a:t>with LBNF/DUNE </a:t>
            </a:r>
            <a:r>
              <a:rPr lang="en-US" b="1" dirty="0"/>
              <a:t>parameters</a:t>
            </a:r>
            <a:r>
              <a:rPr lang="en-US" dirty="0"/>
              <a:t> at the end of SSR1-1, including chopping pattern required for Booster injection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Validate beam optics and quantify beam parameters. Test beam tuning procedures.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Gain experience with </a:t>
            </a:r>
            <a:r>
              <a:rPr lang="en-US" b="1" dirty="0"/>
              <a:t>installation, testing</a:t>
            </a:r>
            <a:r>
              <a:rPr lang="en-US" dirty="0"/>
              <a:t>, and </a:t>
            </a:r>
            <a:r>
              <a:rPr lang="en-US" b="1" dirty="0"/>
              <a:t>operation</a:t>
            </a:r>
            <a:r>
              <a:rPr lang="en-US" dirty="0"/>
              <a:t> of PIP2IT equipment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b="1" dirty="0"/>
              <a:t>Integration</a:t>
            </a:r>
            <a:r>
              <a:rPr lang="en-US" dirty="0"/>
              <a:t> of in-kind contributions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Collect </a:t>
            </a:r>
            <a:r>
              <a:rPr lang="en-US" b="1" dirty="0"/>
              <a:t>lessons learned </a:t>
            </a:r>
            <a:r>
              <a:rPr lang="en-US" dirty="0"/>
              <a:t>to </a:t>
            </a:r>
            <a:r>
              <a:rPr lang="en-US" b="1" dirty="0"/>
              <a:t>improve</a:t>
            </a:r>
            <a:r>
              <a:rPr lang="en-US" dirty="0"/>
              <a:t> the </a:t>
            </a:r>
            <a:r>
              <a:rPr lang="en-US" b="1" dirty="0"/>
              <a:t>design</a:t>
            </a:r>
            <a:r>
              <a:rPr lang="en-US" dirty="0"/>
              <a:t> of technical systems and the </a:t>
            </a:r>
            <a:r>
              <a:rPr lang="en-US" b="1" dirty="0"/>
              <a:t>operational procedures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F40155-5EC3-40EC-BA7A-17F83B883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PIP2IT Main Goals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02F16-6341-4505-8E8A-932D7AA32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7F529-164B-4F6F-960B-7BCBB91D2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91762-55AE-490E-9568-089A0DA5A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90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2B3936-41DC-4EE1-833E-B10486F87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1282640"/>
            <a:ext cx="11488127" cy="50593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Validate</a:t>
            </a:r>
            <a:r>
              <a:rPr lang="en-US" b="1" dirty="0"/>
              <a:t> structural and thermal performance </a:t>
            </a:r>
            <a:r>
              <a:rPr lang="en-US" dirty="0"/>
              <a:t>of the</a:t>
            </a:r>
            <a:r>
              <a:rPr lang="en-US" b="1" dirty="0"/>
              <a:t> cryomodules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/>
              <a:t>Alignment, Thermal shields, Beamline and Insulating vacuum, Static Heat Loads, and Strongback (for SSR1 only)</a:t>
            </a:r>
          </a:p>
          <a:p>
            <a:pPr>
              <a:spcBef>
                <a:spcPts val="1200"/>
              </a:spcBef>
            </a:pPr>
            <a:r>
              <a:rPr lang="en-US" dirty="0"/>
              <a:t>Demonstrate </a:t>
            </a:r>
            <a:r>
              <a:rPr lang="en-US" b="1" dirty="0"/>
              <a:t>performance of critical components</a:t>
            </a:r>
          </a:p>
          <a:p>
            <a:pPr lvl="1">
              <a:spcBef>
                <a:spcPts val="600"/>
              </a:spcBef>
            </a:pPr>
            <a:r>
              <a:rPr lang="en-US" b="1" dirty="0"/>
              <a:t>Cavities</a:t>
            </a:r>
            <a:r>
              <a:rPr lang="en-US" dirty="0"/>
              <a:t>: E</a:t>
            </a:r>
            <a:r>
              <a:rPr lang="en-US" baseline="-25000" dirty="0"/>
              <a:t>acc</a:t>
            </a:r>
            <a:r>
              <a:rPr lang="en-US" dirty="0"/>
              <a:t>, Q</a:t>
            </a:r>
            <a:r>
              <a:rPr lang="en-US" baseline="-25000" dirty="0"/>
              <a:t>0</a:t>
            </a:r>
            <a:r>
              <a:rPr lang="en-US" dirty="0"/>
              <a:t> (Dynamic Heat Loads) </a:t>
            </a:r>
          </a:p>
          <a:p>
            <a:pPr lvl="1">
              <a:spcBef>
                <a:spcPts val="600"/>
              </a:spcBef>
            </a:pPr>
            <a:r>
              <a:rPr lang="en-US" b="1" dirty="0"/>
              <a:t>Focusing lenses</a:t>
            </a:r>
            <a:r>
              <a:rPr lang="en-US" dirty="0"/>
              <a:t>: Solenoids and Correctors powered up to the administrative limit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RF </a:t>
            </a:r>
            <a:r>
              <a:rPr lang="en-US" b="1" dirty="0"/>
              <a:t>couplers</a:t>
            </a:r>
            <a:r>
              <a:rPr lang="en-US" dirty="0"/>
              <a:t> can sustain full power</a:t>
            </a:r>
          </a:p>
          <a:p>
            <a:pPr lvl="1">
              <a:spcBef>
                <a:spcPts val="600"/>
              </a:spcBef>
            </a:pPr>
            <a:r>
              <a:rPr lang="en-US" b="1" dirty="0"/>
              <a:t>Tuners</a:t>
            </a:r>
            <a:r>
              <a:rPr lang="en-US" dirty="0"/>
              <a:t> to provide required range and resolution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Microphonics level within specifications, LLRF controls</a:t>
            </a:r>
          </a:p>
          <a:p>
            <a:pPr>
              <a:spcBef>
                <a:spcPts val="1200"/>
              </a:spcBef>
            </a:pPr>
            <a:r>
              <a:rPr lang="en-US" dirty="0"/>
              <a:t>Show that CMs can provide </a:t>
            </a:r>
            <a:r>
              <a:rPr lang="en-US" b="1" dirty="0"/>
              <a:t>acceleration of H- beam</a:t>
            </a:r>
            <a:r>
              <a:rPr lang="en-US" dirty="0"/>
              <a:t> with parameters required by the PIP-II physics program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B5BEE1-44DB-4D56-BE7C-F3E8BC8E6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HWR and SSR1 cryomodules testing at PIP2IT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0D00A-92C0-46F9-912A-AD4BA54DA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61AD1-536C-4421-9E2D-0E0B2FF5C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2E49C-C794-475C-965F-12F351EF9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0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4E41AD-C502-4FEB-8EE4-CB679F970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HWR and SSR1 Cavities and Cryomodules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D338F-51FD-4C85-BBE7-29BFA9CA7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9EC9-084C-4F9B-846B-2A61BE9C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45D16-EA5D-4A86-95EE-2A0041247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9ACBF-C9F6-4CDB-B642-DA182BE58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742" y="2497158"/>
            <a:ext cx="1697409" cy="1126597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DAB445-99C2-48A2-A910-ECA5B19EC7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095" y="2478150"/>
            <a:ext cx="1362889" cy="1176987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45EE5FF2-E231-4F95-903C-47C8417C319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0646305"/>
                  </p:ext>
                </p:extLst>
              </p:nvPr>
            </p:nvGraphicFramePr>
            <p:xfrm>
              <a:off x="321784" y="3745674"/>
              <a:ext cx="5208104" cy="263557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10854">
                      <a:extLst>
                        <a:ext uri="{9D8B030D-6E8A-4147-A177-3AD203B41FA5}">
                          <a16:colId xmlns:a16="http://schemas.microsoft.com/office/drawing/2014/main" val="1245469305"/>
                        </a:ext>
                      </a:extLst>
                    </a:gridCol>
                    <a:gridCol w="1969668">
                      <a:extLst>
                        <a:ext uri="{9D8B030D-6E8A-4147-A177-3AD203B41FA5}">
                          <a16:colId xmlns:a16="http://schemas.microsoft.com/office/drawing/2014/main" val="1030312581"/>
                        </a:ext>
                      </a:extLst>
                    </a:gridCol>
                    <a:gridCol w="2027582">
                      <a:extLst>
                        <a:ext uri="{9D8B030D-6E8A-4147-A177-3AD203B41FA5}">
                          <a16:colId xmlns:a16="http://schemas.microsoft.com/office/drawing/2014/main" val="11191977"/>
                        </a:ext>
                      </a:extLst>
                    </a:gridCol>
                  </a:tblGrid>
                  <a:tr h="439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Name (Qty.)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HWR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SSR1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4834490"/>
                      </a:ext>
                    </a:extLst>
                  </a:tr>
                  <a:tr h="439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Type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Half-Wave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Single Spoke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0790213"/>
                      </a:ext>
                    </a:extLst>
                  </a:tr>
                  <a:tr h="4392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0.11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0.22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6210713"/>
                      </a:ext>
                    </a:extLst>
                  </a:tr>
                  <a:tr h="439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Frequency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162.5 MHz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325 MHz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446493"/>
                      </a:ext>
                    </a:extLst>
                  </a:tr>
                  <a:tr h="439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Q</a:t>
                          </a:r>
                          <a:r>
                            <a:rPr lang="en-US" sz="1500" baseline="-25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8.5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8.2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11211"/>
                      </a:ext>
                    </a:extLst>
                  </a:tr>
                  <a:tr h="439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Gradient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9.7 MV/m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10 MV/m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557276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45EE5FF2-E231-4F95-903C-47C8417C319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0646305"/>
                  </p:ext>
                </p:extLst>
              </p:nvPr>
            </p:nvGraphicFramePr>
            <p:xfrm>
              <a:off x="321784" y="3745674"/>
              <a:ext cx="5208104" cy="263557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10854">
                      <a:extLst>
                        <a:ext uri="{9D8B030D-6E8A-4147-A177-3AD203B41FA5}">
                          <a16:colId xmlns:a16="http://schemas.microsoft.com/office/drawing/2014/main" val="1245469305"/>
                        </a:ext>
                      </a:extLst>
                    </a:gridCol>
                    <a:gridCol w="1969668">
                      <a:extLst>
                        <a:ext uri="{9D8B030D-6E8A-4147-A177-3AD203B41FA5}">
                          <a16:colId xmlns:a16="http://schemas.microsoft.com/office/drawing/2014/main" val="1030312581"/>
                        </a:ext>
                      </a:extLst>
                    </a:gridCol>
                    <a:gridCol w="2027582">
                      <a:extLst>
                        <a:ext uri="{9D8B030D-6E8A-4147-A177-3AD203B41FA5}">
                          <a16:colId xmlns:a16="http://schemas.microsoft.com/office/drawing/2014/main" val="11191977"/>
                        </a:ext>
                      </a:extLst>
                    </a:gridCol>
                  </a:tblGrid>
                  <a:tr h="439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Name (Qty.)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HWR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SSR1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4834490"/>
                      </a:ext>
                    </a:extLst>
                  </a:tr>
                  <a:tr h="439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Type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Half-Wave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Single Spoke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0790213"/>
                      </a:ext>
                    </a:extLst>
                  </a:tr>
                  <a:tr h="4392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03" t="-198630" r="-331156" b="-298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0.11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0.22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6210713"/>
                      </a:ext>
                    </a:extLst>
                  </a:tr>
                  <a:tr h="439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Frequency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162.5 MHz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325 MHz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446493"/>
                      </a:ext>
                    </a:extLst>
                  </a:tr>
                  <a:tr h="439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Q</a:t>
                          </a:r>
                          <a:r>
                            <a:rPr lang="en-US" sz="1500" baseline="-25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1728" t="-402778" r="-103395" b="-10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57357" t="-402778" r="-601" b="-102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11211"/>
                      </a:ext>
                    </a:extLst>
                  </a:tr>
                  <a:tr h="4392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Gradient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9.7 MV/m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10 MV/m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557276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BA50CC0-4317-4BF3-835A-D337C806E1AF}"/>
              </a:ext>
            </a:extLst>
          </p:cNvPr>
          <p:cNvGrpSpPr/>
          <p:nvPr/>
        </p:nvGrpSpPr>
        <p:grpSpPr>
          <a:xfrm>
            <a:off x="2117769" y="944407"/>
            <a:ext cx="2877788" cy="1428351"/>
            <a:chOff x="1314623" y="681082"/>
            <a:chExt cx="2877788" cy="142835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F39087F-BFA6-4F62-B6C0-9C7DDA9B9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937749">
              <a:off x="957408" y="1038297"/>
              <a:ext cx="1428351" cy="71392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362ED88-2D96-4861-B31E-678F178F1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341465" y="728266"/>
              <a:ext cx="850946" cy="1333984"/>
            </a:xfrm>
            <a:prstGeom prst="rect">
              <a:avLst/>
            </a:prstGeom>
          </p:spPr>
        </p:pic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5346D64-7A35-42D1-B979-BE95757AB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508559"/>
              </p:ext>
            </p:extLst>
          </p:nvPr>
        </p:nvGraphicFramePr>
        <p:xfrm>
          <a:off x="5823928" y="3745675"/>
          <a:ext cx="6063274" cy="11277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36367">
                  <a:extLst>
                    <a:ext uri="{9D8B030D-6E8A-4147-A177-3AD203B41FA5}">
                      <a16:colId xmlns:a16="http://schemas.microsoft.com/office/drawing/2014/main" val="1245469305"/>
                    </a:ext>
                  </a:extLst>
                </a:gridCol>
                <a:gridCol w="827382">
                  <a:extLst>
                    <a:ext uri="{9D8B030D-6E8A-4147-A177-3AD203B41FA5}">
                      <a16:colId xmlns:a16="http://schemas.microsoft.com/office/drawing/2014/main" val="1030312581"/>
                    </a:ext>
                  </a:extLst>
                </a:gridCol>
                <a:gridCol w="1187420">
                  <a:extLst>
                    <a:ext uri="{9D8B030D-6E8A-4147-A177-3AD203B41FA5}">
                      <a16:colId xmlns:a16="http://schemas.microsoft.com/office/drawing/2014/main" val="11191977"/>
                    </a:ext>
                  </a:extLst>
                </a:gridCol>
                <a:gridCol w="1117489">
                  <a:extLst>
                    <a:ext uri="{9D8B030D-6E8A-4147-A177-3AD203B41FA5}">
                      <a16:colId xmlns:a16="http://schemas.microsoft.com/office/drawing/2014/main" val="1849977443"/>
                    </a:ext>
                  </a:extLst>
                </a:gridCol>
                <a:gridCol w="914691">
                  <a:extLst>
                    <a:ext uri="{9D8B030D-6E8A-4147-A177-3AD203B41FA5}">
                      <a16:colId xmlns:a16="http://schemas.microsoft.com/office/drawing/2014/main" val="2772126974"/>
                    </a:ext>
                  </a:extLst>
                </a:gridCol>
                <a:gridCol w="573778">
                  <a:extLst>
                    <a:ext uri="{9D8B030D-6E8A-4147-A177-3AD203B41FA5}">
                      <a16:colId xmlns:a16="http://schemas.microsoft.com/office/drawing/2014/main" val="667256639"/>
                    </a:ext>
                  </a:extLst>
                </a:gridCol>
                <a:gridCol w="706147">
                  <a:extLst>
                    <a:ext uri="{9D8B030D-6E8A-4147-A177-3AD203B41FA5}">
                      <a16:colId xmlns:a16="http://schemas.microsoft.com/office/drawing/2014/main" val="2573155986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 panose="05050102010706020507" pitchFamily="18" charset="2"/>
                        </a:rPr>
                        <a:t>Cavity</a:t>
                      </a:r>
                      <a:b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 panose="05050102010706020507" pitchFamily="18" charset="2"/>
                        </a:rPr>
                      </a:b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 panose="05050102010706020507" pitchFamily="18" charset="2"/>
                        </a:rPr>
                        <a:t>#</a:t>
                      </a:r>
                      <a:endParaRPr lang="en-US" sz="1400" b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String </a:t>
                      </a:r>
                      <a:b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Assy.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CM </a:t>
                      </a:r>
                    </a:p>
                    <a:p>
                      <a:pPr algn="ctr"/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Length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</a:t>
                      </a:r>
                      <a:r>
                        <a:rPr lang="en-US" sz="1400" b="1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@ 2K</a:t>
                      </a:r>
                      <a:b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[x10</a:t>
                      </a:r>
                      <a:r>
                        <a:rPr lang="en-US" sz="1400" b="1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/>
                          <a:cs typeface="Helvetica"/>
                        </a:rPr>
                        <a:t>R</a:t>
                      </a:r>
                      <a:r>
                        <a:rPr lang="en-US" sz="1400" b="1" baseline="-25000" dirty="0">
                          <a:latin typeface="Helvetica"/>
                          <a:cs typeface="Helvetica"/>
                        </a:rPr>
                        <a:t>s</a:t>
                      </a:r>
                      <a:br>
                        <a:rPr lang="en-US" sz="1400" b="1" baseline="-25000" dirty="0">
                          <a:latin typeface="Helvetica"/>
                          <a:cs typeface="Helvetica"/>
                        </a:rPr>
                      </a:br>
                      <a:r>
                        <a:rPr lang="en-US" sz="1400" b="1" dirty="0">
                          <a:latin typeface="Helvetica"/>
                          <a:cs typeface="Helvetica"/>
                        </a:rPr>
                        <a:t>[Ω]</a:t>
                      </a:r>
                      <a:endParaRPr lang="en-US" sz="1400" b="1" baseline="-25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</a:t>
                      </a:r>
                      <a:r>
                        <a:rPr lang="en-US" sz="1400" b="1" baseline="-25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[x10</a:t>
                      </a:r>
                      <a:r>
                        <a:rPr lang="en-US" sz="1400" b="1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  <a:r>
                        <a:rPr lang="en-US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]</a:t>
                      </a:r>
                      <a:endParaRPr lang="en-US" sz="1400" b="1" baseline="-25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15399"/>
                  </a:ext>
                </a:extLst>
              </a:tr>
              <a:tr h="26060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HWR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 x (SC)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5.93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0.85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790213"/>
                  </a:ext>
                </a:extLst>
              </a:tr>
              <a:tr h="260604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SSR1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 x (CSC)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0.82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/>
                          <a:cs typeface="Helvetica"/>
                        </a:rPr>
                        <a:t>10.2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21071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2D32635-DE8A-422D-8435-4392D6FB563F}"/>
              </a:ext>
            </a:extLst>
          </p:cNvPr>
          <p:cNvSpPr txBox="1"/>
          <p:nvPr/>
        </p:nvSpPr>
        <p:spPr>
          <a:xfrm>
            <a:off x="5750560" y="1007897"/>
            <a:ext cx="620776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Argonne National Laboratory (ANL) was responsible for design, procurement, sub-component testing, assembly of HWR CM and subcomponents. Final testing was done at Fermilab.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SSR1 CM was designed based on the Fermilab style cryomodule. It was fully assembled and tested at Fermilab.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HWR and SSR1 cryomodules operate CW with a beam current of 2 mA to accelerate the  H</a:t>
            </a:r>
            <a:r>
              <a:rPr lang="en-US" sz="1800" baseline="30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</a:t>
            </a: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</a:t>
            </a:r>
            <a:r>
              <a:rPr lang="en-US" sz="2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pic>
        <p:nvPicPr>
          <p:cNvPr id="20" name="Picture 19" descr="A picture containing text, cart, device, miller&#10;&#10;Description automatically generated">
            <a:extLst>
              <a:ext uri="{FF2B5EF4-FFF2-40B4-BE49-F238E27FC236}">
                <a16:creationId xmlns:a16="http://schemas.microsoft.com/office/drawing/2014/main" id="{B930F6F1-C605-4D34-BC2E-1232A4967B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420" b="23713"/>
          <a:stretch/>
        </p:blipFill>
        <p:spPr>
          <a:xfrm>
            <a:off x="5823928" y="4907553"/>
            <a:ext cx="3277519" cy="12645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EED1B28-BDC3-44A1-AE5C-385B1D208B28}"/>
              </a:ext>
            </a:extLst>
          </p:cNvPr>
          <p:cNvSpPr txBox="1"/>
          <p:nvPr/>
        </p:nvSpPr>
        <p:spPr>
          <a:xfrm>
            <a:off x="5823871" y="6073471"/>
            <a:ext cx="1691893" cy="307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HWR Cryomodule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AC0D426B-A52C-4885-8A23-0EDA80A66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63"/>
          <a:stretch/>
        </p:blipFill>
        <p:spPr bwMode="auto">
          <a:xfrm>
            <a:off x="9230107" y="4908549"/>
            <a:ext cx="2657093" cy="126514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424EE3E-0E58-4344-B522-B4E8AF54EA8B}"/>
              </a:ext>
            </a:extLst>
          </p:cNvPr>
          <p:cNvSpPr txBox="1"/>
          <p:nvPr/>
        </p:nvSpPr>
        <p:spPr>
          <a:xfrm>
            <a:off x="9230107" y="6075239"/>
            <a:ext cx="1691893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Cryomodule</a:t>
            </a:r>
          </a:p>
        </p:txBody>
      </p:sp>
    </p:spTree>
    <p:extLst>
      <p:ext uri="{BB962C8B-B14F-4D97-AF65-F5344CB8AC3E}">
        <p14:creationId xmlns:p14="http://schemas.microsoft.com/office/powerpoint/2010/main" val="2722904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FD6E5-7FC6-4BA0-9CBB-1CA963B7A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Warm Pre-Test Checkout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Instrumentation, signal integrity, vacuums, cavity &amp; tuner checks, HBCAM for alignment monitoring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Cooldown to 4K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Constraints: Thermal shield (</a:t>
            </a:r>
            <a:r>
              <a:rPr lang="en-US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US" sz="1600" baseline="-250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max</a:t>
            </a:r>
            <a:r>
              <a:rPr lang="en-US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-T</a:t>
            </a:r>
            <a:r>
              <a:rPr lang="en-US" sz="1600" baseline="-250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min</a:t>
            </a: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&lt; 50K); Strongback (283K &lt; T &lt; 315K, </a:t>
            </a:r>
            <a:r>
              <a:rPr lang="en-US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US" sz="1600" baseline="-250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max</a:t>
            </a:r>
            <a:r>
              <a:rPr lang="en-US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-T</a:t>
            </a:r>
            <a:r>
              <a:rPr lang="en-US" sz="1600" baseline="-250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min</a:t>
            </a: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&lt; 5K); Coupler warm window (T &gt; 275K)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HWR Constraints: none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Cooldown to 2K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Achieve stable </a:t>
            </a:r>
            <a:r>
              <a:rPr lang="en-US" sz="18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operation, control loops, LL control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Individual Cavity RF Testing @ 2K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Gradient, FE/MP, cavity frequency, coupler </a:t>
            </a:r>
            <a:r>
              <a:rPr lang="en-US" sz="18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</a:t>
            </a:r>
            <a:r>
              <a:rPr lang="en-US" sz="1800" baseline="-250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</a:t>
            </a: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tuner range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Magnet Testing at 2K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Full field operation of solenoids and X/Y correctors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Ensemble Cavity Testing @ 2K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Total 2K heat loads, average Q</a:t>
            </a:r>
            <a:r>
              <a:rPr lang="en-US" sz="1800" baseline="-25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endParaRPr lang="en-US" sz="18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LLRF Control @ 2K, Microphonics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Simultaneously operate cavities in GDR (Generator Driven Resonator) mode (as needed for beam operation), demonstrate control with microphonics</a:t>
            </a:r>
          </a:p>
          <a:p>
            <a:endParaRPr lang="en-US" dirty="0"/>
          </a:p>
          <a:p>
            <a:endParaRPr lang="en-US" sz="18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6753E8-7D91-4EFE-96B5-DF6FD4697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Plan Outline for the HWR and SSR1 cryomodules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BCC2B-D2E8-47ED-9635-D93D48298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569D0-5ABA-466E-AE16-C04F21875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SSR1 Cryomodules Test Results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8C9C7-95C3-460C-A996-8631CFE6B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09009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9E587B9C833844AE49B4AB80B1AF43" ma:contentTypeVersion="14" ma:contentTypeDescription="Create a new document." ma:contentTypeScope="" ma:versionID="557ff89c048a471cc736e675d187b0e1">
  <xsd:schema xmlns:xsd="http://www.w3.org/2001/XMLSchema" xmlns:xs="http://www.w3.org/2001/XMLSchema" xmlns:p="http://schemas.microsoft.com/office/2006/metadata/properties" xmlns:ns1="http://schemas.microsoft.com/sharepoint/v3" xmlns:ns2="92485e06-9da7-46fa-9080-79815be1dff2" xmlns:ns3="6af097bf-c6cc-4829-adcd-4351e0b3f2c1" targetNamespace="http://schemas.microsoft.com/office/2006/metadata/properties" ma:root="true" ma:fieldsID="c2b314b69aca9d866887caf3efc380bf" ns1:_="" ns2:_="" ns3:_="">
    <xsd:import namespace="http://schemas.microsoft.com/sharepoint/v3"/>
    <xsd:import namespace="92485e06-9da7-46fa-9080-79815be1dff2"/>
    <xsd:import namespace="6af097bf-c6cc-4829-adcd-4351e0b3f2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Topics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85e06-9da7-46fa-9080-79815be1df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opics" ma:index="16" nillable="true" ma:displayName="Topics" ma:description="Meeting discussion topics" ma:internalName="Topics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097bf-c6cc-4829-adcd-4351e0b3f2c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opics xmlns="92485e06-9da7-46fa-9080-79815be1dff2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3C68D0-C20D-46CC-B40A-4C78510515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2485e06-9da7-46fa-9080-79815be1dff2"/>
    <ds:schemaRef ds:uri="6af097bf-c6cc-4829-adcd-4351e0b3f2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1F245F-DB62-428D-A566-B113377E9116}">
  <ds:schemaRefs>
    <ds:schemaRef ds:uri="5c9f3ab6-242c-461d-a351-c910a751d111"/>
    <ds:schemaRef ds:uri="92485e06-9da7-46fa-9080-79815be1dff2"/>
    <ds:schemaRef ds:uri="bd67544a-4fdc-43d0-a9af-82cf53222c3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2378</TotalTime>
  <Words>3371</Words>
  <Application>Microsoft Office PowerPoint</Application>
  <PresentationFormat>Widescreen</PresentationFormat>
  <Paragraphs>482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HGGothicE</vt:lpstr>
      <vt:lpstr>Arial</vt:lpstr>
      <vt:lpstr>Calibri</vt:lpstr>
      <vt:lpstr>Cambria Math</vt:lpstr>
      <vt:lpstr>Helvetica</vt:lpstr>
      <vt:lpstr>1_Fermilab_PPT_090915</vt:lpstr>
      <vt:lpstr>2_Fermilab_PPT_090915</vt:lpstr>
      <vt:lpstr>PowerPoint Presentation</vt:lpstr>
      <vt:lpstr>Outline</vt:lpstr>
      <vt:lpstr>PIP-II Injector Test</vt:lpstr>
      <vt:lpstr>HWR and SSR1</vt:lpstr>
      <vt:lpstr>PIP-II Injector Test (PIP2IT)</vt:lpstr>
      <vt:lpstr>PIP2IT Main Goals</vt:lpstr>
      <vt:lpstr>HWR and SSR1 cryomodules testing at PIP2IT</vt:lpstr>
      <vt:lpstr>HWR and SSR1 Cavities and Cryomodules</vt:lpstr>
      <vt:lpstr>Test Plan Outline for the HWR and SSR1 cryomodules </vt:lpstr>
      <vt:lpstr>PowerPoint Presentation</vt:lpstr>
      <vt:lpstr>Cooldown performance</vt:lpstr>
      <vt:lpstr>Cooldown: lesson learned</vt:lpstr>
      <vt:lpstr>SSR1 CM Static Heat Loads</vt:lpstr>
      <vt:lpstr>SSR1 CM Static Heat Loads Improvement</vt:lpstr>
      <vt:lpstr>Vacuum: Insulating and Beamline</vt:lpstr>
      <vt:lpstr>Strongback – the coldmass foundation</vt:lpstr>
      <vt:lpstr>Alignment and monitoring</vt:lpstr>
      <vt:lpstr>Alignment monitoring during final assembly</vt:lpstr>
      <vt:lpstr>Alignment monitoring during cooldown</vt:lpstr>
      <vt:lpstr>RF frequency of Cavities, Couplers and Tuners Performance</vt:lpstr>
      <vt:lpstr>SSR1 cavities performance</vt:lpstr>
      <vt:lpstr>SSR1 cavities performance: field emission</vt:lpstr>
      <vt:lpstr>SSR1 cavities performance</vt:lpstr>
      <vt:lpstr>Q0 degradation: residual magnetic field</vt:lpstr>
      <vt:lpstr>Multipacting mitigation</vt:lpstr>
      <vt:lpstr>HWR and SSR1 Commissioned with Beam</vt:lpstr>
      <vt:lpstr>Summary of SSR1 CM test results</vt:lpstr>
      <vt:lpstr>Prototype SSR1 Cryomodule: key-element of the technology path</vt:lpstr>
      <vt:lpstr>Thanks for your attention!</vt:lpstr>
      <vt:lpstr>PIP-II SRF CMs - Static Heat Loads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Donato Passarelli</cp:lastModifiedBy>
  <cp:revision>27</cp:revision>
  <cp:lastPrinted>2020-01-24T20:57:46Z</cp:lastPrinted>
  <dcterms:created xsi:type="dcterms:W3CDTF">2019-12-16T19:54:36Z</dcterms:created>
  <dcterms:modified xsi:type="dcterms:W3CDTF">2023-03-02T16:47:26Z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0x0101006C9E587B9C833844AE49B4AB80B1AF43</vt:lpwstr>
  </property>
</Properties>
</file>