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3" r:id="rId2"/>
    <p:sldId id="2735" r:id="rId3"/>
    <p:sldId id="2752" r:id="rId4"/>
    <p:sldId id="2720" r:id="rId5"/>
    <p:sldId id="2724" r:id="rId6"/>
    <p:sldId id="258" r:id="rId7"/>
    <p:sldId id="2746" r:id="rId8"/>
    <p:sldId id="2751" r:id="rId9"/>
    <p:sldId id="2753" r:id="rId10"/>
    <p:sldId id="2754" r:id="rId11"/>
    <p:sldId id="275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20004-8600-44B6-BFEE-FC7D01302B3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85A86-9A7A-4AD3-9781-641C7862C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2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9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2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831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60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92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10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3834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046-EC8E-4665-BA24-19032E30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B59B-9378-4AA1-9FC3-D6F04DD1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AA2CB-1FA6-4F07-AB54-E111BA73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A6DD-BBF7-4E70-A4A8-A43559081166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B5E46-1340-46C0-802B-D8B9BF45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18FFB-C295-41C4-83AB-9A02A5F7D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BBD-5CE5-4F2D-BD3D-4DDD1D6A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4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723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1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786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88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02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12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902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6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9C9A43-11ED-9249-9029-37EB096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Welcome &amp; 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428736" y="3237390"/>
            <a:ext cx="5938508" cy="20281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Michael Allitt</a:t>
            </a:r>
          </a:p>
          <a:p>
            <a:pPr>
              <a:spcBef>
                <a:spcPts val="0"/>
              </a:spcBef>
            </a:pPr>
            <a:r>
              <a:rPr lang="en-US" dirty="0"/>
              <a:t>STS Accelerator Systems Manager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25D50 Pulsed Dipole Preliminary Design Review </a:t>
            </a:r>
          </a:p>
          <a:p>
            <a:pPr>
              <a:spcBef>
                <a:spcPts val="0"/>
              </a:spcBef>
            </a:pPr>
            <a:r>
              <a:rPr lang="en-US" dirty="0"/>
              <a:t>March 6, 2023</a:t>
            </a:r>
          </a:p>
        </p:txBody>
      </p:sp>
    </p:spTree>
    <p:extLst>
      <p:ext uri="{BB962C8B-B14F-4D97-AF65-F5344CB8AC3E}">
        <p14:creationId xmlns:p14="http://schemas.microsoft.com/office/powerpoint/2010/main" val="424704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89DA-8D0D-11B9-5BC0-DB05532E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4B98-35FC-0280-5DF6-3068CA4C5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preliminary design:</a:t>
            </a:r>
          </a:p>
          <a:p>
            <a:pPr lvl="1"/>
            <a:r>
              <a:rPr lang="en-US" dirty="0"/>
              <a:t>Does it meet the requirements?</a:t>
            </a:r>
          </a:p>
          <a:p>
            <a:pPr lvl="1"/>
            <a:r>
              <a:rPr lang="en-US" dirty="0"/>
              <a:t>What is the risk (if any) of proceeding with detailed engineering design?</a:t>
            </a:r>
          </a:p>
          <a:p>
            <a:pPr lvl="1"/>
            <a:r>
              <a:rPr lang="en-US" dirty="0"/>
              <a:t>Any opportunities for improvement / cost reduction?</a:t>
            </a:r>
          </a:p>
          <a:p>
            <a:pPr lvl="1"/>
            <a:endParaRPr lang="en-US" dirty="0"/>
          </a:p>
          <a:p>
            <a:r>
              <a:rPr lang="en-US" dirty="0"/>
              <a:t>Presentations &amp; approved meeting minutes will form the preliminary design report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1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6AA3-A4C8-84BC-E3D8-4C9FFB926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62EA6-3D28-59DC-F2B8-15A057590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A71D-9CC8-D8C5-C537-31FE50C7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4DE42-9D49-99AA-8118-5E19709DC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03" y="2090084"/>
            <a:ext cx="5297227" cy="2204825"/>
          </a:xfrm>
        </p:spPr>
        <p:txBody>
          <a:bodyPr/>
          <a:lstStyle/>
          <a:p>
            <a:r>
              <a:rPr lang="en-US" sz="2400" dirty="0"/>
              <a:t>Second Target Station (STS) Project</a:t>
            </a:r>
          </a:p>
          <a:p>
            <a:r>
              <a:rPr lang="en-US" sz="2400" dirty="0"/>
              <a:t>Relevant STS Accelerator Systems scope</a:t>
            </a:r>
          </a:p>
          <a:p>
            <a:r>
              <a:rPr lang="en-US" sz="2400" dirty="0"/>
              <a:t>RTST design overview</a:t>
            </a:r>
          </a:p>
          <a:p>
            <a:r>
              <a:rPr lang="en-US" sz="2400" dirty="0"/>
              <a:t>Review objectives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AAD76-F44F-3BFA-E1D1-C1B4E54D3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739376"/>
            <a:ext cx="5530497" cy="330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05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9A162-6FA3-7BE8-C6B6-CE33D0F0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Target Station Project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6EAE4A-5C3A-C2BB-949F-0934AAD99FC0}"/>
              </a:ext>
            </a:extLst>
          </p:cNvPr>
          <p:cNvGrpSpPr/>
          <p:nvPr/>
        </p:nvGrpSpPr>
        <p:grpSpPr>
          <a:xfrm>
            <a:off x="6362943" y="1400763"/>
            <a:ext cx="5829057" cy="4438226"/>
            <a:chOff x="4024131" y="1361578"/>
            <a:chExt cx="5829057" cy="44382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D40FB5-DB0D-C404-D6DC-733AEE78B3E2}"/>
                </a:ext>
              </a:extLst>
            </p:cNvPr>
            <p:cNvGrpSpPr/>
            <p:nvPr/>
          </p:nvGrpSpPr>
          <p:grpSpPr>
            <a:xfrm>
              <a:off x="4024131" y="1361578"/>
              <a:ext cx="4873752" cy="4438226"/>
              <a:chOff x="4024131" y="1361578"/>
              <a:chExt cx="4873752" cy="443822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7740034-AD70-1A63-CDE7-4300A0B62A53}"/>
                  </a:ext>
                </a:extLst>
              </p:cNvPr>
              <p:cNvGrpSpPr/>
              <p:nvPr/>
            </p:nvGrpSpPr>
            <p:grpSpPr>
              <a:xfrm>
                <a:off x="4024131" y="1361578"/>
                <a:ext cx="4873752" cy="4438226"/>
                <a:chOff x="4033096" y="1361578"/>
                <a:chExt cx="4873752" cy="443822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847E01E-69A8-87C6-1D2E-E2CE34B315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033096" y="1361578"/>
                  <a:ext cx="4873752" cy="443822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CF89340-7441-2DD8-EF66-1D3A70344D50}"/>
                    </a:ext>
                  </a:extLst>
                </p:cNvPr>
                <p:cNvSpPr txBox="1"/>
                <p:nvPr/>
              </p:nvSpPr>
              <p:spPr>
                <a:xfrm>
                  <a:off x="4979748" y="1594856"/>
                  <a:ext cx="1182145" cy="31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600" dirty="0">
                      <a:latin typeface="+mn-lt"/>
                    </a:rPr>
                    <a:t> </a:t>
                  </a:r>
                  <a:r>
                    <a:rPr lang="en-US" sz="1600" dirty="0">
                      <a:latin typeface="+mn-lt"/>
                      <a:sym typeface="Symbol" panose="05050102010706020507" pitchFamily="18" charset="2"/>
                    </a:rPr>
                    <a:t></a:t>
                  </a:r>
                  <a:r>
                    <a:rPr lang="en-US" sz="1600" dirty="0">
                      <a:latin typeface="+mn-lt"/>
                    </a:rPr>
                    <a:t> = 5 Å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FA915CB-C45D-DC64-06F5-B6FB31316AD4}"/>
                    </a:ext>
                  </a:extLst>
                </p:cNvPr>
                <p:cNvSpPr txBox="1"/>
                <p:nvPr/>
              </p:nvSpPr>
              <p:spPr>
                <a:xfrm>
                  <a:off x="6455308" y="1889658"/>
                  <a:ext cx="1193560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b="1" dirty="0">
                      <a:solidFill>
                        <a:schemeClr val="accent3"/>
                      </a:solidFill>
                      <a:latin typeface="+mn-lt"/>
                    </a:rPr>
                    <a:t>SNS-STS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37AA35-E928-2F48-5DE5-9FEC2AD6A5AA}"/>
                    </a:ext>
                  </a:extLst>
                </p:cNvPr>
                <p:cNvSpPr txBox="1"/>
                <p:nvPr/>
              </p:nvSpPr>
              <p:spPr>
                <a:xfrm>
                  <a:off x="7689536" y="1894426"/>
                  <a:ext cx="847448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ESS </a:t>
                  </a:r>
                  <a:b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</a:b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(5 MW)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747F68A-D9A4-2F7A-6339-41B4B917D996}"/>
                    </a:ext>
                  </a:extLst>
                </p:cNvPr>
                <p:cNvSpPr txBox="1"/>
                <p:nvPr/>
              </p:nvSpPr>
              <p:spPr>
                <a:xfrm>
                  <a:off x="7496684" y="2756669"/>
                  <a:ext cx="802992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ESS </a:t>
                  </a:r>
                  <a:b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</a:b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(2 MW)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61E2360-CCF1-373B-0935-5FFD3CB49236}"/>
                    </a:ext>
                  </a:extLst>
                </p:cNvPr>
                <p:cNvSpPr txBox="1"/>
                <p:nvPr/>
              </p:nvSpPr>
              <p:spPr>
                <a:xfrm>
                  <a:off x="6237633" y="2442549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</a:rPr>
                    <a:t>J-PARC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CC25318-06F7-085B-820C-A2406A6D4F73}"/>
                    </a:ext>
                  </a:extLst>
                </p:cNvPr>
                <p:cNvSpPr txBox="1"/>
                <p:nvPr/>
              </p:nvSpPr>
              <p:spPr>
                <a:xfrm>
                  <a:off x="5365347" y="2671500"/>
                  <a:ext cx="1611955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3"/>
                      </a:solidFill>
                      <a:latin typeface="+mn-lt"/>
                    </a:rPr>
                    <a:t>SNS-FTS (2 MW)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3CBB2BD-CFAC-89F1-6EBD-75459549841D}"/>
                    </a:ext>
                  </a:extLst>
                </p:cNvPr>
                <p:cNvSpPr txBox="1"/>
                <p:nvPr/>
              </p:nvSpPr>
              <p:spPr>
                <a:xfrm>
                  <a:off x="6455307" y="3296047"/>
                  <a:ext cx="69059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</a:rPr>
                    <a:t>CSNS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C1E6C40-E5F1-CBDA-7455-5BE67B3EC435}"/>
                    </a:ext>
                  </a:extLst>
                </p:cNvPr>
                <p:cNvSpPr txBox="1"/>
                <p:nvPr/>
              </p:nvSpPr>
              <p:spPr>
                <a:xfrm>
                  <a:off x="5699925" y="2947451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3"/>
                      </a:solidFill>
                      <a:latin typeface="+mn-lt"/>
                    </a:rPr>
                    <a:t>SNS-FTS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96D7A98-6F10-52BA-B6C3-C99AC2514F78}"/>
                    </a:ext>
                  </a:extLst>
                </p:cNvPr>
                <p:cNvSpPr txBox="1"/>
                <p:nvPr/>
              </p:nvSpPr>
              <p:spPr>
                <a:xfrm>
                  <a:off x="5168019" y="3203230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rgbClr val="92D050"/>
                      </a:solidFill>
                      <a:latin typeface="+mn-lt"/>
                    </a:rPr>
                    <a:t>ISIS TS2</a:t>
                  </a:r>
                </a:p>
              </p:txBody>
            </p:sp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3BEBAD57-C49E-CC19-A616-26EE1000D5BA}"/>
                    </a:ext>
                  </a:extLst>
                </p:cNvPr>
                <p:cNvSpPr txBox="1"/>
                <p:nvPr/>
              </p:nvSpPr>
              <p:spPr>
                <a:xfrm>
                  <a:off x="5005181" y="3700994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ISIS TS1</a:t>
                  </a:r>
                </a:p>
              </p:txBody>
            </p:sp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B643330F-3258-D735-5709-5BD099F955F9}"/>
                    </a:ext>
                  </a:extLst>
                </p:cNvPr>
                <p:cNvSpPr txBox="1"/>
                <p:nvPr/>
              </p:nvSpPr>
              <p:spPr>
                <a:xfrm>
                  <a:off x="7106835" y="3497659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3"/>
                      </a:solidFill>
                      <a:latin typeface="+mn-lt"/>
                    </a:rPr>
                    <a:t>HFIR</a:t>
                  </a:r>
                </a:p>
              </p:txBody>
            </p:sp>
            <p:sp>
              <p:nvSpPr>
                <p:cNvPr id="1027" name="TextBox 1026">
                  <a:extLst>
                    <a:ext uri="{FF2B5EF4-FFF2-40B4-BE49-F238E27FC236}">
                      <a16:creationId xmlns:a16="http://schemas.microsoft.com/office/drawing/2014/main" id="{ED766EB1-32FE-79DB-A46D-04A1F5A693CE}"/>
                    </a:ext>
                  </a:extLst>
                </p:cNvPr>
                <p:cNvSpPr txBox="1"/>
                <p:nvPr/>
              </p:nvSpPr>
              <p:spPr>
                <a:xfrm>
                  <a:off x="7887255" y="3840534"/>
                  <a:ext cx="421657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ILL</a:t>
                  </a:r>
                </a:p>
              </p:txBody>
            </p:sp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08D4F99E-C930-A0E7-A17E-766B6D028249}"/>
                    </a:ext>
                  </a:extLst>
                </p:cNvPr>
                <p:cNvSpPr txBox="1"/>
                <p:nvPr/>
              </p:nvSpPr>
              <p:spPr>
                <a:xfrm>
                  <a:off x="6855394" y="3846776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FRM-II</a:t>
                  </a:r>
                </a:p>
              </p:txBody>
            </p:sp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AB9D2A92-C1FB-9753-FBB2-5AB7D6DC3ABD}"/>
                    </a:ext>
                  </a:extLst>
                </p:cNvPr>
                <p:cNvSpPr txBox="1"/>
                <p:nvPr/>
              </p:nvSpPr>
              <p:spPr>
                <a:xfrm>
                  <a:off x="6343631" y="4298327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3"/>
                      </a:solidFill>
                      <a:latin typeface="+mn-lt"/>
                    </a:rPr>
                    <a:t>NIST</a:t>
                  </a:r>
                </a:p>
              </p:txBody>
            </p:sp>
            <p:sp>
              <p:nvSpPr>
                <p:cNvPr id="1030" name="TextBox 1029">
                  <a:extLst>
                    <a:ext uri="{FF2B5EF4-FFF2-40B4-BE49-F238E27FC236}">
                      <a16:creationId xmlns:a16="http://schemas.microsoft.com/office/drawing/2014/main" id="{54EFE1E4-CE37-5094-3723-3B2DC8A1E02D}"/>
                    </a:ext>
                  </a:extLst>
                </p:cNvPr>
                <p:cNvSpPr txBox="1"/>
                <p:nvPr/>
              </p:nvSpPr>
              <p:spPr>
                <a:xfrm>
                  <a:off x="5005181" y="4554506"/>
                  <a:ext cx="1367251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SONATE (est.)</a:t>
                  </a:r>
                </a:p>
              </p:txBody>
            </p:sp>
            <p:sp>
              <p:nvSpPr>
                <p:cNvPr id="1031" name="TextBox 1030">
                  <a:extLst>
                    <a:ext uri="{FF2B5EF4-FFF2-40B4-BE49-F238E27FC236}">
                      <a16:creationId xmlns:a16="http://schemas.microsoft.com/office/drawing/2014/main" id="{059A9EFE-268C-8AFC-C106-1E9030160CD9}"/>
                    </a:ext>
                  </a:extLst>
                </p:cNvPr>
                <p:cNvSpPr txBox="1"/>
                <p:nvPr/>
              </p:nvSpPr>
              <p:spPr>
                <a:xfrm>
                  <a:off x="6185779" y="4486772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PSI</a:t>
                  </a:r>
                </a:p>
              </p:txBody>
            </p: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33092147-7B8F-8034-4233-F0D83E5EECB9}"/>
                    </a:ext>
                  </a:extLst>
                </p:cNvPr>
                <p:cNvSpPr txBox="1"/>
                <p:nvPr/>
              </p:nvSpPr>
              <p:spPr>
                <a:xfrm>
                  <a:off x="6873119" y="4770710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2"/>
                      </a:solidFill>
                      <a:latin typeface="+mn-lt"/>
                    </a:rPr>
                    <a:t>ORPHEE</a:t>
                  </a:r>
                </a:p>
              </p:txBody>
            </p:sp>
            <p:sp>
              <p:nvSpPr>
                <p:cNvPr id="1033" name="TextBox 1032">
                  <a:extLst>
                    <a:ext uri="{FF2B5EF4-FFF2-40B4-BE49-F238E27FC236}">
                      <a16:creationId xmlns:a16="http://schemas.microsoft.com/office/drawing/2014/main" id="{5247D408-73EF-6326-1CFE-763EA48A7671}"/>
                    </a:ext>
                  </a:extLst>
                </p:cNvPr>
                <p:cNvSpPr txBox="1"/>
                <p:nvPr/>
              </p:nvSpPr>
              <p:spPr>
                <a:xfrm>
                  <a:off x="6288835" y="3654321"/>
                  <a:ext cx="982013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1400" dirty="0">
                      <a:solidFill>
                        <a:schemeClr val="accent3"/>
                      </a:solidFill>
                      <a:latin typeface="+mn-lt"/>
                    </a:rPr>
                    <a:t>LUJAN</a:t>
                  </a:r>
                </a:p>
              </p:txBody>
            </p:sp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9B81986-7A8B-4FA5-518F-F5ED485CB3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55737" y="1849097"/>
                <a:ext cx="2033479" cy="2205863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D32B488-6246-13C6-E277-6DDD7FD2D7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16679" y="2351348"/>
                <a:ext cx="882698" cy="91292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0B5ADC-C10C-6856-3C10-57C5FE2BC7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92666" y="3773682"/>
                <a:ext cx="1158705" cy="1190366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BDBB49-9DB3-DF0D-D9BC-7C3169BF1CD8}"/>
                  </a:ext>
                </a:extLst>
              </p:cNvPr>
              <p:cNvSpPr txBox="1"/>
              <p:nvPr/>
            </p:nvSpPr>
            <p:spPr>
              <a:xfrm>
                <a:off x="7134941" y="1608194"/>
                <a:ext cx="114098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short-pulse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7821BA8-F0E7-7F7F-B18E-AD5648B17982}"/>
                  </a:ext>
                </a:extLst>
              </p:cNvPr>
              <p:cNvSpPr txBox="1"/>
              <p:nvPr/>
            </p:nvSpPr>
            <p:spPr>
              <a:xfrm>
                <a:off x="6958994" y="3223406"/>
                <a:ext cx="1140984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long-pulse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27D0DB-F542-CCA6-26CD-26EDC2E94022}"/>
                  </a:ext>
                </a:extLst>
              </p:cNvPr>
              <p:cNvSpPr txBox="1"/>
              <p:nvPr/>
            </p:nvSpPr>
            <p:spPr>
              <a:xfrm>
                <a:off x="7065376" y="4564820"/>
                <a:ext cx="1360853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steady-state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2F665E2-BE4B-9177-A038-5A635C30D2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3389" y="2814616"/>
                <a:ext cx="337292" cy="0"/>
              </a:xfrm>
              <a:prstGeom prst="line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BA860E0-7D3D-663F-2A17-AB3C6EC76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0453" y="3084090"/>
                <a:ext cx="470595" cy="0"/>
              </a:xfrm>
              <a:prstGeom prst="line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75336E-955A-F11E-E4CE-337766E4B98D}"/>
                </a:ext>
              </a:extLst>
            </p:cNvPr>
            <p:cNvSpPr txBox="1"/>
            <p:nvPr/>
          </p:nvSpPr>
          <p:spPr>
            <a:xfrm>
              <a:off x="8622200" y="2465544"/>
              <a:ext cx="796841" cy="25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chemeClr val="accent3"/>
                  </a:solidFill>
                  <a:latin typeface="+mn-lt"/>
                </a:rPr>
                <a:t>USA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2E185A-05B8-ED87-9167-8BC6E3180CEE}"/>
                </a:ext>
              </a:extLst>
            </p:cNvPr>
            <p:cNvSpPr txBox="1"/>
            <p:nvPr/>
          </p:nvSpPr>
          <p:spPr>
            <a:xfrm>
              <a:off x="8622200" y="2744728"/>
              <a:ext cx="796841" cy="25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chemeClr val="accent6"/>
                  </a:solidFill>
                  <a:latin typeface="+mn-lt"/>
                </a:rPr>
                <a:t>Asia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4D14D4-E2E6-B20C-148F-F25D7306E268}"/>
                </a:ext>
              </a:extLst>
            </p:cNvPr>
            <p:cNvSpPr txBox="1"/>
            <p:nvPr/>
          </p:nvSpPr>
          <p:spPr>
            <a:xfrm>
              <a:off x="8622200" y="3023912"/>
              <a:ext cx="990466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chemeClr val="accent2"/>
                  </a:solidFill>
                  <a:latin typeface="+mn-lt"/>
                </a:rPr>
                <a:t>Europe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32DD81-7AD4-695A-878E-5108D4A7A1AD}"/>
                </a:ext>
              </a:extLst>
            </p:cNvPr>
            <p:cNvSpPr txBox="1"/>
            <p:nvPr/>
          </p:nvSpPr>
          <p:spPr>
            <a:xfrm>
              <a:off x="8807316" y="3303096"/>
              <a:ext cx="1045872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Planned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A4C302-95FD-3DAD-ADE2-D2A2DD0C5C5D}"/>
                </a:ext>
              </a:extLst>
            </p:cNvPr>
            <p:cNvSpPr txBox="1"/>
            <p:nvPr/>
          </p:nvSpPr>
          <p:spPr>
            <a:xfrm>
              <a:off x="8807316" y="3582279"/>
              <a:ext cx="1045872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Existing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B406BF9-F6AF-08D2-0C6A-2E116D33778A}"/>
                </a:ext>
              </a:extLst>
            </p:cNvPr>
            <p:cNvSpPr/>
            <p:nvPr/>
          </p:nvSpPr>
          <p:spPr>
            <a:xfrm>
              <a:off x="8697853" y="3378179"/>
              <a:ext cx="131134" cy="13113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EF047A-4A82-71E0-59F5-5193C5413F57}"/>
                </a:ext>
              </a:extLst>
            </p:cNvPr>
            <p:cNvSpPr/>
            <p:nvPr/>
          </p:nvSpPr>
          <p:spPr>
            <a:xfrm>
              <a:off x="8697853" y="3643872"/>
              <a:ext cx="131134" cy="13113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35" name="TextBox 1034">
            <a:extLst>
              <a:ext uri="{FF2B5EF4-FFF2-40B4-BE49-F238E27FC236}">
                <a16:creationId xmlns:a16="http://schemas.microsoft.com/office/drawing/2014/main" id="{AD21C18D-4CC3-BFDB-26AD-ABFE7A537B87}"/>
              </a:ext>
            </a:extLst>
          </p:cNvPr>
          <p:cNvSpPr txBox="1"/>
          <p:nvPr/>
        </p:nvSpPr>
        <p:spPr>
          <a:xfrm>
            <a:off x="851355" y="4659060"/>
            <a:ext cx="6197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8225" marR="197426" indent="-168225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Optimized for cold neutrons</a:t>
            </a:r>
          </a:p>
          <a:p>
            <a:pPr marL="168225" marR="197426" indent="-168225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World-leading peak brightness</a:t>
            </a:r>
          </a:p>
          <a:p>
            <a:pPr marL="168225" marR="197426" indent="-168225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Provide new science capabilities for  measurements across broader ranges of time and length scales, real-time, and smaller samples</a:t>
            </a:r>
          </a:p>
        </p:txBody>
      </p:sp>
      <p:pic>
        <p:nvPicPr>
          <p:cNvPr id="1036" name="Picture 1035">
            <a:extLst>
              <a:ext uri="{FF2B5EF4-FFF2-40B4-BE49-F238E27FC236}">
                <a16:creationId xmlns:a16="http://schemas.microsoft.com/office/drawing/2014/main" id="{3D03A390-8C17-0832-5AFE-92E427B2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5" y="1019011"/>
            <a:ext cx="6004439" cy="33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ECD1-F62D-4AE2-8F1E-B347762C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Accelerator Systems – Future State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F08EEB-AA72-4D32-B0D2-89880766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32" y="1656901"/>
            <a:ext cx="11454765" cy="4013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3DF0B1-025B-4E5D-8729-80F3F4DD2593}"/>
              </a:ext>
            </a:extLst>
          </p:cNvPr>
          <p:cNvSpPr txBox="1"/>
          <p:nvPr/>
        </p:nvSpPr>
        <p:spPr>
          <a:xfrm>
            <a:off x="8566949" y="531867"/>
            <a:ext cx="365890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</a:rPr>
              <a:t>Second Target Station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700kW average power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15 pulses/sec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Rotating tungsten target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Optimized for cold neutrons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C2F05-83FB-4768-B399-54B4696EA9F9}"/>
              </a:ext>
            </a:extLst>
          </p:cNvPr>
          <p:cNvSpPr txBox="1"/>
          <p:nvPr/>
        </p:nvSpPr>
        <p:spPr>
          <a:xfrm>
            <a:off x="7319035" y="5200532"/>
            <a:ext cx="399527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</a:rPr>
              <a:t>First Target Station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 MW average power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45 pulses/sec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Liquid Hg target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Optimized for thermal neutrons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6905C-7DF7-4F68-8A05-71D2EC6D225D}"/>
              </a:ext>
            </a:extLst>
          </p:cNvPr>
          <p:cNvSpPr txBox="1"/>
          <p:nvPr/>
        </p:nvSpPr>
        <p:spPr>
          <a:xfrm>
            <a:off x="372915" y="1436823"/>
            <a:ext cx="4105215" cy="229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 err="1">
                <a:latin typeface="+mn-lt"/>
              </a:rPr>
              <a:t>Linac</a:t>
            </a:r>
            <a:endParaRPr lang="en-US" b="1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</a:t>
            </a:r>
            <a:r>
              <a:rPr lang="en-US" baseline="30000" dirty="0">
                <a:latin typeface="+mn-lt"/>
              </a:rPr>
              <a:t>-</a:t>
            </a:r>
            <a:r>
              <a:rPr lang="en-US" dirty="0">
                <a:latin typeface="+mn-lt"/>
              </a:rPr>
              <a:t> ions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 msec macro-pulses @ 60Hz</a:t>
            </a:r>
            <a:endParaRPr lang="en-US" b="1" dirty="0">
              <a:latin typeface="+mn-lt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 GeV max energy(today)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1.4 MW max power (today)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1.3 GeV max energy (post-PPU)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2.8 MW max power (post-PPU)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3DB748-C97D-46C9-9FEE-F72F0A094BEE}"/>
              </a:ext>
            </a:extLst>
          </p:cNvPr>
          <p:cNvSpPr txBox="1"/>
          <p:nvPr/>
        </p:nvSpPr>
        <p:spPr>
          <a:xfrm>
            <a:off x="4706447" y="852672"/>
            <a:ext cx="3101475" cy="264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</a:rPr>
              <a:t>Accumulator ring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Strip electrons from H</a:t>
            </a:r>
            <a:r>
              <a:rPr lang="en-US" baseline="30000" dirty="0">
                <a:latin typeface="+mn-lt"/>
              </a:rPr>
              <a:t>-</a:t>
            </a:r>
            <a:r>
              <a:rPr lang="en-US" dirty="0">
                <a:latin typeface="+mn-lt"/>
              </a:rPr>
              <a:t> ions to create protons</a:t>
            </a:r>
          </a:p>
          <a:p>
            <a:pPr marL="285750" indent="-28575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Stack mini-pulses to shorten pulse and increase intensity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Length of extracted pulse &lt; 1 µs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Extraction @ 60 Hz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5030F3-694F-42D4-AAD8-F9412F91626C}"/>
              </a:ext>
            </a:extLst>
          </p:cNvPr>
          <p:cNvCxnSpPr/>
          <p:nvPr/>
        </p:nvCxnSpPr>
        <p:spPr>
          <a:xfrm>
            <a:off x="744771" y="5270782"/>
            <a:ext cx="0" cy="7885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FC098B-8DD1-42D5-A3C4-A63B1FB99DB5}"/>
              </a:ext>
            </a:extLst>
          </p:cNvPr>
          <p:cNvCxnSpPr/>
          <p:nvPr/>
        </p:nvCxnSpPr>
        <p:spPr>
          <a:xfrm>
            <a:off x="736382" y="6059347"/>
            <a:ext cx="1468074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E1342D7-5BB5-4822-82A2-C78D4306E59B}"/>
              </a:ext>
            </a:extLst>
          </p:cNvPr>
          <p:cNvSpPr/>
          <p:nvPr/>
        </p:nvSpPr>
        <p:spPr>
          <a:xfrm>
            <a:off x="954496" y="5403051"/>
            <a:ext cx="260059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C39246-95BE-4472-B285-20620AA85507}"/>
              </a:ext>
            </a:extLst>
          </p:cNvPr>
          <p:cNvSpPr/>
          <p:nvPr/>
        </p:nvSpPr>
        <p:spPr>
          <a:xfrm>
            <a:off x="1772413" y="5403051"/>
            <a:ext cx="260059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FA9E40-4818-49C7-96FF-3CA9CAB50812}"/>
              </a:ext>
            </a:extLst>
          </p:cNvPr>
          <p:cNvCxnSpPr/>
          <p:nvPr/>
        </p:nvCxnSpPr>
        <p:spPr>
          <a:xfrm>
            <a:off x="3606052" y="5344843"/>
            <a:ext cx="0" cy="7885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9FADD1-C432-494A-9219-3F0AF40C976F}"/>
              </a:ext>
            </a:extLst>
          </p:cNvPr>
          <p:cNvCxnSpPr>
            <a:cxnSpLocks/>
          </p:cNvCxnSpPr>
          <p:nvPr/>
        </p:nvCxnSpPr>
        <p:spPr>
          <a:xfrm>
            <a:off x="3597663" y="6133408"/>
            <a:ext cx="320319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7F537-4268-4730-BE74-F24076BC6813}"/>
              </a:ext>
            </a:extLst>
          </p:cNvPr>
          <p:cNvSpPr/>
          <p:nvPr/>
        </p:nvSpPr>
        <p:spPr>
          <a:xfrm>
            <a:off x="3815777" y="5485990"/>
            <a:ext cx="302203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0A0CD9-A7FE-4E4D-BF03-D88CE656867C}"/>
              </a:ext>
            </a:extLst>
          </p:cNvPr>
          <p:cNvSpPr/>
          <p:nvPr/>
        </p:nvSpPr>
        <p:spPr>
          <a:xfrm>
            <a:off x="4366444" y="5485990"/>
            <a:ext cx="302203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E55A98-6F72-4EBB-B69A-1F3A58671AC5}"/>
              </a:ext>
            </a:extLst>
          </p:cNvPr>
          <p:cNvSpPr/>
          <p:nvPr/>
        </p:nvSpPr>
        <p:spPr>
          <a:xfrm>
            <a:off x="4917110" y="5485990"/>
            <a:ext cx="302203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B4C043-28D0-4D1C-ADA2-8FD82CA3D47F}"/>
              </a:ext>
            </a:extLst>
          </p:cNvPr>
          <p:cNvSpPr/>
          <p:nvPr/>
        </p:nvSpPr>
        <p:spPr>
          <a:xfrm>
            <a:off x="5467777" y="5485990"/>
            <a:ext cx="302203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D335C4-DB6B-47A0-9861-F691B6E85497}"/>
              </a:ext>
            </a:extLst>
          </p:cNvPr>
          <p:cNvSpPr/>
          <p:nvPr/>
        </p:nvSpPr>
        <p:spPr>
          <a:xfrm>
            <a:off x="6569112" y="5485990"/>
            <a:ext cx="302203" cy="620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4B92B4-786E-4325-9AFB-20FCED1D3A91}"/>
              </a:ext>
            </a:extLst>
          </p:cNvPr>
          <p:cNvSpPr txBox="1"/>
          <p:nvPr/>
        </p:nvSpPr>
        <p:spPr>
          <a:xfrm>
            <a:off x="5762517" y="5548909"/>
            <a:ext cx="77075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……..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F20CD8-FADE-4F51-8A36-865CE1E78444}"/>
              </a:ext>
            </a:extLst>
          </p:cNvPr>
          <p:cNvCxnSpPr>
            <a:cxnSpLocks/>
          </p:cNvCxnSpPr>
          <p:nvPr/>
        </p:nvCxnSpPr>
        <p:spPr>
          <a:xfrm>
            <a:off x="1084525" y="5315172"/>
            <a:ext cx="817917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7E537B2-C08B-42F4-ABEC-51278DED22E4}"/>
              </a:ext>
            </a:extLst>
          </p:cNvPr>
          <p:cNvSpPr txBox="1"/>
          <p:nvPr/>
        </p:nvSpPr>
        <p:spPr>
          <a:xfrm>
            <a:off x="969498" y="4985001"/>
            <a:ext cx="12059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16.67 </a:t>
            </a:r>
            <a:r>
              <a:rPr lang="en-US" sz="1400" dirty="0" err="1">
                <a:latin typeface="+mn-lt"/>
              </a:rPr>
              <a:t>ms</a:t>
            </a:r>
            <a:endParaRPr lang="en-US" sz="1400" dirty="0">
              <a:latin typeface="+mn-lt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E152C8-E688-4189-B734-BECF033007E5}"/>
              </a:ext>
            </a:extLst>
          </p:cNvPr>
          <p:cNvCxnSpPr>
            <a:cxnSpLocks/>
          </p:cNvCxnSpPr>
          <p:nvPr/>
        </p:nvCxnSpPr>
        <p:spPr>
          <a:xfrm>
            <a:off x="1765681" y="6150091"/>
            <a:ext cx="283569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B4344DB-DC47-4D12-9D1D-12A4072F6391}"/>
              </a:ext>
            </a:extLst>
          </p:cNvPr>
          <p:cNvSpPr txBox="1"/>
          <p:nvPr/>
        </p:nvSpPr>
        <p:spPr>
          <a:xfrm>
            <a:off x="1620610" y="6191166"/>
            <a:ext cx="8222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 </a:t>
            </a:r>
            <a:r>
              <a:rPr lang="en-US" sz="1400" dirty="0" err="1">
                <a:latin typeface="+mn-lt"/>
              </a:rPr>
              <a:t>ms</a:t>
            </a:r>
            <a:endParaRPr lang="en-US" sz="1400" dirty="0">
              <a:latin typeface="+mn-lt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062742-0C8C-4518-B8CF-A1257EC70CFE}"/>
              </a:ext>
            </a:extLst>
          </p:cNvPr>
          <p:cNvSpPr/>
          <p:nvPr/>
        </p:nvSpPr>
        <p:spPr>
          <a:xfrm>
            <a:off x="2859600" y="4659394"/>
            <a:ext cx="4423599" cy="2077653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9A2A4F-1516-43B5-A436-5CF1454D0204}"/>
              </a:ext>
            </a:extLst>
          </p:cNvPr>
          <p:cNvCxnSpPr>
            <a:cxnSpLocks/>
          </p:cNvCxnSpPr>
          <p:nvPr/>
        </p:nvCxnSpPr>
        <p:spPr>
          <a:xfrm flipV="1">
            <a:off x="1902442" y="5689327"/>
            <a:ext cx="929162" cy="8532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A135AB3-BAEF-406E-AB34-2357D73E7443}"/>
              </a:ext>
            </a:extLst>
          </p:cNvPr>
          <p:cNvCxnSpPr>
            <a:cxnSpLocks/>
          </p:cNvCxnSpPr>
          <p:nvPr/>
        </p:nvCxnSpPr>
        <p:spPr>
          <a:xfrm>
            <a:off x="5433645" y="5388578"/>
            <a:ext cx="353113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8FB2ABC-9175-4E2C-A5A4-F2772A2240FF}"/>
              </a:ext>
            </a:extLst>
          </p:cNvPr>
          <p:cNvSpPr txBox="1"/>
          <p:nvPr/>
        </p:nvSpPr>
        <p:spPr>
          <a:xfrm>
            <a:off x="5313628" y="5037318"/>
            <a:ext cx="8222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700 ns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D39DF6E-EBBD-4DA8-BC6D-F9F54F62F1FA}"/>
              </a:ext>
            </a:extLst>
          </p:cNvPr>
          <p:cNvCxnSpPr>
            <a:cxnSpLocks/>
          </p:cNvCxnSpPr>
          <p:nvPr/>
        </p:nvCxnSpPr>
        <p:spPr>
          <a:xfrm>
            <a:off x="4658302" y="5360373"/>
            <a:ext cx="248463" cy="0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6E7FD8-439E-45DE-A420-CBD7D23E5A50}"/>
              </a:ext>
            </a:extLst>
          </p:cNvPr>
          <p:cNvSpPr txBox="1"/>
          <p:nvPr/>
        </p:nvSpPr>
        <p:spPr>
          <a:xfrm>
            <a:off x="4478131" y="5057983"/>
            <a:ext cx="8222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300 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76DAD0-8753-470F-86B3-AE27B72B6463}"/>
              </a:ext>
            </a:extLst>
          </p:cNvPr>
          <p:cNvSpPr txBox="1"/>
          <p:nvPr/>
        </p:nvSpPr>
        <p:spPr>
          <a:xfrm>
            <a:off x="4143635" y="6191166"/>
            <a:ext cx="242547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Mini-pulse structure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D3E8CF-94E9-4BDF-8125-B49E328357D9}"/>
              </a:ext>
            </a:extLst>
          </p:cNvPr>
          <p:cNvSpPr txBox="1"/>
          <p:nvPr/>
        </p:nvSpPr>
        <p:spPr>
          <a:xfrm>
            <a:off x="616302" y="4694057"/>
            <a:ext cx="242547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Macro-pulse train</a:t>
            </a:r>
          </a:p>
        </p:txBody>
      </p:sp>
    </p:spTree>
    <p:extLst>
      <p:ext uri="{BB962C8B-B14F-4D97-AF65-F5344CB8AC3E}">
        <p14:creationId xmlns:p14="http://schemas.microsoft.com/office/powerpoint/2010/main" val="28204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1CE5D-35C0-4A97-5458-ACD5216B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93" y="919176"/>
            <a:ext cx="10825947" cy="5466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246DB-74C1-471B-9092-C811C481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STS Accelerator Systems (AS) Scope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9975F0-8F0B-D2F1-73B8-B15EC7FA035E}"/>
              </a:ext>
            </a:extLst>
          </p:cNvPr>
          <p:cNvCxnSpPr>
            <a:cxnSpLocks/>
          </p:cNvCxnSpPr>
          <p:nvPr/>
        </p:nvCxnSpPr>
        <p:spPr>
          <a:xfrm flipH="1" flipV="1">
            <a:off x="6439877" y="2930769"/>
            <a:ext cx="782959" cy="721723"/>
          </a:xfrm>
          <a:prstGeom prst="straightConnector1">
            <a:avLst/>
          </a:prstGeom>
          <a:ln w="3810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7A365D-E8A3-502E-D34C-8DA73862A607}"/>
              </a:ext>
            </a:extLst>
          </p:cNvPr>
          <p:cNvSpPr/>
          <p:nvPr/>
        </p:nvSpPr>
        <p:spPr>
          <a:xfrm>
            <a:off x="5255491" y="3652492"/>
            <a:ext cx="6012873" cy="264670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Ring To Second Target (RTST) beamline to transport protons from an extraction point in existing Ring to Target Beam Transport (RTBT) line to the Second Target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RTST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Beam loss &lt; 1 W/m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Meet Target Systems requirements for proton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impact on first target beam</a:t>
            </a:r>
          </a:p>
        </p:txBody>
      </p:sp>
    </p:spTree>
    <p:extLst>
      <p:ext uri="{BB962C8B-B14F-4D97-AF65-F5344CB8AC3E}">
        <p14:creationId xmlns:p14="http://schemas.microsoft.com/office/powerpoint/2010/main" val="147846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7ACF-43E3-4C92-B5E6-35924E04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RTST Design Approach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2DB519-D8C2-47DB-9FDF-F07A7CC11A41}"/>
              </a:ext>
            </a:extLst>
          </p:cNvPr>
          <p:cNvGrpSpPr>
            <a:grpSpLocks noChangeAspect="1"/>
          </p:cNvGrpSpPr>
          <p:nvPr/>
        </p:nvGrpSpPr>
        <p:grpSpPr>
          <a:xfrm>
            <a:off x="332232" y="1359233"/>
            <a:ext cx="6504796" cy="5243424"/>
            <a:chOff x="4723701" y="809851"/>
            <a:chExt cx="6080859" cy="50406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CA0D82-E896-40C3-A561-4361A782F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3701" y="809851"/>
              <a:ext cx="3844141" cy="28857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FBB1D4-E93E-4EE4-8C49-B7F088C25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1" t="3294" r="1176" b="2764"/>
            <a:stretch/>
          </p:blipFill>
          <p:spPr>
            <a:xfrm>
              <a:off x="7501732" y="3424953"/>
              <a:ext cx="3302828" cy="242551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E724B0-E530-4DC0-89BA-F44DB0B34F09}"/>
              </a:ext>
            </a:extLst>
          </p:cNvPr>
          <p:cNvSpPr txBox="1"/>
          <p:nvPr/>
        </p:nvSpPr>
        <p:spPr>
          <a:xfrm>
            <a:off x="603779" y="5061630"/>
            <a:ext cx="26671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RTBT Activation Levels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2A015-9815-77A6-E157-6A3E3F619D3F}"/>
              </a:ext>
            </a:extLst>
          </p:cNvPr>
          <p:cNvSpPr/>
          <p:nvPr/>
        </p:nvSpPr>
        <p:spPr>
          <a:xfrm>
            <a:off x="5587068" y="4126249"/>
            <a:ext cx="1006679" cy="45590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0455-3869-4238-BD26-F0782998B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802" y="919096"/>
            <a:ext cx="6960934" cy="326505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RTBT beamline has good reliability and tunnel has low activation (beam loss well  below 1 W/m), so re-use the design</a:t>
            </a:r>
          </a:p>
          <a:p>
            <a:pPr marL="915987" lvl="1" indent="-514350">
              <a:buFont typeface="+mj-lt"/>
              <a:buAutoNum type="arabicPeriod"/>
            </a:pPr>
            <a:r>
              <a:rPr lang="en-US" sz="1800" dirty="0"/>
              <a:t>Similar FODO lattice</a:t>
            </a:r>
          </a:p>
          <a:p>
            <a:pPr marL="915987" lvl="1" indent="-514350">
              <a:buFont typeface="+mj-lt"/>
              <a:buAutoNum type="arabicPeriod"/>
            </a:pPr>
            <a:r>
              <a:rPr lang="en-US" sz="1800" dirty="0"/>
              <a:t>Large (21cm) aperture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Where possible, use existing magnet &amp; diagnostic designs, base vacuum and cooling designs on existing systems</a:t>
            </a:r>
          </a:p>
          <a:p>
            <a:pPr marL="915987" lvl="1" indent="-514350">
              <a:buFont typeface="+mj-lt"/>
              <a:buAutoNum type="arabicPeriod"/>
            </a:pPr>
            <a:r>
              <a:rPr lang="en-US" sz="1800" dirty="0"/>
              <a:t>Maintain compatibility with existing systems</a:t>
            </a:r>
          </a:p>
          <a:p>
            <a:pPr marL="915987" lvl="1" indent="-514350">
              <a:buFont typeface="+mj-lt"/>
              <a:buAutoNum type="arabicPeriod"/>
            </a:pPr>
            <a:r>
              <a:rPr lang="en-US" sz="1800" dirty="0"/>
              <a:t>Incorporate lessons learned where applicable</a:t>
            </a:r>
          </a:p>
          <a:p>
            <a:pPr marL="401637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5034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45C2210-A519-58B4-AA54-627D9AE3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0" t="9411" r="40545" b="14810"/>
          <a:stretch/>
        </p:blipFill>
        <p:spPr>
          <a:xfrm rot="5400000">
            <a:off x="3696530" y="-58218"/>
            <a:ext cx="3827576" cy="72525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59EED2D-29A1-46C2-955F-BE26CA4A3CE2}"/>
              </a:ext>
            </a:extLst>
          </p:cNvPr>
          <p:cNvSpPr>
            <a:spLocks noChangeAspect="1"/>
          </p:cNvSpPr>
          <p:nvPr/>
        </p:nvSpPr>
        <p:spPr>
          <a:xfrm>
            <a:off x="2304859" y="1903215"/>
            <a:ext cx="1007936" cy="10079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F283F-BF95-4613-BBDF-9A59C7910B2C}"/>
              </a:ext>
            </a:extLst>
          </p:cNvPr>
          <p:cNvSpPr txBox="1"/>
          <p:nvPr/>
        </p:nvSpPr>
        <p:spPr>
          <a:xfrm>
            <a:off x="423644" y="1580049"/>
            <a:ext cx="128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Extraction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79BC2-B8B8-4A4A-84B9-AD4F979380B4}"/>
              </a:ext>
            </a:extLst>
          </p:cNvPr>
          <p:cNvSpPr txBox="1"/>
          <p:nvPr/>
        </p:nvSpPr>
        <p:spPr>
          <a:xfrm>
            <a:off x="405597" y="4568660"/>
            <a:ext cx="12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RTBT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036F97-89E6-428C-BDF1-02A4700EF98E}"/>
              </a:ext>
            </a:extLst>
          </p:cNvPr>
          <p:cNvCxnSpPr>
            <a:stCxn id="9" idx="3"/>
          </p:cNvCxnSpPr>
          <p:nvPr/>
        </p:nvCxnSpPr>
        <p:spPr>
          <a:xfrm>
            <a:off x="1707159" y="1903215"/>
            <a:ext cx="597700" cy="323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4F0572-1A3B-420F-A38C-A2005EAA6D06}"/>
              </a:ext>
            </a:extLst>
          </p:cNvPr>
          <p:cNvCxnSpPr>
            <a:cxnSpLocks/>
          </p:cNvCxnSpPr>
          <p:nvPr/>
        </p:nvCxnSpPr>
        <p:spPr>
          <a:xfrm flipV="1">
            <a:off x="1712012" y="4751540"/>
            <a:ext cx="1393134" cy="21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84A946-C64F-4ECD-8DFA-C954A37FD412}"/>
              </a:ext>
            </a:extLst>
          </p:cNvPr>
          <p:cNvCxnSpPr>
            <a:cxnSpLocks/>
          </p:cNvCxnSpPr>
          <p:nvPr/>
        </p:nvCxnSpPr>
        <p:spPr>
          <a:xfrm>
            <a:off x="2734811" y="1270103"/>
            <a:ext cx="0" cy="485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F655372-2813-4829-932E-8115CC19B759}"/>
              </a:ext>
            </a:extLst>
          </p:cNvPr>
          <p:cNvSpPr txBox="1"/>
          <p:nvPr/>
        </p:nvSpPr>
        <p:spPr>
          <a:xfrm>
            <a:off x="2167069" y="959494"/>
            <a:ext cx="12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From ring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E70CE3-8F02-44DE-8C51-B7A27F6EC5F7}"/>
              </a:ext>
            </a:extLst>
          </p:cNvPr>
          <p:cNvCxnSpPr>
            <a:cxnSpLocks/>
          </p:cNvCxnSpPr>
          <p:nvPr/>
        </p:nvCxnSpPr>
        <p:spPr>
          <a:xfrm>
            <a:off x="3398367" y="5203722"/>
            <a:ext cx="208899" cy="6964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8ACD95D-CD1B-4131-93D0-FD71F87F8A41}"/>
              </a:ext>
            </a:extLst>
          </p:cNvPr>
          <p:cNvSpPr txBox="1"/>
          <p:nvPr/>
        </p:nvSpPr>
        <p:spPr>
          <a:xfrm>
            <a:off x="2795739" y="5837265"/>
            <a:ext cx="174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 First Target Station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909509-466F-4709-A61F-DFE8098D6301}"/>
              </a:ext>
            </a:extLst>
          </p:cNvPr>
          <p:cNvSpPr txBox="1"/>
          <p:nvPr/>
        </p:nvSpPr>
        <p:spPr>
          <a:xfrm>
            <a:off x="7817087" y="5471021"/>
            <a:ext cx="174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Second Target Station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E224E23-C01B-44FF-8373-336C7EE8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RTST design based on RTBT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D1051C8-DCE4-4A9D-8D34-70A921A36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63733"/>
              </p:ext>
            </p:extLst>
          </p:nvPr>
        </p:nvGraphicFramePr>
        <p:xfrm>
          <a:off x="8806906" y="184040"/>
          <a:ext cx="315027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817">
                  <a:extLst>
                    <a:ext uri="{9D8B030D-6E8A-4147-A177-3AD203B41FA5}">
                      <a16:colId xmlns:a16="http://schemas.microsoft.com/office/drawing/2014/main" val="3311026697"/>
                    </a:ext>
                  </a:extLst>
                </a:gridCol>
                <a:gridCol w="922455">
                  <a:extLst>
                    <a:ext uri="{9D8B030D-6E8A-4147-A177-3AD203B41FA5}">
                      <a16:colId xmlns:a16="http://schemas.microsoft.com/office/drawing/2014/main" val="2219252025"/>
                    </a:ext>
                  </a:extLst>
                </a:gridCol>
              </a:tblGrid>
              <a:tr h="2197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STS Magnet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890132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r>
                        <a:rPr lang="en-US" sz="1200" dirty="0"/>
                        <a:t>Pulsed Dipole 25D50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02153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r>
                        <a:rPr lang="en-US" sz="1200" dirty="0"/>
                        <a:t>Large Quadrupole 40Q70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183532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r>
                        <a:rPr lang="en-US" sz="1200" dirty="0"/>
                        <a:t>Dipole 17D120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510113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r>
                        <a:rPr lang="en-US" sz="1200" dirty="0"/>
                        <a:t>Quadrupole 21Q40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863823"/>
                  </a:ext>
                </a:extLst>
              </a:tr>
              <a:tr h="219757">
                <a:tc>
                  <a:txBody>
                    <a:bodyPr/>
                    <a:lstStyle/>
                    <a:p>
                      <a:r>
                        <a:rPr lang="en-US" sz="1200" dirty="0"/>
                        <a:t>Dipole Corrector 27CD30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74018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02DEE61-1B0B-4BD2-92FA-3C62F94DCD61}"/>
              </a:ext>
            </a:extLst>
          </p:cNvPr>
          <p:cNvSpPr txBox="1"/>
          <p:nvPr/>
        </p:nvSpPr>
        <p:spPr>
          <a:xfrm>
            <a:off x="5659216" y="6030815"/>
            <a:ext cx="14924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RTST length 231.9m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957CC-FD89-55A0-D207-B5A2D67AD217}"/>
              </a:ext>
            </a:extLst>
          </p:cNvPr>
          <p:cNvSpPr txBox="1"/>
          <p:nvPr/>
        </p:nvSpPr>
        <p:spPr>
          <a:xfrm>
            <a:off x="5454242" y="5609520"/>
            <a:ext cx="128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RTST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94EF98-2042-5017-D2F6-EBAC1C66344D}"/>
              </a:ext>
            </a:extLst>
          </p:cNvPr>
          <p:cNvCxnSpPr>
            <a:cxnSpLocks/>
          </p:cNvCxnSpPr>
          <p:nvPr/>
        </p:nvCxnSpPr>
        <p:spPr>
          <a:xfrm flipH="1" flipV="1">
            <a:off x="5184396" y="3378020"/>
            <a:ext cx="1107347" cy="2231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41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489FC-4973-1DE7-5F19-D2AAFE07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region</a:t>
            </a:r>
          </a:p>
        </p:txBody>
      </p:sp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A44FA78-92F5-D6F5-ED79-D6DC91AAA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4152" y="809851"/>
            <a:ext cx="6289431" cy="566372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19C00A-D3AE-519B-09E1-E6B208323479}"/>
              </a:ext>
            </a:extLst>
          </p:cNvPr>
          <p:cNvGrpSpPr/>
          <p:nvPr/>
        </p:nvGrpSpPr>
        <p:grpSpPr>
          <a:xfrm>
            <a:off x="478458" y="1472468"/>
            <a:ext cx="4559509" cy="3913063"/>
            <a:chOff x="598417" y="845368"/>
            <a:chExt cx="4220612" cy="35164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124EE3-8E6A-F62E-AA44-474040A0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7" y="845368"/>
              <a:ext cx="4220612" cy="32324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2569D-CB87-0F43-68DB-901F3A79AF6B}"/>
                </a:ext>
              </a:extLst>
            </p:cNvPr>
            <p:cNvSpPr txBox="1"/>
            <p:nvPr/>
          </p:nvSpPr>
          <p:spPr>
            <a:xfrm>
              <a:off x="1195021" y="4047917"/>
              <a:ext cx="312494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Beam Deflection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857715-D0F6-DEE7-3AD3-2F7E3EBBBD9C}"/>
                </a:ext>
              </a:extLst>
            </p:cNvPr>
            <p:cNvSpPr txBox="1"/>
            <p:nvPr/>
          </p:nvSpPr>
          <p:spPr>
            <a:xfrm rot="16200000">
              <a:off x="1374963" y="1349688"/>
              <a:ext cx="402336" cy="2011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PD01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18B1A9-32BD-C1EA-7641-D89DF25C6255}"/>
                </a:ext>
              </a:extLst>
            </p:cNvPr>
            <p:cNvSpPr txBox="1"/>
            <p:nvPr/>
          </p:nvSpPr>
          <p:spPr>
            <a:xfrm rot="16200000">
              <a:off x="1687161" y="1362555"/>
              <a:ext cx="402336" cy="175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QH08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1CCCCC-F63C-7CB2-6198-2989B9C2B015}"/>
                </a:ext>
              </a:extLst>
            </p:cNvPr>
            <p:cNvSpPr txBox="1"/>
            <p:nvPr/>
          </p:nvSpPr>
          <p:spPr>
            <a:xfrm rot="16200000">
              <a:off x="2167215" y="1362665"/>
              <a:ext cx="402336" cy="1752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PD02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8829F9-3581-1381-DCE1-7D3101589FF4}"/>
                </a:ext>
              </a:extLst>
            </p:cNvPr>
            <p:cNvSpPr txBox="1"/>
            <p:nvPr/>
          </p:nvSpPr>
          <p:spPr>
            <a:xfrm rot="16200000">
              <a:off x="2528618" y="1355630"/>
              <a:ext cx="402336" cy="189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PD03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7D1DBA-19B1-FB42-EEC6-BC5591F4031D}"/>
                </a:ext>
              </a:extLst>
            </p:cNvPr>
            <p:cNvSpPr txBox="1"/>
            <p:nvPr/>
          </p:nvSpPr>
          <p:spPr>
            <a:xfrm rot="16200000">
              <a:off x="3183153" y="1346752"/>
              <a:ext cx="402336" cy="1892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PD04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960259-22E1-2300-7958-1D7E95488D42}"/>
                </a:ext>
              </a:extLst>
            </p:cNvPr>
            <p:cNvSpPr txBox="1"/>
            <p:nvPr/>
          </p:nvSpPr>
          <p:spPr>
            <a:xfrm rot="16200000">
              <a:off x="2860909" y="1363649"/>
              <a:ext cx="411480" cy="1754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1200" b="1">
                  <a:latin typeface="+mn-lt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charset="0"/>
                </a:rPr>
                <a:t>QV09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DAEB7AF-F4DE-D4FE-0B7C-F31FD655C405}"/>
              </a:ext>
            </a:extLst>
          </p:cNvPr>
          <p:cNvSpPr txBox="1"/>
          <p:nvPr/>
        </p:nvSpPr>
        <p:spPr>
          <a:xfrm>
            <a:off x="9452179" y="1448906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PD01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5AD807-8238-9333-9950-E1017B910C36}"/>
              </a:ext>
            </a:extLst>
          </p:cNvPr>
          <p:cNvSpPr txBox="1"/>
          <p:nvPr/>
        </p:nvSpPr>
        <p:spPr>
          <a:xfrm>
            <a:off x="9313617" y="1723301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PD02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6DD480-1B9C-07A2-441E-00BE34028EB9}"/>
              </a:ext>
            </a:extLst>
          </p:cNvPr>
          <p:cNvSpPr txBox="1"/>
          <p:nvPr/>
        </p:nvSpPr>
        <p:spPr>
          <a:xfrm>
            <a:off x="9330930" y="2006446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PD03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2E14B4-C194-58FE-952F-47F7A012C69E}"/>
              </a:ext>
            </a:extLst>
          </p:cNvPr>
          <p:cNvSpPr txBox="1"/>
          <p:nvPr/>
        </p:nvSpPr>
        <p:spPr>
          <a:xfrm>
            <a:off x="8051972" y="2006446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QV09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CBB51-826B-D045-C7C5-5B9D744EF780}"/>
              </a:ext>
            </a:extLst>
          </p:cNvPr>
          <p:cNvSpPr txBox="1"/>
          <p:nvPr/>
        </p:nvSpPr>
        <p:spPr>
          <a:xfrm>
            <a:off x="8448698" y="1480149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QH08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DACE8-B3ED-193B-9C88-6BEA9D4ABA8B}"/>
              </a:ext>
            </a:extLst>
          </p:cNvPr>
          <p:cNvSpPr txBox="1"/>
          <p:nvPr/>
        </p:nvSpPr>
        <p:spPr>
          <a:xfrm>
            <a:off x="9047432" y="2434720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PD4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5FA4B2-84E7-0806-B9B9-E12267755715}"/>
              </a:ext>
            </a:extLst>
          </p:cNvPr>
          <p:cNvSpPr txBox="1"/>
          <p:nvPr/>
        </p:nvSpPr>
        <p:spPr>
          <a:xfrm>
            <a:off x="8007587" y="2478335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QH10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2BFED3-4E15-34CA-9F21-9751F9858F6A}"/>
              </a:ext>
            </a:extLst>
          </p:cNvPr>
          <p:cNvSpPr txBox="1"/>
          <p:nvPr/>
        </p:nvSpPr>
        <p:spPr>
          <a:xfrm>
            <a:off x="7728482" y="3003767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QV11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A0DA15-744D-D3E3-20C5-2627585970AD}"/>
              </a:ext>
            </a:extLst>
          </p:cNvPr>
          <p:cNvSpPr txBox="1"/>
          <p:nvPr/>
        </p:nvSpPr>
        <p:spPr>
          <a:xfrm rot="3259338">
            <a:off x="9188799" y="4940163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RTST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3F7B19-94C8-EB2B-A5F9-F47E508D50ED}"/>
              </a:ext>
            </a:extLst>
          </p:cNvPr>
          <p:cNvSpPr txBox="1"/>
          <p:nvPr/>
        </p:nvSpPr>
        <p:spPr>
          <a:xfrm rot="5400000">
            <a:off x="7819656" y="5727951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RTBT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6AA07-649B-4E10-BCAB-9DE85B3FC0A4}"/>
              </a:ext>
            </a:extLst>
          </p:cNvPr>
          <p:cNvSpPr txBox="1"/>
          <p:nvPr/>
        </p:nvSpPr>
        <p:spPr>
          <a:xfrm rot="17947137">
            <a:off x="9573502" y="924006"/>
            <a:ext cx="598734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RTBT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F2975-5D8A-9A22-EAE2-E7D287632C4D}"/>
              </a:ext>
            </a:extLst>
          </p:cNvPr>
          <p:cNvSpPr txBox="1"/>
          <p:nvPr/>
        </p:nvSpPr>
        <p:spPr>
          <a:xfrm>
            <a:off x="882262" y="5565653"/>
            <a:ext cx="40938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One design of pulsed dipole used for all 4 positions</a:t>
            </a:r>
          </a:p>
        </p:txBody>
      </p:sp>
    </p:spTree>
    <p:extLst>
      <p:ext uri="{BB962C8B-B14F-4D97-AF65-F5344CB8AC3E}">
        <p14:creationId xmlns:p14="http://schemas.microsoft.com/office/powerpoint/2010/main" val="62196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A646-DA29-E8AA-C92B-82A7CF30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Magnet Acquisition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DA367-285D-91B4-E464-668C7EB30EC5}"/>
              </a:ext>
            </a:extLst>
          </p:cNvPr>
          <p:cNvSpPr txBox="1"/>
          <p:nvPr/>
        </p:nvSpPr>
        <p:spPr>
          <a:xfrm>
            <a:off x="429768" y="1074509"/>
            <a:ext cx="65745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FNAL are designing 25D50 pulsed dipole &amp; 40Q70 large aperture quadrupole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FNAL have also generated a magnetic design for 21Q40N narrow quadrupole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Designs are on schedule; Final Design completion for 25D50 and 40Q70  expected March 2024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25D50 proof-of-principle unit expected to be available in 2025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F0302020204030204"/>
                <a:cs typeface="Arial" charset="0"/>
              </a:rPr>
              <a:t>Remaining 3 x 25D50 units will be ordered after CD-3A approved (expected September 2024)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40Q70 proof-of-principle unit expected to be available 2026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STS will outsource completion of the 21Q40N design to a commercial vendor, including fabrication &amp; test of a proof-of-principle unit</a:t>
            </a:r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65C66BE1-F443-A700-73C9-7A8617A1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87" y="1324158"/>
            <a:ext cx="2309882" cy="2202151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E9D28D8-4F63-9DA4-D794-830003EA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297" y="1322839"/>
            <a:ext cx="2397155" cy="2213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ABA632-6CEF-0C1E-2F26-04AD5C564444}"/>
              </a:ext>
            </a:extLst>
          </p:cNvPr>
          <p:cNvSpPr txBox="1"/>
          <p:nvPr/>
        </p:nvSpPr>
        <p:spPr>
          <a:xfrm>
            <a:off x="7004297" y="3565709"/>
            <a:ext cx="24579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25D50 pulsed dipole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3178F-5463-CCEF-44AE-45D053886602}"/>
              </a:ext>
            </a:extLst>
          </p:cNvPr>
          <p:cNvSpPr txBox="1"/>
          <p:nvPr/>
        </p:nvSpPr>
        <p:spPr>
          <a:xfrm>
            <a:off x="9598148" y="3550250"/>
            <a:ext cx="24579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40Q70 quadrupole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6612B-B400-EE37-D922-2B7F6BA8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568" y="3988457"/>
            <a:ext cx="3506637" cy="26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6976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586</Words>
  <Application>Microsoft Office PowerPoint</Application>
  <PresentationFormat>Widescreen</PresentationFormat>
  <Paragraphs>144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Century Gothic</vt:lpstr>
      <vt:lpstr>1_ORNL</vt:lpstr>
      <vt:lpstr>Welcome &amp; Introduction</vt:lpstr>
      <vt:lpstr>Outline</vt:lpstr>
      <vt:lpstr>Second Target Station Project</vt:lpstr>
      <vt:lpstr>SNS Accelerator Systems – Future State</vt:lpstr>
      <vt:lpstr>Relevant STS Accelerator Systems (AS) Scope</vt:lpstr>
      <vt:lpstr>RTST Design Approach</vt:lpstr>
      <vt:lpstr>RTST design based on RTBT</vt:lpstr>
      <vt:lpstr>Extraction region</vt:lpstr>
      <vt:lpstr>Extraction Magnet Acquisition Strategy</vt:lpstr>
      <vt:lpstr>Review Objectives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Introduction</dc:title>
  <dc:creator>Allitt, Michael</dc:creator>
  <cp:lastModifiedBy>Allitt, Michael</cp:lastModifiedBy>
  <cp:revision>4</cp:revision>
  <dcterms:created xsi:type="dcterms:W3CDTF">2023-03-02T16:08:04Z</dcterms:created>
  <dcterms:modified xsi:type="dcterms:W3CDTF">2023-03-03T18:40:52Z</dcterms:modified>
</cp:coreProperties>
</file>