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3"/>
  </p:notesMasterIdLst>
  <p:handoutMasterIdLst>
    <p:handoutMasterId r:id="rId44"/>
  </p:handoutMasterIdLst>
  <p:sldIdLst>
    <p:sldId id="256" r:id="rId5"/>
    <p:sldId id="2707" r:id="rId6"/>
    <p:sldId id="2692" r:id="rId7"/>
    <p:sldId id="2727" r:id="rId8"/>
    <p:sldId id="2730" r:id="rId9"/>
    <p:sldId id="2728" r:id="rId10"/>
    <p:sldId id="2729" r:id="rId11"/>
    <p:sldId id="2731" r:id="rId12"/>
    <p:sldId id="2693" r:id="rId13"/>
    <p:sldId id="2694" r:id="rId14"/>
    <p:sldId id="2695" r:id="rId15"/>
    <p:sldId id="2713" r:id="rId16"/>
    <p:sldId id="2714" r:id="rId17"/>
    <p:sldId id="2715" r:id="rId18"/>
    <p:sldId id="2716" r:id="rId19"/>
    <p:sldId id="2696" r:id="rId20"/>
    <p:sldId id="2717" r:id="rId21"/>
    <p:sldId id="2718" r:id="rId22"/>
    <p:sldId id="2697" r:id="rId23"/>
    <p:sldId id="2719" r:id="rId24"/>
    <p:sldId id="2720" r:id="rId25"/>
    <p:sldId id="2721" r:id="rId26"/>
    <p:sldId id="2722" r:id="rId27"/>
    <p:sldId id="2740" r:id="rId28"/>
    <p:sldId id="2723" r:id="rId29"/>
    <p:sldId id="2724" r:id="rId30"/>
    <p:sldId id="2725" r:id="rId31"/>
    <p:sldId id="2726" r:id="rId32"/>
    <p:sldId id="2710" r:id="rId33"/>
    <p:sldId id="2733" r:id="rId34"/>
    <p:sldId id="2742" r:id="rId35"/>
    <p:sldId id="2732" r:id="rId36"/>
    <p:sldId id="2734" r:id="rId37"/>
    <p:sldId id="2741" r:id="rId38"/>
    <p:sldId id="2735" r:id="rId39"/>
    <p:sldId id="2736" r:id="rId40"/>
    <p:sldId id="2737" r:id="rId41"/>
    <p:sldId id="2738" r:id="rId4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2" autoAdjust="0"/>
    <p:restoredTop sz="93420" autoAdjust="0"/>
  </p:normalViewPr>
  <p:slideViewPr>
    <p:cSldViewPr snapToGrid="0" showGuides="1">
      <p:cViewPr varScale="1">
        <p:scale>
          <a:sx n="78" d="100"/>
          <a:sy n="78" d="100"/>
        </p:scale>
        <p:origin x="1107" y="39"/>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3/3/2023</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3/3/2023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26968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13</a:t>
            </a:fld>
            <a:endParaRPr lang="en-US" dirty="0"/>
          </a:p>
        </p:txBody>
      </p:sp>
    </p:spTree>
    <p:extLst>
      <p:ext uri="{BB962C8B-B14F-4D97-AF65-F5344CB8AC3E}">
        <p14:creationId xmlns:p14="http://schemas.microsoft.com/office/powerpoint/2010/main" val="166241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14</a:t>
            </a:fld>
            <a:endParaRPr lang="en-US" dirty="0"/>
          </a:p>
        </p:txBody>
      </p:sp>
    </p:spTree>
    <p:extLst>
      <p:ext uri="{BB962C8B-B14F-4D97-AF65-F5344CB8AC3E}">
        <p14:creationId xmlns:p14="http://schemas.microsoft.com/office/powerpoint/2010/main" val="146171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15</a:t>
            </a:fld>
            <a:endParaRPr lang="en-US" dirty="0"/>
          </a:p>
        </p:txBody>
      </p:sp>
    </p:spTree>
    <p:extLst>
      <p:ext uri="{BB962C8B-B14F-4D97-AF65-F5344CB8AC3E}">
        <p14:creationId xmlns:p14="http://schemas.microsoft.com/office/powerpoint/2010/main" val="28869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16</a:t>
            </a:fld>
            <a:endParaRPr lang="en-US" dirty="0"/>
          </a:p>
        </p:txBody>
      </p:sp>
    </p:spTree>
    <p:extLst>
      <p:ext uri="{BB962C8B-B14F-4D97-AF65-F5344CB8AC3E}">
        <p14:creationId xmlns:p14="http://schemas.microsoft.com/office/powerpoint/2010/main" val="356484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29781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18</a:t>
            </a:fld>
            <a:endParaRPr lang="en-US" dirty="0"/>
          </a:p>
        </p:txBody>
      </p:sp>
    </p:spTree>
    <p:extLst>
      <p:ext uri="{BB962C8B-B14F-4D97-AF65-F5344CB8AC3E}">
        <p14:creationId xmlns:p14="http://schemas.microsoft.com/office/powerpoint/2010/main" val="87879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19</a:t>
            </a:fld>
            <a:endParaRPr lang="en-US" dirty="0"/>
          </a:p>
        </p:txBody>
      </p:sp>
    </p:spTree>
    <p:extLst>
      <p:ext uri="{BB962C8B-B14F-4D97-AF65-F5344CB8AC3E}">
        <p14:creationId xmlns:p14="http://schemas.microsoft.com/office/powerpoint/2010/main" val="297669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20</a:t>
            </a:fld>
            <a:endParaRPr lang="en-US" dirty="0"/>
          </a:p>
        </p:txBody>
      </p:sp>
    </p:spTree>
    <p:extLst>
      <p:ext uri="{BB962C8B-B14F-4D97-AF65-F5344CB8AC3E}">
        <p14:creationId xmlns:p14="http://schemas.microsoft.com/office/powerpoint/2010/main" val="373563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21</a:t>
            </a:fld>
            <a:endParaRPr lang="en-US" dirty="0"/>
          </a:p>
        </p:txBody>
      </p:sp>
    </p:spTree>
    <p:extLst>
      <p:ext uri="{BB962C8B-B14F-4D97-AF65-F5344CB8AC3E}">
        <p14:creationId xmlns:p14="http://schemas.microsoft.com/office/powerpoint/2010/main" val="408852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22</a:t>
            </a:fld>
            <a:endParaRPr lang="en-US" dirty="0"/>
          </a:p>
        </p:txBody>
      </p:sp>
    </p:spTree>
    <p:extLst>
      <p:ext uri="{BB962C8B-B14F-4D97-AF65-F5344CB8AC3E}">
        <p14:creationId xmlns:p14="http://schemas.microsoft.com/office/powerpoint/2010/main" val="123890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dirty="0"/>
          </a:p>
        </p:txBody>
      </p:sp>
    </p:spTree>
    <p:extLst>
      <p:ext uri="{BB962C8B-B14F-4D97-AF65-F5344CB8AC3E}">
        <p14:creationId xmlns:p14="http://schemas.microsoft.com/office/powerpoint/2010/main" val="201116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23</a:t>
            </a:fld>
            <a:endParaRPr lang="en-US" dirty="0"/>
          </a:p>
        </p:txBody>
      </p:sp>
    </p:spTree>
    <p:extLst>
      <p:ext uri="{BB962C8B-B14F-4D97-AF65-F5344CB8AC3E}">
        <p14:creationId xmlns:p14="http://schemas.microsoft.com/office/powerpoint/2010/main" val="3728834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24</a:t>
            </a:fld>
            <a:endParaRPr lang="en-US" dirty="0"/>
          </a:p>
        </p:txBody>
      </p:sp>
    </p:spTree>
    <p:extLst>
      <p:ext uri="{BB962C8B-B14F-4D97-AF65-F5344CB8AC3E}">
        <p14:creationId xmlns:p14="http://schemas.microsoft.com/office/powerpoint/2010/main" val="3801118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25</a:t>
            </a:fld>
            <a:endParaRPr lang="en-US" dirty="0"/>
          </a:p>
        </p:txBody>
      </p:sp>
    </p:spTree>
    <p:extLst>
      <p:ext uri="{BB962C8B-B14F-4D97-AF65-F5344CB8AC3E}">
        <p14:creationId xmlns:p14="http://schemas.microsoft.com/office/powerpoint/2010/main" val="103541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26</a:t>
            </a:fld>
            <a:endParaRPr lang="en-US" dirty="0"/>
          </a:p>
        </p:txBody>
      </p:sp>
    </p:spTree>
    <p:extLst>
      <p:ext uri="{BB962C8B-B14F-4D97-AF65-F5344CB8AC3E}">
        <p14:creationId xmlns:p14="http://schemas.microsoft.com/office/powerpoint/2010/main" val="379113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27</a:t>
            </a:fld>
            <a:endParaRPr lang="en-US" dirty="0"/>
          </a:p>
        </p:txBody>
      </p:sp>
    </p:spTree>
    <p:extLst>
      <p:ext uri="{BB962C8B-B14F-4D97-AF65-F5344CB8AC3E}">
        <p14:creationId xmlns:p14="http://schemas.microsoft.com/office/powerpoint/2010/main" val="3620553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28</a:t>
            </a:fld>
            <a:endParaRPr lang="en-US" dirty="0"/>
          </a:p>
        </p:txBody>
      </p:sp>
    </p:spTree>
    <p:extLst>
      <p:ext uri="{BB962C8B-B14F-4D97-AF65-F5344CB8AC3E}">
        <p14:creationId xmlns:p14="http://schemas.microsoft.com/office/powerpoint/2010/main" val="1460583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29</a:t>
            </a:fld>
            <a:endParaRPr lang="en-US" dirty="0"/>
          </a:p>
        </p:txBody>
      </p:sp>
    </p:spTree>
    <p:extLst>
      <p:ext uri="{BB962C8B-B14F-4D97-AF65-F5344CB8AC3E}">
        <p14:creationId xmlns:p14="http://schemas.microsoft.com/office/powerpoint/2010/main" val="2108314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31</a:t>
            </a:fld>
            <a:endParaRPr lang="en-US" dirty="0"/>
          </a:p>
        </p:txBody>
      </p:sp>
    </p:spTree>
    <p:extLst>
      <p:ext uri="{BB962C8B-B14F-4D97-AF65-F5344CB8AC3E}">
        <p14:creationId xmlns:p14="http://schemas.microsoft.com/office/powerpoint/2010/main" val="152847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32</a:t>
            </a:fld>
            <a:endParaRPr lang="en-US" dirty="0"/>
          </a:p>
        </p:txBody>
      </p:sp>
    </p:spTree>
    <p:extLst>
      <p:ext uri="{BB962C8B-B14F-4D97-AF65-F5344CB8AC3E}">
        <p14:creationId xmlns:p14="http://schemas.microsoft.com/office/powerpoint/2010/main" val="275002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33</a:t>
            </a:fld>
            <a:endParaRPr lang="en-US" dirty="0"/>
          </a:p>
        </p:txBody>
      </p:sp>
    </p:spTree>
    <p:extLst>
      <p:ext uri="{BB962C8B-B14F-4D97-AF65-F5344CB8AC3E}">
        <p14:creationId xmlns:p14="http://schemas.microsoft.com/office/powerpoint/2010/main" val="235691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dirty="0"/>
          </a:p>
        </p:txBody>
      </p:sp>
    </p:spTree>
    <p:extLst>
      <p:ext uri="{BB962C8B-B14F-4D97-AF65-F5344CB8AC3E}">
        <p14:creationId xmlns:p14="http://schemas.microsoft.com/office/powerpoint/2010/main" val="2333271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34</a:t>
            </a:fld>
            <a:endParaRPr lang="en-US" dirty="0"/>
          </a:p>
        </p:txBody>
      </p:sp>
    </p:spTree>
    <p:extLst>
      <p:ext uri="{BB962C8B-B14F-4D97-AF65-F5344CB8AC3E}">
        <p14:creationId xmlns:p14="http://schemas.microsoft.com/office/powerpoint/2010/main" val="1188363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35</a:t>
            </a:fld>
            <a:endParaRPr lang="en-US" dirty="0"/>
          </a:p>
        </p:txBody>
      </p:sp>
    </p:spTree>
    <p:extLst>
      <p:ext uri="{BB962C8B-B14F-4D97-AF65-F5344CB8AC3E}">
        <p14:creationId xmlns:p14="http://schemas.microsoft.com/office/powerpoint/2010/main" val="168624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36</a:t>
            </a:fld>
            <a:endParaRPr lang="en-US" dirty="0"/>
          </a:p>
        </p:txBody>
      </p:sp>
    </p:spTree>
    <p:extLst>
      <p:ext uri="{BB962C8B-B14F-4D97-AF65-F5344CB8AC3E}">
        <p14:creationId xmlns:p14="http://schemas.microsoft.com/office/powerpoint/2010/main" val="3578215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37</a:t>
            </a:fld>
            <a:endParaRPr lang="en-US" dirty="0"/>
          </a:p>
        </p:txBody>
      </p:sp>
    </p:spTree>
    <p:extLst>
      <p:ext uri="{BB962C8B-B14F-4D97-AF65-F5344CB8AC3E}">
        <p14:creationId xmlns:p14="http://schemas.microsoft.com/office/powerpoint/2010/main" val="1252488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38</a:t>
            </a:fld>
            <a:endParaRPr lang="en-US" dirty="0"/>
          </a:p>
        </p:txBody>
      </p:sp>
    </p:spTree>
    <p:extLst>
      <p:ext uri="{BB962C8B-B14F-4D97-AF65-F5344CB8AC3E}">
        <p14:creationId xmlns:p14="http://schemas.microsoft.com/office/powerpoint/2010/main" val="249460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dirty="0"/>
          </a:p>
        </p:txBody>
      </p:sp>
    </p:spTree>
    <p:extLst>
      <p:ext uri="{BB962C8B-B14F-4D97-AF65-F5344CB8AC3E}">
        <p14:creationId xmlns:p14="http://schemas.microsoft.com/office/powerpoint/2010/main" val="405552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160872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9</a:t>
            </a:fld>
            <a:endParaRPr lang="en-US" dirty="0"/>
          </a:p>
        </p:txBody>
      </p:sp>
    </p:spTree>
    <p:extLst>
      <p:ext uri="{BB962C8B-B14F-4D97-AF65-F5344CB8AC3E}">
        <p14:creationId xmlns:p14="http://schemas.microsoft.com/office/powerpoint/2010/main" val="8483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10</a:t>
            </a:fld>
            <a:endParaRPr lang="en-US" dirty="0"/>
          </a:p>
        </p:txBody>
      </p:sp>
    </p:spTree>
    <p:extLst>
      <p:ext uri="{BB962C8B-B14F-4D97-AF65-F5344CB8AC3E}">
        <p14:creationId xmlns:p14="http://schemas.microsoft.com/office/powerpoint/2010/main" val="87332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11</a:t>
            </a:fld>
            <a:endParaRPr lang="en-US" dirty="0"/>
          </a:p>
        </p:txBody>
      </p:sp>
    </p:spTree>
    <p:extLst>
      <p:ext uri="{BB962C8B-B14F-4D97-AF65-F5344CB8AC3E}">
        <p14:creationId xmlns:p14="http://schemas.microsoft.com/office/powerpoint/2010/main" val="228274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12</a:t>
            </a:fld>
            <a:endParaRPr lang="en-US" dirty="0"/>
          </a:p>
        </p:txBody>
      </p:sp>
    </p:spTree>
    <p:extLst>
      <p:ext uri="{BB962C8B-B14F-4D97-AF65-F5344CB8AC3E}">
        <p14:creationId xmlns:p14="http://schemas.microsoft.com/office/powerpoint/2010/main" val="3859355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a:prstGeom prst="rect">
            <a:avLst/>
          </a:prstGeo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a:prstGeom prst="rect">
            <a:avLst/>
          </a:prstGeo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a:prstGeom prst="rect">
            <a:avLst/>
          </a:prstGeo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a:prstGeom prst="rect">
            <a:avLst/>
          </a:prstGeo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a:prstGeom prst="rect">
            <a:avLst/>
          </a:prstGeo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a:prstGeom prst="rect">
            <a:avLst/>
          </a:prstGeo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a:prstGeom prst="rect">
            <a:avLst/>
          </a:prstGeo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a:prstGeom prst="rect">
            <a:avLst/>
          </a:prstGeo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a:prstGeom prst="rect">
            <a:avLst/>
          </a:prstGeo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a:prstGeom prst="rect">
            <a:avLst/>
          </a:prstGeo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a:prstGeom prst="rect">
            <a:avLst/>
          </a:prstGeo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Pulsed Dipole (25D50) Requirements</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428737" y="3222907"/>
            <a:ext cx="5667264" cy="2028101"/>
          </a:xfrm>
        </p:spPr>
        <p:txBody>
          <a:bodyPr/>
          <a:lstStyle/>
          <a:p>
            <a:r>
              <a:rPr lang="en-US" dirty="0"/>
              <a:t>Moira Wedekind</a:t>
            </a:r>
            <a:br>
              <a:rPr lang="en-US" dirty="0"/>
            </a:br>
            <a:r>
              <a:rPr lang="en-US" dirty="0"/>
              <a:t>Accelerator Systems Lead Engineer</a:t>
            </a:r>
          </a:p>
          <a:p>
            <a:r>
              <a:rPr lang="en-US" dirty="0"/>
              <a:t>PULSED DIPOLE PRELIMINARY DESIGN REVIEW</a:t>
            </a:r>
          </a:p>
          <a:p>
            <a:r>
              <a:rPr lang="en-US" dirty="0"/>
              <a:t>March 6, 2023</a:t>
            </a:r>
          </a:p>
        </p:txBody>
      </p:sp>
    </p:spTree>
    <p:extLst>
      <p:ext uri="{BB962C8B-B14F-4D97-AF65-F5344CB8AC3E}">
        <p14:creationId xmlns:p14="http://schemas.microsoft.com/office/powerpoint/2010/main" val="45441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857584146"/>
              </p:ext>
            </p:extLst>
          </p:nvPr>
        </p:nvGraphicFramePr>
        <p:xfrm>
          <a:off x="381000" y="1051280"/>
          <a:ext cx="11429999" cy="5334529"/>
        </p:xfrm>
        <a:graphic>
          <a:graphicData uri="http://schemas.openxmlformats.org/drawingml/2006/table">
            <a:tbl>
              <a:tblPr firstRow="1" bandRow="1">
                <a:tableStyleId>{5C22544A-7EE6-4342-B048-85BDC9FD1C3A}</a:tableStyleId>
              </a:tblPr>
              <a:tblGrid>
                <a:gridCol w="1088343">
                  <a:extLst>
                    <a:ext uri="{9D8B030D-6E8A-4147-A177-3AD203B41FA5}">
                      <a16:colId xmlns:a16="http://schemas.microsoft.com/office/drawing/2014/main" val="2127970812"/>
                    </a:ext>
                  </a:extLst>
                </a:gridCol>
                <a:gridCol w="7143498">
                  <a:extLst>
                    <a:ext uri="{9D8B030D-6E8A-4147-A177-3AD203B41FA5}">
                      <a16:colId xmlns:a16="http://schemas.microsoft.com/office/drawing/2014/main" val="2654520268"/>
                    </a:ext>
                  </a:extLst>
                </a:gridCol>
                <a:gridCol w="3198158">
                  <a:extLst>
                    <a:ext uri="{9D8B030D-6E8A-4147-A177-3AD203B41FA5}">
                      <a16:colId xmlns:a16="http://schemas.microsoft.com/office/drawing/2014/main" val="585821777"/>
                    </a:ext>
                  </a:extLst>
                </a:gridCol>
              </a:tblGrid>
              <a:tr h="681997">
                <a:tc>
                  <a:txBody>
                    <a:bodyPr/>
                    <a:lstStyle/>
                    <a:p>
                      <a:pPr algn="ctr"/>
                      <a:r>
                        <a:rPr lang="en-US" sz="1600" dirty="0"/>
                        <a:t>ID</a:t>
                      </a:r>
                    </a:p>
                  </a:txBody>
                  <a:tcPr/>
                </a:tc>
                <a:tc>
                  <a:txBody>
                    <a:bodyPr/>
                    <a:lstStyle/>
                    <a:p>
                      <a:pPr algn="ctr"/>
                      <a:r>
                        <a:rPr lang="en-US" sz="1600" dirty="0"/>
                        <a:t>Requirement – Pulsed Dipole Magnet System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txBody>
                  <a:tcPr/>
                </a:tc>
                <a:extLst>
                  <a:ext uri="{0D108BD9-81ED-4DB2-BD59-A6C34878D82A}">
                    <a16:rowId xmlns:a16="http://schemas.microsoft.com/office/drawing/2014/main" val="622312630"/>
                  </a:ext>
                </a:extLst>
              </a:tr>
              <a:tr h="4652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S02.02.03-R032</a:t>
                      </a:r>
                      <a:endParaRPr lang="en-US" sz="1400" dirty="0"/>
                    </a:p>
                    <a:p>
                      <a:endParaRPr lang="en-US" sz="1600" dirty="0"/>
                    </a:p>
                  </a:txBody>
                  <a:tcPr/>
                </a:tc>
                <a:tc>
                  <a:txBody>
                    <a:bodyPr/>
                    <a:lstStyle/>
                    <a:p>
                      <a:r>
                        <a:rPr lang="en-US" sz="1600" b="0" i="0" kern="1200" dirty="0">
                          <a:solidFill>
                            <a:schemeClr val="dk1"/>
                          </a:solidFill>
                          <a:effectLst/>
                          <a:latin typeface="+mn-lt"/>
                          <a:ea typeface="+mn-ea"/>
                          <a:cs typeface="+mn-cs"/>
                        </a:rPr>
                        <a:t>The Pulsed Dipole System magnetic field shall transition from &lt; 5 Gauss to the desired operating field, then back to &lt; 5 Gauss within &lt; 33 </a:t>
                      </a:r>
                      <a:r>
                        <a:rPr lang="en-US" sz="1600" b="0" i="0" kern="1200" dirty="0" err="1">
                          <a:solidFill>
                            <a:schemeClr val="dk1"/>
                          </a:solidFill>
                          <a:effectLst/>
                          <a:latin typeface="+mn-lt"/>
                          <a:ea typeface="+mn-ea"/>
                          <a:cs typeface="+mn-cs"/>
                        </a:rPr>
                        <a:t>ms.</a:t>
                      </a:r>
                      <a:r>
                        <a:rPr lang="en-US" sz="1600" b="0" i="0" kern="1200" dirty="0">
                          <a:solidFill>
                            <a:schemeClr val="dk1"/>
                          </a:solidFill>
                          <a:effectLst/>
                          <a:latin typeface="+mn-lt"/>
                          <a:ea typeface="+mn-ea"/>
                          <a:cs typeface="+mn-cs"/>
                        </a:rPr>
                        <a:t> </a:t>
                      </a:r>
                    </a:p>
                    <a:p>
                      <a:endParaRPr lang="en-US" sz="1600" b="0" i="0" kern="1200" dirty="0">
                        <a:solidFill>
                          <a:schemeClr val="dk1"/>
                        </a:solidFill>
                        <a:effectLst/>
                        <a:latin typeface="+mn-lt"/>
                        <a:ea typeface="+mn-ea"/>
                        <a:cs typeface="+mn-cs"/>
                      </a:endParaRPr>
                    </a:p>
                    <a:p>
                      <a:r>
                        <a:rPr lang="en-US" sz="1600" b="1" i="0" kern="1200" dirty="0">
                          <a:solidFill>
                            <a:schemeClr val="dk1"/>
                          </a:solidFill>
                          <a:effectLst/>
                          <a:latin typeface="+mn-lt"/>
                          <a:ea typeface="+mn-ea"/>
                          <a:cs typeface="+mn-cs"/>
                        </a:rPr>
                        <a:t>Discussion:</a:t>
                      </a:r>
                      <a:r>
                        <a:rPr lang="en-US" sz="1600" b="0" i="0" kern="1200" dirty="0">
                          <a:solidFill>
                            <a:schemeClr val="dk1"/>
                          </a:solidFill>
                          <a:effectLst/>
                          <a:latin typeface="+mn-lt"/>
                          <a:ea typeface="+mn-ea"/>
                          <a:cs typeface="+mn-cs"/>
                        </a:rPr>
                        <a:t>14ms – 2 </a:t>
                      </a:r>
                      <a:r>
                        <a:rPr lang="en-US" sz="1600" b="0" i="0" kern="1200" dirty="0" err="1">
                          <a:solidFill>
                            <a:schemeClr val="dk1"/>
                          </a:solidFill>
                          <a:effectLst/>
                          <a:latin typeface="+mn-lt"/>
                          <a:ea typeface="+mn-ea"/>
                          <a:cs typeface="+mn-cs"/>
                        </a:rPr>
                        <a:t>ms</a:t>
                      </a:r>
                      <a:r>
                        <a:rPr lang="en-US" sz="1600" b="0" i="0" kern="1200" dirty="0">
                          <a:solidFill>
                            <a:schemeClr val="dk1"/>
                          </a:solidFill>
                          <a:effectLst/>
                          <a:latin typeface="+mn-lt"/>
                          <a:ea typeface="+mn-ea"/>
                          <a:cs typeface="+mn-cs"/>
                        </a:rPr>
                        <a:t> – 14 </a:t>
                      </a:r>
                      <a:r>
                        <a:rPr lang="en-US" sz="1600" b="0" i="0" kern="1200" dirty="0" err="1">
                          <a:solidFill>
                            <a:schemeClr val="dk1"/>
                          </a:solidFill>
                          <a:effectLst/>
                          <a:latin typeface="+mn-lt"/>
                          <a:ea typeface="+mn-ea"/>
                          <a:cs typeface="+mn-cs"/>
                        </a:rPr>
                        <a:t>ms</a:t>
                      </a:r>
                      <a:r>
                        <a:rPr lang="en-US" sz="1600" b="0" i="0" kern="1200" dirty="0">
                          <a:solidFill>
                            <a:schemeClr val="dk1"/>
                          </a:solidFill>
                          <a:effectLst/>
                          <a:latin typeface="+mn-lt"/>
                          <a:ea typeface="+mn-ea"/>
                          <a:cs typeface="+mn-cs"/>
                        </a:rPr>
                        <a:t> waveform proposed to allow time to evaluate dipole operation prior to injecting the pulse, and to minimize eddy current heating in vacuum chamber. Timing System jitter is &lt; 200 </a:t>
                      </a:r>
                      <a:r>
                        <a:rPr lang="en-US" sz="1600" b="0" i="0" kern="1200" dirty="0" err="1">
                          <a:solidFill>
                            <a:schemeClr val="dk1"/>
                          </a:solidFill>
                          <a:effectLst/>
                          <a:latin typeface="+mn-lt"/>
                          <a:ea typeface="+mn-ea"/>
                          <a:cs typeface="+mn-cs"/>
                        </a:rPr>
                        <a:t>ps</a:t>
                      </a:r>
                      <a:r>
                        <a:rPr lang="en-US" sz="1600" b="0" i="0" kern="1200" dirty="0">
                          <a:solidFill>
                            <a:schemeClr val="dk1"/>
                          </a:solidFill>
                          <a:effectLst/>
                          <a:latin typeface="+mn-lt"/>
                          <a:ea typeface="+mn-ea"/>
                          <a:cs typeface="+mn-cs"/>
                        </a:rPr>
                        <a:t>, delay resolution &lt; 1 ns. See STS Beam Line Optics Design [7] for evaluation of impact of 5 G field.  </a:t>
                      </a:r>
                    </a:p>
                    <a:p>
                      <a:endParaRPr lang="en-US" sz="1600" b="0" i="0" kern="1200" dirty="0">
                        <a:solidFill>
                          <a:schemeClr val="dk1"/>
                        </a:solidFill>
                        <a:effectLst/>
                        <a:latin typeface="+mn-lt"/>
                        <a:ea typeface="+mn-ea"/>
                        <a:cs typeface="+mn-cs"/>
                      </a:endParaRPr>
                    </a:p>
                    <a:p>
                      <a:endParaRPr lang="en-US" sz="1600" b="0" i="0" kern="1200" dirty="0">
                        <a:solidFill>
                          <a:schemeClr val="dk1"/>
                        </a:solidFill>
                        <a:effectLst/>
                        <a:latin typeface="+mn-lt"/>
                        <a:ea typeface="+mn-ea"/>
                        <a:cs typeface="+mn-cs"/>
                      </a:endParaRPr>
                    </a:p>
                    <a:p>
                      <a:endParaRPr lang="en-US" sz="1600" b="0" i="0" kern="1200" dirty="0">
                        <a:solidFill>
                          <a:schemeClr val="dk1"/>
                        </a:solidFill>
                        <a:effectLst/>
                        <a:latin typeface="+mn-lt"/>
                        <a:ea typeface="+mn-ea"/>
                        <a:cs typeface="+mn-cs"/>
                      </a:endParaRPr>
                    </a:p>
                  </a:txBody>
                  <a:tcPr/>
                </a:tc>
                <a:tc>
                  <a:txBody>
                    <a:bodyPr/>
                    <a:lstStyle/>
                    <a:p>
                      <a:r>
                        <a:rPr lang="en-US" sz="1600" b="0" i="0" kern="1200">
                          <a:solidFill>
                            <a:schemeClr val="dk1"/>
                          </a:solidFill>
                          <a:effectLst/>
                          <a:latin typeface="+mn-lt"/>
                          <a:ea typeface="+mn-ea"/>
                          <a:cs typeface="+mn-cs"/>
                        </a:rPr>
                        <a:t>Remanent </a:t>
                      </a:r>
                      <a:r>
                        <a:rPr lang="en-US" sz="1600" b="0" i="0" kern="1200" dirty="0">
                          <a:solidFill>
                            <a:schemeClr val="dk1"/>
                          </a:solidFill>
                          <a:effectLst/>
                          <a:latin typeface="+mn-lt"/>
                          <a:ea typeface="+mn-ea"/>
                          <a:cs typeface="+mn-cs"/>
                        </a:rPr>
                        <a:t>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Integrated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Lamination thickness</a:t>
                      </a:r>
                    </a:p>
                    <a:p>
                      <a:endParaRPr lang="en-US"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4251547206"/>
                  </a:ext>
                </a:extLst>
              </a:tr>
            </a:tbl>
          </a:graphicData>
        </a:graphic>
      </p:graphicFrame>
      <p:pic>
        <p:nvPicPr>
          <p:cNvPr id="3" name="Picture 2">
            <a:extLst>
              <a:ext uri="{FF2B5EF4-FFF2-40B4-BE49-F238E27FC236}">
                <a16:creationId xmlns:a16="http://schemas.microsoft.com/office/drawing/2014/main" id="{29D269EF-7063-3716-A2CA-94CBFAFD9119}"/>
              </a:ext>
            </a:extLst>
          </p:cNvPr>
          <p:cNvPicPr>
            <a:picLocks noChangeAspect="1"/>
          </p:cNvPicPr>
          <p:nvPr/>
        </p:nvPicPr>
        <p:blipFill>
          <a:blip r:embed="rId3"/>
          <a:stretch>
            <a:fillRect/>
          </a:stretch>
        </p:blipFill>
        <p:spPr>
          <a:xfrm>
            <a:off x="2693931" y="3829787"/>
            <a:ext cx="4117005" cy="2403521"/>
          </a:xfrm>
          <a:prstGeom prst="rect">
            <a:avLst/>
          </a:prstGeom>
        </p:spPr>
      </p:pic>
    </p:spTree>
    <p:extLst>
      <p:ext uri="{BB962C8B-B14F-4D97-AF65-F5344CB8AC3E}">
        <p14:creationId xmlns:p14="http://schemas.microsoft.com/office/powerpoint/2010/main" val="50222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2719552247"/>
              </p:ext>
            </p:extLst>
          </p:nvPr>
        </p:nvGraphicFramePr>
        <p:xfrm>
          <a:off x="521483" y="1010324"/>
          <a:ext cx="11338284" cy="2901848"/>
        </p:xfrm>
        <a:graphic>
          <a:graphicData uri="http://schemas.openxmlformats.org/drawingml/2006/table">
            <a:tbl>
              <a:tblPr firstRow="1" bandRow="1">
                <a:tableStyleId>{5C22544A-7EE6-4342-B048-85BDC9FD1C3A}</a:tableStyleId>
              </a:tblPr>
              <a:tblGrid>
                <a:gridCol w="1199741">
                  <a:extLst>
                    <a:ext uri="{9D8B030D-6E8A-4147-A177-3AD203B41FA5}">
                      <a16:colId xmlns:a16="http://schemas.microsoft.com/office/drawing/2014/main" val="2127970812"/>
                    </a:ext>
                  </a:extLst>
                </a:gridCol>
                <a:gridCol w="6669741">
                  <a:extLst>
                    <a:ext uri="{9D8B030D-6E8A-4147-A177-3AD203B41FA5}">
                      <a16:colId xmlns:a16="http://schemas.microsoft.com/office/drawing/2014/main" val="2654520268"/>
                    </a:ext>
                  </a:extLst>
                </a:gridCol>
                <a:gridCol w="3468802">
                  <a:extLst>
                    <a:ext uri="{9D8B030D-6E8A-4147-A177-3AD203B41FA5}">
                      <a16:colId xmlns:a16="http://schemas.microsoft.com/office/drawing/2014/main" val="2038210659"/>
                    </a:ext>
                  </a:extLst>
                </a:gridCol>
              </a:tblGrid>
              <a:tr h="510814">
                <a:tc>
                  <a:txBody>
                    <a:bodyPr/>
                    <a:lstStyle/>
                    <a:p>
                      <a:pPr algn="ctr"/>
                      <a:r>
                        <a:rPr lang="en-US" sz="1600" dirty="0"/>
                        <a:t>ID</a:t>
                      </a:r>
                    </a:p>
                  </a:txBody>
                  <a:tcPr/>
                </a:tc>
                <a:tc>
                  <a:txBody>
                    <a:bodyPr/>
                    <a:lstStyle/>
                    <a:p>
                      <a:pPr algn="ctr"/>
                      <a:r>
                        <a:rPr lang="en-US" sz="1600" dirty="0"/>
                        <a:t>Requirement – Pulsed Dipole Magnet System</a:t>
                      </a:r>
                    </a:p>
                  </a:txBody>
                  <a:tcPr/>
                </a:tc>
                <a:tc>
                  <a:txBody>
                    <a:bodyPr/>
                    <a:lstStyle/>
                    <a:p>
                      <a:pPr algn="ctr"/>
                      <a:r>
                        <a:rPr lang="en-US" sz="1600" dirty="0"/>
                        <a:t>Magnet Design feature</a:t>
                      </a:r>
                    </a:p>
                  </a:txBody>
                  <a:tcPr/>
                </a:tc>
                <a:extLst>
                  <a:ext uri="{0D108BD9-81ED-4DB2-BD59-A6C34878D82A}">
                    <a16:rowId xmlns:a16="http://schemas.microsoft.com/office/drawing/2014/main" val="622312630"/>
                  </a:ext>
                </a:extLst>
              </a:tr>
              <a:tr h="927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S02.02.03-R034</a:t>
                      </a:r>
                      <a:endParaRPr lang="en-US" sz="1600" dirty="0"/>
                    </a:p>
                  </a:txBody>
                  <a:tcPr/>
                </a:tc>
                <a:tc>
                  <a:txBody>
                    <a:bodyPr/>
                    <a:lstStyle/>
                    <a:p>
                      <a:r>
                        <a:rPr lang="en-US" sz="1800" kern="1200" dirty="0">
                          <a:solidFill>
                            <a:schemeClr val="dk1"/>
                          </a:solidFill>
                          <a:effectLst/>
                          <a:latin typeface="+mn-lt"/>
                          <a:ea typeface="+mn-ea"/>
                          <a:cs typeface="+mn-cs"/>
                        </a:rPr>
                        <a:t>The Pulsed Dipole System integral field shall be within ± 0.1% of the design value throughout the good field region. </a:t>
                      </a:r>
                      <a:endParaRPr lang="en-US" sz="160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Field uniformity in good field area </a:t>
                      </a:r>
                    </a:p>
                  </a:txBody>
                  <a:tcPr/>
                </a:tc>
                <a:extLst>
                  <a:ext uri="{0D108BD9-81ED-4DB2-BD59-A6C34878D82A}">
                    <a16:rowId xmlns:a16="http://schemas.microsoft.com/office/drawing/2014/main" val="4251547206"/>
                  </a:ext>
                </a:extLst>
              </a:tr>
              <a:tr h="927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S02.02.03-R041</a:t>
                      </a:r>
                      <a:endParaRPr lang="en-US" sz="16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The Pulsed Dipole magnet assembly shall fit into a volume such that X ≤ 1.20, Y ≤ 1.00, Z ≤ 0.70 meters</a:t>
                      </a:r>
                    </a:p>
                    <a:p>
                      <a:r>
                        <a:rPr lang="en-US" sz="1800" b="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Discussion: </a:t>
                      </a:r>
                      <a:r>
                        <a:rPr lang="en-US" sz="1800" kern="1200" dirty="0">
                          <a:solidFill>
                            <a:schemeClr val="dk1"/>
                          </a:solidFill>
                          <a:effectLst/>
                          <a:latin typeface="+mn-lt"/>
                          <a:ea typeface="+mn-ea"/>
                          <a:cs typeface="+mn-cs"/>
                        </a:rPr>
                        <a:t>To avoid having to move any magnets in the RTBT. X is width, Y is height, and Z is along beam axis. </a:t>
                      </a:r>
                      <a:endParaRPr lang="en-US" sz="1600" kern="1200" dirty="0">
                        <a:solidFill>
                          <a:schemeClr val="dk1"/>
                        </a:solidFill>
                        <a:effectLst/>
                        <a:latin typeface="+mn-lt"/>
                        <a:ea typeface="+mn-ea"/>
                        <a:cs typeface="+mn-cs"/>
                      </a:endParaRPr>
                    </a:p>
                  </a:txBody>
                  <a:tcPr marL="45720" marR="45720"/>
                </a:tc>
                <a:tc>
                  <a:txBody>
                    <a:bodyPr/>
                    <a:lstStyle/>
                    <a:p>
                      <a:r>
                        <a:rPr lang="en-US" sz="1600" kern="1200" dirty="0">
                          <a:solidFill>
                            <a:schemeClr val="dk1"/>
                          </a:solidFill>
                          <a:effectLst/>
                          <a:latin typeface="+mn-lt"/>
                          <a:ea typeface="+mn-ea"/>
                          <a:cs typeface="+mn-cs"/>
                        </a:rPr>
                        <a:t>Overall magnet dimensions </a:t>
                      </a:r>
                    </a:p>
                  </a:txBody>
                  <a:tcPr marL="45720" marR="45720"/>
                </a:tc>
                <a:extLst>
                  <a:ext uri="{0D108BD9-81ED-4DB2-BD59-A6C34878D82A}">
                    <a16:rowId xmlns:a16="http://schemas.microsoft.com/office/drawing/2014/main" val="3726626844"/>
                  </a:ext>
                </a:extLst>
              </a:tr>
            </a:tbl>
          </a:graphicData>
        </a:graphic>
      </p:graphicFrame>
    </p:spTree>
    <p:extLst>
      <p:ext uri="{BB962C8B-B14F-4D97-AF65-F5344CB8AC3E}">
        <p14:creationId xmlns:p14="http://schemas.microsoft.com/office/powerpoint/2010/main" val="234659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711347459"/>
              </p:ext>
            </p:extLst>
          </p:nvPr>
        </p:nvGraphicFramePr>
        <p:xfrm>
          <a:off x="475625" y="1041737"/>
          <a:ext cx="11338284" cy="5181600"/>
        </p:xfrm>
        <a:graphic>
          <a:graphicData uri="http://schemas.openxmlformats.org/drawingml/2006/table">
            <a:tbl>
              <a:tblPr firstRow="1" bandRow="1">
                <a:tableStyleId>{5C22544A-7EE6-4342-B048-85BDC9FD1C3A}</a:tableStyleId>
              </a:tblPr>
              <a:tblGrid>
                <a:gridCol w="1287146">
                  <a:extLst>
                    <a:ext uri="{9D8B030D-6E8A-4147-A177-3AD203B41FA5}">
                      <a16:colId xmlns:a16="http://schemas.microsoft.com/office/drawing/2014/main" val="2127970812"/>
                    </a:ext>
                  </a:extLst>
                </a:gridCol>
                <a:gridCol w="7315200">
                  <a:extLst>
                    <a:ext uri="{9D8B030D-6E8A-4147-A177-3AD203B41FA5}">
                      <a16:colId xmlns:a16="http://schemas.microsoft.com/office/drawing/2014/main" val="2654520268"/>
                    </a:ext>
                  </a:extLst>
                </a:gridCol>
                <a:gridCol w="2735938">
                  <a:extLst>
                    <a:ext uri="{9D8B030D-6E8A-4147-A177-3AD203B41FA5}">
                      <a16:colId xmlns:a16="http://schemas.microsoft.com/office/drawing/2014/main" val="3674355057"/>
                    </a:ext>
                  </a:extLst>
                </a:gridCol>
              </a:tblGrid>
              <a:tr h="311764">
                <a:tc>
                  <a:txBody>
                    <a:bodyPr/>
                    <a:lstStyle/>
                    <a:p>
                      <a:pPr algn="ctr"/>
                      <a:r>
                        <a:rPr lang="en-US" sz="1600" dirty="0"/>
                        <a:t>ID</a:t>
                      </a:r>
                    </a:p>
                  </a:txBody>
                  <a:tcPr/>
                </a:tc>
                <a:tc>
                  <a:txBody>
                    <a:bodyPr/>
                    <a:lstStyle/>
                    <a:p>
                      <a:pPr algn="ctr"/>
                      <a:r>
                        <a:rPr lang="en-US" sz="1600" dirty="0"/>
                        <a:t>Requirement – Pulsed Dipole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S02.02.03-R042</a:t>
                      </a:r>
                      <a:endParaRPr lang="en-US" sz="1600" dirty="0"/>
                    </a:p>
                  </a:txBody>
                  <a:tcPr/>
                </a:tc>
                <a:tc>
                  <a:txBody>
                    <a:bodyPr/>
                    <a:lstStyle/>
                    <a:p>
                      <a:r>
                        <a:rPr lang="en-US" sz="1800" kern="1200" dirty="0">
                          <a:solidFill>
                            <a:schemeClr val="dk1"/>
                          </a:solidFill>
                          <a:effectLst/>
                          <a:latin typeface="+mn-lt"/>
                          <a:ea typeface="+mn-ea"/>
                          <a:cs typeface="+mn-cs"/>
                        </a:rPr>
                        <a:t>The Pulsed Dipole magnet core shall have a vertical aperture ≥ 24.73 cm (9.74 in) and a horizontal aperture ≥ 42.5 cm (16.7 in) and ≤ 50 cm (19.7 in).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The vertical aperture must accommodate a vacuum chamber with a max OD of 241.3 + 3 mm of clearance on the radius = 247.3 mm. The preferred method of installing the vacuum chamber is sliding it in from the side. The horizontal aperture must accommodate that same chamber offset by 28 mm toward the coil. Each coil, with insulation, will be 30mm x 118mm. The gap between the core and the surface of the insulation will be 30mm.</a:t>
                      </a:r>
                      <a:endParaRPr lang="en-US" sz="160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Aperture dimensions</a:t>
                      </a:r>
                    </a:p>
                  </a:txBody>
                  <a:tcPr/>
                </a:tc>
                <a:extLst>
                  <a:ext uri="{0D108BD9-81ED-4DB2-BD59-A6C34878D82A}">
                    <a16:rowId xmlns:a16="http://schemas.microsoft.com/office/drawing/2014/main" val="4251547206"/>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S02.02.03-R043</a:t>
                      </a:r>
                      <a:endParaRPr lang="en-US" sz="16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The Pulsed Dipole magnet coil shall be restrained to prevent coil motion during ramping.</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Intent is to minimize opportunity for coils to develop a short.</a:t>
                      </a:r>
                      <a:endParaRPr lang="en-US" sz="1600" kern="1200" dirty="0">
                        <a:solidFill>
                          <a:schemeClr val="dk1"/>
                        </a:solidFill>
                        <a:effectLst/>
                        <a:latin typeface="+mn-lt"/>
                        <a:ea typeface="+mn-ea"/>
                        <a:cs typeface="+mn-cs"/>
                      </a:endParaRPr>
                    </a:p>
                  </a:txBody>
                  <a:tcPr marL="45720" marR="45720"/>
                </a:tc>
                <a:tc>
                  <a:txBody>
                    <a:bodyPr/>
                    <a:lstStyle/>
                    <a:p>
                      <a:r>
                        <a:rPr lang="en-US" sz="1600" kern="1200" dirty="0">
                          <a:solidFill>
                            <a:schemeClr val="dk1"/>
                          </a:solidFill>
                          <a:effectLst/>
                          <a:latin typeface="+mn-lt"/>
                          <a:ea typeface="+mn-ea"/>
                          <a:cs typeface="+mn-cs"/>
                        </a:rPr>
                        <a:t>Coil restraint</a:t>
                      </a:r>
                    </a:p>
                  </a:txBody>
                  <a:tcPr marL="45720" marR="45720"/>
                </a:tc>
                <a:extLst>
                  <a:ext uri="{0D108BD9-81ED-4DB2-BD59-A6C34878D82A}">
                    <a16:rowId xmlns:a16="http://schemas.microsoft.com/office/drawing/2014/main" val="3817732854"/>
                  </a:ext>
                </a:extLst>
              </a:tr>
            </a:tbl>
          </a:graphicData>
        </a:graphic>
      </p:graphicFrame>
    </p:spTree>
    <p:extLst>
      <p:ext uri="{BB962C8B-B14F-4D97-AF65-F5344CB8AC3E}">
        <p14:creationId xmlns:p14="http://schemas.microsoft.com/office/powerpoint/2010/main" val="83240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659500204"/>
              </p:ext>
            </p:extLst>
          </p:nvPr>
        </p:nvGraphicFramePr>
        <p:xfrm>
          <a:off x="521483" y="813816"/>
          <a:ext cx="11338284" cy="4178911"/>
        </p:xfrm>
        <a:graphic>
          <a:graphicData uri="http://schemas.openxmlformats.org/drawingml/2006/table">
            <a:tbl>
              <a:tblPr firstRow="1" bandRow="1">
                <a:tableStyleId>{5C22544A-7EE6-4342-B048-85BDC9FD1C3A}</a:tableStyleId>
              </a:tblPr>
              <a:tblGrid>
                <a:gridCol w="1233358">
                  <a:extLst>
                    <a:ext uri="{9D8B030D-6E8A-4147-A177-3AD203B41FA5}">
                      <a16:colId xmlns:a16="http://schemas.microsoft.com/office/drawing/2014/main" val="2127970812"/>
                    </a:ext>
                  </a:extLst>
                </a:gridCol>
                <a:gridCol w="7234518">
                  <a:extLst>
                    <a:ext uri="{9D8B030D-6E8A-4147-A177-3AD203B41FA5}">
                      <a16:colId xmlns:a16="http://schemas.microsoft.com/office/drawing/2014/main" val="2654520268"/>
                    </a:ext>
                  </a:extLst>
                </a:gridCol>
                <a:gridCol w="2870408">
                  <a:extLst>
                    <a:ext uri="{9D8B030D-6E8A-4147-A177-3AD203B41FA5}">
                      <a16:colId xmlns:a16="http://schemas.microsoft.com/office/drawing/2014/main" val="1406075608"/>
                    </a:ext>
                  </a:extLst>
                </a:gridCol>
              </a:tblGrid>
              <a:tr h="518672">
                <a:tc>
                  <a:txBody>
                    <a:bodyPr/>
                    <a:lstStyle/>
                    <a:p>
                      <a:pPr algn="ctr"/>
                      <a:r>
                        <a:rPr lang="en-US" sz="1600" dirty="0"/>
                        <a:t>ID</a:t>
                      </a:r>
                    </a:p>
                  </a:txBody>
                  <a:tcPr/>
                </a:tc>
                <a:tc>
                  <a:txBody>
                    <a:bodyPr/>
                    <a:lstStyle/>
                    <a:p>
                      <a:pPr algn="ctr"/>
                      <a:r>
                        <a:rPr lang="en-US" sz="1600" dirty="0"/>
                        <a:t>Requirement – Pulsed Dipole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S02.02.03-R044</a:t>
                      </a:r>
                      <a:endParaRPr lang="en-US" sz="1600" dirty="0"/>
                    </a:p>
                  </a:txBody>
                  <a:tcPr/>
                </a:tc>
                <a:tc>
                  <a:txBody>
                    <a:bodyPr/>
                    <a:lstStyle/>
                    <a:p>
                      <a:r>
                        <a:rPr lang="en-US" sz="1800" kern="1200" dirty="0">
                          <a:solidFill>
                            <a:schemeClr val="dk1"/>
                          </a:solidFill>
                          <a:effectLst/>
                          <a:latin typeface="+mn-lt"/>
                          <a:ea typeface="+mn-ea"/>
                          <a:cs typeface="+mn-cs"/>
                        </a:rPr>
                        <a:t>The Pulsed Dipole shall require ≤ 1750 A to reach an integrated field of ≥ 0.166 T-m.</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 </a:t>
                      </a:r>
                      <a:r>
                        <a:rPr lang="en-US" sz="1800" kern="1200" dirty="0">
                          <a:solidFill>
                            <a:schemeClr val="dk1"/>
                          </a:solidFill>
                          <a:effectLst/>
                          <a:latin typeface="+mn-lt"/>
                          <a:ea typeface="+mn-ea"/>
                          <a:cs typeface="+mn-cs"/>
                        </a:rPr>
                        <a:t>This requirement ensures compatibility with commercially available power supplies. </a:t>
                      </a:r>
                      <a:endParaRPr lang="en-US" sz="160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Peak current required to generate </a:t>
                      </a:r>
                      <a:r>
                        <a:rPr lang="en-US" sz="1600" b="0" i="0" kern="1200" dirty="0">
                          <a:solidFill>
                            <a:schemeClr val="dk1"/>
                          </a:solidFill>
                          <a:effectLst/>
                          <a:latin typeface="+mn-lt"/>
                          <a:ea typeface="+mn-ea"/>
                          <a:cs typeface="+mn-cs"/>
                        </a:rPr>
                        <a:t>0.166 T-m </a:t>
                      </a:r>
                      <a:r>
                        <a:rPr lang="en-US" sz="1600" kern="1200" dirty="0">
                          <a:solidFill>
                            <a:schemeClr val="dk1"/>
                          </a:solidFill>
                          <a:effectLst/>
                          <a:latin typeface="+mn-lt"/>
                          <a:ea typeface="+mn-ea"/>
                          <a:cs typeface="+mn-cs"/>
                        </a:rPr>
                        <a:t>integrated field. </a:t>
                      </a:r>
                    </a:p>
                  </a:txBody>
                  <a:tcPr/>
                </a:tc>
                <a:extLst>
                  <a:ext uri="{0D108BD9-81ED-4DB2-BD59-A6C34878D82A}">
                    <a16:rowId xmlns:a16="http://schemas.microsoft.com/office/drawing/2014/main" val="4251547206"/>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S02.02.03-R045</a:t>
                      </a:r>
                      <a:endParaRPr lang="en-US" sz="1600" dirty="0"/>
                    </a:p>
                  </a:txBody>
                  <a:tcPr/>
                </a:tc>
                <a:tc>
                  <a:txBody>
                    <a:bodyPr/>
                    <a:lstStyle/>
                    <a:p>
                      <a:r>
                        <a:rPr lang="en-US" sz="1800" kern="1200" dirty="0">
                          <a:solidFill>
                            <a:schemeClr val="dk1"/>
                          </a:solidFill>
                          <a:effectLst/>
                          <a:latin typeface="+mn-lt"/>
                          <a:ea typeface="+mn-ea"/>
                          <a:cs typeface="+mn-cs"/>
                        </a:rPr>
                        <a:t>The Pulsed Dipole shall have an inductance ≤ 3.5 </a:t>
                      </a:r>
                      <a:r>
                        <a:rPr lang="en-US" sz="1800" kern="1200" dirty="0" err="1">
                          <a:solidFill>
                            <a:schemeClr val="dk1"/>
                          </a:solidFill>
                          <a:effectLst/>
                          <a:latin typeface="+mn-lt"/>
                          <a:ea typeface="+mn-ea"/>
                          <a:cs typeface="+mn-cs"/>
                        </a:rPr>
                        <a:t>mH</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 </a:t>
                      </a:r>
                      <a:r>
                        <a:rPr lang="en-US" sz="1800" kern="1200" dirty="0">
                          <a:solidFill>
                            <a:schemeClr val="dk1"/>
                          </a:solidFill>
                          <a:effectLst/>
                          <a:latin typeface="+mn-lt"/>
                          <a:ea typeface="+mn-ea"/>
                          <a:cs typeface="+mn-cs"/>
                        </a:rPr>
                        <a:t>This requirement ensures compatibility with commercially available power supplies. </a:t>
                      </a:r>
                      <a:endParaRPr lang="en-US" sz="160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Magnet coil inductance</a:t>
                      </a:r>
                    </a:p>
                  </a:txBody>
                  <a:tcPr/>
                </a:tc>
                <a:extLst>
                  <a:ext uri="{0D108BD9-81ED-4DB2-BD59-A6C34878D82A}">
                    <a16:rowId xmlns:a16="http://schemas.microsoft.com/office/drawing/2014/main" val="2188011514"/>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Pulsed Dipole shall have a resistance ≤ 7.0 </a:t>
                      </a:r>
                      <a:r>
                        <a:rPr lang="en-US" sz="1800" kern="1200" dirty="0" err="1">
                          <a:solidFill>
                            <a:schemeClr val="dk1"/>
                          </a:solidFill>
                          <a:effectLst/>
                          <a:latin typeface="+mn-lt"/>
                          <a:ea typeface="+mn-ea"/>
                          <a:cs typeface="+mn-cs"/>
                        </a:rPr>
                        <a:t>mOhm</a:t>
                      </a:r>
                      <a:r>
                        <a:rPr lang="en-US" sz="1800" kern="1200" dirty="0">
                          <a:solidFill>
                            <a:schemeClr val="dk1"/>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Magnet coil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22853488"/>
                  </a:ext>
                </a:extLst>
              </a:tr>
            </a:tbl>
          </a:graphicData>
        </a:graphic>
      </p:graphicFrame>
    </p:spTree>
    <p:extLst>
      <p:ext uri="{BB962C8B-B14F-4D97-AF65-F5344CB8AC3E}">
        <p14:creationId xmlns:p14="http://schemas.microsoft.com/office/powerpoint/2010/main" val="295986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4056473120"/>
              </p:ext>
            </p:extLst>
          </p:nvPr>
        </p:nvGraphicFramePr>
        <p:xfrm>
          <a:off x="429767" y="1053660"/>
          <a:ext cx="11338284" cy="4784582"/>
        </p:xfrm>
        <a:graphic>
          <a:graphicData uri="http://schemas.openxmlformats.org/drawingml/2006/table">
            <a:tbl>
              <a:tblPr firstRow="1" bandRow="1">
                <a:tableStyleId>{5C22544A-7EE6-4342-B048-85BDC9FD1C3A}</a:tableStyleId>
              </a:tblPr>
              <a:tblGrid>
                <a:gridCol w="1264562">
                  <a:extLst>
                    <a:ext uri="{9D8B030D-6E8A-4147-A177-3AD203B41FA5}">
                      <a16:colId xmlns:a16="http://schemas.microsoft.com/office/drawing/2014/main" val="2127970812"/>
                    </a:ext>
                  </a:extLst>
                </a:gridCol>
                <a:gridCol w="7281583">
                  <a:extLst>
                    <a:ext uri="{9D8B030D-6E8A-4147-A177-3AD203B41FA5}">
                      <a16:colId xmlns:a16="http://schemas.microsoft.com/office/drawing/2014/main" val="2654520268"/>
                    </a:ext>
                  </a:extLst>
                </a:gridCol>
                <a:gridCol w="2792139">
                  <a:extLst>
                    <a:ext uri="{9D8B030D-6E8A-4147-A177-3AD203B41FA5}">
                      <a16:colId xmlns:a16="http://schemas.microsoft.com/office/drawing/2014/main" val="2794264041"/>
                    </a:ext>
                  </a:extLst>
                </a:gridCol>
              </a:tblGrid>
              <a:tr h="578342">
                <a:tc>
                  <a:txBody>
                    <a:bodyPr/>
                    <a:lstStyle/>
                    <a:p>
                      <a:pPr algn="ctr"/>
                      <a:r>
                        <a:rPr lang="en-US" sz="1600" dirty="0"/>
                        <a:t>ID</a:t>
                      </a:r>
                    </a:p>
                  </a:txBody>
                  <a:tcPr/>
                </a:tc>
                <a:tc>
                  <a:txBody>
                    <a:bodyPr/>
                    <a:lstStyle/>
                    <a:p>
                      <a:pPr algn="ctr"/>
                      <a:r>
                        <a:rPr lang="en-US" sz="1600" dirty="0"/>
                        <a:t>Requirement – Pulsed Dipole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4124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S02.02.03-R047</a:t>
                      </a:r>
                      <a:endParaRPr lang="en-US" sz="1600" dirty="0"/>
                    </a:p>
                  </a:txBody>
                  <a:tcPr/>
                </a:tc>
                <a:tc>
                  <a:txBody>
                    <a:bodyPr/>
                    <a:lstStyle/>
                    <a:p>
                      <a:r>
                        <a:rPr lang="en-US" sz="1800" kern="1200" dirty="0">
                          <a:solidFill>
                            <a:schemeClr val="dk1"/>
                          </a:solidFill>
                          <a:effectLst/>
                          <a:latin typeface="+mn-lt"/>
                          <a:ea typeface="+mn-ea"/>
                          <a:cs typeface="+mn-cs"/>
                        </a:rPr>
                        <a:t>Pulsed Dipole core construction shall accommodate the frequency spectrum shown in the figures below. </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This entry is intended to give traceability to the selection of lamination thickness</a:t>
                      </a:r>
                    </a:p>
                    <a:p>
                      <a:endParaRPr lang="en-US" sz="18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Lamination thickness</a:t>
                      </a:r>
                    </a:p>
                  </a:txBody>
                  <a:tcPr/>
                </a:tc>
                <a:extLst>
                  <a:ext uri="{0D108BD9-81ED-4DB2-BD59-A6C34878D82A}">
                    <a16:rowId xmlns:a16="http://schemas.microsoft.com/office/drawing/2014/main" val="4251547206"/>
                  </a:ext>
                </a:extLst>
              </a:tr>
            </a:tbl>
          </a:graphicData>
        </a:graphic>
      </p:graphicFrame>
      <p:pic>
        <p:nvPicPr>
          <p:cNvPr id="3" name="Picture 2">
            <a:extLst>
              <a:ext uri="{FF2B5EF4-FFF2-40B4-BE49-F238E27FC236}">
                <a16:creationId xmlns:a16="http://schemas.microsoft.com/office/drawing/2014/main" id="{0251B711-6F39-4F89-B6B0-B65F543CD6D9}"/>
              </a:ext>
            </a:extLst>
          </p:cNvPr>
          <p:cNvPicPr>
            <a:picLocks noChangeAspect="1"/>
          </p:cNvPicPr>
          <p:nvPr/>
        </p:nvPicPr>
        <p:blipFill>
          <a:blip r:embed="rId3"/>
          <a:stretch>
            <a:fillRect/>
          </a:stretch>
        </p:blipFill>
        <p:spPr>
          <a:xfrm>
            <a:off x="1778977" y="2404169"/>
            <a:ext cx="3756661" cy="2049659"/>
          </a:xfrm>
          <a:prstGeom prst="rect">
            <a:avLst/>
          </a:prstGeom>
        </p:spPr>
      </p:pic>
      <p:pic>
        <p:nvPicPr>
          <p:cNvPr id="4" name="Picture 3">
            <a:extLst>
              <a:ext uri="{FF2B5EF4-FFF2-40B4-BE49-F238E27FC236}">
                <a16:creationId xmlns:a16="http://schemas.microsoft.com/office/drawing/2014/main" id="{1B840CDC-A8D5-4E7F-A7F2-17A1591E9AD3}"/>
              </a:ext>
            </a:extLst>
          </p:cNvPr>
          <p:cNvPicPr>
            <a:picLocks noChangeAspect="1"/>
          </p:cNvPicPr>
          <p:nvPr/>
        </p:nvPicPr>
        <p:blipFill>
          <a:blip r:embed="rId4"/>
          <a:stretch>
            <a:fillRect/>
          </a:stretch>
        </p:blipFill>
        <p:spPr>
          <a:xfrm>
            <a:off x="5667934" y="2397731"/>
            <a:ext cx="3267800" cy="2062536"/>
          </a:xfrm>
          <a:prstGeom prst="rect">
            <a:avLst/>
          </a:prstGeom>
        </p:spPr>
      </p:pic>
    </p:spTree>
    <p:extLst>
      <p:ext uri="{BB962C8B-B14F-4D97-AF65-F5344CB8AC3E}">
        <p14:creationId xmlns:p14="http://schemas.microsoft.com/office/powerpoint/2010/main" val="129289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535581373"/>
              </p:ext>
            </p:extLst>
          </p:nvPr>
        </p:nvGraphicFramePr>
        <p:xfrm>
          <a:off x="475625" y="1457072"/>
          <a:ext cx="11338284" cy="2723861"/>
        </p:xfrm>
        <a:graphic>
          <a:graphicData uri="http://schemas.openxmlformats.org/drawingml/2006/table">
            <a:tbl>
              <a:tblPr firstRow="1" bandRow="1">
                <a:tableStyleId>{5C22544A-7EE6-4342-B048-85BDC9FD1C3A}</a:tableStyleId>
              </a:tblPr>
              <a:tblGrid>
                <a:gridCol w="1224221">
                  <a:extLst>
                    <a:ext uri="{9D8B030D-6E8A-4147-A177-3AD203B41FA5}">
                      <a16:colId xmlns:a16="http://schemas.microsoft.com/office/drawing/2014/main" val="2127970812"/>
                    </a:ext>
                  </a:extLst>
                </a:gridCol>
                <a:gridCol w="7281583">
                  <a:extLst>
                    <a:ext uri="{9D8B030D-6E8A-4147-A177-3AD203B41FA5}">
                      <a16:colId xmlns:a16="http://schemas.microsoft.com/office/drawing/2014/main" val="2654520268"/>
                    </a:ext>
                  </a:extLst>
                </a:gridCol>
                <a:gridCol w="2832480">
                  <a:extLst>
                    <a:ext uri="{9D8B030D-6E8A-4147-A177-3AD203B41FA5}">
                      <a16:colId xmlns:a16="http://schemas.microsoft.com/office/drawing/2014/main" val="1688168256"/>
                    </a:ext>
                  </a:extLst>
                </a:gridCol>
              </a:tblGrid>
              <a:tr h="578342">
                <a:tc>
                  <a:txBody>
                    <a:bodyPr/>
                    <a:lstStyle/>
                    <a:p>
                      <a:pPr algn="ctr"/>
                      <a:r>
                        <a:rPr lang="en-US" sz="1600" dirty="0"/>
                        <a:t>ID</a:t>
                      </a:r>
                    </a:p>
                  </a:txBody>
                  <a:tcPr/>
                </a:tc>
                <a:tc>
                  <a:txBody>
                    <a:bodyPr/>
                    <a:lstStyle/>
                    <a:p>
                      <a:pPr algn="ctr"/>
                      <a:r>
                        <a:rPr lang="en-US" sz="1600" dirty="0"/>
                        <a:t>Requirement – Pulsed Dipole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2145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S02.02.03-R048</a:t>
                      </a:r>
                      <a:endParaRPr lang="en-US" sz="1600" dirty="0"/>
                    </a:p>
                  </a:txBody>
                  <a:tcPr/>
                </a:tc>
                <a:tc>
                  <a:txBody>
                    <a:bodyPr/>
                    <a:lstStyle/>
                    <a:p>
                      <a:r>
                        <a:rPr lang="en-US" sz="1800" kern="1200" dirty="0">
                          <a:solidFill>
                            <a:schemeClr val="dk1"/>
                          </a:solidFill>
                          <a:effectLst/>
                          <a:latin typeface="+mn-lt"/>
                          <a:ea typeface="+mn-ea"/>
                          <a:cs typeface="+mn-cs"/>
                        </a:rPr>
                        <a:t>The Pulsed Dipole magnet assembly shall provide a Radiation Safety Hold (RS Hold) interface.</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Details TBD. The RS hold will impact the bussing connection to the magnet. This requirement addresses an interface defined in </a:t>
                      </a:r>
                      <a:r>
                        <a:rPr lang="en-US" sz="1800" i="1" kern="1200" dirty="0">
                          <a:solidFill>
                            <a:schemeClr val="dk1"/>
                          </a:solidFill>
                          <a:effectLst/>
                          <a:latin typeface="+mn-lt"/>
                          <a:ea typeface="+mn-ea"/>
                          <a:cs typeface="+mn-cs"/>
                        </a:rPr>
                        <a:t>Interface Sheet for ICS PPS and Accelerator Pulsed Dipole Magnets</a:t>
                      </a:r>
                      <a:r>
                        <a:rPr lang="en-US" sz="1800" kern="1200" dirty="0">
                          <a:solidFill>
                            <a:schemeClr val="dk1"/>
                          </a:solidFill>
                          <a:effectLst/>
                          <a:latin typeface="+mn-lt"/>
                          <a:ea typeface="+mn-ea"/>
                          <a:cs typeface="+mn-cs"/>
                        </a:rPr>
                        <a:t>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RS Hold mechanical interface. </a:t>
                      </a:r>
                    </a:p>
                    <a:p>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337634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2503853464"/>
              </p:ext>
            </p:extLst>
          </p:nvPr>
        </p:nvGraphicFramePr>
        <p:xfrm>
          <a:off x="521483" y="1209039"/>
          <a:ext cx="11338284" cy="3755956"/>
        </p:xfrm>
        <a:graphic>
          <a:graphicData uri="http://schemas.openxmlformats.org/drawingml/2006/table">
            <a:tbl>
              <a:tblPr firstRow="1" bandRow="1">
                <a:tableStyleId>{5C22544A-7EE6-4342-B048-85BDC9FD1C3A}</a:tableStyleId>
              </a:tblPr>
              <a:tblGrid>
                <a:gridCol w="1300593">
                  <a:extLst>
                    <a:ext uri="{9D8B030D-6E8A-4147-A177-3AD203B41FA5}">
                      <a16:colId xmlns:a16="http://schemas.microsoft.com/office/drawing/2014/main" val="2127970812"/>
                    </a:ext>
                  </a:extLst>
                </a:gridCol>
                <a:gridCol w="7712384">
                  <a:extLst>
                    <a:ext uri="{9D8B030D-6E8A-4147-A177-3AD203B41FA5}">
                      <a16:colId xmlns:a16="http://schemas.microsoft.com/office/drawing/2014/main" val="2654520268"/>
                    </a:ext>
                  </a:extLst>
                </a:gridCol>
                <a:gridCol w="2325307">
                  <a:extLst>
                    <a:ext uri="{9D8B030D-6E8A-4147-A177-3AD203B41FA5}">
                      <a16:colId xmlns:a16="http://schemas.microsoft.com/office/drawing/2014/main" val="2019305439"/>
                    </a:ext>
                  </a:extLst>
                </a:gridCol>
              </a:tblGrid>
              <a:tr h="646996">
                <a:tc>
                  <a:txBody>
                    <a:bodyPr/>
                    <a:lstStyle/>
                    <a:p>
                      <a:pPr algn="ctr"/>
                      <a:r>
                        <a:rPr lang="en-US" sz="1600" dirty="0"/>
                        <a:t>ID</a:t>
                      </a:r>
                    </a:p>
                  </a:txBody>
                  <a:tcPr/>
                </a:tc>
                <a:tc>
                  <a:txBody>
                    <a:bodyPr/>
                    <a:lstStyle/>
                    <a:p>
                      <a:pPr algn="ctr"/>
                      <a:r>
                        <a:rPr lang="en-US" sz="1600" dirty="0"/>
                        <a:t>Requirement – Magnet System</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9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S02.02.03-R002</a:t>
                      </a:r>
                      <a:endParaRPr lang="en-US" sz="1600" dirty="0"/>
                    </a:p>
                  </a:txBody>
                  <a:tcPr/>
                </a:tc>
                <a:tc>
                  <a:txBody>
                    <a:bodyPr/>
                    <a:lstStyle/>
                    <a:p>
                      <a:r>
                        <a:rPr lang="en-US" sz="1800" kern="1200" dirty="0">
                          <a:solidFill>
                            <a:schemeClr val="dk1"/>
                          </a:solidFill>
                          <a:effectLst/>
                          <a:latin typeface="+mn-lt"/>
                          <a:ea typeface="+mn-ea"/>
                          <a:cs typeface="+mn-cs"/>
                        </a:rPr>
                        <a:t>Water-cooled extraction magnet coils should be designed for a current density &lt; 450 Amps/cm</a:t>
                      </a:r>
                      <a:r>
                        <a:rPr lang="en-US" sz="1800" kern="1200" baseline="300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 The current density shall not exceed 1000 Amps/cm</a:t>
                      </a:r>
                      <a:r>
                        <a:rPr lang="en-US" sz="1800" kern="1200" baseline="30000" dirty="0">
                          <a:solidFill>
                            <a:schemeClr val="dk1"/>
                          </a:solidFill>
                          <a:effectLst/>
                          <a:latin typeface="+mn-lt"/>
                          <a:ea typeface="+mn-ea"/>
                          <a:cs typeface="+mn-cs"/>
                        </a:rPr>
                        <a:t>2</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Design Criteria Ring Magnet Systems</a:t>
                      </a:r>
                      <a:r>
                        <a:rPr lang="en-US" sz="1800" kern="1200" dirty="0">
                          <a:solidFill>
                            <a:schemeClr val="dk1"/>
                          </a:solidFill>
                          <a:effectLst/>
                          <a:latin typeface="+mn-lt"/>
                          <a:ea typeface="+mn-ea"/>
                          <a:cs typeface="+mn-cs"/>
                        </a:rPr>
                        <a:t> [2] recommends a current density &lt; 450 amps/cm</a:t>
                      </a:r>
                      <a:r>
                        <a:rPr lang="en-US" sz="1800" kern="1200" baseline="30000" dirty="0">
                          <a:solidFill>
                            <a:schemeClr val="dk1"/>
                          </a:solidFill>
                          <a:effectLst/>
                          <a:latin typeface="+mn-lt"/>
                          <a:ea typeface="+mn-ea"/>
                          <a:cs typeface="+mn-cs"/>
                        </a:rPr>
                        <a:t>2  </a:t>
                      </a:r>
                      <a:r>
                        <a:rPr lang="en-US" sz="1800" kern="1200" dirty="0">
                          <a:solidFill>
                            <a:schemeClr val="dk1"/>
                          </a:solidFill>
                          <a:effectLst/>
                          <a:latin typeface="+mn-lt"/>
                          <a:ea typeface="+mn-ea"/>
                          <a:cs typeface="+mn-cs"/>
                        </a:rPr>
                        <a:t>to reduce the resistive energy loss in the coils and keep the voltage drop across the magnets as low as possible. This will reduce the possibility of turn-to-turn shorts occurring in the coil should the insulation be damaged by radiation. The low current density will also reduce the resistive heat loss in the magnet system. </a:t>
                      </a:r>
                      <a:endParaRPr lang="en-US" sz="14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Coil current density at peak current. </a:t>
                      </a:r>
                    </a:p>
                  </a:txBody>
                  <a:tcPr/>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84280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253655919"/>
              </p:ext>
            </p:extLst>
          </p:nvPr>
        </p:nvGraphicFramePr>
        <p:xfrm>
          <a:off x="475625" y="866139"/>
          <a:ext cx="11338284" cy="5493316"/>
        </p:xfrm>
        <a:graphic>
          <a:graphicData uri="http://schemas.openxmlformats.org/drawingml/2006/table">
            <a:tbl>
              <a:tblPr firstRow="1" bandRow="1">
                <a:tableStyleId>{5C22544A-7EE6-4342-B048-85BDC9FD1C3A}</a:tableStyleId>
              </a:tblPr>
              <a:tblGrid>
                <a:gridCol w="1240577">
                  <a:extLst>
                    <a:ext uri="{9D8B030D-6E8A-4147-A177-3AD203B41FA5}">
                      <a16:colId xmlns:a16="http://schemas.microsoft.com/office/drawing/2014/main" val="2127970812"/>
                    </a:ext>
                  </a:extLst>
                </a:gridCol>
                <a:gridCol w="7261412">
                  <a:extLst>
                    <a:ext uri="{9D8B030D-6E8A-4147-A177-3AD203B41FA5}">
                      <a16:colId xmlns:a16="http://schemas.microsoft.com/office/drawing/2014/main" val="2654520268"/>
                    </a:ext>
                  </a:extLst>
                </a:gridCol>
                <a:gridCol w="2836295">
                  <a:extLst>
                    <a:ext uri="{9D8B030D-6E8A-4147-A177-3AD203B41FA5}">
                      <a16:colId xmlns:a16="http://schemas.microsoft.com/office/drawing/2014/main" val="982263102"/>
                    </a:ext>
                  </a:extLst>
                </a:gridCol>
              </a:tblGrid>
              <a:tr h="646996">
                <a:tc>
                  <a:txBody>
                    <a:bodyPr/>
                    <a:lstStyle/>
                    <a:p>
                      <a:pPr algn="ctr"/>
                      <a:r>
                        <a:rPr lang="en-US" sz="1600" dirty="0"/>
                        <a:t>ID</a:t>
                      </a:r>
                    </a:p>
                  </a:txBody>
                  <a:tcPr/>
                </a:tc>
                <a:tc>
                  <a:txBody>
                    <a:bodyPr/>
                    <a:lstStyle/>
                    <a:p>
                      <a:pPr algn="ctr"/>
                      <a:r>
                        <a:rPr lang="en-US" sz="1600" dirty="0"/>
                        <a:t>Requirement – Magnet System</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9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S02.02.03-R004</a:t>
                      </a:r>
                      <a:endParaRPr lang="en-US" sz="1600" dirty="0"/>
                    </a:p>
                  </a:txBody>
                  <a:tcPr/>
                </a:tc>
                <a:tc>
                  <a:txBody>
                    <a:bodyPr/>
                    <a:lstStyle/>
                    <a:p>
                      <a:pPr marL="0" marR="0">
                        <a:spcBef>
                          <a:spcPts val="0"/>
                        </a:spcBef>
                        <a:spcAft>
                          <a:spcPts val="0"/>
                        </a:spcAft>
                      </a:pPr>
                      <a:r>
                        <a:rPr lang="en-US" sz="1800" kern="1200" dirty="0">
                          <a:solidFill>
                            <a:schemeClr val="dk1"/>
                          </a:solidFill>
                          <a:effectLst/>
                          <a:latin typeface="+mn-lt"/>
                          <a:ea typeface="+mn-ea"/>
                          <a:cs typeface="+mn-cs"/>
                        </a:rPr>
                        <a:t>Water-cooled extraction magnet coils shall be designed to have a temperature rise &lt; 20° C (36° F) at the maximum power supply current with an inlet water temperature between 29.4° C (85° F) and 35.0° C (95° F).</a:t>
                      </a:r>
                    </a:p>
                    <a:p>
                      <a:pPr marL="0" marR="0">
                        <a:spcBef>
                          <a:spcPts val="0"/>
                        </a:spcBef>
                        <a:spcAft>
                          <a:spcPts val="0"/>
                        </a:spcAft>
                      </a:pPr>
                      <a:r>
                        <a:rPr lang="en-US" sz="1800" kern="1200" dirty="0">
                          <a:solidFill>
                            <a:schemeClr val="dk1"/>
                          </a:solidFill>
                          <a:effectLst/>
                          <a:latin typeface="+mn-lt"/>
                          <a:ea typeface="+mn-ea"/>
                          <a:cs typeface="+mn-cs"/>
                        </a:rPr>
                        <a:t> </a:t>
                      </a:r>
                    </a:p>
                    <a:p>
                      <a:pPr marL="0" marR="0">
                        <a:spcBef>
                          <a:spcPts val="0"/>
                        </a:spcBef>
                        <a:spcAft>
                          <a:spcPts val="0"/>
                        </a:spcAft>
                      </a:pPr>
                      <a:r>
                        <a:rPr lang="en-US" sz="1800" kern="1200" dirty="0">
                          <a:solidFill>
                            <a:schemeClr val="dk1"/>
                          </a:solidFill>
                          <a:effectLst/>
                          <a:latin typeface="+mn-lt"/>
                          <a:ea typeface="+mn-ea"/>
                          <a:cs typeface="+mn-cs"/>
                        </a:rPr>
                        <a:t>Discussion: Desired maximum temperature rise is 11-14° C (20-25° F)                                                       </a:t>
                      </a:r>
                    </a:p>
                  </a:txBody>
                  <a:tcPr marL="45720" marR="45720"/>
                </a:tc>
                <a:tc>
                  <a:txBody>
                    <a:bodyPr/>
                    <a:lstStyle/>
                    <a:p>
                      <a:pPr marL="0" marR="0">
                        <a:spcBef>
                          <a:spcPts val="0"/>
                        </a:spcBef>
                        <a:spcAft>
                          <a:spcPts val="0"/>
                        </a:spcAft>
                      </a:pPr>
                      <a:r>
                        <a:rPr lang="en-US" sz="1800" kern="1200" dirty="0">
                          <a:solidFill>
                            <a:schemeClr val="dk1"/>
                          </a:solidFill>
                          <a:effectLst/>
                          <a:latin typeface="+mn-lt"/>
                          <a:ea typeface="+mn-ea"/>
                          <a:cs typeface="+mn-cs"/>
                        </a:rPr>
                        <a:t>Temperature rise at peak current and design pressure drop with magnet operating at 15 Hz. </a:t>
                      </a:r>
                    </a:p>
                  </a:txBody>
                  <a:tcPr marL="45720" marR="45720"/>
                </a:tc>
                <a:extLst>
                  <a:ext uri="{0D108BD9-81ED-4DB2-BD59-A6C34878D82A}">
                    <a16:rowId xmlns:a16="http://schemas.microsoft.com/office/drawing/2014/main" val="1227373411"/>
                  </a:ext>
                </a:extLst>
              </a:tr>
              <a:tr h="109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S02.02.03-R005</a:t>
                      </a:r>
                      <a:endParaRPr lang="en-US" sz="1600" dirty="0"/>
                    </a:p>
                  </a:txBody>
                  <a:tcPr/>
                </a:tc>
                <a:tc>
                  <a:txBody>
                    <a:bodyPr/>
                    <a:lstStyle/>
                    <a:p>
                      <a:r>
                        <a:rPr lang="en-US" sz="1800" kern="1200" dirty="0">
                          <a:solidFill>
                            <a:schemeClr val="dk1"/>
                          </a:solidFill>
                          <a:effectLst/>
                          <a:latin typeface="+mn-lt"/>
                          <a:ea typeface="+mn-ea"/>
                          <a:cs typeface="+mn-cs"/>
                        </a:rPr>
                        <a:t>Water-cooled extraction magnet coils should be designed for a water flow velocity &lt; 2 m/s (6.56 ft/s). The water flow velocity shall not exceed 2.4 m/s (8 ft/s).</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From </a:t>
                      </a:r>
                      <a:r>
                        <a:rPr lang="en-US" sz="1800" i="1" kern="1200" dirty="0">
                          <a:solidFill>
                            <a:schemeClr val="dk1"/>
                          </a:solidFill>
                          <a:effectLst/>
                          <a:latin typeface="+mn-lt"/>
                          <a:ea typeface="+mn-ea"/>
                          <a:cs typeface="+mn-cs"/>
                        </a:rPr>
                        <a:t>Review of Cooling Water Chemistry at ORNL/SNS</a:t>
                      </a:r>
                      <a:r>
                        <a:rPr lang="en-US" sz="1800" kern="1200" dirty="0">
                          <a:solidFill>
                            <a:schemeClr val="dk1"/>
                          </a:solidFill>
                          <a:effectLst/>
                          <a:latin typeface="+mn-lt"/>
                          <a:ea typeface="+mn-ea"/>
                          <a:cs typeface="+mn-cs"/>
                        </a:rPr>
                        <a:t> [3], “High local water velocities (&gt; 2m/s) … would cause accelerated dissolution of the oxide layer, possibly causing local material loss and increased copper transport. Also need to ensure that the water flow is moderately turbulent (2000 ≤ R</a:t>
                      </a:r>
                      <a:r>
                        <a:rPr lang="en-US" sz="1800" kern="1200" baseline="-25000" dirty="0">
                          <a:solidFill>
                            <a:schemeClr val="dk1"/>
                          </a:solidFill>
                          <a:effectLst/>
                          <a:latin typeface="+mn-lt"/>
                          <a:ea typeface="+mn-ea"/>
                          <a:cs typeface="+mn-cs"/>
                        </a:rPr>
                        <a:t>e </a:t>
                      </a:r>
                      <a:r>
                        <a:rPr lang="en-US" sz="1800" kern="1200" dirty="0">
                          <a:solidFill>
                            <a:schemeClr val="dk1"/>
                          </a:solidFill>
                          <a:effectLst/>
                          <a:latin typeface="+mn-lt"/>
                          <a:ea typeface="+mn-ea"/>
                          <a:cs typeface="+mn-cs"/>
                        </a:rPr>
                        <a:t>≤ 100000).” </a:t>
                      </a:r>
                      <a:endParaRPr lang="en-US" sz="14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Water flow velocity in coils @ design pressure drop. </a:t>
                      </a:r>
                    </a:p>
                  </a:txBody>
                  <a:tcPr/>
                </a:tc>
                <a:extLst>
                  <a:ext uri="{0D108BD9-81ED-4DB2-BD59-A6C34878D82A}">
                    <a16:rowId xmlns:a16="http://schemas.microsoft.com/office/drawing/2014/main" val="2665075950"/>
                  </a:ext>
                </a:extLst>
              </a:tr>
            </a:tbl>
          </a:graphicData>
        </a:graphic>
      </p:graphicFrame>
    </p:spTree>
    <p:extLst>
      <p:ext uri="{BB962C8B-B14F-4D97-AF65-F5344CB8AC3E}">
        <p14:creationId xmlns:p14="http://schemas.microsoft.com/office/powerpoint/2010/main" val="261068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318465718"/>
              </p:ext>
            </p:extLst>
          </p:nvPr>
        </p:nvGraphicFramePr>
        <p:xfrm>
          <a:off x="426858" y="946821"/>
          <a:ext cx="11338284" cy="4396036"/>
        </p:xfrm>
        <a:graphic>
          <a:graphicData uri="http://schemas.openxmlformats.org/drawingml/2006/table">
            <a:tbl>
              <a:tblPr firstRow="1" bandRow="1">
                <a:tableStyleId>{5C22544A-7EE6-4342-B048-85BDC9FD1C3A}</a:tableStyleId>
              </a:tblPr>
              <a:tblGrid>
                <a:gridCol w="1274195">
                  <a:extLst>
                    <a:ext uri="{9D8B030D-6E8A-4147-A177-3AD203B41FA5}">
                      <a16:colId xmlns:a16="http://schemas.microsoft.com/office/drawing/2014/main" val="2127970812"/>
                    </a:ext>
                  </a:extLst>
                </a:gridCol>
                <a:gridCol w="7281582">
                  <a:extLst>
                    <a:ext uri="{9D8B030D-6E8A-4147-A177-3AD203B41FA5}">
                      <a16:colId xmlns:a16="http://schemas.microsoft.com/office/drawing/2014/main" val="2654520268"/>
                    </a:ext>
                  </a:extLst>
                </a:gridCol>
                <a:gridCol w="2782507">
                  <a:extLst>
                    <a:ext uri="{9D8B030D-6E8A-4147-A177-3AD203B41FA5}">
                      <a16:colId xmlns:a16="http://schemas.microsoft.com/office/drawing/2014/main" val="2978109566"/>
                    </a:ext>
                  </a:extLst>
                </a:gridCol>
              </a:tblGrid>
              <a:tr h="646996">
                <a:tc>
                  <a:txBody>
                    <a:bodyPr/>
                    <a:lstStyle/>
                    <a:p>
                      <a:pPr algn="ctr"/>
                      <a:r>
                        <a:rPr lang="en-US" sz="1600" dirty="0"/>
                        <a:t>ID</a:t>
                      </a:r>
                    </a:p>
                  </a:txBody>
                  <a:tcPr/>
                </a:tc>
                <a:tc>
                  <a:txBody>
                    <a:bodyPr/>
                    <a:lstStyle/>
                    <a:p>
                      <a:pPr algn="ctr"/>
                      <a:r>
                        <a:rPr lang="en-US" sz="1600" dirty="0"/>
                        <a:t>Requirement – Magnet System</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9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S02.02.03-R006</a:t>
                      </a:r>
                      <a:endParaRPr lang="en-US" sz="1600" dirty="0"/>
                    </a:p>
                  </a:txBody>
                  <a:tcPr/>
                </a:tc>
                <a:tc>
                  <a:txBody>
                    <a:bodyPr/>
                    <a:lstStyle/>
                    <a:p>
                      <a:r>
                        <a:rPr lang="en-US" sz="1800" kern="1200" dirty="0">
                          <a:solidFill>
                            <a:schemeClr val="dk1"/>
                          </a:solidFill>
                          <a:effectLst/>
                          <a:latin typeface="+mn-lt"/>
                          <a:ea typeface="+mn-ea"/>
                          <a:cs typeface="+mn-cs"/>
                        </a:rPr>
                        <a:t>The cooling water pressure differential across the extraction magnets shall not exceed 60 psi (414 kPa) to meet requirement S02.02.03-R004.</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 </a:t>
                      </a:r>
                      <a:r>
                        <a:rPr lang="en-US" sz="1800" kern="1200" dirty="0">
                          <a:solidFill>
                            <a:schemeClr val="dk1"/>
                          </a:solidFill>
                          <a:effectLst/>
                          <a:latin typeface="+mn-lt"/>
                          <a:ea typeface="+mn-ea"/>
                          <a:cs typeface="+mn-cs"/>
                        </a:rPr>
                        <a:t>This is to support a Cooling Water System design pressure ≤ 150 psi. The desired pressure differential is between 30 and 50 psi. </a:t>
                      </a:r>
                      <a:endParaRPr lang="en-US" sz="14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Design pressure drop ≤ 60 psi </a:t>
                      </a:r>
                    </a:p>
                  </a:txBody>
                  <a:tcPr/>
                </a:tc>
                <a:extLst>
                  <a:ext uri="{0D108BD9-81ED-4DB2-BD59-A6C34878D82A}">
                    <a16:rowId xmlns:a16="http://schemas.microsoft.com/office/drawing/2014/main" val="4251547206"/>
                  </a:ext>
                </a:extLst>
              </a:tr>
              <a:tr h="109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S02.02.03-R007</a:t>
                      </a:r>
                      <a:endParaRPr lang="en-US" sz="1600" dirty="0"/>
                    </a:p>
                  </a:txBody>
                  <a:tcPr/>
                </a:tc>
                <a:tc>
                  <a:txBody>
                    <a:bodyPr/>
                    <a:lstStyle/>
                    <a:p>
                      <a:r>
                        <a:rPr lang="en-US" sz="1800" kern="1200" dirty="0">
                          <a:solidFill>
                            <a:schemeClr val="dk1"/>
                          </a:solidFill>
                          <a:effectLst/>
                          <a:latin typeface="+mn-lt"/>
                          <a:ea typeface="+mn-ea"/>
                          <a:cs typeface="+mn-cs"/>
                        </a:rPr>
                        <a:t>Each extraction magnet temperature switch shall be hardwired to the magnet power supply to turn off the supply if the temperature limit is exceeded.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 </a:t>
                      </a:r>
                      <a:r>
                        <a:rPr lang="en-US" sz="1800" kern="1200" dirty="0">
                          <a:solidFill>
                            <a:schemeClr val="dk1"/>
                          </a:solidFill>
                          <a:effectLst/>
                          <a:latin typeface="+mn-lt"/>
                          <a:ea typeface="+mn-ea"/>
                          <a:cs typeface="+mn-cs"/>
                        </a:rPr>
                        <a:t>There needs to be an indication of what caused the power supply to shut off.  See AS1-2 in PHA [1].</a:t>
                      </a:r>
                    </a:p>
                  </a:txBody>
                  <a:tcPr marL="45720" marR="45720"/>
                </a:tc>
                <a:tc>
                  <a:txBody>
                    <a:bodyPr/>
                    <a:lstStyle/>
                    <a:p>
                      <a:r>
                        <a:rPr lang="en-US" sz="1800" kern="1200" dirty="0">
                          <a:solidFill>
                            <a:schemeClr val="dk1"/>
                          </a:solidFill>
                          <a:effectLst/>
                          <a:latin typeface="+mn-lt"/>
                          <a:ea typeface="+mn-ea"/>
                          <a:cs typeface="+mn-cs"/>
                        </a:rPr>
                        <a:t>Terminal block for temperature switch wires.</a:t>
                      </a:r>
                    </a:p>
                  </a:txBody>
                  <a:tcPr marL="45720" marR="45720"/>
                </a:tc>
                <a:extLst>
                  <a:ext uri="{0D108BD9-81ED-4DB2-BD59-A6C34878D82A}">
                    <a16:rowId xmlns:a16="http://schemas.microsoft.com/office/drawing/2014/main" val="1227373411"/>
                  </a:ext>
                </a:extLst>
              </a:tr>
            </a:tbl>
          </a:graphicData>
        </a:graphic>
      </p:graphicFrame>
    </p:spTree>
    <p:extLst>
      <p:ext uri="{BB962C8B-B14F-4D97-AF65-F5344CB8AC3E}">
        <p14:creationId xmlns:p14="http://schemas.microsoft.com/office/powerpoint/2010/main" val="397858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464502309"/>
              </p:ext>
            </p:extLst>
          </p:nvPr>
        </p:nvGraphicFramePr>
        <p:xfrm>
          <a:off x="407576" y="1203561"/>
          <a:ext cx="11376847" cy="5572549"/>
        </p:xfrm>
        <a:graphic>
          <a:graphicData uri="http://schemas.openxmlformats.org/drawingml/2006/table">
            <a:tbl>
              <a:tblPr firstRow="1" bandRow="1">
                <a:tableStyleId>{5C22544A-7EE6-4342-B048-85BDC9FD1C3A}</a:tableStyleId>
              </a:tblPr>
              <a:tblGrid>
                <a:gridCol w="1219518">
                  <a:extLst>
                    <a:ext uri="{9D8B030D-6E8A-4147-A177-3AD203B41FA5}">
                      <a16:colId xmlns:a16="http://schemas.microsoft.com/office/drawing/2014/main" val="2127970812"/>
                    </a:ext>
                  </a:extLst>
                </a:gridCol>
                <a:gridCol w="7402606">
                  <a:extLst>
                    <a:ext uri="{9D8B030D-6E8A-4147-A177-3AD203B41FA5}">
                      <a16:colId xmlns:a16="http://schemas.microsoft.com/office/drawing/2014/main" val="2654520268"/>
                    </a:ext>
                  </a:extLst>
                </a:gridCol>
                <a:gridCol w="2754723">
                  <a:extLst>
                    <a:ext uri="{9D8B030D-6E8A-4147-A177-3AD203B41FA5}">
                      <a16:colId xmlns:a16="http://schemas.microsoft.com/office/drawing/2014/main" val="328883875"/>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237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S02.02.03-R008</a:t>
                      </a:r>
                      <a:endParaRPr lang="en-US" sz="1600" dirty="0"/>
                    </a:p>
                  </a:txBody>
                  <a:tcPr/>
                </a:tc>
                <a:tc>
                  <a:txBody>
                    <a:bodyPr/>
                    <a:lstStyle/>
                    <a:p>
                      <a:r>
                        <a:rPr lang="en-US" sz="1800" kern="1200" dirty="0">
                          <a:solidFill>
                            <a:schemeClr val="dk1"/>
                          </a:solidFill>
                          <a:effectLst/>
                          <a:latin typeface="+mn-lt"/>
                          <a:ea typeface="+mn-ea"/>
                          <a:cs typeface="+mn-cs"/>
                        </a:rPr>
                        <a:t>Water-cooled extraction magnet coils shall have at least one temperature switch per water flow path. The switch shall be mounted directly on the coil conductor near the cooling water outlet end of the coil.</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The purpose of the switch is to detect coil heating that could result in a fire. See AS1-2 in PHA [1].</a:t>
                      </a:r>
                      <a:endParaRPr lang="en-US" sz="12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Temperature switch location on coil. </a:t>
                      </a:r>
                    </a:p>
                  </a:txBody>
                  <a:tcPr/>
                </a:tc>
                <a:extLst>
                  <a:ext uri="{0D108BD9-81ED-4DB2-BD59-A6C34878D82A}">
                    <a16:rowId xmlns:a16="http://schemas.microsoft.com/office/drawing/2014/main" val="3029519892"/>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S02.02.03-R009</a:t>
                      </a:r>
                      <a:endParaRPr lang="en-US" sz="1600" dirty="0"/>
                    </a:p>
                  </a:txBody>
                  <a:tcPr/>
                </a:tc>
                <a:tc>
                  <a:txBody>
                    <a:bodyPr/>
                    <a:lstStyle/>
                    <a:p>
                      <a:r>
                        <a:rPr lang="en-US" sz="1800" kern="1200" dirty="0">
                          <a:solidFill>
                            <a:schemeClr val="dk1"/>
                          </a:solidFill>
                          <a:effectLst/>
                          <a:latin typeface="+mn-lt"/>
                          <a:ea typeface="+mn-ea"/>
                          <a:cs typeface="+mn-cs"/>
                        </a:rPr>
                        <a:t>The temperature switch required in S02.02.03-R008 shall have a specified 170° ± 5° F (76.7° ± 2.8° C) trip point. The switch contacts shall be electrically isolated from the coil. The reset temperature shall be specified to be 150 ± 5° F (65.6° ± 2.8° C).</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The preferred switch is </a:t>
                      </a:r>
                      <a:r>
                        <a:rPr lang="en-US" sz="1800" kern="1200" dirty="0" err="1">
                          <a:solidFill>
                            <a:schemeClr val="dk1"/>
                          </a:solidFill>
                          <a:effectLst/>
                          <a:latin typeface="+mn-lt"/>
                          <a:ea typeface="+mn-ea"/>
                          <a:cs typeface="+mn-cs"/>
                        </a:rPr>
                        <a:t>Sensata</a:t>
                      </a:r>
                      <a:r>
                        <a:rPr lang="en-US" sz="1800" kern="1200" dirty="0">
                          <a:solidFill>
                            <a:schemeClr val="dk1"/>
                          </a:solidFill>
                          <a:effectLst/>
                          <a:latin typeface="+mn-lt"/>
                          <a:ea typeface="+mn-ea"/>
                          <a:cs typeface="+mn-cs"/>
                        </a:rPr>
                        <a:t> 4344.</a:t>
                      </a:r>
                      <a:endParaRPr lang="en-US" sz="12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Temperature switch specification</a:t>
                      </a:r>
                    </a:p>
                    <a:p>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4251547206"/>
                  </a:ext>
                </a:extLst>
              </a:tr>
              <a:tr h="1273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S02.02.03-R010</a:t>
                      </a:r>
                      <a:endParaRPr lang="en-US" sz="1600" dirty="0"/>
                    </a:p>
                  </a:txBody>
                  <a:tcPr/>
                </a:tc>
                <a:tc>
                  <a:txBody>
                    <a:bodyPr/>
                    <a:lstStyle/>
                    <a:p>
                      <a:r>
                        <a:rPr lang="en-US" sz="1800" kern="1200" dirty="0">
                          <a:solidFill>
                            <a:schemeClr val="dk1"/>
                          </a:solidFill>
                          <a:effectLst/>
                          <a:latin typeface="+mn-lt"/>
                          <a:ea typeface="+mn-ea"/>
                          <a:cs typeface="+mn-cs"/>
                        </a:rPr>
                        <a:t>All extraction magnet water manifold components shall be electrically grounded to the magnet core. </a:t>
                      </a:r>
                      <a:endParaRPr lang="en-US" sz="11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Evaluate ground path for water manifolds</a:t>
                      </a:r>
                    </a:p>
                  </a:txBody>
                  <a:tcPr/>
                </a:tc>
                <a:extLst>
                  <a:ext uri="{0D108BD9-81ED-4DB2-BD59-A6C34878D82A}">
                    <a16:rowId xmlns:a16="http://schemas.microsoft.com/office/drawing/2014/main" val="1227373411"/>
                  </a:ext>
                </a:extLst>
              </a:tr>
            </a:tbl>
          </a:graphicData>
        </a:graphic>
      </p:graphicFrame>
    </p:spTree>
    <p:extLst>
      <p:ext uri="{BB962C8B-B14F-4D97-AF65-F5344CB8AC3E}">
        <p14:creationId xmlns:p14="http://schemas.microsoft.com/office/powerpoint/2010/main" val="128818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1AE7-70D5-4C45-8811-E790DFCC5D9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B8FDF72-4F3A-45BE-B400-29660DE52686}"/>
              </a:ext>
            </a:extLst>
          </p:cNvPr>
          <p:cNvSpPr>
            <a:spLocks noGrp="1"/>
          </p:cNvSpPr>
          <p:nvPr>
            <p:ph idx="1"/>
          </p:nvPr>
        </p:nvSpPr>
        <p:spPr/>
        <p:txBody>
          <a:bodyPr/>
          <a:lstStyle/>
          <a:p>
            <a:r>
              <a:rPr lang="en-US" dirty="0"/>
              <a:t>Definitions</a:t>
            </a:r>
          </a:p>
          <a:p>
            <a:r>
              <a:rPr lang="en-US" dirty="0"/>
              <a:t>Quality Level Determination</a:t>
            </a:r>
          </a:p>
          <a:p>
            <a:r>
              <a:rPr lang="en-US" dirty="0"/>
              <a:t>Pulsed Dipole magnet requirements</a:t>
            </a:r>
          </a:p>
          <a:p>
            <a:r>
              <a:rPr lang="en-US" dirty="0"/>
              <a:t>Requirements common to extraction magnets</a:t>
            </a:r>
          </a:p>
          <a:p>
            <a:r>
              <a:rPr lang="en-US" dirty="0"/>
              <a:t>Verification Plan</a:t>
            </a:r>
          </a:p>
          <a:p>
            <a:pPr marL="0" indent="0">
              <a:buNone/>
            </a:pPr>
            <a:endParaRPr lang="en-US" dirty="0"/>
          </a:p>
        </p:txBody>
      </p:sp>
    </p:spTree>
    <p:extLst>
      <p:ext uri="{BB962C8B-B14F-4D97-AF65-F5344CB8AC3E}">
        <p14:creationId xmlns:p14="http://schemas.microsoft.com/office/powerpoint/2010/main" val="250142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48436368"/>
              </p:ext>
            </p:extLst>
          </p:nvPr>
        </p:nvGraphicFramePr>
        <p:xfrm>
          <a:off x="407576" y="1203561"/>
          <a:ext cx="11376847" cy="3627142"/>
        </p:xfrm>
        <a:graphic>
          <a:graphicData uri="http://schemas.openxmlformats.org/drawingml/2006/table">
            <a:tbl>
              <a:tblPr firstRow="1" bandRow="1">
                <a:tableStyleId>{5C22544A-7EE6-4342-B048-85BDC9FD1C3A}</a:tableStyleId>
              </a:tblPr>
              <a:tblGrid>
                <a:gridCol w="1199348">
                  <a:extLst>
                    <a:ext uri="{9D8B030D-6E8A-4147-A177-3AD203B41FA5}">
                      <a16:colId xmlns:a16="http://schemas.microsoft.com/office/drawing/2014/main" val="2127970812"/>
                    </a:ext>
                  </a:extLst>
                </a:gridCol>
                <a:gridCol w="7779123">
                  <a:extLst>
                    <a:ext uri="{9D8B030D-6E8A-4147-A177-3AD203B41FA5}">
                      <a16:colId xmlns:a16="http://schemas.microsoft.com/office/drawing/2014/main" val="2654520268"/>
                    </a:ext>
                  </a:extLst>
                </a:gridCol>
                <a:gridCol w="2398376">
                  <a:extLst>
                    <a:ext uri="{9D8B030D-6E8A-4147-A177-3AD203B41FA5}">
                      <a16:colId xmlns:a16="http://schemas.microsoft.com/office/drawing/2014/main" val="662197082"/>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S02.02.03-R011</a:t>
                      </a:r>
                      <a:endParaRPr lang="en-US" sz="1600" dirty="0"/>
                    </a:p>
                  </a:txBody>
                  <a:tcPr/>
                </a:tc>
                <a:tc>
                  <a:txBody>
                    <a:bodyPr/>
                    <a:lstStyle/>
                    <a:p>
                      <a:r>
                        <a:rPr lang="en-US" sz="1800" kern="1200" dirty="0">
                          <a:solidFill>
                            <a:schemeClr val="dk1"/>
                          </a:solidFill>
                          <a:effectLst/>
                          <a:latin typeface="+mn-lt"/>
                          <a:ea typeface="+mn-ea"/>
                          <a:cs typeface="+mn-cs"/>
                        </a:rPr>
                        <a:t>For extraction magnets located in the RTBT tunnel, any piece that will be lifted with the RTBT tunnel overhead crane for installation or maintenance should weigh no more than 12.5 tons (11,340 kg) but shall weigh no more than 25 tons (22,680 kg).</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There are two 12.5 ton cranes on a single rail in the RTBT that can be used together if necessary.</a:t>
                      </a:r>
                      <a:endParaRPr lang="en-US" sz="12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Magnet weight</a:t>
                      </a:r>
                    </a:p>
                  </a:txBody>
                  <a:tcPr/>
                </a:tc>
                <a:extLst>
                  <a:ext uri="{0D108BD9-81ED-4DB2-BD59-A6C34878D82A}">
                    <a16:rowId xmlns:a16="http://schemas.microsoft.com/office/drawing/2014/main" val="3029519892"/>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S02.02.03-R013</a:t>
                      </a:r>
                      <a:endParaRPr lang="en-US" sz="1600" strike="noStrike" baseline="0" dirty="0"/>
                    </a:p>
                  </a:txBody>
                  <a:tcPr/>
                </a:tc>
                <a:tc>
                  <a:txBody>
                    <a:bodyPr/>
                    <a:lstStyle/>
                    <a:p>
                      <a:r>
                        <a:rPr lang="en-US" sz="1800" strike="noStrike" kern="1200" baseline="0" dirty="0">
                          <a:solidFill>
                            <a:schemeClr val="dk1"/>
                          </a:solidFill>
                          <a:effectLst/>
                          <a:latin typeface="+mn-lt"/>
                          <a:ea typeface="+mn-ea"/>
                          <a:cs typeface="+mn-cs"/>
                        </a:rPr>
                        <a:t>The extraction magnet core assembly shall be pinned such that it will meet the dimensional requirements after it has been disassembled and reassembled, without special jigs or fixtures. </a:t>
                      </a:r>
                      <a:endParaRPr lang="en-US" sz="1200" strike="noStrike" kern="1200" baseline="0" dirty="0">
                        <a:solidFill>
                          <a:schemeClr val="dk1"/>
                        </a:solidFill>
                        <a:effectLst/>
                        <a:latin typeface="+mn-lt"/>
                        <a:ea typeface="+mn-ea"/>
                        <a:cs typeface="+mn-cs"/>
                      </a:endParaRPr>
                    </a:p>
                  </a:txBody>
                  <a:tcPr/>
                </a:tc>
                <a:tc>
                  <a:txBody>
                    <a:bodyPr/>
                    <a:lstStyle/>
                    <a:p>
                      <a:r>
                        <a:rPr lang="en-US" sz="1800" strike="noStrike" kern="1200" baseline="0" dirty="0">
                          <a:solidFill>
                            <a:schemeClr val="dk1"/>
                          </a:solidFill>
                          <a:effectLst/>
                          <a:latin typeface="+mn-lt"/>
                          <a:ea typeface="+mn-ea"/>
                          <a:cs typeface="+mn-cs"/>
                        </a:rPr>
                        <a:t>Pole tips pinned</a:t>
                      </a:r>
                    </a:p>
                  </a:txBody>
                  <a:tcPr/>
                </a:tc>
                <a:extLst>
                  <a:ext uri="{0D108BD9-81ED-4DB2-BD59-A6C34878D82A}">
                    <a16:rowId xmlns:a16="http://schemas.microsoft.com/office/drawing/2014/main" val="1990689626"/>
                  </a:ext>
                </a:extLst>
              </a:tr>
            </a:tbl>
          </a:graphicData>
        </a:graphic>
      </p:graphicFrame>
    </p:spTree>
    <p:extLst>
      <p:ext uri="{BB962C8B-B14F-4D97-AF65-F5344CB8AC3E}">
        <p14:creationId xmlns:p14="http://schemas.microsoft.com/office/powerpoint/2010/main" val="285706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665318761"/>
              </p:ext>
            </p:extLst>
          </p:nvPr>
        </p:nvGraphicFramePr>
        <p:xfrm>
          <a:off x="407576" y="870030"/>
          <a:ext cx="11376847" cy="5122289"/>
        </p:xfrm>
        <a:graphic>
          <a:graphicData uri="http://schemas.openxmlformats.org/drawingml/2006/table">
            <a:tbl>
              <a:tblPr firstRow="1" bandRow="1">
                <a:tableStyleId>{5C22544A-7EE6-4342-B048-85BDC9FD1C3A}</a:tableStyleId>
              </a:tblPr>
              <a:tblGrid>
                <a:gridCol w="1206071">
                  <a:extLst>
                    <a:ext uri="{9D8B030D-6E8A-4147-A177-3AD203B41FA5}">
                      <a16:colId xmlns:a16="http://schemas.microsoft.com/office/drawing/2014/main" val="2127970812"/>
                    </a:ext>
                  </a:extLst>
                </a:gridCol>
                <a:gridCol w="7219050">
                  <a:extLst>
                    <a:ext uri="{9D8B030D-6E8A-4147-A177-3AD203B41FA5}">
                      <a16:colId xmlns:a16="http://schemas.microsoft.com/office/drawing/2014/main" val="2654520268"/>
                    </a:ext>
                  </a:extLst>
                </a:gridCol>
                <a:gridCol w="2951726">
                  <a:extLst>
                    <a:ext uri="{9D8B030D-6E8A-4147-A177-3AD203B41FA5}">
                      <a16:colId xmlns:a16="http://schemas.microsoft.com/office/drawing/2014/main" val="1058733761"/>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S02.02.03-R014</a:t>
                      </a:r>
                      <a:endParaRPr lang="en-US" sz="1600" dirty="0">
                        <a:latin typeface="+mn-lt"/>
                      </a:endParaRPr>
                    </a:p>
                  </a:txBody>
                  <a:tcPr/>
                </a:tc>
                <a:tc>
                  <a:txBody>
                    <a:bodyPr/>
                    <a:lstStyle/>
                    <a:p>
                      <a:r>
                        <a:rPr lang="en-US" sz="1800" kern="1200" dirty="0">
                          <a:solidFill>
                            <a:schemeClr val="dk1"/>
                          </a:solidFill>
                          <a:effectLst/>
                          <a:latin typeface="+mn-lt"/>
                          <a:ea typeface="+mn-ea"/>
                          <a:cs typeface="+mn-cs"/>
                        </a:rPr>
                        <a:t>The extraction magnet shall have external fiducials capable of supporting magnet alignment to 100-micron in x/y and 1-mrad yaw, pitch, and roll.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This requirement is relative to the SNS Coordinate System where the Z axis is along the beam line. The location of fiducials on the magnet is important – details TBD. The positioning along the beam axis is not as critical – within ~ 1 cm.</a:t>
                      </a:r>
                      <a:r>
                        <a:rPr lang="en-US" sz="1800" dirty="0">
                          <a:effectLst/>
                          <a:latin typeface="+mn-lt"/>
                          <a:ea typeface="Calibri" panose="020F0502020204030204" pitchFamily="34" charset="0"/>
                          <a:cs typeface="Times New Roman" panose="02020603050405020304" pitchFamily="18" charset="0"/>
                        </a:rPr>
                        <a:t>. </a:t>
                      </a: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Number and location of features for attaching fiducials. </a:t>
                      </a:r>
                    </a:p>
                  </a:txBody>
                  <a:tcPr marL="45720" marR="45720"/>
                </a:tc>
                <a:extLst>
                  <a:ext uri="{0D108BD9-81ED-4DB2-BD59-A6C34878D82A}">
                    <a16:rowId xmlns:a16="http://schemas.microsoft.com/office/drawing/2014/main" val="4251547206"/>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S02.02.03-R015</a:t>
                      </a:r>
                      <a:endParaRPr lang="en-US" sz="1600" dirty="0">
                        <a:latin typeface="+mn-lt"/>
                      </a:endParaRPr>
                    </a:p>
                  </a:txBody>
                  <a:tcPr/>
                </a:tc>
                <a:tc>
                  <a:txBody>
                    <a:bodyPr/>
                    <a:lstStyle/>
                    <a:p>
                      <a:r>
                        <a:rPr lang="en-US" sz="1800" kern="1200" dirty="0">
                          <a:solidFill>
                            <a:schemeClr val="dk1"/>
                          </a:solidFill>
                          <a:effectLst/>
                          <a:latin typeface="+mn-lt"/>
                          <a:ea typeface="+mn-ea"/>
                          <a:cs typeface="+mn-cs"/>
                        </a:rPr>
                        <a:t>For water-cooled extraction magnets, the assembled magnet shall withstand 300 </a:t>
                      </a:r>
                      <a:r>
                        <a:rPr lang="en-US" sz="1800" kern="1200" dirty="0" err="1">
                          <a:solidFill>
                            <a:schemeClr val="dk1"/>
                          </a:solidFill>
                          <a:effectLst/>
                          <a:latin typeface="+mn-lt"/>
                          <a:ea typeface="+mn-ea"/>
                          <a:cs typeface="+mn-cs"/>
                        </a:rPr>
                        <a:t>psig</a:t>
                      </a:r>
                      <a:r>
                        <a:rPr lang="en-US" sz="1800" kern="1200" dirty="0">
                          <a:solidFill>
                            <a:schemeClr val="dk1"/>
                          </a:solidFill>
                          <a:effectLst/>
                          <a:latin typeface="+mn-lt"/>
                          <a:ea typeface="+mn-ea"/>
                          <a:cs typeface="+mn-cs"/>
                        </a:rPr>
                        <a:t> (2068 kPa) hydrostatic (water) test pressure for one hour without evidence of external leakage or internal pressure drop other than that resulting from a change in water temperature.</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300 psi is 2 x the max targeted water pressure in the SNS water system. </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Water connections rated for 300 psi. </a:t>
                      </a:r>
                    </a:p>
                  </a:txBody>
                  <a:tcPr marL="45720" marR="45720"/>
                </a:tc>
                <a:extLst>
                  <a:ext uri="{0D108BD9-81ED-4DB2-BD59-A6C34878D82A}">
                    <a16:rowId xmlns:a16="http://schemas.microsoft.com/office/drawing/2014/main" val="617381536"/>
                  </a:ext>
                </a:extLst>
              </a:tr>
            </a:tbl>
          </a:graphicData>
        </a:graphic>
      </p:graphicFrame>
    </p:spTree>
    <p:extLst>
      <p:ext uri="{BB962C8B-B14F-4D97-AF65-F5344CB8AC3E}">
        <p14:creationId xmlns:p14="http://schemas.microsoft.com/office/powerpoint/2010/main" val="418725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468802338"/>
              </p:ext>
            </p:extLst>
          </p:nvPr>
        </p:nvGraphicFramePr>
        <p:xfrm>
          <a:off x="429767" y="1098630"/>
          <a:ext cx="11376847" cy="4665089"/>
        </p:xfrm>
        <a:graphic>
          <a:graphicData uri="http://schemas.openxmlformats.org/drawingml/2006/table">
            <a:tbl>
              <a:tblPr firstRow="1" bandRow="1">
                <a:tableStyleId>{5C22544A-7EE6-4342-B048-85BDC9FD1C3A}</a:tableStyleId>
              </a:tblPr>
              <a:tblGrid>
                <a:gridCol w="1264562">
                  <a:extLst>
                    <a:ext uri="{9D8B030D-6E8A-4147-A177-3AD203B41FA5}">
                      <a16:colId xmlns:a16="http://schemas.microsoft.com/office/drawing/2014/main" val="2127970812"/>
                    </a:ext>
                  </a:extLst>
                </a:gridCol>
                <a:gridCol w="7368989">
                  <a:extLst>
                    <a:ext uri="{9D8B030D-6E8A-4147-A177-3AD203B41FA5}">
                      <a16:colId xmlns:a16="http://schemas.microsoft.com/office/drawing/2014/main" val="2654520268"/>
                    </a:ext>
                  </a:extLst>
                </a:gridCol>
                <a:gridCol w="2743296">
                  <a:extLst>
                    <a:ext uri="{9D8B030D-6E8A-4147-A177-3AD203B41FA5}">
                      <a16:colId xmlns:a16="http://schemas.microsoft.com/office/drawing/2014/main" val="1227256161"/>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S02.02.03-R016</a:t>
                      </a:r>
                      <a:endParaRPr lang="en-US" sz="1600" dirty="0"/>
                    </a:p>
                  </a:txBody>
                  <a:tcPr/>
                </a:tc>
                <a:tc>
                  <a:txBody>
                    <a:bodyPr/>
                    <a:lstStyle/>
                    <a:p>
                      <a:r>
                        <a:rPr lang="en-US" sz="1800" kern="1200" dirty="0">
                          <a:solidFill>
                            <a:schemeClr val="dk1"/>
                          </a:solidFill>
                          <a:effectLst/>
                          <a:latin typeface="+mn-lt"/>
                          <a:ea typeface="+mn-ea"/>
                          <a:cs typeface="+mn-cs"/>
                        </a:rPr>
                        <a:t>Unless otherwise stated, the assembled extraction magnet shall withstand 1000 V DC for one minute between the coil leads and the magnet core without evidence of insulation damage or breakdown, or leakage current &gt; 5 µA.</a:t>
                      </a:r>
                      <a:endParaRPr lang="en-US" sz="1200" kern="1200" dirty="0">
                        <a:solidFill>
                          <a:schemeClr val="dk1"/>
                        </a:solidFill>
                        <a:effectLst/>
                        <a:latin typeface="+mn-lt"/>
                        <a:ea typeface="+mn-ea"/>
                        <a:cs typeface="+mn-cs"/>
                      </a:endParaRPr>
                    </a:p>
                  </a:txBody>
                  <a:tcPr/>
                </a:tc>
                <a:tc>
                  <a:txBody>
                    <a:bodyPr/>
                    <a:lstStyle/>
                    <a:p>
                      <a:r>
                        <a:rPr lang="en-US" sz="1800" dirty="0">
                          <a:effectLst/>
                          <a:latin typeface="+mn-lt"/>
                          <a:ea typeface="Calibri" panose="020F0502020204030204" pitchFamily="34" charset="0"/>
                          <a:cs typeface="Times New Roman" panose="02020603050405020304" pitchFamily="18" charset="0"/>
                        </a:rPr>
                        <a:t>Coil insulation design</a:t>
                      </a:r>
                    </a:p>
                  </a:txBody>
                  <a:tcPr/>
                </a:tc>
                <a:extLst>
                  <a:ext uri="{0D108BD9-81ED-4DB2-BD59-A6C34878D82A}">
                    <a16:rowId xmlns:a16="http://schemas.microsoft.com/office/drawing/2014/main" val="3029519892"/>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S02.02.03-R017</a:t>
                      </a:r>
                      <a:endParaRPr lang="en-US" sz="1600" dirty="0">
                        <a:latin typeface="+mn-lt"/>
                      </a:endParaRPr>
                    </a:p>
                  </a:txBody>
                  <a:tcPr/>
                </a:tc>
                <a:tc>
                  <a:txBody>
                    <a:bodyPr/>
                    <a:lstStyle/>
                    <a:p>
                      <a:r>
                        <a:rPr lang="en-US" sz="1800" kern="1200" dirty="0">
                          <a:solidFill>
                            <a:schemeClr val="dk1"/>
                          </a:solidFill>
                          <a:effectLst/>
                          <a:latin typeface="+mn-lt"/>
                          <a:ea typeface="+mn-ea"/>
                          <a:cs typeface="+mn-cs"/>
                        </a:rPr>
                        <a:t>The roll of the extraction magnet, the difference between the vertical field of the magnet measured magnetically and the level position of the magnet determined mechanically, shall be less than 2 </a:t>
                      </a:r>
                      <a:r>
                        <a:rPr lang="en-US" sz="1800" kern="1200" dirty="0" err="1">
                          <a:solidFill>
                            <a:schemeClr val="dk1"/>
                          </a:solidFill>
                          <a:effectLst/>
                          <a:latin typeface="+mn-lt"/>
                          <a:ea typeface="+mn-ea"/>
                          <a:cs typeface="+mn-cs"/>
                        </a:rPr>
                        <a:t>mrad</a:t>
                      </a:r>
                      <a:r>
                        <a:rPr lang="en-US" sz="1800" kern="1200" dirty="0">
                          <a:solidFill>
                            <a:schemeClr val="dk1"/>
                          </a:solidFill>
                          <a:effectLst/>
                          <a:latin typeface="+mn-lt"/>
                          <a:ea typeface="+mn-ea"/>
                          <a:cs typeface="+mn-cs"/>
                        </a:rPr>
                        <a:t>. The pitch and yaw of the magnet shall be less than 1 </a:t>
                      </a:r>
                      <a:r>
                        <a:rPr lang="en-US" sz="1800" kern="1200" dirty="0" err="1">
                          <a:solidFill>
                            <a:schemeClr val="dk1"/>
                          </a:solidFill>
                          <a:effectLst/>
                          <a:latin typeface="+mn-lt"/>
                          <a:ea typeface="+mn-ea"/>
                          <a:cs typeface="+mn-cs"/>
                        </a:rPr>
                        <a:t>mrad</a:t>
                      </a:r>
                      <a:r>
                        <a:rPr lang="en-US" sz="1800" kern="1200" dirty="0">
                          <a:solidFill>
                            <a:schemeClr val="dk1"/>
                          </a:solidFill>
                          <a:effectLst/>
                          <a:latin typeface="+mn-lt"/>
                          <a:ea typeface="+mn-ea"/>
                          <a:cs typeface="+mn-cs"/>
                        </a:rPr>
                        <a:t>.  Roll, pitch, and yaw measurements shall be given with respect to the fiducials on the magnet.</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Dimensional tolerances</a:t>
                      </a:r>
                    </a:p>
                    <a:p>
                      <a:endParaRPr lang="en-US" sz="1800" dirty="0">
                        <a:effectLst/>
                        <a:latin typeface="+mn-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51547206"/>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S02.02.03-R018</a:t>
                      </a:r>
                      <a:endParaRPr lang="en-US" sz="1600" dirty="0">
                        <a:latin typeface="+mn-lt"/>
                      </a:endParaRPr>
                    </a:p>
                  </a:txBody>
                  <a:tcPr/>
                </a:tc>
                <a:tc>
                  <a:txBody>
                    <a:bodyPr/>
                    <a:lstStyle/>
                    <a:p>
                      <a:r>
                        <a:rPr lang="en-US" sz="1800" kern="1200" dirty="0">
                          <a:solidFill>
                            <a:schemeClr val="dk1"/>
                          </a:solidFill>
                          <a:effectLst/>
                          <a:latin typeface="+mn-lt"/>
                          <a:ea typeface="+mn-ea"/>
                          <a:cs typeface="+mn-cs"/>
                        </a:rPr>
                        <a:t>The extraction magnet shall be designed with terminal blocks or flags to mate with cable termination lugs.</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Intent is to conform to SNS standard connections. </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Appropriate cable termination features</a:t>
                      </a:r>
                    </a:p>
                  </a:txBody>
                  <a:tcPr marL="45720" marR="45720"/>
                </a:tc>
                <a:extLst>
                  <a:ext uri="{0D108BD9-81ED-4DB2-BD59-A6C34878D82A}">
                    <a16:rowId xmlns:a16="http://schemas.microsoft.com/office/drawing/2014/main" val="617381536"/>
                  </a:ext>
                </a:extLst>
              </a:tr>
            </a:tbl>
          </a:graphicData>
        </a:graphic>
      </p:graphicFrame>
    </p:spTree>
    <p:extLst>
      <p:ext uri="{BB962C8B-B14F-4D97-AF65-F5344CB8AC3E}">
        <p14:creationId xmlns:p14="http://schemas.microsoft.com/office/powerpoint/2010/main" val="61098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302574036"/>
              </p:ext>
            </p:extLst>
          </p:nvPr>
        </p:nvGraphicFramePr>
        <p:xfrm>
          <a:off x="482920" y="1203781"/>
          <a:ext cx="11376847" cy="2645515"/>
        </p:xfrm>
        <a:graphic>
          <a:graphicData uri="http://schemas.openxmlformats.org/drawingml/2006/table">
            <a:tbl>
              <a:tblPr firstRow="1" bandRow="1">
                <a:tableStyleId>{5C22544A-7EE6-4342-B048-85BDC9FD1C3A}</a:tableStyleId>
              </a:tblPr>
              <a:tblGrid>
                <a:gridCol w="1238304">
                  <a:extLst>
                    <a:ext uri="{9D8B030D-6E8A-4147-A177-3AD203B41FA5}">
                      <a16:colId xmlns:a16="http://schemas.microsoft.com/office/drawing/2014/main" val="2127970812"/>
                    </a:ext>
                  </a:extLst>
                </a:gridCol>
                <a:gridCol w="6931323">
                  <a:extLst>
                    <a:ext uri="{9D8B030D-6E8A-4147-A177-3AD203B41FA5}">
                      <a16:colId xmlns:a16="http://schemas.microsoft.com/office/drawing/2014/main" val="2654520268"/>
                    </a:ext>
                  </a:extLst>
                </a:gridCol>
                <a:gridCol w="3207220">
                  <a:extLst>
                    <a:ext uri="{9D8B030D-6E8A-4147-A177-3AD203B41FA5}">
                      <a16:colId xmlns:a16="http://schemas.microsoft.com/office/drawing/2014/main" val="1500777722"/>
                    </a:ext>
                  </a:extLst>
                </a:gridCol>
              </a:tblGrid>
              <a:tr h="591350">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p>
                      <a:pPr algn="ctr"/>
                      <a:endParaRPr lang="en-US" sz="1600" dirty="0"/>
                    </a:p>
                  </a:txBody>
                  <a:tcPr/>
                </a:tc>
                <a:extLst>
                  <a:ext uri="{0D108BD9-81ED-4DB2-BD59-A6C34878D82A}">
                    <a16:rowId xmlns:a16="http://schemas.microsoft.com/office/drawing/2014/main" val="622312630"/>
                  </a:ext>
                </a:extLst>
              </a:tr>
              <a:tr h="205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S02.02.03-R019</a:t>
                      </a:r>
                      <a:endParaRPr lang="en-US" sz="1600" dirty="0"/>
                    </a:p>
                  </a:txBody>
                  <a:tcPr/>
                </a:tc>
                <a:tc>
                  <a:txBody>
                    <a:bodyPr/>
                    <a:lstStyle/>
                    <a:p>
                      <a:r>
                        <a:rPr lang="en-US" sz="1800" kern="1200" dirty="0">
                          <a:solidFill>
                            <a:schemeClr val="dk1"/>
                          </a:solidFill>
                          <a:effectLst/>
                          <a:latin typeface="+mn-lt"/>
                          <a:ea typeface="+mn-ea"/>
                          <a:cs typeface="+mn-cs"/>
                        </a:rPr>
                        <a:t>The exposed conductors on the extraction magnet coils shall not be covered.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From SNS Final Safety Assessment Document for Proton Facilities [4]. The purpose is to reduce radiation exposure to workers by minimizing the amount of time they are near the beam line. </a:t>
                      </a:r>
                      <a:endParaRPr lang="en-US" sz="12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Coil leads are not covered.</a:t>
                      </a:r>
                    </a:p>
                  </a:txBody>
                  <a:tcPr/>
                </a:tc>
                <a:extLst>
                  <a:ext uri="{0D108BD9-81ED-4DB2-BD59-A6C34878D82A}">
                    <a16:rowId xmlns:a16="http://schemas.microsoft.com/office/drawing/2014/main" val="3029519892"/>
                  </a:ext>
                </a:extLst>
              </a:tr>
            </a:tbl>
          </a:graphicData>
        </a:graphic>
      </p:graphicFrame>
    </p:spTree>
    <p:extLst>
      <p:ext uri="{BB962C8B-B14F-4D97-AF65-F5344CB8AC3E}">
        <p14:creationId xmlns:p14="http://schemas.microsoft.com/office/powerpoint/2010/main" val="77341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826650927"/>
              </p:ext>
            </p:extLst>
          </p:nvPr>
        </p:nvGraphicFramePr>
        <p:xfrm>
          <a:off x="536708" y="1089480"/>
          <a:ext cx="11376847" cy="4326195"/>
        </p:xfrm>
        <a:graphic>
          <a:graphicData uri="http://schemas.openxmlformats.org/drawingml/2006/table">
            <a:tbl>
              <a:tblPr firstRow="1" bandRow="1">
                <a:tableStyleId>{5C22544A-7EE6-4342-B048-85BDC9FD1C3A}</a:tableStyleId>
              </a:tblPr>
              <a:tblGrid>
                <a:gridCol w="1238304">
                  <a:extLst>
                    <a:ext uri="{9D8B030D-6E8A-4147-A177-3AD203B41FA5}">
                      <a16:colId xmlns:a16="http://schemas.microsoft.com/office/drawing/2014/main" val="2127970812"/>
                    </a:ext>
                  </a:extLst>
                </a:gridCol>
                <a:gridCol w="6931323">
                  <a:extLst>
                    <a:ext uri="{9D8B030D-6E8A-4147-A177-3AD203B41FA5}">
                      <a16:colId xmlns:a16="http://schemas.microsoft.com/office/drawing/2014/main" val="2654520268"/>
                    </a:ext>
                  </a:extLst>
                </a:gridCol>
                <a:gridCol w="3207220">
                  <a:extLst>
                    <a:ext uri="{9D8B030D-6E8A-4147-A177-3AD203B41FA5}">
                      <a16:colId xmlns:a16="http://schemas.microsoft.com/office/drawing/2014/main" val="1500777722"/>
                    </a:ext>
                  </a:extLst>
                </a:gridCol>
              </a:tblGrid>
              <a:tr h="591350">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p>
                      <a:pPr algn="ctr"/>
                      <a:endParaRPr lang="en-US" sz="1600" dirty="0"/>
                    </a:p>
                  </a:txBody>
                  <a:tcPr/>
                </a:tc>
                <a:extLst>
                  <a:ext uri="{0D108BD9-81ED-4DB2-BD59-A6C34878D82A}">
                    <a16:rowId xmlns:a16="http://schemas.microsoft.com/office/drawing/2014/main" val="622312630"/>
                  </a:ext>
                </a:extLst>
              </a:tr>
              <a:tr h="3734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S02.02.03-R020</a:t>
                      </a:r>
                      <a:endParaRPr lang="en-US" sz="1600" dirty="0">
                        <a:latin typeface="+mn-lt"/>
                      </a:endParaRPr>
                    </a:p>
                  </a:txBody>
                  <a:tcPr/>
                </a:tc>
                <a:tc>
                  <a:txBody>
                    <a:bodyPr/>
                    <a:lstStyle/>
                    <a:p>
                      <a:r>
                        <a:rPr lang="en-US" sz="1800" kern="1200" dirty="0">
                          <a:solidFill>
                            <a:schemeClr val="dk1"/>
                          </a:solidFill>
                          <a:effectLst/>
                          <a:latin typeface="+mn-lt"/>
                          <a:ea typeface="+mn-ea"/>
                          <a:cs typeface="+mn-cs"/>
                        </a:rPr>
                        <a:t>The extraction magnet assembly shall be designed such that the magnet (mechanical) central axis can be placed coincident with the beam path (at a 1.045 m nominal beam height) mounted on a support that meets requirements S02.02.06-R001 and S02.02.06-R002.</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This is intended to ensure that there is enough clearance between the magnet and the floor for a support stand with some vertical adjustment. The nominal beam height was derived from the elevations on the Burns and McDonnell RTST Stub drawings. Floor elevation 1076’, Beam line elevation 1079.43’. The RTBT beam height is listed in [4] as “approximately 41 inches above the floor”.</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Distance between magnet and floor is sufficient space for a stand with ± 1” of vertical adjustment. </a:t>
                      </a:r>
                    </a:p>
                  </a:txBody>
                  <a:tcPr marL="45720" marR="45720"/>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40238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2395622713"/>
              </p:ext>
            </p:extLst>
          </p:nvPr>
        </p:nvGraphicFramePr>
        <p:xfrm>
          <a:off x="429767" y="1098630"/>
          <a:ext cx="11376847" cy="3139462"/>
        </p:xfrm>
        <a:graphic>
          <a:graphicData uri="http://schemas.openxmlformats.org/drawingml/2006/table">
            <a:tbl>
              <a:tblPr firstRow="1" bandRow="1">
                <a:tableStyleId>{5C22544A-7EE6-4342-B048-85BDC9FD1C3A}</a:tableStyleId>
              </a:tblPr>
              <a:tblGrid>
                <a:gridCol w="1230945">
                  <a:extLst>
                    <a:ext uri="{9D8B030D-6E8A-4147-A177-3AD203B41FA5}">
                      <a16:colId xmlns:a16="http://schemas.microsoft.com/office/drawing/2014/main" val="2127970812"/>
                    </a:ext>
                  </a:extLst>
                </a:gridCol>
                <a:gridCol w="7382435">
                  <a:extLst>
                    <a:ext uri="{9D8B030D-6E8A-4147-A177-3AD203B41FA5}">
                      <a16:colId xmlns:a16="http://schemas.microsoft.com/office/drawing/2014/main" val="2654520268"/>
                    </a:ext>
                  </a:extLst>
                </a:gridCol>
                <a:gridCol w="2763467">
                  <a:extLst>
                    <a:ext uri="{9D8B030D-6E8A-4147-A177-3AD203B41FA5}">
                      <a16:colId xmlns:a16="http://schemas.microsoft.com/office/drawing/2014/main" val="3871675974"/>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Magnet Design Feature(s)</a:t>
                      </a:r>
                    </a:p>
                    <a:p>
                      <a:pPr algn="ctr"/>
                      <a:endParaRPr lang="en-US" sz="1800" dirty="0"/>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S02.02.03-R021</a:t>
                      </a:r>
                      <a:endParaRPr lang="en-US" sz="1600" dirty="0"/>
                    </a:p>
                  </a:txBody>
                  <a:tcPr/>
                </a:tc>
                <a:tc>
                  <a:txBody>
                    <a:bodyPr/>
                    <a:lstStyle/>
                    <a:p>
                      <a:r>
                        <a:rPr lang="en-US" sz="1800" kern="1200" dirty="0">
                          <a:solidFill>
                            <a:schemeClr val="dk1"/>
                          </a:solidFill>
                          <a:effectLst/>
                          <a:latin typeface="+mn-lt"/>
                          <a:ea typeface="+mn-ea"/>
                          <a:cs typeface="+mn-cs"/>
                        </a:rPr>
                        <a:t>The extraction magnet core shall be grounded to the tunnel ground system.</a:t>
                      </a:r>
                      <a:endParaRPr lang="en-US" sz="12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Magnet has appropriate ground wire attachment. </a:t>
                      </a:r>
                    </a:p>
                  </a:txBody>
                  <a:tcPr/>
                </a:tc>
                <a:extLst>
                  <a:ext uri="{0D108BD9-81ED-4DB2-BD59-A6C34878D82A}">
                    <a16:rowId xmlns:a16="http://schemas.microsoft.com/office/drawing/2014/main" val="3029519892"/>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S02.02.03-R024</a:t>
                      </a:r>
                      <a:endParaRPr lang="en-US" sz="1600" dirty="0">
                        <a:latin typeface="+mn-lt"/>
                      </a:endParaRPr>
                    </a:p>
                  </a:txBody>
                  <a:tcPr/>
                </a:tc>
                <a:tc>
                  <a:txBody>
                    <a:bodyPr/>
                    <a:lstStyle/>
                    <a:p>
                      <a:r>
                        <a:rPr lang="en-US" sz="1800" kern="1200" dirty="0">
                          <a:solidFill>
                            <a:schemeClr val="dk1"/>
                          </a:solidFill>
                          <a:effectLst/>
                          <a:latin typeface="+mn-lt"/>
                          <a:ea typeface="+mn-ea"/>
                          <a:cs typeface="+mn-cs"/>
                        </a:rPr>
                        <a:t>Each extraction magnet coil shall be made from a single length of conductor.</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This is to avoid splices inside the coil. </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Coil length appropriate to meet this requirement. </a:t>
                      </a:r>
                    </a:p>
                  </a:txBody>
                  <a:tcPr marL="45720" marR="45720"/>
                </a:tc>
                <a:extLst>
                  <a:ext uri="{0D108BD9-81ED-4DB2-BD59-A6C34878D82A}">
                    <a16:rowId xmlns:a16="http://schemas.microsoft.com/office/drawing/2014/main" val="809722517"/>
                  </a:ext>
                </a:extLst>
              </a:tr>
            </a:tbl>
          </a:graphicData>
        </a:graphic>
      </p:graphicFrame>
    </p:spTree>
    <p:extLst>
      <p:ext uri="{BB962C8B-B14F-4D97-AF65-F5344CB8AC3E}">
        <p14:creationId xmlns:p14="http://schemas.microsoft.com/office/powerpoint/2010/main" val="395729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389452039"/>
              </p:ext>
            </p:extLst>
          </p:nvPr>
        </p:nvGraphicFramePr>
        <p:xfrm>
          <a:off x="482920" y="1278511"/>
          <a:ext cx="11376847" cy="4053840"/>
        </p:xfrm>
        <a:graphic>
          <a:graphicData uri="http://schemas.openxmlformats.org/drawingml/2006/table">
            <a:tbl>
              <a:tblPr firstRow="1" bandRow="1">
                <a:tableStyleId>{5C22544A-7EE6-4342-B048-85BDC9FD1C3A}</a:tableStyleId>
              </a:tblPr>
              <a:tblGrid>
                <a:gridCol w="1204686">
                  <a:extLst>
                    <a:ext uri="{9D8B030D-6E8A-4147-A177-3AD203B41FA5}">
                      <a16:colId xmlns:a16="http://schemas.microsoft.com/office/drawing/2014/main" val="2127970812"/>
                    </a:ext>
                  </a:extLst>
                </a:gridCol>
                <a:gridCol w="7389159">
                  <a:extLst>
                    <a:ext uri="{9D8B030D-6E8A-4147-A177-3AD203B41FA5}">
                      <a16:colId xmlns:a16="http://schemas.microsoft.com/office/drawing/2014/main" val="2654520268"/>
                    </a:ext>
                  </a:extLst>
                </a:gridCol>
                <a:gridCol w="2783002">
                  <a:extLst>
                    <a:ext uri="{9D8B030D-6E8A-4147-A177-3AD203B41FA5}">
                      <a16:colId xmlns:a16="http://schemas.microsoft.com/office/drawing/2014/main" val="338278377"/>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p>
                      <a:pPr algn="ctr"/>
                      <a:endParaRPr lang="en-US" sz="1600" dirty="0"/>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S02.02.03-R025</a:t>
                      </a:r>
                      <a:endParaRPr lang="en-US" sz="1600" dirty="0"/>
                    </a:p>
                  </a:txBody>
                  <a:tcPr/>
                </a:tc>
                <a:tc>
                  <a:txBody>
                    <a:bodyPr/>
                    <a:lstStyle/>
                    <a:p>
                      <a:r>
                        <a:rPr lang="en-US" sz="1800" kern="1200" dirty="0">
                          <a:solidFill>
                            <a:schemeClr val="dk1"/>
                          </a:solidFill>
                          <a:effectLst/>
                          <a:latin typeface="+mn-lt"/>
                          <a:ea typeface="+mn-ea"/>
                          <a:cs typeface="+mn-cs"/>
                        </a:rPr>
                        <a:t>The water-cooled extraction magnet coils shall meet the requirements of Specification for Radiation Resistant Fiberglass/Epoxy Insulated Magnet Coils [5].</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This includes silver plating, hydrostatic test to 300 psi, turn-to-turn insulation test. </a:t>
                      </a:r>
                      <a:endParaRPr lang="en-US" sz="12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Coil design includes sufficient insulation and resin impregnation. </a:t>
                      </a:r>
                    </a:p>
                  </a:txBody>
                  <a:tcPr/>
                </a:tc>
                <a:extLst>
                  <a:ext uri="{0D108BD9-81ED-4DB2-BD59-A6C34878D82A}">
                    <a16:rowId xmlns:a16="http://schemas.microsoft.com/office/drawing/2014/main" val="3029519892"/>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S02.02.03-R026</a:t>
                      </a:r>
                      <a:endParaRPr lang="en-US" sz="1600" dirty="0">
                        <a:latin typeface="+mn-lt"/>
                      </a:endParaRPr>
                    </a:p>
                  </a:txBody>
                  <a:tcPr/>
                </a:tc>
                <a:tc>
                  <a:txBody>
                    <a:bodyPr/>
                    <a:lstStyle/>
                    <a:p>
                      <a:r>
                        <a:rPr lang="en-US" sz="1800" kern="1200" dirty="0">
                          <a:solidFill>
                            <a:schemeClr val="dk1"/>
                          </a:solidFill>
                          <a:effectLst/>
                          <a:latin typeface="+mn-lt"/>
                          <a:ea typeface="+mn-ea"/>
                          <a:cs typeface="+mn-cs"/>
                        </a:rPr>
                        <a:t>Extraction magnet electrical mating surfaces shall be plated with 0.0003” (7.6 µm) silver in accordance with ASTM B700-20.</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To provide a corrosion-resistant joint. Barrel plating appears to be the most cost-effective method, so that should be considered in the design and procurement strategy. </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Will be included in engineering design</a:t>
                      </a:r>
                    </a:p>
                  </a:txBody>
                  <a:tcPr marL="45720" marR="45720"/>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191783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92370725"/>
              </p:ext>
            </p:extLst>
          </p:nvPr>
        </p:nvGraphicFramePr>
        <p:xfrm>
          <a:off x="482920" y="990600"/>
          <a:ext cx="11376847" cy="4876800"/>
        </p:xfrm>
        <a:graphic>
          <a:graphicData uri="http://schemas.openxmlformats.org/drawingml/2006/table">
            <a:tbl>
              <a:tblPr firstRow="1" bandRow="1">
                <a:tableStyleId>{5C22544A-7EE6-4342-B048-85BDC9FD1C3A}</a:tableStyleId>
              </a:tblPr>
              <a:tblGrid>
                <a:gridCol w="1190922">
                  <a:extLst>
                    <a:ext uri="{9D8B030D-6E8A-4147-A177-3AD203B41FA5}">
                      <a16:colId xmlns:a16="http://schemas.microsoft.com/office/drawing/2014/main" val="2127970812"/>
                    </a:ext>
                  </a:extLst>
                </a:gridCol>
                <a:gridCol w="7113494">
                  <a:extLst>
                    <a:ext uri="{9D8B030D-6E8A-4147-A177-3AD203B41FA5}">
                      <a16:colId xmlns:a16="http://schemas.microsoft.com/office/drawing/2014/main" val="2654520268"/>
                    </a:ext>
                  </a:extLst>
                </a:gridCol>
                <a:gridCol w="3072431">
                  <a:extLst>
                    <a:ext uri="{9D8B030D-6E8A-4147-A177-3AD203B41FA5}">
                      <a16:colId xmlns:a16="http://schemas.microsoft.com/office/drawing/2014/main" val="4145497193"/>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p>
                      <a:pPr algn="ctr"/>
                      <a:endParaRPr lang="en-US" sz="1600" dirty="0"/>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S02.02.03-R027</a:t>
                      </a:r>
                      <a:endParaRPr lang="en-US" sz="1600" dirty="0">
                        <a:latin typeface="+mn-lt"/>
                      </a:endParaRPr>
                    </a:p>
                  </a:txBody>
                  <a:tcPr/>
                </a:tc>
                <a:tc>
                  <a:txBody>
                    <a:bodyPr/>
                    <a:lstStyle/>
                    <a:p>
                      <a:r>
                        <a:rPr lang="en-US" sz="1800" kern="1200" dirty="0">
                          <a:solidFill>
                            <a:schemeClr val="dk1"/>
                          </a:solidFill>
                          <a:effectLst/>
                          <a:latin typeface="+mn-lt"/>
                          <a:ea typeface="+mn-ea"/>
                          <a:cs typeface="+mn-cs"/>
                        </a:rPr>
                        <a:t>The extraction magnet wetted parts shall be OFHC copper, stainless steel, ceramic, or approved hose material.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No aluminum or brass is allowed. OFHC copper and stainless steel are preferred. See Characterization of Particulate Material from Two Filters Associated with the SNS Cooling System</a:t>
                      </a:r>
                    </a:p>
                    <a:p>
                      <a:r>
                        <a:rPr lang="en-US" sz="1800" kern="1200" dirty="0">
                          <a:solidFill>
                            <a:schemeClr val="dk1"/>
                          </a:solidFill>
                          <a:effectLst/>
                          <a:latin typeface="+mn-lt"/>
                          <a:ea typeface="+mn-ea"/>
                          <a:cs typeface="+mn-cs"/>
                        </a:rPr>
                        <a:t> [6], and Review of Cooling Water Chemistry at ORNL/SNS [3] for water quality discussions.</a:t>
                      </a:r>
                      <a:endParaRPr lang="en-US" sz="1800" dirty="0">
                        <a:effectLst/>
                        <a:latin typeface="+mn-lt"/>
                        <a:ea typeface="Calibri" panose="020F0502020204030204" pitchFamily="34" charset="0"/>
                        <a:cs typeface="Times New Roman" panose="02020603050405020304" pitchFamily="18" charset="0"/>
                      </a:endParaRPr>
                    </a:p>
                  </a:txBody>
                  <a:tcPr/>
                </a:tc>
                <a:tc>
                  <a:txBody>
                    <a:bodyPr/>
                    <a:lstStyle/>
                    <a:p>
                      <a:r>
                        <a:rPr lang="en-US" sz="1800" dirty="0">
                          <a:effectLst/>
                          <a:latin typeface="+mn-lt"/>
                          <a:ea typeface="Calibri" panose="020F0502020204030204" pitchFamily="34" charset="0"/>
                          <a:cs typeface="Times New Roman" panose="02020603050405020304" pitchFamily="18" charset="0"/>
                        </a:rPr>
                        <a:t>Confirm appropriate materials used </a:t>
                      </a:r>
                    </a:p>
                  </a:txBody>
                  <a:tcPr/>
                </a:tc>
                <a:extLst>
                  <a:ext uri="{0D108BD9-81ED-4DB2-BD59-A6C34878D82A}">
                    <a16:rowId xmlns:a16="http://schemas.microsoft.com/office/drawing/2014/main" val="3029519892"/>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S02.02.03-R028</a:t>
                      </a:r>
                      <a:endParaRPr lang="en-US" sz="1600" dirty="0">
                        <a:latin typeface="+mn-lt"/>
                      </a:endParaRPr>
                    </a:p>
                  </a:txBody>
                  <a:tcPr/>
                </a:tc>
                <a:tc>
                  <a:txBody>
                    <a:bodyPr/>
                    <a:lstStyle/>
                    <a:p>
                      <a:r>
                        <a:rPr lang="en-US" sz="1800" kern="1200" dirty="0">
                          <a:solidFill>
                            <a:schemeClr val="dk1"/>
                          </a:solidFill>
                          <a:effectLst/>
                          <a:latin typeface="+mn-lt"/>
                          <a:ea typeface="+mn-ea"/>
                          <a:cs typeface="+mn-cs"/>
                        </a:rPr>
                        <a:t>Extraction magnet water connection ports shall be compatible with female 37° flair JIC (SAE J514/ISO 8434-2) hose fittings, 1 – 1/16 - 12 thread size.</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Intent is to be compatible with Parker </a:t>
                      </a:r>
                      <a:r>
                        <a:rPr lang="en-US" sz="1800" kern="1200" dirty="0" err="1">
                          <a:solidFill>
                            <a:schemeClr val="dk1"/>
                          </a:solidFill>
                          <a:effectLst/>
                          <a:latin typeface="+mn-lt"/>
                          <a:ea typeface="+mn-ea"/>
                          <a:cs typeface="+mn-cs"/>
                        </a:rPr>
                        <a:t>p/n</a:t>
                      </a:r>
                      <a:r>
                        <a:rPr lang="en-US" sz="1800" kern="1200" dirty="0">
                          <a:solidFill>
                            <a:schemeClr val="dk1"/>
                          </a:solidFill>
                          <a:effectLst/>
                          <a:latin typeface="+mn-lt"/>
                          <a:ea typeface="+mn-ea"/>
                          <a:cs typeface="+mn-cs"/>
                        </a:rPr>
                        <a:t> 10656-12-12C hose fitting.</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Confirm compatibility</a:t>
                      </a:r>
                    </a:p>
                  </a:txBody>
                  <a:tcPr marL="45720" marR="45720"/>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312319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544940484"/>
              </p:ext>
            </p:extLst>
          </p:nvPr>
        </p:nvGraphicFramePr>
        <p:xfrm>
          <a:off x="456343" y="1128610"/>
          <a:ext cx="11376847" cy="4478221"/>
        </p:xfrm>
        <a:graphic>
          <a:graphicData uri="http://schemas.openxmlformats.org/drawingml/2006/table">
            <a:tbl>
              <a:tblPr firstRow="1" bandRow="1">
                <a:tableStyleId>{5C22544A-7EE6-4342-B048-85BDC9FD1C3A}</a:tableStyleId>
              </a:tblPr>
              <a:tblGrid>
                <a:gridCol w="1217816">
                  <a:extLst>
                    <a:ext uri="{9D8B030D-6E8A-4147-A177-3AD203B41FA5}">
                      <a16:colId xmlns:a16="http://schemas.microsoft.com/office/drawing/2014/main" val="2127970812"/>
                    </a:ext>
                  </a:extLst>
                </a:gridCol>
                <a:gridCol w="6683188">
                  <a:extLst>
                    <a:ext uri="{9D8B030D-6E8A-4147-A177-3AD203B41FA5}">
                      <a16:colId xmlns:a16="http://schemas.microsoft.com/office/drawing/2014/main" val="2654520268"/>
                    </a:ext>
                  </a:extLst>
                </a:gridCol>
                <a:gridCol w="3475843">
                  <a:extLst>
                    <a:ext uri="{9D8B030D-6E8A-4147-A177-3AD203B41FA5}">
                      <a16:colId xmlns:a16="http://schemas.microsoft.com/office/drawing/2014/main" val="3646557215"/>
                    </a:ext>
                  </a:extLst>
                </a:gridCol>
              </a:tblGrid>
              <a:tr h="637741">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p>
                      <a:pPr algn="ctr"/>
                      <a:endParaRPr lang="en-US" sz="1600" dirty="0"/>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S02.02.03-R029</a:t>
                      </a:r>
                      <a:endParaRPr lang="en-US" sz="1600" dirty="0">
                        <a:latin typeface="+mn-lt"/>
                      </a:endParaRPr>
                    </a:p>
                  </a:txBody>
                  <a:tcPr/>
                </a:tc>
                <a:tc>
                  <a:txBody>
                    <a:bodyPr/>
                    <a:lstStyle/>
                    <a:p>
                      <a:r>
                        <a:rPr lang="en-US" sz="1800" kern="1200" dirty="0">
                          <a:solidFill>
                            <a:schemeClr val="dk1"/>
                          </a:solidFill>
                          <a:effectLst/>
                          <a:latin typeface="+mn-lt"/>
                          <a:ea typeface="+mn-ea"/>
                          <a:cs typeface="+mn-cs"/>
                        </a:rPr>
                        <a:t>Extraction magnet water hoses shall be routed a minimum of 6” (15.2 cm) away from the magnet aperture.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r>
                        <a:rPr lang="en-US" sz="1800" kern="1200" dirty="0">
                          <a:solidFill>
                            <a:schemeClr val="dk1"/>
                          </a:solidFill>
                          <a:effectLst/>
                          <a:latin typeface="+mn-lt"/>
                          <a:ea typeface="+mn-ea"/>
                          <a:cs typeface="+mn-cs"/>
                        </a:rPr>
                        <a:t> Intent is to minimize radiation damage to hoses. </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Confirm that design supports this</a:t>
                      </a:r>
                    </a:p>
                  </a:txBody>
                  <a:tcPr marL="45720" marR="45720"/>
                </a:tc>
                <a:extLst>
                  <a:ext uri="{0D108BD9-81ED-4DB2-BD59-A6C34878D82A}">
                    <a16:rowId xmlns:a16="http://schemas.microsoft.com/office/drawing/2014/main" val="2551816657"/>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S02.02.03-R063</a:t>
                      </a:r>
                      <a:endParaRPr lang="en-US" sz="1600" dirty="0">
                        <a:latin typeface="+mn-lt"/>
                      </a:endParaRPr>
                    </a:p>
                  </a:txBody>
                  <a:tcPr/>
                </a:tc>
                <a:tc>
                  <a:txBody>
                    <a:bodyPr/>
                    <a:lstStyle/>
                    <a:p>
                      <a:r>
                        <a:rPr lang="en-US" sz="1800" kern="1200" dirty="0">
                          <a:solidFill>
                            <a:schemeClr val="dk1"/>
                          </a:solidFill>
                          <a:effectLst/>
                          <a:latin typeface="+mn-lt"/>
                          <a:ea typeface="+mn-ea"/>
                          <a:cs typeface="+mn-cs"/>
                        </a:rPr>
                        <a:t>Extraction magnet packaging shall be designed to protect the magnet from damage due to transport loads.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a:t>
                      </a:r>
                      <a:endParaRPr lang="en-US" sz="1800" dirty="0">
                        <a:effectLst/>
                        <a:latin typeface="+mn-lt"/>
                        <a:ea typeface="Calibri" panose="020F0502020204030204" pitchFamily="34" charset="0"/>
                        <a:cs typeface="Times New Roman" panose="02020603050405020304" pitchFamily="18" charset="0"/>
                      </a:endParaRPr>
                    </a:p>
                  </a:txBody>
                  <a:tcPr/>
                </a:tc>
                <a:tc>
                  <a:txBody>
                    <a:bodyPr/>
                    <a:lstStyle/>
                    <a:p>
                      <a:r>
                        <a:rPr lang="en-US" sz="1800" dirty="0">
                          <a:effectLst/>
                          <a:latin typeface="+mn-lt"/>
                          <a:ea typeface="Calibri" panose="020F0502020204030204" pitchFamily="34" charset="0"/>
                          <a:cs typeface="Times New Roman" panose="02020603050405020304" pitchFamily="18" charset="0"/>
                        </a:rPr>
                        <a:t>Final design scope</a:t>
                      </a:r>
                    </a:p>
                  </a:txBody>
                  <a:tcPr/>
                </a:tc>
                <a:extLst>
                  <a:ext uri="{0D108BD9-81ED-4DB2-BD59-A6C34878D82A}">
                    <a16:rowId xmlns:a16="http://schemas.microsoft.com/office/drawing/2014/main" val="3029519892"/>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S02.02.03-R064</a:t>
                      </a:r>
                      <a:endParaRPr lang="en-US" sz="1600" dirty="0">
                        <a:latin typeface="+mn-lt"/>
                      </a:endParaRPr>
                    </a:p>
                  </a:txBody>
                  <a:tcPr/>
                </a:tc>
                <a:tc>
                  <a:txBody>
                    <a:bodyPr/>
                    <a:lstStyle/>
                    <a:p>
                      <a:r>
                        <a:rPr lang="en-US" sz="1800" kern="1200" dirty="0">
                          <a:solidFill>
                            <a:schemeClr val="dk1"/>
                          </a:solidFill>
                          <a:effectLst/>
                          <a:latin typeface="+mn-lt"/>
                          <a:ea typeface="+mn-ea"/>
                          <a:cs typeface="+mn-cs"/>
                        </a:rPr>
                        <a:t>Extraction magnet assemblies shall be transportable in a WB-40 truck. </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Discussion: </a:t>
                      </a:r>
                      <a:r>
                        <a:rPr lang="en-US" sz="1800" kern="1200" dirty="0">
                          <a:solidFill>
                            <a:schemeClr val="dk1"/>
                          </a:solidFill>
                          <a:effectLst/>
                          <a:latin typeface="+mn-lt"/>
                          <a:ea typeface="+mn-ea"/>
                          <a:cs typeface="+mn-cs"/>
                        </a:rPr>
                        <a:t>The STS access road design basis is a WB-40 truck.</a:t>
                      </a:r>
                      <a:endParaRPr lang="en-US" sz="180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dirty="0">
                          <a:effectLst/>
                          <a:latin typeface="+mn-lt"/>
                          <a:ea typeface="Calibri" panose="020F0502020204030204" pitchFamily="34" charset="0"/>
                          <a:cs typeface="Times New Roman" panose="02020603050405020304" pitchFamily="18" charset="0"/>
                        </a:rPr>
                        <a:t>Truck is ~ 8’ x 8’, will carry ~ 44,000 </a:t>
                      </a:r>
                    </a:p>
                    <a:p>
                      <a:endParaRPr lang="en-US" sz="1800" dirty="0">
                        <a:effectLst/>
                        <a:latin typeface="+mn-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378050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D0BC-5184-422B-9028-152F85529EC5}"/>
              </a:ext>
            </a:extLst>
          </p:cNvPr>
          <p:cNvSpPr>
            <a:spLocks noGrp="1"/>
          </p:cNvSpPr>
          <p:nvPr>
            <p:ph type="title"/>
          </p:nvPr>
        </p:nvSpPr>
        <p:spPr/>
        <p:txBody>
          <a:bodyPr/>
          <a:lstStyle/>
          <a:p>
            <a:r>
              <a:rPr lang="en-US" dirty="0"/>
              <a:t>Verification Plan</a:t>
            </a:r>
          </a:p>
        </p:txBody>
      </p:sp>
      <p:sp>
        <p:nvSpPr>
          <p:cNvPr id="3" name="Content Placeholder 2">
            <a:extLst>
              <a:ext uri="{FF2B5EF4-FFF2-40B4-BE49-F238E27FC236}">
                <a16:creationId xmlns:a16="http://schemas.microsoft.com/office/drawing/2014/main" id="{1AA9153D-479E-4AB0-8A5F-7BC7CC805F11}"/>
              </a:ext>
            </a:extLst>
          </p:cNvPr>
          <p:cNvSpPr>
            <a:spLocks noGrp="1"/>
          </p:cNvSpPr>
          <p:nvPr>
            <p:ph idx="1"/>
          </p:nvPr>
        </p:nvSpPr>
        <p:spPr>
          <a:xfrm>
            <a:off x="381000" y="1015495"/>
            <a:ext cx="11430000" cy="4691833"/>
          </a:xfrm>
        </p:spPr>
        <p:txBody>
          <a:bodyPr/>
          <a:lstStyle/>
          <a:p>
            <a:r>
              <a:rPr lang="en-US" sz="2000" dirty="0"/>
              <a:t>Design inspection for all relevant requirements </a:t>
            </a:r>
          </a:p>
          <a:p>
            <a:r>
              <a:rPr lang="en-US" sz="2000" dirty="0"/>
              <a:t>Review magnet &amp; coil manufacturing process and identify interim inspection hold points</a:t>
            </a:r>
          </a:p>
          <a:p>
            <a:r>
              <a:rPr lang="en-US" sz="2000" dirty="0"/>
              <a:t>Tests called out in Coil Manufacturing Spec (water flow path obstruction, hydrostatic and turn-to-turn insulation)</a:t>
            </a:r>
          </a:p>
          <a:p>
            <a:r>
              <a:rPr lang="en-US" sz="2000" dirty="0"/>
              <a:t>Dimensional verification &amp; reproducibility of magnet assembly </a:t>
            </a:r>
          </a:p>
          <a:p>
            <a:r>
              <a:rPr lang="en-US" sz="2000" dirty="0"/>
              <a:t>Field Map – integrated field, good field area, field uniformity, remnant field, magnetic field orientation with respect to fiducials (need to decide which of these, if any, require ramping)</a:t>
            </a:r>
          </a:p>
          <a:p>
            <a:r>
              <a:rPr lang="en-US" sz="2000" dirty="0"/>
              <a:t>Verify expected water flow and temp rise at 20 psi pressure differential, max current, 15 Hz</a:t>
            </a:r>
          </a:p>
          <a:p>
            <a:r>
              <a:rPr lang="en-US" sz="2000" dirty="0"/>
              <a:t>Magnet pressure test </a:t>
            </a:r>
          </a:p>
          <a:p>
            <a:r>
              <a:rPr lang="en-US" sz="2000" dirty="0"/>
              <a:t>Magnet </a:t>
            </a:r>
            <a:r>
              <a:rPr lang="en-US" sz="2000" dirty="0" err="1"/>
              <a:t>hipot</a:t>
            </a:r>
            <a:r>
              <a:rPr lang="en-US" sz="2000" dirty="0"/>
              <a:t> test </a:t>
            </a:r>
          </a:p>
          <a:p>
            <a:pPr marL="0" indent="0">
              <a:buNone/>
            </a:pPr>
            <a:endParaRPr lang="en-US" sz="2400" dirty="0"/>
          </a:p>
        </p:txBody>
      </p:sp>
    </p:spTree>
    <p:extLst>
      <p:ext uri="{BB962C8B-B14F-4D97-AF65-F5344CB8AC3E}">
        <p14:creationId xmlns:p14="http://schemas.microsoft.com/office/powerpoint/2010/main" val="336230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3954-42CA-41DA-B371-1536431ADC8C}"/>
              </a:ext>
            </a:extLst>
          </p:cNvPr>
          <p:cNvSpPr>
            <a:spLocks noGrp="1"/>
          </p:cNvSpPr>
          <p:nvPr>
            <p:ph type="title"/>
          </p:nvPr>
        </p:nvSpPr>
        <p:spPr/>
        <p:txBody>
          <a:bodyPr/>
          <a:lstStyle/>
          <a:p>
            <a:r>
              <a:rPr lang="en-US" dirty="0"/>
              <a:t>Definitions</a:t>
            </a:r>
          </a:p>
        </p:txBody>
      </p:sp>
      <p:pic>
        <p:nvPicPr>
          <p:cNvPr id="11" name="Content Placeholder 10" descr="Text, letter&#10;&#10;Description automatically generated">
            <a:extLst>
              <a:ext uri="{FF2B5EF4-FFF2-40B4-BE49-F238E27FC236}">
                <a16:creationId xmlns:a16="http://schemas.microsoft.com/office/drawing/2014/main" id="{C578F168-5396-4290-9D47-FA77224BFB1B}"/>
              </a:ext>
            </a:extLst>
          </p:cNvPr>
          <p:cNvPicPr>
            <a:picLocks noGrp="1" noChangeAspect="1"/>
          </p:cNvPicPr>
          <p:nvPr>
            <p:ph idx="1"/>
          </p:nvPr>
        </p:nvPicPr>
        <p:blipFill>
          <a:blip r:embed="rId3"/>
          <a:stretch>
            <a:fillRect/>
          </a:stretch>
        </p:blipFill>
        <p:spPr>
          <a:xfrm>
            <a:off x="1172510" y="1654175"/>
            <a:ext cx="9980330" cy="4048125"/>
          </a:xfrm>
        </p:spPr>
      </p:pic>
    </p:spTree>
    <p:extLst>
      <p:ext uri="{BB962C8B-B14F-4D97-AF65-F5344CB8AC3E}">
        <p14:creationId xmlns:p14="http://schemas.microsoft.com/office/powerpoint/2010/main" val="64474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72CC-6237-3342-E52B-D4E634FD700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4989082-DABA-EDB7-EE78-A1B349FD7D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1773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5" y="1388962"/>
            <a:ext cx="9414511" cy="535531"/>
          </a:xfrm>
        </p:spPr>
        <p:txBody>
          <a:bodyPr/>
          <a:lstStyle/>
          <a:p>
            <a:r>
              <a:rPr lang="en-US" dirty="0"/>
              <a:t>Extraction Magnet Requirements from </a:t>
            </a:r>
            <a:br>
              <a:rPr lang="en-US" dirty="0"/>
            </a:br>
            <a:r>
              <a:rPr lang="en-US" dirty="0"/>
              <a:t>S02020300-SRD10000 R01</a:t>
            </a:r>
            <a:br>
              <a:rPr lang="en-US" dirty="0"/>
            </a:br>
            <a:r>
              <a:rPr lang="en-US" dirty="0"/>
              <a:t>not applicable to Pulsed Dipole Magnet Assy</a:t>
            </a:r>
            <a:br>
              <a:rPr lang="en-US" dirty="0"/>
            </a:br>
            <a:endParaRPr lang="en-US" dirty="0"/>
          </a:p>
        </p:txBody>
      </p:sp>
    </p:spTree>
    <p:extLst>
      <p:ext uri="{BB962C8B-B14F-4D97-AF65-F5344CB8AC3E}">
        <p14:creationId xmlns:p14="http://schemas.microsoft.com/office/powerpoint/2010/main" val="273643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157255857"/>
              </p:ext>
            </p:extLst>
          </p:nvPr>
        </p:nvGraphicFramePr>
        <p:xfrm>
          <a:off x="521483" y="1010324"/>
          <a:ext cx="11338284" cy="4534174"/>
        </p:xfrm>
        <a:graphic>
          <a:graphicData uri="http://schemas.openxmlformats.org/drawingml/2006/table">
            <a:tbl>
              <a:tblPr firstRow="1" bandRow="1">
                <a:tableStyleId>{5C22544A-7EE6-4342-B048-85BDC9FD1C3A}</a:tableStyleId>
              </a:tblPr>
              <a:tblGrid>
                <a:gridCol w="1213188">
                  <a:extLst>
                    <a:ext uri="{9D8B030D-6E8A-4147-A177-3AD203B41FA5}">
                      <a16:colId xmlns:a16="http://schemas.microsoft.com/office/drawing/2014/main" val="2127970812"/>
                    </a:ext>
                  </a:extLst>
                </a:gridCol>
                <a:gridCol w="6656294">
                  <a:extLst>
                    <a:ext uri="{9D8B030D-6E8A-4147-A177-3AD203B41FA5}">
                      <a16:colId xmlns:a16="http://schemas.microsoft.com/office/drawing/2014/main" val="2654520268"/>
                    </a:ext>
                  </a:extLst>
                </a:gridCol>
                <a:gridCol w="3468802">
                  <a:extLst>
                    <a:ext uri="{9D8B030D-6E8A-4147-A177-3AD203B41FA5}">
                      <a16:colId xmlns:a16="http://schemas.microsoft.com/office/drawing/2014/main" val="2038210659"/>
                    </a:ext>
                  </a:extLst>
                </a:gridCol>
              </a:tblGrid>
              <a:tr h="510814">
                <a:tc>
                  <a:txBody>
                    <a:bodyPr/>
                    <a:lstStyle/>
                    <a:p>
                      <a:pPr algn="ctr"/>
                      <a:r>
                        <a:rPr lang="en-US" sz="1600" dirty="0"/>
                        <a:t>ID</a:t>
                      </a:r>
                    </a:p>
                  </a:txBody>
                  <a:tcPr/>
                </a:tc>
                <a:tc>
                  <a:txBody>
                    <a:bodyPr/>
                    <a:lstStyle/>
                    <a:p>
                      <a:pPr algn="ctr"/>
                      <a:r>
                        <a:rPr lang="en-US" sz="1600" dirty="0"/>
                        <a:t>Requirement – Pulsed Dipole Magnet System</a:t>
                      </a:r>
                    </a:p>
                  </a:txBody>
                  <a:tcPr/>
                </a:tc>
                <a:tc>
                  <a:txBody>
                    <a:bodyPr/>
                    <a:lstStyle/>
                    <a:p>
                      <a:pPr algn="ctr"/>
                      <a:r>
                        <a:rPr lang="en-US" sz="1600" dirty="0"/>
                        <a:t>Magnet Design feature</a:t>
                      </a:r>
                    </a:p>
                  </a:txBody>
                  <a:tcPr/>
                </a:tc>
                <a:extLst>
                  <a:ext uri="{0D108BD9-81ED-4DB2-BD59-A6C34878D82A}">
                    <a16:rowId xmlns:a16="http://schemas.microsoft.com/office/drawing/2014/main" val="622312630"/>
                  </a:ext>
                </a:extLst>
              </a:tr>
              <a:tr h="1567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S02.02.03-R033</a:t>
                      </a:r>
                    </a:p>
                  </a:txBody>
                  <a:tcPr/>
                </a:tc>
                <a:tc>
                  <a:txBody>
                    <a:bodyPr/>
                    <a:lstStyle/>
                    <a:p>
                      <a:pPr marL="0" marR="476250">
                        <a:spcBef>
                          <a:spcPts val="5"/>
                        </a:spcBef>
                        <a:spcAft>
                          <a:spcPts val="0"/>
                        </a:spcAft>
                      </a:pPr>
                      <a:r>
                        <a:rPr lang="en-US" sz="1800" strike="noStrike" kern="1200" baseline="0" dirty="0">
                          <a:solidFill>
                            <a:schemeClr val="dk1"/>
                          </a:solidFill>
                          <a:effectLst/>
                          <a:latin typeface="+mn-lt"/>
                          <a:ea typeface="+mn-ea"/>
                          <a:cs typeface="+mn-cs"/>
                        </a:rPr>
                        <a:t>The Pulsed Dipole System shall maintain its desired magnetic field within ± 0.1% over a period of ≥ 1µs. </a:t>
                      </a:r>
                    </a:p>
                    <a:p>
                      <a:pPr marL="0" marR="476250">
                        <a:spcBef>
                          <a:spcPts val="5"/>
                        </a:spcBef>
                        <a:spcAft>
                          <a:spcPts val="0"/>
                        </a:spcAft>
                      </a:pPr>
                      <a:r>
                        <a:rPr lang="en-US" sz="1800" strike="noStrike" kern="1200" baseline="0" dirty="0">
                          <a:solidFill>
                            <a:schemeClr val="dk1"/>
                          </a:solidFill>
                          <a:effectLst/>
                          <a:latin typeface="+mn-lt"/>
                          <a:ea typeface="+mn-ea"/>
                          <a:cs typeface="+mn-cs"/>
                        </a:rPr>
                        <a:t> </a:t>
                      </a:r>
                    </a:p>
                    <a:p>
                      <a:pPr marL="0" marR="0">
                        <a:spcBef>
                          <a:spcPts val="0"/>
                        </a:spcBef>
                        <a:spcAft>
                          <a:spcPts val="0"/>
                        </a:spcAft>
                      </a:pPr>
                      <a:r>
                        <a:rPr lang="en-US" sz="1800" b="1" strike="noStrike" kern="1200" baseline="0" dirty="0">
                          <a:solidFill>
                            <a:schemeClr val="dk1"/>
                          </a:solidFill>
                          <a:effectLst/>
                          <a:latin typeface="+mn-lt"/>
                          <a:ea typeface="+mn-ea"/>
                          <a:cs typeface="+mn-cs"/>
                        </a:rPr>
                        <a:t>Discussion: </a:t>
                      </a:r>
                      <a:r>
                        <a:rPr lang="en-US" sz="1800" strike="noStrike" kern="1200" baseline="0" dirty="0">
                          <a:solidFill>
                            <a:schemeClr val="dk1"/>
                          </a:solidFill>
                          <a:effectLst/>
                          <a:latin typeface="+mn-lt"/>
                          <a:ea typeface="+mn-ea"/>
                          <a:cs typeface="+mn-cs"/>
                        </a:rPr>
                        <a:t>This allows us to slow down the ramp as much as possible. See STS Beam Line Optics Design [7] for beam loss analysis due to noise. </a:t>
                      </a:r>
                    </a:p>
                  </a:txBody>
                  <a:tcPr marL="45720" marR="45720"/>
                </a:tc>
                <a:tc>
                  <a:txBody>
                    <a:bodyPr/>
                    <a:lstStyle/>
                    <a:p>
                      <a:pPr marL="0" marR="0">
                        <a:spcBef>
                          <a:spcPts val="0"/>
                        </a:spcBef>
                        <a:spcAft>
                          <a:spcPts val="0"/>
                        </a:spcAft>
                      </a:pPr>
                      <a:r>
                        <a:rPr lang="en-US" sz="1800" strike="noStrike" kern="1200" baseline="0" dirty="0">
                          <a:solidFill>
                            <a:schemeClr val="dk1"/>
                          </a:solidFill>
                          <a:effectLst/>
                          <a:latin typeface="+mn-lt"/>
                          <a:ea typeface="+mn-ea"/>
                          <a:cs typeface="+mn-cs"/>
                        </a:rPr>
                        <a:t>N/A</a:t>
                      </a:r>
                    </a:p>
                  </a:txBody>
                  <a:tcPr marL="45720" marR="45720"/>
                </a:tc>
                <a:extLst>
                  <a:ext uri="{0D108BD9-81ED-4DB2-BD59-A6C34878D82A}">
                    <a16:rowId xmlns:a16="http://schemas.microsoft.com/office/drawing/2014/main" val="3029519892"/>
                  </a:ext>
                </a:extLst>
              </a:tr>
              <a:tr h="2218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S02.02.03-R035</a:t>
                      </a:r>
                      <a:endParaRPr lang="en-US" sz="1600" strike="noStrike" baseline="0" dirty="0"/>
                    </a:p>
                  </a:txBody>
                  <a:tcPr/>
                </a:tc>
                <a:tc>
                  <a:txBody>
                    <a:bodyPr/>
                    <a:lstStyle/>
                    <a:p>
                      <a:r>
                        <a:rPr lang="en-US" sz="1800" strike="noStrike" kern="1200" baseline="0" dirty="0">
                          <a:solidFill>
                            <a:schemeClr val="dk1"/>
                          </a:solidFill>
                          <a:effectLst/>
                          <a:latin typeface="+mn-lt"/>
                          <a:ea typeface="+mn-ea"/>
                          <a:cs typeface="+mn-cs"/>
                        </a:rPr>
                        <a:t>The Pulsed Dipole System peak field shall have pulse-to-pulse repeatability within ± 0.1% of the desired operating magnetic field. </a:t>
                      </a:r>
                    </a:p>
                    <a:p>
                      <a:r>
                        <a:rPr lang="en-US" sz="1800" strike="noStrike" kern="1200" baseline="0" dirty="0">
                          <a:solidFill>
                            <a:schemeClr val="dk1"/>
                          </a:solidFill>
                          <a:effectLst/>
                          <a:latin typeface="+mn-lt"/>
                          <a:ea typeface="+mn-ea"/>
                          <a:cs typeface="+mn-cs"/>
                        </a:rPr>
                        <a:t> </a:t>
                      </a:r>
                    </a:p>
                    <a:p>
                      <a:r>
                        <a:rPr lang="en-US" sz="1800" b="1" strike="noStrike" kern="1200" baseline="0" dirty="0">
                          <a:solidFill>
                            <a:schemeClr val="dk1"/>
                          </a:solidFill>
                          <a:effectLst/>
                          <a:latin typeface="+mn-lt"/>
                          <a:ea typeface="+mn-ea"/>
                          <a:cs typeface="+mn-cs"/>
                        </a:rPr>
                        <a:t>Discussion:</a:t>
                      </a:r>
                      <a:r>
                        <a:rPr lang="en-US" sz="1800" strike="noStrike" kern="1200" baseline="0" dirty="0">
                          <a:solidFill>
                            <a:schemeClr val="dk1"/>
                          </a:solidFill>
                          <a:effectLst/>
                          <a:latin typeface="+mn-lt"/>
                          <a:ea typeface="+mn-ea"/>
                          <a:cs typeface="+mn-cs"/>
                        </a:rPr>
                        <a:t> The RTST error analysis performed in May 2022 uses ± 0.1% as the noise limit for the Pulsed Dipoles. Need to incorporate settling time for each pulse. See STS Beam Line Optics Design [7] for beam loss analysis due to noise.</a:t>
                      </a:r>
                      <a:endParaRPr lang="en-US" sz="1400" strike="noStrike" kern="1200" baseline="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kern="1200" baseline="0" dirty="0">
                          <a:solidFill>
                            <a:schemeClr val="dk1"/>
                          </a:solidFill>
                          <a:effectLst/>
                          <a:latin typeface="+mn-lt"/>
                          <a:ea typeface="+mn-ea"/>
                          <a:cs typeface="+mn-cs"/>
                        </a:rPr>
                        <a:t>N/A</a:t>
                      </a:r>
                    </a:p>
                    <a:p>
                      <a:endParaRPr lang="en-US" sz="1400"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1227373411"/>
                  </a:ext>
                </a:extLst>
              </a:tr>
            </a:tbl>
          </a:graphicData>
        </a:graphic>
      </p:graphicFrame>
    </p:spTree>
    <p:extLst>
      <p:ext uri="{BB962C8B-B14F-4D97-AF65-F5344CB8AC3E}">
        <p14:creationId xmlns:p14="http://schemas.microsoft.com/office/powerpoint/2010/main" val="250804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1497378401"/>
              </p:ext>
            </p:extLst>
          </p:nvPr>
        </p:nvGraphicFramePr>
        <p:xfrm>
          <a:off x="521482" y="830442"/>
          <a:ext cx="11560699" cy="3718560"/>
        </p:xfrm>
        <a:graphic>
          <a:graphicData uri="http://schemas.openxmlformats.org/drawingml/2006/table">
            <a:tbl>
              <a:tblPr firstRow="1" bandRow="1">
                <a:tableStyleId>{5C22544A-7EE6-4342-B048-85BDC9FD1C3A}</a:tableStyleId>
              </a:tblPr>
              <a:tblGrid>
                <a:gridCol w="1327489">
                  <a:extLst>
                    <a:ext uri="{9D8B030D-6E8A-4147-A177-3AD203B41FA5}">
                      <a16:colId xmlns:a16="http://schemas.microsoft.com/office/drawing/2014/main" val="2127970812"/>
                    </a:ext>
                  </a:extLst>
                </a:gridCol>
                <a:gridCol w="6339881">
                  <a:extLst>
                    <a:ext uri="{9D8B030D-6E8A-4147-A177-3AD203B41FA5}">
                      <a16:colId xmlns:a16="http://schemas.microsoft.com/office/drawing/2014/main" val="2654520268"/>
                    </a:ext>
                  </a:extLst>
                </a:gridCol>
                <a:gridCol w="3893329">
                  <a:extLst>
                    <a:ext uri="{9D8B030D-6E8A-4147-A177-3AD203B41FA5}">
                      <a16:colId xmlns:a16="http://schemas.microsoft.com/office/drawing/2014/main" val="1092167791"/>
                    </a:ext>
                  </a:extLst>
                </a:gridCol>
              </a:tblGrid>
              <a:tr h="311764">
                <a:tc>
                  <a:txBody>
                    <a:bodyPr/>
                    <a:lstStyle/>
                    <a:p>
                      <a:pPr algn="ctr"/>
                      <a:r>
                        <a:rPr lang="en-US" sz="1600" dirty="0"/>
                        <a:t>ID</a:t>
                      </a:r>
                    </a:p>
                  </a:txBody>
                  <a:tcPr/>
                </a:tc>
                <a:tc>
                  <a:txBody>
                    <a:bodyPr/>
                    <a:lstStyle/>
                    <a:p>
                      <a:pPr algn="ctr"/>
                      <a:r>
                        <a:rPr lang="en-US" sz="1600" dirty="0"/>
                        <a:t>Requirement – Pulsed Dipole Magnet System</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703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S02.02.03-R036</a:t>
                      </a:r>
                      <a:endParaRPr lang="en-US" sz="1600" strike="noStrike" kern="1200" baseline="0" dirty="0">
                        <a:solidFill>
                          <a:schemeClr val="dk1"/>
                        </a:solidFill>
                        <a:effectLst/>
                        <a:latin typeface="+mn-lt"/>
                        <a:ea typeface="+mn-ea"/>
                        <a:cs typeface="+mn-cs"/>
                      </a:endParaRPr>
                    </a:p>
                  </a:txBody>
                  <a:tcPr/>
                </a:tc>
                <a:tc>
                  <a:txBody>
                    <a:bodyPr/>
                    <a:lstStyle/>
                    <a:p>
                      <a:r>
                        <a:rPr lang="en-US" sz="1800" strike="noStrike" kern="1200" baseline="0" dirty="0">
                          <a:solidFill>
                            <a:schemeClr val="dk1"/>
                          </a:solidFill>
                          <a:effectLst/>
                          <a:latin typeface="+mn-lt"/>
                          <a:ea typeface="+mn-ea"/>
                          <a:cs typeface="+mn-cs"/>
                        </a:rPr>
                        <a:t>The Pulsed Dipole System shall provide sufficient operating information to determine if the Pulsed Dipole waveform is within specifications for any given pulse. </a:t>
                      </a:r>
                    </a:p>
                    <a:p>
                      <a:r>
                        <a:rPr lang="en-US" sz="1800" strike="noStrike" kern="1200" baseline="0" dirty="0">
                          <a:solidFill>
                            <a:schemeClr val="dk1"/>
                          </a:solidFill>
                          <a:effectLst/>
                          <a:latin typeface="+mn-lt"/>
                          <a:ea typeface="+mn-ea"/>
                          <a:cs typeface="+mn-cs"/>
                        </a:rPr>
                        <a:t> </a:t>
                      </a:r>
                    </a:p>
                    <a:p>
                      <a:r>
                        <a:rPr lang="en-US" sz="1800" b="1" strike="noStrike" kern="1200" baseline="0" dirty="0">
                          <a:solidFill>
                            <a:schemeClr val="dk1"/>
                          </a:solidFill>
                          <a:effectLst/>
                          <a:latin typeface="+mn-lt"/>
                          <a:ea typeface="+mn-ea"/>
                          <a:cs typeface="+mn-cs"/>
                        </a:rPr>
                        <a:t>Discussion:</a:t>
                      </a:r>
                      <a:r>
                        <a:rPr lang="en-US" sz="1800" strike="noStrike" kern="1200" baseline="0" dirty="0">
                          <a:solidFill>
                            <a:schemeClr val="dk1"/>
                          </a:solidFill>
                          <a:effectLst/>
                          <a:latin typeface="+mn-lt"/>
                          <a:ea typeface="+mn-ea"/>
                          <a:cs typeface="+mn-cs"/>
                        </a:rPr>
                        <a:t> Assumption is that the system will provide waveform feedback for the purpose of evaluating the actual magnet waveform on a pulse-by-pulse basis. Where the waveform is generated (amplifier or magnet?) will be determined by the severity of the consequences of magnet failure and the potential failure modes in the power supply (likelihood that current output ≠ current through magnet). </a:t>
                      </a:r>
                      <a:endParaRPr lang="en-US" sz="1600" strike="noStrike" kern="1200" baseline="0" dirty="0">
                        <a:solidFill>
                          <a:schemeClr val="dk1"/>
                        </a:solidFill>
                        <a:effectLst/>
                        <a:latin typeface="+mn-lt"/>
                        <a:ea typeface="+mn-ea"/>
                        <a:cs typeface="+mn-cs"/>
                      </a:endParaRPr>
                    </a:p>
                  </a:txBody>
                  <a:tcPr marL="45720" marR="45720"/>
                </a:tc>
                <a:tc>
                  <a:txBody>
                    <a:bodyPr/>
                    <a:lstStyle/>
                    <a:p>
                      <a:r>
                        <a:rPr lang="en-US" sz="1600" strike="noStrike" kern="1200" baseline="0" dirty="0">
                          <a:solidFill>
                            <a:schemeClr val="dk1"/>
                          </a:solidFill>
                          <a:effectLst/>
                          <a:latin typeface="+mn-lt"/>
                          <a:ea typeface="+mn-ea"/>
                          <a:cs typeface="+mn-cs"/>
                        </a:rPr>
                        <a:t>N/A</a:t>
                      </a:r>
                    </a:p>
                  </a:txBody>
                  <a:tcPr marL="45720" marR="45720"/>
                </a:tc>
                <a:extLst>
                  <a:ext uri="{0D108BD9-81ED-4DB2-BD59-A6C34878D82A}">
                    <a16:rowId xmlns:a16="http://schemas.microsoft.com/office/drawing/2014/main" val="3029519892"/>
                  </a:ext>
                </a:extLst>
              </a:tr>
            </a:tbl>
          </a:graphicData>
        </a:graphic>
      </p:graphicFrame>
    </p:spTree>
    <p:extLst>
      <p:ext uri="{BB962C8B-B14F-4D97-AF65-F5344CB8AC3E}">
        <p14:creationId xmlns:p14="http://schemas.microsoft.com/office/powerpoint/2010/main" val="351662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5160287"/>
              </p:ext>
            </p:extLst>
          </p:nvPr>
        </p:nvGraphicFramePr>
        <p:xfrm>
          <a:off x="521482" y="830442"/>
          <a:ext cx="11560699" cy="3718560"/>
        </p:xfrm>
        <a:graphic>
          <a:graphicData uri="http://schemas.openxmlformats.org/drawingml/2006/table">
            <a:tbl>
              <a:tblPr firstRow="1" bandRow="1">
                <a:tableStyleId>{5C22544A-7EE6-4342-B048-85BDC9FD1C3A}</a:tableStyleId>
              </a:tblPr>
              <a:tblGrid>
                <a:gridCol w="1260253">
                  <a:extLst>
                    <a:ext uri="{9D8B030D-6E8A-4147-A177-3AD203B41FA5}">
                      <a16:colId xmlns:a16="http://schemas.microsoft.com/office/drawing/2014/main" val="2127970812"/>
                    </a:ext>
                  </a:extLst>
                </a:gridCol>
                <a:gridCol w="6407117">
                  <a:extLst>
                    <a:ext uri="{9D8B030D-6E8A-4147-A177-3AD203B41FA5}">
                      <a16:colId xmlns:a16="http://schemas.microsoft.com/office/drawing/2014/main" val="2654520268"/>
                    </a:ext>
                  </a:extLst>
                </a:gridCol>
                <a:gridCol w="3893329">
                  <a:extLst>
                    <a:ext uri="{9D8B030D-6E8A-4147-A177-3AD203B41FA5}">
                      <a16:colId xmlns:a16="http://schemas.microsoft.com/office/drawing/2014/main" val="1092167791"/>
                    </a:ext>
                  </a:extLst>
                </a:gridCol>
              </a:tblGrid>
              <a:tr h="311764">
                <a:tc>
                  <a:txBody>
                    <a:bodyPr/>
                    <a:lstStyle/>
                    <a:p>
                      <a:pPr algn="ctr"/>
                      <a:r>
                        <a:rPr lang="en-US" sz="1600" dirty="0"/>
                        <a:t>ID</a:t>
                      </a:r>
                    </a:p>
                  </a:txBody>
                  <a:tcPr/>
                </a:tc>
                <a:tc>
                  <a:txBody>
                    <a:bodyPr/>
                    <a:lstStyle/>
                    <a:p>
                      <a:pPr algn="ctr"/>
                      <a:r>
                        <a:rPr lang="en-US" sz="1600" dirty="0"/>
                        <a:t>Requirement – Pulsed Dipole Magnet System</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S02.02.03-R037</a:t>
                      </a:r>
                      <a:endParaRPr lang="en-US" sz="1600" strike="noStrike" baseline="0" dirty="0"/>
                    </a:p>
                  </a:txBody>
                  <a:tcPr/>
                </a:tc>
                <a:tc>
                  <a:txBody>
                    <a:bodyPr/>
                    <a:lstStyle/>
                    <a:p>
                      <a:r>
                        <a:rPr lang="en-US" sz="1800" strike="noStrike" kern="1200" baseline="0" dirty="0">
                          <a:solidFill>
                            <a:schemeClr val="dk1"/>
                          </a:solidFill>
                          <a:effectLst/>
                          <a:latin typeface="+mn-lt"/>
                          <a:ea typeface="+mn-ea"/>
                          <a:cs typeface="+mn-cs"/>
                        </a:rPr>
                        <a:t>The Pulsed Dipole System shall evaluate the actual Pulsed Dipole waveform against the specified waveform and signal MPS to prevent the next pulse from being injected into the ring if the evaluation fails.  </a:t>
                      </a:r>
                    </a:p>
                    <a:p>
                      <a:r>
                        <a:rPr lang="en-US" sz="1800" strike="noStrike" kern="1200" baseline="0" dirty="0">
                          <a:solidFill>
                            <a:schemeClr val="dk1"/>
                          </a:solidFill>
                          <a:effectLst/>
                          <a:latin typeface="+mn-lt"/>
                          <a:ea typeface="+mn-ea"/>
                          <a:cs typeface="+mn-cs"/>
                        </a:rPr>
                        <a:t> </a:t>
                      </a:r>
                    </a:p>
                    <a:p>
                      <a:r>
                        <a:rPr lang="en-US" sz="1800" b="1" strike="noStrike" kern="1200" baseline="0" dirty="0">
                          <a:solidFill>
                            <a:schemeClr val="dk1"/>
                          </a:solidFill>
                          <a:effectLst/>
                          <a:latin typeface="+mn-lt"/>
                          <a:ea typeface="+mn-ea"/>
                          <a:cs typeface="+mn-cs"/>
                        </a:rPr>
                        <a:t>Discussion:</a:t>
                      </a:r>
                      <a:r>
                        <a:rPr lang="en-US" sz="1800" strike="noStrike" kern="1200" baseline="0" dirty="0">
                          <a:solidFill>
                            <a:schemeClr val="dk1"/>
                          </a:solidFill>
                          <a:effectLst/>
                          <a:latin typeface="+mn-lt"/>
                          <a:ea typeface="+mn-ea"/>
                          <a:cs typeface="+mn-cs"/>
                        </a:rPr>
                        <a:t> Need to develop P/F criteria. This test can potentially be used prior to the STS pulse to ensure the magnet is on and prior to every FTS pulse to make sure the magnet is off. Note that this requirement extends the required flattop time for the pulse to accommodate a) settling time, b) waveform evaluation &amp; fault generation, c) MPS reaction time (~ 10 us). </a:t>
                      </a:r>
                      <a:endParaRPr lang="en-US" sz="1600" strike="noStrike" kern="1200" baseline="0" dirty="0">
                        <a:solidFill>
                          <a:schemeClr val="dk1"/>
                        </a:solidFill>
                        <a:effectLst/>
                        <a:latin typeface="+mn-lt"/>
                        <a:ea typeface="+mn-ea"/>
                        <a:cs typeface="+mn-cs"/>
                      </a:endParaRPr>
                    </a:p>
                  </a:txBody>
                  <a:tcPr/>
                </a:tc>
                <a:tc>
                  <a:txBody>
                    <a:bodyPr/>
                    <a:lstStyle/>
                    <a:p>
                      <a:r>
                        <a:rPr lang="en-US" sz="1600" strike="noStrike" kern="1200" baseline="0" dirty="0">
                          <a:solidFill>
                            <a:schemeClr val="dk1"/>
                          </a:solidFill>
                          <a:effectLst/>
                          <a:latin typeface="+mn-lt"/>
                          <a:ea typeface="+mn-ea"/>
                          <a:cs typeface="+mn-cs"/>
                        </a:rPr>
                        <a:t>N/A</a:t>
                      </a:r>
                    </a:p>
                  </a:txBody>
                  <a:tcPr/>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101740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Pulsed Dipole Requirements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2213743650"/>
              </p:ext>
            </p:extLst>
          </p:nvPr>
        </p:nvGraphicFramePr>
        <p:xfrm>
          <a:off x="521483" y="830442"/>
          <a:ext cx="11338284" cy="4358640"/>
        </p:xfrm>
        <a:graphic>
          <a:graphicData uri="http://schemas.openxmlformats.org/drawingml/2006/table">
            <a:tbl>
              <a:tblPr firstRow="1" bandRow="1">
                <a:tableStyleId>{5C22544A-7EE6-4342-B048-85BDC9FD1C3A}</a:tableStyleId>
              </a:tblPr>
              <a:tblGrid>
                <a:gridCol w="1334211">
                  <a:extLst>
                    <a:ext uri="{9D8B030D-6E8A-4147-A177-3AD203B41FA5}">
                      <a16:colId xmlns:a16="http://schemas.microsoft.com/office/drawing/2014/main" val="2127970812"/>
                    </a:ext>
                  </a:extLst>
                </a:gridCol>
                <a:gridCol w="7059706">
                  <a:extLst>
                    <a:ext uri="{9D8B030D-6E8A-4147-A177-3AD203B41FA5}">
                      <a16:colId xmlns:a16="http://schemas.microsoft.com/office/drawing/2014/main" val="2654520268"/>
                    </a:ext>
                  </a:extLst>
                </a:gridCol>
                <a:gridCol w="2944367">
                  <a:extLst>
                    <a:ext uri="{9D8B030D-6E8A-4147-A177-3AD203B41FA5}">
                      <a16:colId xmlns:a16="http://schemas.microsoft.com/office/drawing/2014/main" val="2947222792"/>
                    </a:ext>
                  </a:extLst>
                </a:gridCol>
              </a:tblGrid>
              <a:tr h="311764">
                <a:tc>
                  <a:txBody>
                    <a:bodyPr/>
                    <a:lstStyle/>
                    <a:p>
                      <a:pPr algn="ctr"/>
                      <a:r>
                        <a:rPr lang="en-US" sz="1600" dirty="0"/>
                        <a:t>ID</a:t>
                      </a:r>
                    </a:p>
                  </a:txBody>
                  <a:tcPr/>
                </a:tc>
                <a:tc>
                  <a:txBody>
                    <a:bodyPr/>
                    <a:lstStyle/>
                    <a:p>
                      <a:pPr algn="ctr"/>
                      <a:r>
                        <a:rPr lang="en-US" sz="1600" dirty="0"/>
                        <a:t>Requirement – Pulsed Dipole Magnet System</a:t>
                      </a:r>
                    </a:p>
                  </a:txBody>
                  <a:tcPr/>
                </a:tc>
                <a:tc>
                  <a:txBody>
                    <a:bodyPr/>
                    <a:lstStyle/>
                    <a:p>
                      <a:pPr algn="ctr"/>
                      <a:r>
                        <a:rPr lang="en-US" sz="1600" dirty="0"/>
                        <a:t>Magnet Design Feature</a:t>
                      </a:r>
                    </a:p>
                  </a:txBody>
                  <a:tcPr/>
                </a:tc>
                <a:extLst>
                  <a:ext uri="{0D108BD9-81ED-4DB2-BD59-A6C34878D82A}">
                    <a16:rowId xmlns:a16="http://schemas.microsoft.com/office/drawing/2014/main" val="622312630"/>
                  </a:ext>
                </a:extLst>
              </a:tr>
              <a:tr h="1703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S02.02.03-R038</a:t>
                      </a:r>
                      <a:endParaRPr lang="en-US" sz="1600" strike="noStrike" kern="1200" baseline="0" dirty="0">
                        <a:solidFill>
                          <a:schemeClr val="dk1"/>
                        </a:solidFill>
                        <a:effectLst/>
                        <a:latin typeface="+mn-lt"/>
                        <a:ea typeface="+mn-ea"/>
                        <a:cs typeface="+mn-cs"/>
                      </a:endParaRPr>
                    </a:p>
                  </a:txBody>
                  <a:tcPr/>
                </a:tc>
                <a:tc>
                  <a:txBody>
                    <a:bodyPr/>
                    <a:lstStyle/>
                    <a:p>
                      <a:r>
                        <a:rPr lang="en-US" sz="1800" strike="noStrike" kern="1200" baseline="0" dirty="0">
                          <a:solidFill>
                            <a:schemeClr val="dk1"/>
                          </a:solidFill>
                          <a:effectLst/>
                          <a:latin typeface="+mn-lt"/>
                          <a:ea typeface="+mn-ea"/>
                          <a:cs typeface="+mn-cs"/>
                        </a:rPr>
                        <a:t>The Pulsed Dipole System shall support the PPS design for preventing beam extraction into the RTST beam line.</a:t>
                      </a:r>
                    </a:p>
                    <a:p>
                      <a:r>
                        <a:rPr lang="en-US" sz="1800" strike="noStrike" kern="1200" baseline="0" dirty="0">
                          <a:solidFill>
                            <a:schemeClr val="dk1"/>
                          </a:solidFill>
                          <a:effectLst/>
                          <a:latin typeface="+mn-lt"/>
                          <a:ea typeface="+mn-ea"/>
                          <a:cs typeface="+mn-cs"/>
                        </a:rPr>
                        <a:t> </a:t>
                      </a:r>
                    </a:p>
                    <a:p>
                      <a:r>
                        <a:rPr lang="en-US" sz="1800" b="1" strike="noStrike" kern="1200" baseline="0" dirty="0">
                          <a:solidFill>
                            <a:schemeClr val="dk1"/>
                          </a:solidFill>
                          <a:effectLst/>
                          <a:latin typeface="+mn-lt"/>
                          <a:ea typeface="+mn-ea"/>
                          <a:cs typeface="+mn-cs"/>
                        </a:rPr>
                        <a:t>Discussion:</a:t>
                      </a:r>
                      <a:r>
                        <a:rPr lang="en-US" sz="1800" strike="noStrike" kern="1200" baseline="0" dirty="0">
                          <a:solidFill>
                            <a:schemeClr val="dk1"/>
                          </a:solidFill>
                          <a:effectLst/>
                          <a:latin typeface="+mn-lt"/>
                          <a:ea typeface="+mn-ea"/>
                          <a:cs typeface="+mn-cs"/>
                        </a:rPr>
                        <a:t> To prevent beam into RTST if the beam line or target is not ready for beam. See AS4-16, TS4-1 in PHA [1]. This requirement addresses an interface defined in Interface Sheet for ICS PPS and Accelerator Pulsed Dipole Magnets [8].</a:t>
                      </a:r>
                      <a:endParaRPr lang="en-US" sz="1600" strike="noStrike" kern="1200" baseline="0" dirty="0">
                        <a:solidFill>
                          <a:schemeClr val="dk1"/>
                        </a:solidFill>
                        <a:effectLst/>
                        <a:latin typeface="+mn-lt"/>
                        <a:ea typeface="+mn-ea"/>
                        <a:cs typeface="+mn-cs"/>
                      </a:endParaRPr>
                    </a:p>
                  </a:txBody>
                  <a:tcPr marL="45720" marR="45720"/>
                </a:tc>
                <a:tc>
                  <a:txBody>
                    <a:bodyPr/>
                    <a:lstStyle/>
                    <a:p>
                      <a:r>
                        <a:rPr lang="en-US" sz="1600" strike="noStrike" kern="1200" baseline="0" dirty="0">
                          <a:solidFill>
                            <a:schemeClr val="dk1"/>
                          </a:solidFill>
                          <a:effectLst/>
                          <a:latin typeface="+mn-lt"/>
                          <a:ea typeface="+mn-ea"/>
                          <a:cs typeface="+mn-cs"/>
                        </a:rPr>
                        <a:t>RS Hold mechanical interface. </a:t>
                      </a:r>
                    </a:p>
                  </a:txBody>
                  <a:tcPr marL="45720" marR="45720"/>
                </a:tc>
                <a:extLst>
                  <a:ext uri="{0D108BD9-81ED-4DB2-BD59-A6C34878D82A}">
                    <a16:rowId xmlns:a16="http://schemas.microsoft.com/office/drawing/2014/main" val="3029519892"/>
                  </a:ext>
                </a:extLst>
              </a:tr>
              <a:tr h="100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S02.02.03-R039</a:t>
                      </a:r>
                      <a:endParaRPr lang="en-US" sz="1600" strike="noStrike" baseline="0" dirty="0"/>
                    </a:p>
                  </a:txBody>
                  <a:tcPr/>
                </a:tc>
                <a:tc>
                  <a:txBody>
                    <a:bodyPr/>
                    <a:lstStyle/>
                    <a:p>
                      <a:r>
                        <a:rPr lang="en-US" sz="1800" strike="noStrike" kern="1200" baseline="0" dirty="0">
                          <a:solidFill>
                            <a:schemeClr val="dk1"/>
                          </a:solidFill>
                          <a:effectLst/>
                          <a:latin typeface="+mn-lt"/>
                          <a:ea typeface="+mn-ea"/>
                          <a:cs typeface="+mn-cs"/>
                        </a:rPr>
                        <a:t>The Pulsed Dipole System shall provide an automated method for disconnecting the power cables between the magnet and the power supply.  </a:t>
                      </a:r>
                    </a:p>
                    <a:p>
                      <a:r>
                        <a:rPr lang="en-US" sz="1800" strike="noStrike" kern="1200" baseline="0" dirty="0">
                          <a:solidFill>
                            <a:schemeClr val="dk1"/>
                          </a:solidFill>
                          <a:effectLst/>
                          <a:latin typeface="+mn-lt"/>
                          <a:ea typeface="+mn-ea"/>
                          <a:cs typeface="+mn-cs"/>
                        </a:rPr>
                        <a:t> </a:t>
                      </a:r>
                    </a:p>
                    <a:p>
                      <a:r>
                        <a:rPr lang="en-US" sz="1800" b="1" strike="noStrike" kern="1200" baseline="0" dirty="0">
                          <a:solidFill>
                            <a:schemeClr val="dk1"/>
                          </a:solidFill>
                          <a:effectLst/>
                          <a:latin typeface="+mn-lt"/>
                          <a:ea typeface="+mn-ea"/>
                          <a:cs typeface="+mn-cs"/>
                        </a:rPr>
                        <a:t>Discussion:</a:t>
                      </a:r>
                      <a:r>
                        <a:rPr lang="en-US" sz="1800" strike="noStrike" kern="1200" baseline="0" dirty="0">
                          <a:solidFill>
                            <a:schemeClr val="dk1"/>
                          </a:solidFill>
                          <a:effectLst/>
                          <a:latin typeface="+mn-lt"/>
                          <a:ea typeface="+mn-ea"/>
                          <a:cs typeface="+mn-cs"/>
                        </a:rPr>
                        <a:t> This is an interface to PPS in accordance with Interface Sheet for ICS PPS and Accelerator Pulsed Dipole Magnets [8]. </a:t>
                      </a:r>
                      <a:endParaRPr lang="en-US" sz="1600" strike="noStrike" kern="1200" baseline="0" dirty="0">
                        <a:solidFill>
                          <a:schemeClr val="dk1"/>
                        </a:solidFill>
                        <a:effectLst/>
                        <a:latin typeface="+mn-lt"/>
                        <a:ea typeface="+mn-ea"/>
                        <a:cs typeface="+mn-cs"/>
                      </a:endParaRPr>
                    </a:p>
                  </a:txBody>
                  <a:tcPr/>
                </a:tc>
                <a:tc>
                  <a:txBody>
                    <a:bodyPr/>
                    <a:lstStyle/>
                    <a:p>
                      <a:r>
                        <a:rPr lang="en-US" sz="1600" strike="noStrike" kern="1200" baseline="0" dirty="0">
                          <a:solidFill>
                            <a:schemeClr val="dk1"/>
                          </a:solidFill>
                          <a:effectLst/>
                          <a:latin typeface="+mn-lt"/>
                          <a:ea typeface="+mn-ea"/>
                          <a:cs typeface="+mn-cs"/>
                        </a:rPr>
                        <a:t>N/A</a:t>
                      </a:r>
                    </a:p>
                  </a:txBody>
                  <a:tcPr/>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2143393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934294805"/>
              </p:ext>
            </p:extLst>
          </p:nvPr>
        </p:nvGraphicFramePr>
        <p:xfrm>
          <a:off x="426858" y="946821"/>
          <a:ext cx="11338284" cy="4119683"/>
        </p:xfrm>
        <a:graphic>
          <a:graphicData uri="http://schemas.openxmlformats.org/drawingml/2006/table">
            <a:tbl>
              <a:tblPr firstRow="1" bandRow="1">
                <a:tableStyleId>{5C22544A-7EE6-4342-B048-85BDC9FD1C3A}</a:tableStyleId>
              </a:tblPr>
              <a:tblGrid>
                <a:gridCol w="1321260">
                  <a:extLst>
                    <a:ext uri="{9D8B030D-6E8A-4147-A177-3AD203B41FA5}">
                      <a16:colId xmlns:a16="http://schemas.microsoft.com/office/drawing/2014/main" val="2127970812"/>
                    </a:ext>
                  </a:extLst>
                </a:gridCol>
                <a:gridCol w="7691717">
                  <a:extLst>
                    <a:ext uri="{9D8B030D-6E8A-4147-A177-3AD203B41FA5}">
                      <a16:colId xmlns:a16="http://schemas.microsoft.com/office/drawing/2014/main" val="2654520268"/>
                    </a:ext>
                  </a:extLst>
                </a:gridCol>
                <a:gridCol w="2325307">
                  <a:extLst>
                    <a:ext uri="{9D8B030D-6E8A-4147-A177-3AD203B41FA5}">
                      <a16:colId xmlns:a16="http://schemas.microsoft.com/office/drawing/2014/main" val="2019305439"/>
                    </a:ext>
                  </a:extLst>
                </a:gridCol>
              </a:tblGrid>
              <a:tr h="646996">
                <a:tc>
                  <a:txBody>
                    <a:bodyPr/>
                    <a:lstStyle/>
                    <a:p>
                      <a:pPr algn="ctr"/>
                      <a:r>
                        <a:rPr lang="en-US" sz="1600" dirty="0"/>
                        <a:t>ID</a:t>
                      </a:r>
                    </a:p>
                  </a:txBody>
                  <a:tcPr/>
                </a:tc>
                <a:tc>
                  <a:txBody>
                    <a:bodyPr/>
                    <a:lstStyle/>
                    <a:p>
                      <a:pPr algn="ctr"/>
                      <a:r>
                        <a:rPr lang="en-US" sz="1600" dirty="0"/>
                        <a:t>Requirement – Magnet System</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48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S02.02.03-R040</a:t>
                      </a:r>
                      <a:endParaRPr lang="en-US" sz="1600" strike="noStrike" baseline="0" dirty="0"/>
                    </a:p>
                  </a:txBody>
                  <a:tcPr/>
                </a:tc>
                <a:tc>
                  <a:txBody>
                    <a:bodyPr/>
                    <a:lstStyle/>
                    <a:p>
                      <a:r>
                        <a:rPr lang="en-US" sz="1800" strike="noStrike" kern="1200" baseline="0" dirty="0">
                          <a:solidFill>
                            <a:schemeClr val="dk1"/>
                          </a:solidFill>
                          <a:effectLst/>
                          <a:latin typeface="+mn-lt"/>
                          <a:ea typeface="+mn-ea"/>
                          <a:cs typeface="+mn-cs"/>
                        </a:rPr>
                        <a:t>Upon shutdown, the Pulsed Dipole System shall dissipate its stored electrical energy within 5 minutes. </a:t>
                      </a:r>
                    </a:p>
                    <a:p>
                      <a:r>
                        <a:rPr lang="en-US" sz="1800" strike="noStrike" kern="1200" baseline="0" dirty="0">
                          <a:solidFill>
                            <a:schemeClr val="dk1"/>
                          </a:solidFill>
                          <a:effectLst/>
                          <a:latin typeface="+mn-lt"/>
                          <a:ea typeface="+mn-ea"/>
                          <a:cs typeface="+mn-cs"/>
                        </a:rPr>
                        <a:t> </a:t>
                      </a:r>
                    </a:p>
                    <a:p>
                      <a:r>
                        <a:rPr lang="en-US" sz="1800" b="1" strike="noStrike" kern="1200" baseline="0" dirty="0">
                          <a:solidFill>
                            <a:schemeClr val="dk1"/>
                          </a:solidFill>
                          <a:effectLst/>
                          <a:latin typeface="+mn-lt"/>
                          <a:ea typeface="+mn-ea"/>
                          <a:cs typeface="+mn-cs"/>
                        </a:rPr>
                        <a:t>Discussion:</a:t>
                      </a:r>
                      <a:r>
                        <a:rPr lang="en-US" sz="1800" strike="noStrike" kern="1200" baseline="0" dirty="0">
                          <a:solidFill>
                            <a:schemeClr val="dk1"/>
                          </a:solidFill>
                          <a:effectLst/>
                          <a:latin typeface="+mn-lt"/>
                          <a:ea typeface="+mn-ea"/>
                          <a:cs typeface="+mn-cs"/>
                        </a:rPr>
                        <a:t> This requirement addresses an interface defined in Interface Sheet for ICS PPS and Accelerator Pulsed Dipole Magnets [8].</a:t>
                      </a:r>
                      <a:endParaRPr lang="en-US" sz="1600" strike="noStrike" kern="1200" baseline="0" dirty="0">
                        <a:solidFill>
                          <a:schemeClr val="dk1"/>
                        </a:solidFill>
                        <a:effectLst/>
                        <a:latin typeface="+mn-lt"/>
                        <a:ea typeface="+mn-ea"/>
                        <a:cs typeface="+mn-cs"/>
                      </a:endParaRPr>
                    </a:p>
                  </a:txBody>
                  <a:tcPr/>
                </a:tc>
                <a:tc>
                  <a:txBody>
                    <a:bodyPr/>
                    <a:lstStyle/>
                    <a:p>
                      <a:r>
                        <a:rPr lang="en-US" sz="1600" strike="noStrike" kern="1200" baseline="0" dirty="0">
                          <a:solidFill>
                            <a:schemeClr val="dk1"/>
                          </a:solidFill>
                          <a:effectLst/>
                          <a:latin typeface="+mn-lt"/>
                          <a:ea typeface="+mn-ea"/>
                          <a:cs typeface="+mn-cs"/>
                        </a:rPr>
                        <a:t>N/A</a:t>
                      </a:r>
                    </a:p>
                  </a:txBody>
                  <a:tcPr/>
                </a:tc>
                <a:extLst>
                  <a:ext uri="{0D108BD9-81ED-4DB2-BD59-A6C34878D82A}">
                    <a16:rowId xmlns:a16="http://schemas.microsoft.com/office/drawing/2014/main" val="972744925"/>
                  </a:ext>
                </a:extLst>
              </a:tr>
              <a:tr h="48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S02.02.03-R001</a:t>
                      </a:r>
                      <a:endParaRPr lang="en-US" sz="1600" strike="noStrike" baseline="0" dirty="0"/>
                    </a:p>
                  </a:txBody>
                  <a:tcPr/>
                </a:tc>
                <a:tc>
                  <a:txBody>
                    <a:bodyPr/>
                    <a:lstStyle/>
                    <a:p>
                      <a:r>
                        <a:rPr lang="en-US" sz="1800" strike="noStrike" kern="1200" baseline="0" dirty="0">
                          <a:solidFill>
                            <a:schemeClr val="dk1"/>
                          </a:solidFill>
                          <a:effectLst/>
                          <a:latin typeface="+mn-lt"/>
                          <a:ea typeface="+mn-ea"/>
                          <a:cs typeface="+mn-cs"/>
                        </a:rPr>
                        <a:t>The RTST extraction magnets shall extract a proton beam with a pulse length of 661 ns at 15 Hz from the RTBT beam line. </a:t>
                      </a:r>
                      <a:endParaRPr lang="en-US" sz="1400" strike="noStrike" kern="1200" baseline="0" dirty="0">
                        <a:solidFill>
                          <a:schemeClr val="dk1"/>
                        </a:solidFill>
                        <a:effectLst/>
                        <a:latin typeface="+mn-lt"/>
                        <a:ea typeface="+mn-ea"/>
                        <a:cs typeface="+mn-cs"/>
                      </a:endParaRPr>
                    </a:p>
                  </a:txBody>
                  <a:tcPr/>
                </a:tc>
                <a:tc>
                  <a:txBody>
                    <a:bodyPr/>
                    <a:lstStyle/>
                    <a:p>
                      <a:r>
                        <a:rPr lang="en-US" sz="1800" strike="noStrike" kern="1200" baseline="0" dirty="0">
                          <a:solidFill>
                            <a:schemeClr val="dk1"/>
                          </a:solidFill>
                          <a:effectLst/>
                          <a:latin typeface="+mn-lt"/>
                          <a:ea typeface="+mn-ea"/>
                          <a:cs typeface="+mn-cs"/>
                        </a:rPr>
                        <a:t>N/A</a:t>
                      </a:r>
                    </a:p>
                  </a:txBody>
                  <a:tcPr/>
                </a:tc>
                <a:extLst>
                  <a:ext uri="{0D108BD9-81ED-4DB2-BD59-A6C34878D82A}">
                    <a16:rowId xmlns:a16="http://schemas.microsoft.com/office/drawing/2014/main" val="3029519892"/>
                  </a:ext>
                </a:extLst>
              </a:tr>
              <a:tr h="109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dirty="0">
                          <a:solidFill>
                            <a:schemeClr val="dk1"/>
                          </a:solidFill>
                          <a:effectLst/>
                          <a:latin typeface="+mn-lt"/>
                          <a:ea typeface="+mn-ea"/>
                          <a:cs typeface="+mn-cs"/>
                        </a:rPr>
                        <a:t>S02.02.03-R003</a:t>
                      </a:r>
                      <a:endParaRPr lang="en-US" sz="1600" strike="noStrike" dirty="0"/>
                    </a:p>
                  </a:txBody>
                  <a:tcPr/>
                </a:tc>
                <a:tc>
                  <a:txBody>
                    <a:bodyPr/>
                    <a:lstStyle/>
                    <a:p>
                      <a:r>
                        <a:rPr lang="en-US" sz="1800" strike="noStrike" kern="1200" dirty="0">
                          <a:solidFill>
                            <a:schemeClr val="dk1"/>
                          </a:solidFill>
                          <a:effectLst/>
                          <a:latin typeface="+mn-lt"/>
                          <a:ea typeface="+mn-ea"/>
                          <a:cs typeface="+mn-cs"/>
                        </a:rPr>
                        <a:t>Air-cooled extraction magnet coils shall be designed for a current density &lt; 150 amps/cm</a:t>
                      </a:r>
                      <a:r>
                        <a:rPr lang="en-US" sz="1800" strike="noStrike" kern="1200" baseline="30000" dirty="0">
                          <a:solidFill>
                            <a:schemeClr val="dk1"/>
                          </a:solidFill>
                          <a:effectLst/>
                          <a:latin typeface="+mn-lt"/>
                          <a:ea typeface="+mn-ea"/>
                          <a:cs typeface="+mn-cs"/>
                        </a:rPr>
                        <a:t>2</a:t>
                      </a:r>
                      <a:r>
                        <a:rPr lang="en-US" sz="1800" strike="noStrike" kern="1200" dirty="0">
                          <a:solidFill>
                            <a:schemeClr val="dk1"/>
                          </a:solidFill>
                          <a:effectLst/>
                          <a:latin typeface="+mn-lt"/>
                          <a:ea typeface="+mn-ea"/>
                          <a:cs typeface="+mn-cs"/>
                        </a:rPr>
                        <a:t>.</a:t>
                      </a:r>
                      <a:endParaRPr lang="en-US" sz="1200" strike="noStrike" kern="1200" dirty="0">
                        <a:solidFill>
                          <a:schemeClr val="dk1"/>
                        </a:solidFill>
                        <a:effectLst/>
                        <a:latin typeface="+mn-lt"/>
                        <a:ea typeface="+mn-ea"/>
                        <a:cs typeface="+mn-cs"/>
                      </a:endParaRPr>
                    </a:p>
                  </a:txBody>
                  <a:tcPr/>
                </a:tc>
                <a:tc>
                  <a:txBody>
                    <a:bodyPr/>
                    <a:lstStyle/>
                    <a:p>
                      <a:r>
                        <a:rPr lang="en-US" sz="1800" strike="noStrike" kern="1200" dirty="0">
                          <a:solidFill>
                            <a:schemeClr val="dk1"/>
                          </a:solidFill>
                          <a:effectLst/>
                          <a:latin typeface="+mn-lt"/>
                          <a:ea typeface="+mn-ea"/>
                          <a:cs typeface="+mn-cs"/>
                        </a:rPr>
                        <a:t>N/A</a:t>
                      </a:r>
                    </a:p>
                  </a:txBody>
                  <a:tcPr/>
                </a:tc>
                <a:extLst>
                  <a:ext uri="{0D108BD9-81ED-4DB2-BD59-A6C34878D82A}">
                    <a16:rowId xmlns:a16="http://schemas.microsoft.com/office/drawing/2014/main" val="1227373411"/>
                  </a:ext>
                </a:extLst>
              </a:tr>
            </a:tbl>
          </a:graphicData>
        </a:graphic>
      </p:graphicFrame>
    </p:spTree>
    <p:extLst>
      <p:ext uri="{BB962C8B-B14F-4D97-AF65-F5344CB8AC3E}">
        <p14:creationId xmlns:p14="http://schemas.microsoft.com/office/powerpoint/2010/main" val="78546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3529384366"/>
              </p:ext>
            </p:extLst>
          </p:nvPr>
        </p:nvGraphicFramePr>
        <p:xfrm>
          <a:off x="407576" y="1203561"/>
          <a:ext cx="11376847" cy="3139440"/>
        </p:xfrm>
        <a:graphic>
          <a:graphicData uri="http://schemas.openxmlformats.org/drawingml/2006/table">
            <a:tbl>
              <a:tblPr firstRow="1" bandRow="1">
                <a:tableStyleId>{5C22544A-7EE6-4342-B048-85BDC9FD1C3A}</a:tableStyleId>
              </a:tblPr>
              <a:tblGrid>
                <a:gridCol w="1199348">
                  <a:extLst>
                    <a:ext uri="{9D8B030D-6E8A-4147-A177-3AD203B41FA5}">
                      <a16:colId xmlns:a16="http://schemas.microsoft.com/office/drawing/2014/main" val="2127970812"/>
                    </a:ext>
                  </a:extLst>
                </a:gridCol>
                <a:gridCol w="7779123">
                  <a:extLst>
                    <a:ext uri="{9D8B030D-6E8A-4147-A177-3AD203B41FA5}">
                      <a16:colId xmlns:a16="http://schemas.microsoft.com/office/drawing/2014/main" val="2654520268"/>
                    </a:ext>
                  </a:extLst>
                </a:gridCol>
                <a:gridCol w="2398376">
                  <a:extLst>
                    <a:ext uri="{9D8B030D-6E8A-4147-A177-3AD203B41FA5}">
                      <a16:colId xmlns:a16="http://schemas.microsoft.com/office/drawing/2014/main" val="662197082"/>
                    </a:ext>
                  </a:extLst>
                </a:gridCol>
              </a:tblGrid>
              <a:tr h="550289">
                <a:tc>
                  <a:txBody>
                    <a:bodyPr/>
                    <a:lstStyle/>
                    <a:p>
                      <a:pPr algn="ctr"/>
                      <a:r>
                        <a:rPr lang="en-US" sz="1600" dirty="0"/>
                        <a:t>ID</a:t>
                      </a:r>
                    </a:p>
                  </a:txBody>
                  <a:tcPr/>
                </a:tc>
                <a:tc>
                  <a:txBody>
                    <a:bodyPr/>
                    <a:lstStyle/>
                    <a:p>
                      <a:pPr algn="ctr"/>
                      <a:r>
                        <a:rPr lang="en-US" sz="1600" dirty="0"/>
                        <a:t>Requirement – Magnet Assembly</a:t>
                      </a:r>
                    </a:p>
                  </a:txBody>
                  <a:tcPr/>
                </a:tc>
                <a:tc>
                  <a:txBody>
                    <a:bodyPr/>
                    <a:lstStyle/>
                    <a:p>
                      <a:pPr algn="ctr"/>
                      <a:r>
                        <a:rPr lang="en-US" sz="1600" dirty="0"/>
                        <a:t>Magnet Design Feature(s)</a:t>
                      </a:r>
                    </a:p>
                  </a:txBody>
                  <a:tcPr/>
                </a:tc>
                <a:extLst>
                  <a:ext uri="{0D108BD9-81ED-4DB2-BD59-A6C34878D82A}">
                    <a16:rowId xmlns:a16="http://schemas.microsoft.com/office/drawing/2014/main" val="622312630"/>
                  </a:ext>
                </a:extLst>
              </a:tr>
              <a:tr h="1021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S02.02.03-R012</a:t>
                      </a:r>
                      <a:endParaRPr lang="en-US" sz="1600" strike="noStrike" baseline="0" dirty="0">
                        <a:latin typeface="+mn-lt"/>
                      </a:endParaRPr>
                    </a:p>
                  </a:txBody>
                  <a:tcPr/>
                </a:tc>
                <a:tc>
                  <a:txBody>
                    <a:bodyPr/>
                    <a:lstStyle/>
                    <a:p>
                      <a:pPr marL="0" marR="0">
                        <a:spcBef>
                          <a:spcPts val="0"/>
                        </a:spcBef>
                        <a:spcAft>
                          <a:spcPts val="0"/>
                        </a:spcAft>
                      </a:pPr>
                      <a:r>
                        <a:rPr lang="en-US" sz="1800" strike="noStrike" baseline="0" dirty="0">
                          <a:effectLst/>
                          <a:latin typeface="+mn-lt"/>
                          <a:ea typeface="Calibri" panose="020F0502020204030204" pitchFamily="34" charset="0"/>
                          <a:cs typeface="Times New Roman" panose="02020603050405020304" pitchFamily="18" charset="0"/>
                        </a:rPr>
                        <a:t>The extraction magnet assembly design should consist of subassemblies if required for: </a:t>
                      </a:r>
                    </a:p>
                    <a:p>
                      <a:pPr marL="342900" marR="0" lvl="0" indent="-342900">
                        <a:spcBef>
                          <a:spcPts val="0"/>
                        </a:spcBef>
                        <a:spcAft>
                          <a:spcPts val="0"/>
                        </a:spcAft>
                        <a:buFont typeface="+mj-lt"/>
                        <a:buAutoNum type="alphaLcParenR"/>
                      </a:pPr>
                      <a:r>
                        <a:rPr lang="en-US" sz="1800" strike="noStrike" baseline="0" dirty="0">
                          <a:effectLst/>
                          <a:latin typeface="+mn-lt"/>
                          <a:ea typeface="Calibri" panose="020F0502020204030204" pitchFamily="34" charset="0"/>
                          <a:cs typeface="Times New Roman" panose="02020603050405020304" pitchFamily="18" charset="0"/>
                        </a:rPr>
                        <a:t>Installation or replacement of magnet coils </a:t>
                      </a:r>
                    </a:p>
                    <a:p>
                      <a:pPr marL="342900" marR="0" lvl="0" indent="-342900">
                        <a:spcBef>
                          <a:spcPts val="0"/>
                        </a:spcBef>
                        <a:spcAft>
                          <a:spcPts val="0"/>
                        </a:spcAft>
                        <a:buFont typeface="+mj-lt"/>
                        <a:buAutoNum type="alphaLcParenR"/>
                      </a:pPr>
                      <a:r>
                        <a:rPr lang="en-US" sz="1800" strike="noStrike" baseline="0" dirty="0">
                          <a:effectLst/>
                          <a:latin typeface="+mn-lt"/>
                          <a:ea typeface="Calibri" panose="020F0502020204030204" pitchFamily="34" charset="0"/>
                          <a:cs typeface="Times New Roman" panose="02020603050405020304" pitchFamily="18" charset="0"/>
                        </a:rPr>
                        <a:t>Installation or replacement of magnet vacuum chamber </a:t>
                      </a:r>
                    </a:p>
                    <a:p>
                      <a:pPr marL="0" marR="0">
                        <a:spcBef>
                          <a:spcPts val="0"/>
                        </a:spcBef>
                        <a:spcAft>
                          <a:spcPts val="0"/>
                        </a:spcAft>
                      </a:pPr>
                      <a:r>
                        <a:rPr lang="en-US" sz="1800" strike="noStrike" baseline="0" dirty="0">
                          <a:effectLst/>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1800" b="1" strike="noStrike" baseline="0" dirty="0">
                          <a:effectLst/>
                          <a:latin typeface="+mn-lt"/>
                          <a:ea typeface="Calibri" panose="020F0502020204030204" pitchFamily="34" charset="0"/>
                          <a:cs typeface="Times New Roman" panose="02020603050405020304" pitchFamily="18" charset="0"/>
                        </a:rPr>
                        <a:t>Discussion:</a:t>
                      </a:r>
                      <a:r>
                        <a:rPr lang="en-US" sz="1800" strike="noStrike" baseline="0" dirty="0">
                          <a:effectLst/>
                          <a:latin typeface="+mn-lt"/>
                          <a:ea typeface="Calibri" panose="020F0502020204030204" pitchFamily="34" charset="0"/>
                          <a:cs typeface="Times New Roman" panose="02020603050405020304" pitchFamily="18" charset="0"/>
                        </a:rPr>
                        <a:t> This requirement has two objectives: to facilitate initial installation and alignment of the magnet, and to allow for in situ repair/replacement of the magnet coils or vacuum chamber while minimizing the need for realignment of the magnet. </a:t>
                      </a:r>
                    </a:p>
                  </a:txBody>
                  <a:tcPr marL="45720" marR="45720"/>
                </a:tc>
                <a:tc>
                  <a:txBody>
                    <a:bodyPr/>
                    <a:lstStyle/>
                    <a:p>
                      <a:pPr marL="0" marR="0">
                        <a:spcBef>
                          <a:spcPts val="0"/>
                        </a:spcBef>
                        <a:spcAft>
                          <a:spcPts val="0"/>
                        </a:spcAft>
                      </a:pPr>
                      <a:r>
                        <a:rPr lang="en-US" sz="1800" strike="noStrike" baseline="0" dirty="0">
                          <a:effectLst/>
                          <a:latin typeface="+mn-lt"/>
                          <a:ea typeface="Calibri" panose="020F0502020204030204" pitchFamily="34" charset="0"/>
                          <a:cs typeface="Times New Roman" panose="02020603050405020304" pitchFamily="18" charset="0"/>
                        </a:rPr>
                        <a:t>N/A</a:t>
                      </a:r>
                    </a:p>
                  </a:txBody>
                  <a:tcPr marL="45720" marR="45720"/>
                </a:tc>
                <a:extLst>
                  <a:ext uri="{0D108BD9-81ED-4DB2-BD59-A6C34878D82A}">
                    <a16:rowId xmlns:a16="http://schemas.microsoft.com/office/drawing/2014/main" val="4251547206"/>
                  </a:ext>
                </a:extLst>
              </a:tr>
            </a:tbl>
          </a:graphicData>
        </a:graphic>
      </p:graphicFrame>
    </p:spTree>
    <p:extLst>
      <p:ext uri="{BB962C8B-B14F-4D97-AF65-F5344CB8AC3E}">
        <p14:creationId xmlns:p14="http://schemas.microsoft.com/office/powerpoint/2010/main" val="1242192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6484-9306-4927-B981-87DBA09512A4}"/>
              </a:ext>
            </a:extLst>
          </p:cNvPr>
          <p:cNvSpPr>
            <a:spLocks noGrp="1"/>
          </p:cNvSpPr>
          <p:nvPr>
            <p:ph type="title"/>
          </p:nvPr>
        </p:nvSpPr>
        <p:spPr/>
        <p:txBody>
          <a:bodyPr/>
          <a:lstStyle/>
          <a:p>
            <a:r>
              <a:rPr lang="en-US" dirty="0"/>
              <a:t>Requirements Common to All Extraction Magnets</a:t>
            </a:r>
          </a:p>
        </p:txBody>
      </p:sp>
      <p:graphicFrame>
        <p:nvGraphicFramePr>
          <p:cNvPr id="5" name="Table 5">
            <a:extLst>
              <a:ext uri="{FF2B5EF4-FFF2-40B4-BE49-F238E27FC236}">
                <a16:creationId xmlns:a16="http://schemas.microsoft.com/office/drawing/2014/main" id="{32DB004E-BED0-420B-A58F-AE03D9C40776}"/>
              </a:ext>
            </a:extLst>
          </p:cNvPr>
          <p:cNvGraphicFramePr>
            <a:graphicFrameLocks noGrp="1"/>
          </p:cNvGraphicFramePr>
          <p:nvPr>
            <p:ph idx="1"/>
            <p:extLst>
              <p:ext uri="{D42A27DB-BD31-4B8C-83A1-F6EECF244321}">
                <p14:modId xmlns:p14="http://schemas.microsoft.com/office/powerpoint/2010/main" val="4235211611"/>
              </p:ext>
            </p:extLst>
          </p:nvPr>
        </p:nvGraphicFramePr>
        <p:xfrm>
          <a:off x="407576" y="870030"/>
          <a:ext cx="11376847" cy="2622973"/>
        </p:xfrm>
        <a:graphic>
          <a:graphicData uri="http://schemas.openxmlformats.org/drawingml/2006/table">
            <a:tbl>
              <a:tblPr firstRow="1" bandRow="1">
                <a:tableStyleId>{5C22544A-7EE6-4342-B048-85BDC9FD1C3A}</a:tableStyleId>
              </a:tblPr>
              <a:tblGrid>
                <a:gridCol w="1219518">
                  <a:extLst>
                    <a:ext uri="{9D8B030D-6E8A-4147-A177-3AD203B41FA5}">
                      <a16:colId xmlns:a16="http://schemas.microsoft.com/office/drawing/2014/main" val="2127970812"/>
                    </a:ext>
                  </a:extLst>
                </a:gridCol>
                <a:gridCol w="7205603">
                  <a:extLst>
                    <a:ext uri="{9D8B030D-6E8A-4147-A177-3AD203B41FA5}">
                      <a16:colId xmlns:a16="http://schemas.microsoft.com/office/drawing/2014/main" val="2654520268"/>
                    </a:ext>
                  </a:extLst>
                </a:gridCol>
                <a:gridCol w="2951726">
                  <a:extLst>
                    <a:ext uri="{9D8B030D-6E8A-4147-A177-3AD203B41FA5}">
                      <a16:colId xmlns:a16="http://schemas.microsoft.com/office/drawing/2014/main" val="1058733761"/>
                    </a:ext>
                  </a:extLst>
                </a:gridCol>
              </a:tblGrid>
              <a:tr h="550289">
                <a:tc>
                  <a:txBody>
                    <a:bodyPr/>
                    <a:lstStyle/>
                    <a:p>
                      <a:pPr algn="ctr"/>
                      <a:r>
                        <a:rPr lang="en-US" sz="1600" strike="noStrike" baseline="0" dirty="0"/>
                        <a:t>ID</a:t>
                      </a:r>
                    </a:p>
                  </a:txBody>
                  <a:tcPr/>
                </a:tc>
                <a:tc>
                  <a:txBody>
                    <a:bodyPr/>
                    <a:lstStyle/>
                    <a:p>
                      <a:pPr algn="ctr"/>
                      <a:r>
                        <a:rPr lang="en-US" sz="1600" strike="noStrike" baseline="0" dirty="0"/>
                        <a:t>Requirement – Magnet Assembly</a:t>
                      </a:r>
                    </a:p>
                  </a:txBody>
                  <a:tcPr/>
                </a:tc>
                <a:tc>
                  <a:txBody>
                    <a:bodyPr/>
                    <a:lstStyle/>
                    <a:p>
                      <a:pPr algn="ctr"/>
                      <a:r>
                        <a:rPr lang="en-US" sz="1600" strike="noStrike" baseline="0" dirty="0"/>
                        <a:t>Magnet Design Feature(s)</a:t>
                      </a:r>
                    </a:p>
                  </a:txBody>
                  <a:tcPr/>
                </a:tc>
                <a:extLst>
                  <a:ext uri="{0D108BD9-81ED-4DB2-BD59-A6C34878D82A}">
                    <a16:rowId xmlns:a16="http://schemas.microsoft.com/office/drawing/2014/main" val="62231263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S02.02.03-R022</a:t>
                      </a:r>
                      <a:endParaRPr lang="en-US" sz="1600" strike="noStrike" baseline="0" dirty="0">
                        <a:latin typeface="+mn-lt"/>
                      </a:endParaRPr>
                    </a:p>
                  </a:txBody>
                  <a:tcPr/>
                </a:tc>
                <a:tc>
                  <a:txBody>
                    <a:bodyPr/>
                    <a:lstStyle/>
                    <a:p>
                      <a:r>
                        <a:rPr lang="en-US" sz="1800" strike="noStrike" kern="1200" baseline="0" dirty="0">
                          <a:solidFill>
                            <a:schemeClr val="dk1"/>
                          </a:solidFill>
                          <a:effectLst/>
                          <a:latin typeface="+mn-lt"/>
                          <a:ea typeface="+mn-ea"/>
                          <a:cs typeface="+mn-cs"/>
                        </a:rPr>
                        <a:t>Each extraction quadrupole magnet assembly shall provide an interface for mounting a Beam Loss Monitor.</a:t>
                      </a:r>
                      <a:endParaRPr lang="en-US" sz="1800" strike="noStrike" baseline="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strike="noStrike" baseline="0" dirty="0">
                          <a:effectLst/>
                          <a:latin typeface="+mn-lt"/>
                          <a:ea typeface="Calibri" panose="020F0502020204030204" pitchFamily="34" charset="0"/>
                          <a:cs typeface="Times New Roman" panose="02020603050405020304" pitchFamily="18" charset="0"/>
                        </a:rPr>
                        <a:t>N/A</a:t>
                      </a:r>
                    </a:p>
                  </a:txBody>
                  <a:tcPr marL="45720" marR="45720"/>
                </a:tc>
                <a:extLst>
                  <a:ext uri="{0D108BD9-81ED-4DB2-BD59-A6C34878D82A}">
                    <a16:rowId xmlns:a16="http://schemas.microsoft.com/office/drawing/2014/main" val="1166847870"/>
                  </a:ext>
                </a:extLst>
              </a:tr>
              <a:tr h="1036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trike="noStrike" kern="1200" baseline="0" dirty="0">
                          <a:solidFill>
                            <a:schemeClr val="dk1"/>
                          </a:solidFill>
                          <a:effectLst/>
                          <a:latin typeface="+mn-lt"/>
                          <a:ea typeface="+mn-ea"/>
                          <a:cs typeface="+mn-cs"/>
                        </a:rPr>
                        <a:t>S02.02.03-R023</a:t>
                      </a:r>
                      <a:endParaRPr lang="en-US" sz="1600" strike="noStrike" baseline="0" dirty="0">
                        <a:latin typeface="+mn-lt"/>
                      </a:endParaRPr>
                    </a:p>
                  </a:txBody>
                  <a:tcPr/>
                </a:tc>
                <a:tc>
                  <a:txBody>
                    <a:bodyPr/>
                    <a:lstStyle/>
                    <a:p>
                      <a:r>
                        <a:rPr lang="en-US" sz="1800" strike="noStrike" kern="1200" baseline="0" dirty="0">
                          <a:solidFill>
                            <a:schemeClr val="dk1"/>
                          </a:solidFill>
                          <a:effectLst/>
                          <a:latin typeface="+mn-lt"/>
                          <a:ea typeface="+mn-ea"/>
                          <a:cs typeface="+mn-cs"/>
                        </a:rPr>
                        <a:t>Each extraction magnet assembly shall provide an interface for supporting the vacuum chamber, if required. </a:t>
                      </a:r>
                      <a:endParaRPr lang="en-US" sz="1800" strike="noStrike" baseline="0" dirty="0">
                        <a:effectLst/>
                        <a:latin typeface="+mn-lt"/>
                        <a:ea typeface="Calibri" panose="020F0502020204030204" pitchFamily="34" charset="0"/>
                        <a:cs typeface="Times New Roman" panose="02020603050405020304" pitchFamily="18" charset="0"/>
                      </a:endParaRPr>
                    </a:p>
                  </a:txBody>
                  <a:tcPr marL="45720" marR="45720"/>
                </a:tc>
                <a:tc>
                  <a:txBody>
                    <a:bodyPr/>
                    <a:lstStyle/>
                    <a:p>
                      <a:r>
                        <a:rPr lang="en-US" sz="1800" strike="noStrike" baseline="0" dirty="0">
                          <a:effectLst/>
                          <a:latin typeface="+mn-lt"/>
                          <a:ea typeface="Calibri" panose="020F0502020204030204" pitchFamily="34" charset="0"/>
                          <a:cs typeface="Times New Roman" panose="02020603050405020304" pitchFamily="18" charset="0"/>
                        </a:rPr>
                        <a:t>N/A</a:t>
                      </a:r>
                    </a:p>
                  </a:txBody>
                  <a:tcPr marL="45720" marR="45720"/>
                </a:tc>
                <a:extLst>
                  <a:ext uri="{0D108BD9-81ED-4DB2-BD59-A6C34878D82A}">
                    <a16:rowId xmlns:a16="http://schemas.microsoft.com/office/drawing/2014/main" val="2484280887"/>
                  </a:ext>
                </a:extLst>
              </a:tr>
            </a:tbl>
          </a:graphicData>
        </a:graphic>
      </p:graphicFrame>
    </p:spTree>
    <p:extLst>
      <p:ext uri="{BB962C8B-B14F-4D97-AF65-F5344CB8AC3E}">
        <p14:creationId xmlns:p14="http://schemas.microsoft.com/office/powerpoint/2010/main" val="350665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4564-F069-A011-0CDA-3EBC8C442CE9}"/>
              </a:ext>
            </a:extLst>
          </p:cNvPr>
          <p:cNvSpPr>
            <a:spLocks noGrp="1"/>
          </p:cNvSpPr>
          <p:nvPr>
            <p:ph type="title"/>
          </p:nvPr>
        </p:nvSpPr>
        <p:spPr/>
        <p:txBody>
          <a:bodyPr/>
          <a:lstStyle/>
          <a:p>
            <a:r>
              <a:rPr lang="en-US" dirty="0"/>
              <a:t>Quality Level Determination</a:t>
            </a:r>
          </a:p>
        </p:txBody>
      </p:sp>
      <p:pic>
        <p:nvPicPr>
          <p:cNvPr id="14" name="Picture 13">
            <a:extLst>
              <a:ext uri="{FF2B5EF4-FFF2-40B4-BE49-F238E27FC236}">
                <a16:creationId xmlns:a16="http://schemas.microsoft.com/office/drawing/2014/main" id="{0BD05EC0-4778-2637-8504-4DDF1ADE642B}"/>
              </a:ext>
            </a:extLst>
          </p:cNvPr>
          <p:cNvPicPr>
            <a:picLocks noChangeAspect="1"/>
          </p:cNvPicPr>
          <p:nvPr/>
        </p:nvPicPr>
        <p:blipFill>
          <a:blip r:embed="rId3"/>
          <a:stretch>
            <a:fillRect/>
          </a:stretch>
        </p:blipFill>
        <p:spPr>
          <a:xfrm>
            <a:off x="1090730" y="2299127"/>
            <a:ext cx="10081260" cy="975360"/>
          </a:xfrm>
          <a:prstGeom prst="rect">
            <a:avLst/>
          </a:prstGeom>
        </p:spPr>
      </p:pic>
      <p:pic>
        <p:nvPicPr>
          <p:cNvPr id="22" name="Content Placeholder 21">
            <a:extLst>
              <a:ext uri="{FF2B5EF4-FFF2-40B4-BE49-F238E27FC236}">
                <a16:creationId xmlns:a16="http://schemas.microsoft.com/office/drawing/2014/main" id="{962AEF29-A50B-53BA-7B62-9DE0C79FED9C}"/>
              </a:ext>
            </a:extLst>
          </p:cNvPr>
          <p:cNvPicPr>
            <a:picLocks noGrp="1" noChangeAspect="1"/>
          </p:cNvPicPr>
          <p:nvPr>
            <p:ph idx="1"/>
          </p:nvPr>
        </p:nvPicPr>
        <p:blipFill>
          <a:blip r:embed="rId4"/>
          <a:stretch>
            <a:fillRect/>
          </a:stretch>
        </p:blipFill>
        <p:spPr>
          <a:xfrm>
            <a:off x="1067948" y="1997302"/>
            <a:ext cx="10256520" cy="365760"/>
          </a:xfrm>
        </p:spPr>
      </p:pic>
      <p:sp>
        <p:nvSpPr>
          <p:cNvPr id="23" name="TextBox 22">
            <a:extLst>
              <a:ext uri="{FF2B5EF4-FFF2-40B4-BE49-F238E27FC236}">
                <a16:creationId xmlns:a16="http://schemas.microsoft.com/office/drawing/2014/main" id="{B4267AF2-6CE3-F206-99F4-2F30E354FEB7}"/>
              </a:ext>
            </a:extLst>
          </p:cNvPr>
          <p:cNvSpPr txBox="1"/>
          <p:nvPr/>
        </p:nvSpPr>
        <p:spPr>
          <a:xfrm>
            <a:off x="1246340" y="1238707"/>
            <a:ext cx="8533225" cy="590931"/>
          </a:xfrm>
          <a:prstGeom prst="rect">
            <a:avLst/>
          </a:prstGeom>
          <a:noFill/>
        </p:spPr>
        <p:txBody>
          <a:bodyPr wrap="square" rtlCol="0">
            <a:spAutoFit/>
          </a:bodyPr>
          <a:lstStyle/>
          <a:p>
            <a:pPr algn="l">
              <a:lnSpc>
                <a:spcPct val="90000"/>
              </a:lnSpc>
            </a:pPr>
            <a:r>
              <a:rPr lang="en-US" dirty="0">
                <a:latin typeface="+mn-lt"/>
              </a:rPr>
              <a:t>Health and Safety risk is rated </a:t>
            </a:r>
            <a:r>
              <a:rPr lang="en-US" b="1" dirty="0">
                <a:latin typeface="+mn-lt"/>
              </a:rPr>
              <a:t>Level 1 Serious </a:t>
            </a:r>
            <a:r>
              <a:rPr lang="en-US" dirty="0">
                <a:latin typeface="+mn-lt"/>
              </a:rPr>
              <a:t>because the lifting required to install the magnet could have fatal consequences in an accident. </a:t>
            </a:r>
          </a:p>
        </p:txBody>
      </p:sp>
      <p:sp>
        <p:nvSpPr>
          <p:cNvPr id="24" name="TextBox 23">
            <a:extLst>
              <a:ext uri="{FF2B5EF4-FFF2-40B4-BE49-F238E27FC236}">
                <a16:creationId xmlns:a16="http://schemas.microsoft.com/office/drawing/2014/main" id="{7B339805-8897-6981-2426-F3A4CA62A499}"/>
              </a:ext>
            </a:extLst>
          </p:cNvPr>
          <p:cNvSpPr txBox="1"/>
          <p:nvPr/>
        </p:nvSpPr>
        <p:spPr>
          <a:xfrm>
            <a:off x="1799572" y="3583514"/>
            <a:ext cx="8592855" cy="2336024"/>
          </a:xfrm>
          <a:prstGeom prst="rect">
            <a:avLst/>
          </a:prstGeom>
          <a:noFill/>
        </p:spPr>
        <p:txBody>
          <a:bodyPr wrap="square" rtlCol="0">
            <a:spAutoFit/>
          </a:bodyPr>
          <a:lstStyle/>
          <a:p>
            <a:pPr algn="l">
              <a:lnSpc>
                <a:spcPct val="90000"/>
              </a:lnSpc>
            </a:pPr>
            <a:r>
              <a:rPr lang="en-US" dirty="0">
                <a:latin typeface="+mn-lt"/>
              </a:rPr>
              <a:t>Actions to be taken:</a:t>
            </a:r>
          </a:p>
          <a:p>
            <a:pPr algn="l">
              <a:lnSpc>
                <a:spcPct val="90000"/>
              </a:lnSpc>
            </a:pPr>
            <a:endParaRPr lang="en-US" dirty="0">
              <a:latin typeface="+mn-lt"/>
            </a:endParaRPr>
          </a:p>
          <a:p>
            <a:pPr marL="285750" indent="-285750" algn="l">
              <a:lnSpc>
                <a:spcPct val="90000"/>
              </a:lnSpc>
              <a:buFont typeface="Arial" panose="020B0604020202020204" pitchFamily="34" charset="0"/>
              <a:buChar char="•"/>
            </a:pPr>
            <a:r>
              <a:rPr lang="en-US" dirty="0">
                <a:latin typeface="+mn-lt"/>
              </a:rPr>
              <a:t>Determine what standards apply to the lifting features &amp; verify that the standards are met (ASME BTH-1, Category B?). </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Determine overhead crane hook height in RTBT tunnel and consider using swivel hoist rings. </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Consider risks inherent in lifting magnet with off-center CG. </a:t>
            </a:r>
          </a:p>
        </p:txBody>
      </p:sp>
    </p:spTree>
    <p:extLst>
      <p:ext uri="{BB962C8B-B14F-4D97-AF65-F5344CB8AC3E}">
        <p14:creationId xmlns:p14="http://schemas.microsoft.com/office/powerpoint/2010/main" val="427891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4564-F069-A011-0CDA-3EBC8C442CE9}"/>
              </a:ext>
            </a:extLst>
          </p:cNvPr>
          <p:cNvSpPr>
            <a:spLocks noGrp="1"/>
          </p:cNvSpPr>
          <p:nvPr>
            <p:ph type="title"/>
          </p:nvPr>
        </p:nvSpPr>
        <p:spPr/>
        <p:txBody>
          <a:bodyPr/>
          <a:lstStyle/>
          <a:p>
            <a:r>
              <a:rPr lang="en-US" dirty="0"/>
              <a:t>Quality Level Determination</a:t>
            </a:r>
          </a:p>
        </p:txBody>
      </p:sp>
      <p:pic>
        <p:nvPicPr>
          <p:cNvPr id="22" name="Content Placeholder 21">
            <a:extLst>
              <a:ext uri="{FF2B5EF4-FFF2-40B4-BE49-F238E27FC236}">
                <a16:creationId xmlns:a16="http://schemas.microsoft.com/office/drawing/2014/main" id="{962AEF29-A50B-53BA-7B62-9DE0C79FED9C}"/>
              </a:ext>
            </a:extLst>
          </p:cNvPr>
          <p:cNvPicPr>
            <a:picLocks noGrp="1" noChangeAspect="1"/>
          </p:cNvPicPr>
          <p:nvPr>
            <p:ph idx="1"/>
          </p:nvPr>
        </p:nvPicPr>
        <p:blipFill>
          <a:blip r:embed="rId3"/>
          <a:stretch>
            <a:fillRect/>
          </a:stretch>
        </p:blipFill>
        <p:spPr>
          <a:xfrm>
            <a:off x="1118052" y="2198672"/>
            <a:ext cx="10256520" cy="365760"/>
          </a:xfrm>
        </p:spPr>
      </p:pic>
      <p:sp>
        <p:nvSpPr>
          <p:cNvPr id="23" name="TextBox 22">
            <a:extLst>
              <a:ext uri="{FF2B5EF4-FFF2-40B4-BE49-F238E27FC236}">
                <a16:creationId xmlns:a16="http://schemas.microsoft.com/office/drawing/2014/main" id="{B4267AF2-6CE3-F206-99F4-2F30E354FEB7}"/>
              </a:ext>
            </a:extLst>
          </p:cNvPr>
          <p:cNvSpPr txBox="1"/>
          <p:nvPr/>
        </p:nvSpPr>
        <p:spPr>
          <a:xfrm>
            <a:off x="1246340" y="1238707"/>
            <a:ext cx="8533225" cy="590931"/>
          </a:xfrm>
          <a:prstGeom prst="rect">
            <a:avLst/>
          </a:prstGeom>
          <a:noFill/>
        </p:spPr>
        <p:txBody>
          <a:bodyPr wrap="square" rtlCol="0">
            <a:spAutoFit/>
          </a:bodyPr>
          <a:lstStyle/>
          <a:p>
            <a:pPr algn="l">
              <a:lnSpc>
                <a:spcPct val="90000"/>
              </a:lnSpc>
            </a:pPr>
            <a:r>
              <a:rPr lang="en-US" dirty="0">
                <a:latin typeface="+mn-lt"/>
              </a:rPr>
              <a:t>Functional risk is rated </a:t>
            </a:r>
            <a:r>
              <a:rPr lang="en-US" b="1" dirty="0">
                <a:latin typeface="+mn-lt"/>
              </a:rPr>
              <a:t>Level 1 Serious </a:t>
            </a:r>
            <a:r>
              <a:rPr lang="en-US" dirty="0">
                <a:latin typeface="+mn-lt"/>
              </a:rPr>
              <a:t>because the pulsed dipole function is crucial to achieving one of the KPPs: </a:t>
            </a:r>
          </a:p>
        </p:txBody>
      </p:sp>
      <p:sp>
        <p:nvSpPr>
          <p:cNvPr id="24" name="TextBox 23">
            <a:extLst>
              <a:ext uri="{FF2B5EF4-FFF2-40B4-BE49-F238E27FC236}">
                <a16:creationId xmlns:a16="http://schemas.microsoft.com/office/drawing/2014/main" id="{7B339805-8897-6981-2426-F3A4CA62A499}"/>
              </a:ext>
            </a:extLst>
          </p:cNvPr>
          <p:cNvSpPr txBox="1"/>
          <p:nvPr/>
        </p:nvSpPr>
        <p:spPr>
          <a:xfrm>
            <a:off x="1290181" y="3847668"/>
            <a:ext cx="9146087" cy="1837426"/>
          </a:xfrm>
          <a:prstGeom prst="rect">
            <a:avLst/>
          </a:prstGeom>
          <a:noFill/>
        </p:spPr>
        <p:txBody>
          <a:bodyPr wrap="square" rtlCol="0">
            <a:spAutoFit/>
          </a:bodyPr>
          <a:lstStyle/>
          <a:p>
            <a:pPr algn="l">
              <a:lnSpc>
                <a:spcPct val="90000"/>
              </a:lnSpc>
            </a:pPr>
            <a:r>
              <a:rPr lang="en-US" dirty="0">
                <a:latin typeface="+mn-lt"/>
              </a:rPr>
              <a:t>Actions to be taken:</a:t>
            </a:r>
          </a:p>
          <a:p>
            <a:pPr algn="l">
              <a:lnSpc>
                <a:spcPct val="90000"/>
              </a:lnSpc>
            </a:pPr>
            <a:endParaRPr lang="en-US" dirty="0">
              <a:latin typeface="+mn-lt"/>
            </a:endParaRPr>
          </a:p>
          <a:p>
            <a:pPr marL="285750" indent="-285750">
              <a:lnSpc>
                <a:spcPct val="90000"/>
              </a:lnSpc>
              <a:buFont typeface="Arial" panose="020B0604020202020204" pitchFamily="34" charset="0"/>
              <a:buChar char="•"/>
            </a:pPr>
            <a:r>
              <a:rPr lang="en-US" dirty="0">
                <a:latin typeface="+mn-lt"/>
              </a:rPr>
              <a:t>Review magnetic design to verify integrated field, good field area, field uniformity and estimated residual field.  </a:t>
            </a:r>
          </a:p>
          <a:p>
            <a:pPr marL="285750" indent="-285750" algn="l">
              <a:lnSpc>
                <a:spcPct val="90000"/>
              </a:lnSpc>
              <a:buFont typeface="Arial" panose="020B0604020202020204" pitchFamily="34" charset="0"/>
              <a:buChar char="•"/>
            </a:pP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90000"/>
              </a:lnSpc>
              <a:buFont typeface="Arial" panose="020B0604020202020204" pitchFamily="34" charset="0"/>
              <a:buChar char="•"/>
            </a:pPr>
            <a:r>
              <a:rPr lang="en-US" dirty="0">
                <a:latin typeface="+mn-lt"/>
              </a:rPr>
              <a:t>Verify that the lamination thickness will support the ramp rate. </a:t>
            </a:r>
          </a:p>
          <a:p>
            <a:pPr marL="285750" indent="-285750" algn="l">
              <a:lnSpc>
                <a:spcPct val="90000"/>
              </a:lnSpc>
              <a:buFont typeface="Arial" panose="020B0604020202020204" pitchFamily="34" charset="0"/>
              <a:buChar char="•"/>
            </a:pPr>
            <a:endParaRPr lang="en-US" dirty="0">
              <a:latin typeface="+mn-lt"/>
            </a:endParaRPr>
          </a:p>
        </p:txBody>
      </p:sp>
      <p:pic>
        <p:nvPicPr>
          <p:cNvPr id="4" name="Picture 3">
            <a:extLst>
              <a:ext uri="{FF2B5EF4-FFF2-40B4-BE49-F238E27FC236}">
                <a16:creationId xmlns:a16="http://schemas.microsoft.com/office/drawing/2014/main" id="{8815E0D4-C5EA-86BC-D242-12ECF7E3CDB5}"/>
              </a:ext>
            </a:extLst>
          </p:cNvPr>
          <p:cNvPicPr>
            <a:picLocks noChangeAspect="1"/>
          </p:cNvPicPr>
          <p:nvPr/>
        </p:nvPicPr>
        <p:blipFill>
          <a:blip r:embed="rId4"/>
          <a:stretch>
            <a:fillRect/>
          </a:stretch>
        </p:blipFill>
        <p:spPr>
          <a:xfrm>
            <a:off x="1067968" y="2499792"/>
            <a:ext cx="10241280" cy="1021080"/>
          </a:xfrm>
          <a:prstGeom prst="rect">
            <a:avLst/>
          </a:prstGeom>
        </p:spPr>
      </p:pic>
    </p:spTree>
    <p:extLst>
      <p:ext uri="{BB962C8B-B14F-4D97-AF65-F5344CB8AC3E}">
        <p14:creationId xmlns:p14="http://schemas.microsoft.com/office/powerpoint/2010/main" val="391733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4564-F069-A011-0CDA-3EBC8C442CE9}"/>
              </a:ext>
            </a:extLst>
          </p:cNvPr>
          <p:cNvSpPr>
            <a:spLocks noGrp="1"/>
          </p:cNvSpPr>
          <p:nvPr>
            <p:ph type="title"/>
          </p:nvPr>
        </p:nvSpPr>
        <p:spPr/>
        <p:txBody>
          <a:bodyPr/>
          <a:lstStyle/>
          <a:p>
            <a:r>
              <a:rPr lang="en-US" dirty="0"/>
              <a:t>Quality Level Determination</a:t>
            </a:r>
          </a:p>
        </p:txBody>
      </p:sp>
      <p:pic>
        <p:nvPicPr>
          <p:cNvPr id="8" name="Content Placeholder 7">
            <a:extLst>
              <a:ext uri="{FF2B5EF4-FFF2-40B4-BE49-F238E27FC236}">
                <a16:creationId xmlns:a16="http://schemas.microsoft.com/office/drawing/2014/main" id="{B7F04B4D-3B97-92DF-B4A4-D4609C5C0C0F}"/>
              </a:ext>
            </a:extLst>
          </p:cNvPr>
          <p:cNvPicPr>
            <a:picLocks noGrp="1" noChangeAspect="1"/>
          </p:cNvPicPr>
          <p:nvPr>
            <p:ph idx="1"/>
          </p:nvPr>
        </p:nvPicPr>
        <p:blipFill>
          <a:blip r:embed="rId2"/>
          <a:stretch>
            <a:fillRect/>
          </a:stretch>
        </p:blipFill>
        <p:spPr>
          <a:xfrm>
            <a:off x="710618" y="2795269"/>
            <a:ext cx="10165080" cy="1257300"/>
          </a:xfrm>
        </p:spPr>
      </p:pic>
      <p:sp>
        <p:nvSpPr>
          <p:cNvPr id="5" name="TextBox 4">
            <a:extLst>
              <a:ext uri="{FF2B5EF4-FFF2-40B4-BE49-F238E27FC236}">
                <a16:creationId xmlns:a16="http://schemas.microsoft.com/office/drawing/2014/main" id="{1B777B1B-1871-34EB-2912-C46AD851D259}"/>
              </a:ext>
            </a:extLst>
          </p:cNvPr>
          <p:cNvSpPr txBox="1"/>
          <p:nvPr/>
        </p:nvSpPr>
        <p:spPr>
          <a:xfrm>
            <a:off x="710618" y="1384972"/>
            <a:ext cx="10165080" cy="1338828"/>
          </a:xfrm>
          <a:prstGeom prst="rect">
            <a:avLst/>
          </a:prstGeom>
          <a:noFill/>
        </p:spPr>
        <p:txBody>
          <a:bodyPr wrap="square">
            <a:spAutoFit/>
          </a:bodyPr>
          <a:lstStyle/>
          <a:p>
            <a:pPr algn="l">
              <a:lnSpc>
                <a:spcPct val="90000"/>
              </a:lnSpc>
            </a:pPr>
            <a:r>
              <a:rPr lang="en-US" dirty="0">
                <a:latin typeface="+mn-lt"/>
              </a:rPr>
              <a:t>Availability risk is rated </a:t>
            </a:r>
            <a:r>
              <a:rPr lang="en-US" b="1" dirty="0">
                <a:latin typeface="+mn-lt"/>
              </a:rPr>
              <a:t>Level 2 Important </a:t>
            </a:r>
            <a:r>
              <a:rPr lang="en-US" dirty="0">
                <a:latin typeface="+mn-lt"/>
              </a:rPr>
              <a:t>because of the potential for a coil failure to impact all the STS users and for coil replacement to potentially impact all FTS users as well. </a:t>
            </a:r>
          </a:p>
          <a:p>
            <a:pPr algn="l">
              <a:lnSpc>
                <a:spcPct val="90000"/>
              </a:lnSpc>
            </a:pPr>
            <a:r>
              <a:rPr lang="en-US" dirty="0">
                <a:latin typeface="+mn-lt"/>
              </a:rPr>
              <a:t>Coil failure is deemed to be more likely for this magnet than DC magnets because of the vibration induced by ramping. </a:t>
            </a:r>
          </a:p>
          <a:p>
            <a:pPr algn="l">
              <a:lnSpc>
                <a:spcPct val="90000"/>
              </a:lnSpc>
            </a:pPr>
            <a:endParaRPr lang="en-US" dirty="0">
              <a:latin typeface="+mn-lt"/>
            </a:endParaRPr>
          </a:p>
        </p:txBody>
      </p:sp>
      <p:sp>
        <p:nvSpPr>
          <p:cNvPr id="6" name="TextBox 5">
            <a:extLst>
              <a:ext uri="{FF2B5EF4-FFF2-40B4-BE49-F238E27FC236}">
                <a16:creationId xmlns:a16="http://schemas.microsoft.com/office/drawing/2014/main" id="{C5CE0ABB-7F4F-9EC1-33F1-653EEFF0FECE}"/>
              </a:ext>
            </a:extLst>
          </p:cNvPr>
          <p:cNvSpPr txBox="1"/>
          <p:nvPr/>
        </p:nvSpPr>
        <p:spPr>
          <a:xfrm>
            <a:off x="1553097" y="4195507"/>
            <a:ext cx="9263128" cy="1588127"/>
          </a:xfrm>
          <a:prstGeom prst="rect">
            <a:avLst/>
          </a:prstGeom>
          <a:noFill/>
        </p:spPr>
        <p:txBody>
          <a:bodyPr wrap="square" rtlCol="0">
            <a:spAutoFit/>
          </a:bodyPr>
          <a:lstStyle/>
          <a:p>
            <a:pPr algn="l">
              <a:lnSpc>
                <a:spcPct val="90000"/>
              </a:lnSpc>
            </a:pPr>
            <a:r>
              <a:rPr lang="en-US" dirty="0">
                <a:latin typeface="+mn-lt"/>
              </a:rPr>
              <a:t>Actions to be taken:</a:t>
            </a:r>
          </a:p>
          <a:p>
            <a:pPr algn="l">
              <a:lnSpc>
                <a:spcPct val="90000"/>
              </a:lnSpc>
            </a:pPr>
            <a:endParaRPr lang="en-US" dirty="0">
              <a:latin typeface="+mn-lt"/>
            </a:endParaRPr>
          </a:p>
          <a:p>
            <a:pPr marL="285750" indent="-285750" algn="l">
              <a:lnSpc>
                <a:spcPct val="90000"/>
              </a:lnSpc>
              <a:buFont typeface="Arial" panose="020B0604020202020204" pitchFamily="34" charset="0"/>
              <a:buChar char="•"/>
            </a:pPr>
            <a:r>
              <a:rPr lang="en-US" dirty="0">
                <a:latin typeface="+mn-lt"/>
              </a:rPr>
              <a:t>Review the coil support design for adequate vibration mitigation and consider potential need for periodic maintenance to maintain its integrity. </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Reliability of water connections </a:t>
            </a:r>
          </a:p>
        </p:txBody>
      </p:sp>
    </p:spTree>
    <p:extLst>
      <p:ext uri="{BB962C8B-B14F-4D97-AF65-F5344CB8AC3E}">
        <p14:creationId xmlns:p14="http://schemas.microsoft.com/office/powerpoint/2010/main" val="362070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4564-F069-A011-0CDA-3EBC8C442CE9}"/>
              </a:ext>
            </a:extLst>
          </p:cNvPr>
          <p:cNvSpPr>
            <a:spLocks noGrp="1"/>
          </p:cNvSpPr>
          <p:nvPr>
            <p:ph type="title"/>
          </p:nvPr>
        </p:nvSpPr>
        <p:spPr/>
        <p:txBody>
          <a:bodyPr/>
          <a:lstStyle/>
          <a:p>
            <a:r>
              <a:rPr lang="en-US" dirty="0"/>
              <a:t>Quality Level Determination</a:t>
            </a:r>
          </a:p>
        </p:txBody>
      </p:sp>
      <p:pic>
        <p:nvPicPr>
          <p:cNvPr id="12" name="Picture 11" descr="Graphical user interface, text, application, email&#10;&#10;Description automatically generated">
            <a:extLst>
              <a:ext uri="{FF2B5EF4-FFF2-40B4-BE49-F238E27FC236}">
                <a16:creationId xmlns:a16="http://schemas.microsoft.com/office/drawing/2014/main" id="{66F6AC44-94D3-0455-4742-00728C72D242}"/>
              </a:ext>
            </a:extLst>
          </p:cNvPr>
          <p:cNvPicPr>
            <a:picLocks noChangeAspect="1"/>
          </p:cNvPicPr>
          <p:nvPr/>
        </p:nvPicPr>
        <p:blipFill>
          <a:blip r:embed="rId2"/>
          <a:stretch>
            <a:fillRect/>
          </a:stretch>
        </p:blipFill>
        <p:spPr>
          <a:xfrm>
            <a:off x="649658" y="2059489"/>
            <a:ext cx="10226040" cy="2575560"/>
          </a:xfrm>
          <a:prstGeom prst="rect">
            <a:avLst/>
          </a:prstGeom>
        </p:spPr>
      </p:pic>
      <p:sp>
        <p:nvSpPr>
          <p:cNvPr id="5" name="TextBox 4">
            <a:extLst>
              <a:ext uri="{FF2B5EF4-FFF2-40B4-BE49-F238E27FC236}">
                <a16:creationId xmlns:a16="http://schemas.microsoft.com/office/drawing/2014/main" id="{81F7D2EB-F086-F650-4058-FA1696056917}"/>
              </a:ext>
            </a:extLst>
          </p:cNvPr>
          <p:cNvSpPr txBox="1"/>
          <p:nvPr/>
        </p:nvSpPr>
        <p:spPr>
          <a:xfrm>
            <a:off x="710618" y="1384972"/>
            <a:ext cx="10165080" cy="590931"/>
          </a:xfrm>
          <a:prstGeom prst="rect">
            <a:avLst/>
          </a:prstGeom>
          <a:noFill/>
        </p:spPr>
        <p:txBody>
          <a:bodyPr wrap="square">
            <a:spAutoFit/>
          </a:bodyPr>
          <a:lstStyle/>
          <a:p>
            <a:pPr algn="l">
              <a:lnSpc>
                <a:spcPct val="90000"/>
              </a:lnSpc>
            </a:pPr>
            <a:r>
              <a:rPr lang="en-US" dirty="0">
                <a:latin typeface="+mn-lt"/>
              </a:rPr>
              <a:t>Material/Supplier availability risk is rated </a:t>
            </a:r>
            <a:r>
              <a:rPr lang="en-US" b="1" dirty="0">
                <a:latin typeface="+mn-lt"/>
              </a:rPr>
              <a:t>Level 2 Important </a:t>
            </a:r>
            <a:r>
              <a:rPr lang="en-US" dirty="0">
                <a:latin typeface="+mn-lt"/>
              </a:rPr>
              <a:t>because of the potential for long lead times. </a:t>
            </a:r>
          </a:p>
        </p:txBody>
      </p:sp>
      <p:sp>
        <p:nvSpPr>
          <p:cNvPr id="6" name="TextBox 5">
            <a:extLst>
              <a:ext uri="{FF2B5EF4-FFF2-40B4-BE49-F238E27FC236}">
                <a16:creationId xmlns:a16="http://schemas.microsoft.com/office/drawing/2014/main" id="{EB626663-7B2D-4412-8BD6-970DE745918B}"/>
              </a:ext>
            </a:extLst>
          </p:cNvPr>
          <p:cNvSpPr txBox="1"/>
          <p:nvPr/>
        </p:nvSpPr>
        <p:spPr>
          <a:xfrm>
            <a:off x="1161594" y="4928263"/>
            <a:ext cx="9263128" cy="1089529"/>
          </a:xfrm>
          <a:prstGeom prst="rect">
            <a:avLst/>
          </a:prstGeom>
          <a:noFill/>
        </p:spPr>
        <p:txBody>
          <a:bodyPr wrap="square" rtlCol="0">
            <a:spAutoFit/>
          </a:bodyPr>
          <a:lstStyle/>
          <a:p>
            <a:pPr algn="l">
              <a:lnSpc>
                <a:spcPct val="90000"/>
              </a:lnSpc>
            </a:pPr>
            <a:r>
              <a:rPr lang="en-US" dirty="0">
                <a:latin typeface="+mn-lt"/>
              </a:rPr>
              <a:t>Actions to be taken:</a:t>
            </a:r>
          </a:p>
          <a:p>
            <a:pPr algn="l">
              <a:lnSpc>
                <a:spcPct val="90000"/>
              </a:lnSpc>
            </a:pPr>
            <a:endParaRPr lang="en-US" dirty="0">
              <a:latin typeface="+mn-lt"/>
            </a:endParaRPr>
          </a:p>
          <a:p>
            <a:pPr marL="285750" indent="-285750" algn="l">
              <a:lnSpc>
                <a:spcPct val="90000"/>
              </a:lnSpc>
              <a:buFont typeface="Arial" panose="020B0604020202020204" pitchFamily="34" charset="0"/>
              <a:buChar char="•"/>
            </a:pPr>
            <a:r>
              <a:rPr lang="en-US" dirty="0">
                <a:latin typeface="+mn-lt"/>
              </a:rPr>
              <a:t>Review the acquisition plan &amp; procurement schedule for adequate contingency. </a:t>
            </a:r>
          </a:p>
        </p:txBody>
      </p:sp>
    </p:spTree>
    <p:extLst>
      <p:ext uri="{BB962C8B-B14F-4D97-AF65-F5344CB8AC3E}">
        <p14:creationId xmlns:p14="http://schemas.microsoft.com/office/powerpoint/2010/main" val="38992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0EF4-0C51-6E28-FC7B-09E96C33A314}"/>
              </a:ext>
            </a:extLst>
          </p:cNvPr>
          <p:cNvSpPr>
            <a:spLocks noGrp="1"/>
          </p:cNvSpPr>
          <p:nvPr>
            <p:ph type="title"/>
          </p:nvPr>
        </p:nvSpPr>
        <p:spPr/>
        <p:txBody>
          <a:bodyPr/>
          <a:lstStyle/>
          <a:p>
            <a:r>
              <a:rPr lang="en-US" dirty="0"/>
              <a:t>Summary – Quality Level Review Actions</a:t>
            </a:r>
          </a:p>
        </p:txBody>
      </p:sp>
      <p:sp>
        <p:nvSpPr>
          <p:cNvPr id="3" name="Content Placeholder 2">
            <a:extLst>
              <a:ext uri="{FF2B5EF4-FFF2-40B4-BE49-F238E27FC236}">
                <a16:creationId xmlns:a16="http://schemas.microsoft.com/office/drawing/2014/main" id="{A9DD75AE-2BD2-02A4-D0CA-3DA3A454EA5D}"/>
              </a:ext>
            </a:extLst>
          </p:cNvPr>
          <p:cNvSpPr>
            <a:spLocks noGrp="1"/>
          </p:cNvSpPr>
          <p:nvPr>
            <p:ph idx="1"/>
          </p:nvPr>
        </p:nvSpPr>
        <p:spPr>
          <a:xfrm>
            <a:off x="429767" y="1129079"/>
            <a:ext cx="11430000" cy="4047778"/>
          </a:xfrm>
        </p:spPr>
        <p:txBody>
          <a:bodyPr/>
          <a:lstStyle/>
          <a:p>
            <a:pPr marL="285750" indent="-285750" algn="l">
              <a:lnSpc>
                <a:spcPct val="90000"/>
              </a:lnSpc>
              <a:buFont typeface="Arial" panose="020B0604020202020204" pitchFamily="34" charset="0"/>
              <a:buChar char="•"/>
            </a:pPr>
            <a:r>
              <a:rPr lang="en-US" sz="2000" dirty="0">
                <a:latin typeface="+mn-lt"/>
              </a:rPr>
              <a:t>Determine what standards apply to the lifting features &amp; verify that the standards are met (ASME BTH-1, Category B?). </a:t>
            </a:r>
          </a:p>
          <a:p>
            <a:pPr marL="285750" indent="-285750" algn="l">
              <a:lnSpc>
                <a:spcPct val="90000"/>
              </a:lnSpc>
              <a:buFont typeface="Arial" panose="020B0604020202020204" pitchFamily="34" charset="0"/>
              <a:buChar char="•"/>
            </a:pPr>
            <a:r>
              <a:rPr lang="en-US" sz="2000" dirty="0">
                <a:latin typeface="+mn-lt"/>
              </a:rPr>
              <a:t>Determine overhead crane hook height in RTBT tunnel and consider using swivel hoist rings. </a:t>
            </a:r>
          </a:p>
          <a:p>
            <a:pPr marL="285750" indent="-285750" algn="l">
              <a:lnSpc>
                <a:spcPct val="90000"/>
              </a:lnSpc>
              <a:spcBef>
                <a:spcPts val="0"/>
              </a:spcBef>
              <a:buFont typeface="Arial" panose="020B0604020202020204" pitchFamily="34" charset="0"/>
              <a:buChar char="•"/>
            </a:pPr>
            <a:endParaRPr lang="en-US" sz="2000" dirty="0">
              <a:latin typeface="+mn-lt"/>
            </a:endParaRPr>
          </a:p>
          <a:p>
            <a:pPr marL="285750" indent="-285750" algn="l">
              <a:lnSpc>
                <a:spcPct val="90000"/>
              </a:lnSpc>
              <a:spcBef>
                <a:spcPts val="0"/>
              </a:spcBef>
              <a:buFont typeface="Arial" panose="020B0604020202020204" pitchFamily="34" charset="0"/>
              <a:buChar char="•"/>
            </a:pPr>
            <a:r>
              <a:rPr lang="en-US" sz="2000" dirty="0">
                <a:latin typeface="+mn-lt"/>
              </a:rPr>
              <a:t>Consider risks inherent in lifting magnet with off-center CG. </a:t>
            </a:r>
          </a:p>
          <a:p>
            <a:pPr marL="0" indent="0" algn="l">
              <a:lnSpc>
                <a:spcPct val="90000"/>
              </a:lnSpc>
              <a:spcBef>
                <a:spcPts val="0"/>
              </a:spcBef>
              <a:buNone/>
            </a:pPr>
            <a:endParaRPr lang="en-US" sz="2000" dirty="0">
              <a:latin typeface="+mn-lt"/>
            </a:endParaRPr>
          </a:p>
          <a:p>
            <a:pPr marL="285750" indent="-285750">
              <a:lnSpc>
                <a:spcPct val="90000"/>
              </a:lnSpc>
              <a:spcBef>
                <a:spcPts val="0"/>
              </a:spcBef>
              <a:buFont typeface="Arial" panose="020B0604020202020204" pitchFamily="34" charset="0"/>
              <a:buChar char="•"/>
            </a:pPr>
            <a:r>
              <a:rPr lang="en-US" sz="2000" dirty="0">
                <a:latin typeface="+mn-lt"/>
              </a:rPr>
              <a:t>Review magnetic design to verify integrated field, good field area, field uniformity and estimated residual field.  </a:t>
            </a:r>
          </a:p>
          <a:p>
            <a:pPr marL="285750" indent="-285750" algn="l">
              <a:lnSpc>
                <a:spcPct val="90000"/>
              </a:lnSpc>
              <a:spcBef>
                <a:spcPts val="0"/>
              </a:spcBef>
              <a:buFont typeface="Arial" panose="020B0604020202020204" pitchFamily="34" charset="0"/>
              <a:buChar char="•"/>
            </a:pPr>
            <a:endParaRPr lang="en-US" sz="2000" dirty="0">
              <a:latin typeface="+mn-lt"/>
            </a:endParaRPr>
          </a:p>
          <a:p>
            <a:pPr marL="285750" indent="-285750">
              <a:lnSpc>
                <a:spcPct val="90000"/>
              </a:lnSpc>
              <a:spcBef>
                <a:spcPts val="0"/>
              </a:spcBef>
              <a:buFont typeface="Arial" panose="020B0604020202020204" pitchFamily="34" charset="0"/>
              <a:buChar char="•"/>
            </a:pPr>
            <a:r>
              <a:rPr lang="en-US" sz="2000" dirty="0">
                <a:latin typeface="+mn-lt"/>
              </a:rPr>
              <a:t>Verify that the lamination thickness will support the ramp rate. </a:t>
            </a:r>
          </a:p>
          <a:p>
            <a:pPr marL="0" indent="0">
              <a:lnSpc>
                <a:spcPct val="90000"/>
              </a:lnSpc>
              <a:spcBef>
                <a:spcPts val="0"/>
              </a:spcBef>
              <a:buNone/>
            </a:pPr>
            <a:endParaRPr lang="en-US" sz="2000" dirty="0">
              <a:latin typeface="+mn-lt"/>
            </a:endParaRPr>
          </a:p>
          <a:p>
            <a:pPr marL="285750" indent="-285750">
              <a:spcBef>
                <a:spcPts val="0"/>
              </a:spcBef>
              <a:buFont typeface="Arial" panose="020B0604020202020204" pitchFamily="34" charset="0"/>
              <a:buChar char="•"/>
            </a:pPr>
            <a:r>
              <a:rPr lang="en-US" sz="2000" dirty="0">
                <a:latin typeface="+mn-lt"/>
              </a:rPr>
              <a:t>Review the coil support design for adequate vibration mitigation and consider potential need for periodic maintenance to maintain its integrity. </a:t>
            </a:r>
          </a:p>
          <a:p>
            <a:pPr marL="285750" indent="-285750">
              <a:spcBef>
                <a:spcPts val="0"/>
              </a:spcBef>
              <a:buFont typeface="Arial" panose="020B0604020202020204" pitchFamily="34" charset="0"/>
              <a:buChar char="•"/>
            </a:pPr>
            <a:endParaRPr lang="en-US" sz="2000" dirty="0">
              <a:latin typeface="+mn-lt"/>
            </a:endParaRPr>
          </a:p>
          <a:p>
            <a:pPr marL="285750" indent="-285750">
              <a:spcBef>
                <a:spcPts val="0"/>
              </a:spcBef>
              <a:buFont typeface="Arial" panose="020B0604020202020204" pitchFamily="34" charset="0"/>
              <a:buChar char="•"/>
            </a:pPr>
            <a:r>
              <a:rPr lang="en-US" sz="2000" dirty="0">
                <a:latin typeface="+mn-lt"/>
              </a:rPr>
              <a:t>Review reliability of water connections</a:t>
            </a:r>
          </a:p>
          <a:p>
            <a:pPr marL="285750" indent="-285750">
              <a:lnSpc>
                <a:spcPct val="90000"/>
              </a:lnSpc>
              <a:spcBef>
                <a:spcPts val="0"/>
              </a:spcBef>
              <a:buFont typeface="Arial" panose="020B0604020202020204" pitchFamily="34" charset="0"/>
              <a:buChar char="•"/>
            </a:pPr>
            <a:endParaRPr lang="en-US" sz="1800" dirty="0">
              <a:latin typeface="+mn-lt"/>
            </a:endParaRPr>
          </a:p>
          <a:p>
            <a:pPr marL="285750" indent="-285750" algn="l">
              <a:lnSpc>
                <a:spcPct val="90000"/>
              </a:lnSpc>
              <a:spcBef>
                <a:spcPts val="0"/>
              </a:spcBef>
              <a:buFont typeface="Arial" panose="020B0604020202020204" pitchFamily="34" charset="0"/>
              <a:buChar char="•"/>
            </a:pPr>
            <a:endParaRPr lang="en-US" sz="1800" dirty="0">
              <a:latin typeface="+mn-lt"/>
            </a:endParaRPr>
          </a:p>
          <a:p>
            <a:endParaRPr lang="en-US" dirty="0"/>
          </a:p>
        </p:txBody>
      </p:sp>
    </p:spTree>
    <p:extLst>
      <p:ext uri="{BB962C8B-B14F-4D97-AF65-F5344CB8AC3E}">
        <p14:creationId xmlns:p14="http://schemas.microsoft.com/office/powerpoint/2010/main" val="301636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6DA1-5506-4E52-8C25-2531B50F5905}"/>
              </a:ext>
            </a:extLst>
          </p:cNvPr>
          <p:cNvSpPr>
            <a:spLocks noGrp="1"/>
          </p:cNvSpPr>
          <p:nvPr>
            <p:ph type="title"/>
          </p:nvPr>
        </p:nvSpPr>
        <p:spPr/>
        <p:txBody>
          <a:bodyPr/>
          <a:lstStyle/>
          <a:p>
            <a:r>
              <a:rPr lang="en-US" dirty="0"/>
              <a:t>Pulsed Dipole Requirements</a:t>
            </a:r>
          </a:p>
        </p:txBody>
      </p:sp>
      <p:graphicFrame>
        <p:nvGraphicFramePr>
          <p:cNvPr id="8" name="Table 8">
            <a:extLst>
              <a:ext uri="{FF2B5EF4-FFF2-40B4-BE49-F238E27FC236}">
                <a16:creationId xmlns:a16="http://schemas.microsoft.com/office/drawing/2014/main" id="{41C7C836-0FF9-420E-853C-4A8DFCB03387}"/>
              </a:ext>
            </a:extLst>
          </p:cNvPr>
          <p:cNvGraphicFramePr>
            <a:graphicFrameLocks noGrp="1"/>
          </p:cNvGraphicFramePr>
          <p:nvPr>
            <p:ph idx="1"/>
            <p:extLst>
              <p:ext uri="{D42A27DB-BD31-4B8C-83A1-F6EECF244321}">
                <p14:modId xmlns:p14="http://schemas.microsoft.com/office/powerpoint/2010/main" val="1471680938"/>
              </p:ext>
            </p:extLst>
          </p:nvPr>
        </p:nvGraphicFramePr>
        <p:xfrm>
          <a:off x="386715" y="952500"/>
          <a:ext cx="11549580" cy="5133507"/>
        </p:xfrm>
        <a:graphic>
          <a:graphicData uri="http://schemas.openxmlformats.org/drawingml/2006/table">
            <a:tbl>
              <a:tblPr firstRow="1" bandRow="1">
                <a:tableStyleId>{5C22544A-7EE6-4342-B048-85BDC9FD1C3A}</a:tableStyleId>
              </a:tblPr>
              <a:tblGrid>
                <a:gridCol w="1220209">
                  <a:extLst>
                    <a:ext uri="{9D8B030D-6E8A-4147-A177-3AD203B41FA5}">
                      <a16:colId xmlns:a16="http://schemas.microsoft.com/office/drawing/2014/main" val="376175056"/>
                    </a:ext>
                  </a:extLst>
                </a:gridCol>
                <a:gridCol w="6851276">
                  <a:extLst>
                    <a:ext uri="{9D8B030D-6E8A-4147-A177-3AD203B41FA5}">
                      <a16:colId xmlns:a16="http://schemas.microsoft.com/office/drawing/2014/main" val="3733567680"/>
                    </a:ext>
                  </a:extLst>
                </a:gridCol>
                <a:gridCol w="3478095">
                  <a:extLst>
                    <a:ext uri="{9D8B030D-6E8A-4147-A177-3AD203B41FA5}">
                      <a16:colId xmlns:a16="http://schemas.microsoft.com/office/drawing/2014/main" val="4221046915"/>
                    </a:ext>
                  </a:extLst>
                </a:gridCol>
              </a:tblGrid>
              <a:tr h="561507">
                <a:tc>
                  <a:txBody>
                    <a:bodyPr/>
                    <a:lstStyle/>
                    <a:p>
                      <a:pPr algn="ctr"/>
                      <a:r>
                        <a:rPr lang="en-US" sz="1600" dirty="0"/>
                        <a:t>ID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Requirement – Pulsed Dipole Magnet System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Magnet Design Feature(s)</a:t>
                      </a:r>
                    </a:p>
                  </a:txBody>
                  <a:tcPr/>
                </a:tc>
                <a:extLst>
                  <a:ext uri="{0D108BD9-81ED-4DB2-BD59-A6C34878D82A}">
                    <a16:rowId xmlns:a16="http://schemas.microsoft.com/office/drawing/2014/main" val="1434411135"/>
                  </a:ext>
                </a:extLst>
              </a:tr>
              <a:tr h="370840">
                <a:tc>
                  <a:txBody>
                    <a:bodyPr/>
                    <a:lstStyle/>
                    <a:p>
                      <a:r>
                        <a:rPr lang="en-US" sz="1800" b="0" i="0" kern="1200" dirty="0">
                          <a:solidFill>
                            <a:schemeClr val="dk1"/>
                          </a:solidFill>
                          <a:effectLst/>
                          <a:latin typeface="+mn-lt"/>
                          <a:ea typeface="+mn-ea"/>
                          <a:cs typeface="+mn-cs"/>
                        </a:rPr>
                        <a:t>S02.02.03-R030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The Pulsed Dipole System shall produce an integrated field ≥ 0.1839 T-m for ≥ 2 </a:t>
                      </a:r>
                      <a:r>
                        <a:rPr lang="en-US" sz="1800" b="0" i="0" kern="1200" dirty="0" err="1">
                          <a:solidFill>
                            <a:schemeClr val="dk1"/>
                          </a:solidFill>
                          <a:effectLst/>
                          <a:latin typeface="+mn-lt"/>
                          <a:ea typeface="+mn-ea"/>
                          <a:cs typeface="+mn-cs"/>
                        </a:rPr>
                        <a:t>ms</a:t>
                      </a:r>
                      <a:r>
                        <a:rPr lang="en-US" sz="1800" b="0" i="0" kern="1200" dirty="0">
                          <a:solidFill>
                            <a:schemeClr val="dk1"/>
                          </a:solidFill>
                          <a:effectLst/>
                          <a:latin typeface="+mn-lt"/>
                          <a:ea typeface="+mn-ea"/>
                          <a:cs typeface="+mn-cs"/>
                        </a:rPr>
                        <a:t>, cycling at 15 Hz.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Discussion: </a:t>
                      </a:r>
                      <a:r>
                        <a:rPr lang="en-US" sz="1800" b="0" i="0" kern="1200" dirty="0">
                          <a:solidFill>
                            <a:schemeClr val="dk1"/>
                          </a:solidFill>
                          <a:effectLst/>
                          <a:latin typeface="+mn-lt"/>
                          <a:ea typeface="+mn-ea"/>
                          <a:cs typeface="+mn-cs"/>
                        </a:rPr>
                        <a:t>This is based on RTBT lattice v5 as described in STS Beam Line Optics Design [7] with a 10% margin. The strongest magnet (RTBT:HKick09:1) uses field of 0.190 T over effective length of 0.88 m for a bend angle of 1.412 degrees. Note that FNL 3D field map is used in optics calculations.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Integrated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Lamination thickness</a:t>
                      </a:r>
                    </a:p>
                  </a:txBody>
                  <a:tcPr/>
                </a:tc>
                <a:extLst>
                  <a:ext uri="{0D108BD9-81ED-4DB2-BD59-A6C34878D82A}">
                    <a16:rowId xmlns:a16="http://schemas.microsoft.com/office/drawing/2014/main" val="3630164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S02.02.03-R031</a:t>
                      </a:r>
                      <a:endParaRPr lang="en-US" sz="1600" dirty="0"/>
                    </a:p>
                  </a:txBody>
                  <a:tcPr/>
                </a:tc>
                <a:tc>
                  <a:txBody>
                    <a:bodyPr/>
                    <a:lstStyle/>
                    <a:p>
                      <a:r>
                        <a:rPr lang="en-US" sz="1800" b="0" i="0" kern="1200" dirty="0">
                          <a:solidFill>
                            <a:schemeClr val="dk1"/>
                          </a:solidFill>
                          <a:effectLst/>
                          <a:latin typeface="+mn-lt"/>
                          <a:ea typeface="+mn-ea"/>
                          <a:cs typeface="+mn-cs"/>
                        </a:rPr>
                        <a:t>The Pulsed Dipole System shall have a good field area ≥ ± 4.5 cm (1.8 in) horizontal and ≥ ± 5.7 cm (2.2 in) vertical.</a:t>
                      </a:r>
                    </a:p>
                    <a:p>
                      <a:endParaRPr lang="en-US" sz="1800" b="0" i="0" kern="1200" dirty="0">
                        <a:solidFill>
                          <a:schemeClr val="dk1"/>
                        </a:solidFill>
                        <a:effectLst/>
                        <a:latin typeface="+mn-lt"/>
                        <a:ea typeface="+mn-ea"/>
                        <a:cs typeface="+mn-cs"/>
                      </a:endParaRPr>
                    </a:p>
                    <a:p>
                      <a:r>
                        <a:rPr lang="en-US" sz="1800" b="1" i="0" kern="1200" dirty="0">
                          <a:solidFill>
                            <a:schemeClr val="dk1"/>
                          </a:solidFill>
                          <a:effectLst/>
                          <a:latin typeface="+mn-lt"/>
                          <a:ea typeface="+mn-ea"/>
                          <a:cs typeface="+mn-cs"/>
                        </a:rPr>
                        <a:t>Discussion: </a:t>
                      </a:r>
                      <a:r>
                        <a:rPr lang="en-US" sz="1800" b="0" i="0" kern="1200" dirty="0">
                          <a:solidFill>
                            <a:schemeClr val="dk1"/>
                          </a:solidFill>
                          <a:effectLst/>
                          <a:latin typeface="+mn-lt"/>
                          <a:ea typeface="+mn-ea"/>
                          <a:cs typeface="+mn-cs"/>
                        </a:rPr>
                        <a:t>This is based on RTBT lattice v5 as described in STS Beam Line Optics Design [7]. Note that FNL 3D field map is used in optics calculations. </a:t>
                      </a:r>
                    </a:p>
                    <a:p>
                      <a:endParaRPr lang="en-US"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Good field area </a:t>
                      </a:r>
                    </a:p>
                  </a:txBody>
                  <a:tcPr/>
                </a:tc>
                <a:extLst>
                  <a:ext uri="{0D108BD9-81ED-4DB2-BD59-A6C34878D82A}">
                    <a16:rowId xmlns:a16="http://schemas.microsoft.com/office/drawing/2014/main" val="2284221938"/>
                  </a:ext>
                </a:extLst>
              </a:tr>
            </a:tbl>
          </a:graphicData>
        </a:graphic>
      </p:graphicFrame>
    </p:spTree>
    <p:extLst>
      <p:ext uri="{BB962C8B-B14F-4D97-AF65-F5344CB8AC3E}">
        <p14:creationId xmlns:p14="http://schemas.microsoft.com/office/powerpoint/2010/main" val="3603752416"/>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16x9_180808" id="{EF133236-4FD1-4E83-B0AC-464DEE56453C}" vid="{ECDBAF0C-67FD-47C6-9CC9-5310617ED09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6337305588D45ABECA6F617762C6F" ma:contentTypeVersion="7" ma:contentTypeDescription="Create a new document." ma:contentTypeScope="" ma:versionID="a496c996e1e8a1947239958955201df3">
  <xsd:schema xmlns:xsd="http://www.w3.org/2001/XMLSchema" xmlns:xs="http://www.w3.org/2001/XMLSchema" xmlns:p="http://schemas.microsoft.com/office/2006/metadata/properties" xmlns:ns1="http://schemas.microsoft.com/sharepoint/v3" xmlns:ns2="c0ae1526-a413-44b3-a9f1-197380d7ad63" xmlns:ns3="e4a3cf16-f000-411a-8b9f-ac8de5bd4628" targetNamespace="http://schemas.microsoft.com/office/2006/metadata/properties" ma:root="true" ma:fieldsID="0a8510c01a7abdae4beac4307b085591" ns1:_="" ns2:_="" ns3:_="">
    <xsd:import namespace="http://schemas.microsoft.com/sharepoint/v3"/>
    <xsd:import namespace="c0ae1526-a413-44b3-a9f1-197380d7ad63"/>
    <xsd:import namespace="e4a3cf16-f000-411a-8b9f-ac8de5bd46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PublishingStartDate" minOccurs="0"/>
                <xsd:element ref="ns1:PublishingExpirationDat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ae1526-a413-44b3-a9f1-197380d7a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a3cf16-f000-411a-8b9f-ac8de5bd46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5BA20C22-D077-412B-81BA-8B2541026FAD}">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sharepoint/v3"/>
  </ds:schemaRefs>
</ds:datastoreItem>
</file>

<file path=customXml/itemProps3.xml><?xml version="1.0" encoding="utf-8"?>
<ds:datastoreItem xmlns:ds="http://schemas.openxmlformats.org/officeDocument/2006/customXml" ds:itemID="{61E32291-B945-4EE0-93D7-9659E93E8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ae1526-a413-44b3-a9f1-197380d7ad63"/>
    <ds:schemaRef ds:uri="e4a3cf16-f000-411a-8b9f-ac8de5bd4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ORNL-template-16x9-180808</Template>
  <TotalTime>0</TotalTime>
  <Words>3979</Words>
  <Application>Microsoft Office PowerPoint</Application>
  <PresentationFormat>Widescreen</PresentationFormat>
  <Paragraphs>451</Paragraphs>
  <Slides>38</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Century Gothic</vt:lpstr>
      <vt:lpstr>ORNL</vt:lpstr>
      <vt:lpstr>Pulsed Dipole (25D50) Requirements</vt:lpstr>
      <vt:lpstr>Outline</vt:lpstr>
      <vt:lpstr>Definitions</vt:lpstr>
      <vt:lpstr>Quality Level Determination</vt:lpstr>
      <vt:lpstr>Quality Level Determination</vt:lpstr>
      <vt:lpstr>Quality Level Determination</vt:lpstr>
      <vt:lpstr>Quality Level Determination</vt:lpstr>
      <vt:lpstr>Summary – Quality Level Review Actions</vt:lpstr>
      <vt:lpstr>Pulsed Dipole Requirements</vt:lpstr>
      <vt:lpstr>Pulsed Dipole Requirements</vt:lpstr>
      <vt:lpstr>Pulsed Dipole Requirements</vt:lpstr>
      <vt:lpstr>Pulsed Dipole Requirements</vt:lpstr>
      <vt:lpstr>Pulsed Dipole Requirements</vt:lpstr>
      <vt:lpstr>Pulsed Dipole Requirements</vt:lpstr>
      <vt:lpstr>Pulsed Dipole Requirements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Requirements Common to All Extraction Magnets</vt:lpstr>
      <vt:lpstr>Verification Plan</vt:lpstr>
      <vt:lpstr>Discussion</vt:lpstr>
      <vt:lpstr>Extraction Magnet Requirements from  S02020300-SRD10000 R01 not applicable to Pulsed Dipole Magnet Assy </vt:lpstr>
      <vt:lpstr>Pulsed Dipole Requirements</vt:lpstr>
      <vt:lpstr>Pulsed Dipole Requirements</vt:lpstr>
      <vt:lpstr>Pulsed Dipole Requirements</vt:lpstr>
      <vt:lpstr>Pulsed Dipole Requirements</vt:lpstr>
      <vt:lpstr>Requirements Common to All Extraction Magnets</vt:lpstr>
      <vt:lpstr>Requirements Common to All Extraction Magnets</vt:lpstr>
      <vt:lpstr>Requirements Common to All Extraction Magnets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2020-03-26T15:10:56Z</dcterms:created>
  <dcterms:modified xsi:type="dcterms:W3CDTF">2023-03-03T20:29:56Z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0x010100B076337305588D45ABECA6F617762C6F</vt:lpwstr>
  </property>
  <property fmtid="{D5CDD505-2E9C-101B-9397-08002B2CF9AE}" pid="3" name="Order">
    <vt:r8>18100</vt:r8>
  </property>
  <property fmtid="{D5CDD505-2E9C-101B-9397-08002B2CF9AE}" pid="4" name="GUID">
    <vt:lpwstr>42b6f0ba-36c8-4301-8891-17ebf0c53400</vt:lpwstr>
  </property>
</Properties>
</file>