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32" r:id="rId6"/>
    <p:sldId id="2733" r:id="rId7"/>
    <p:sldId id="2739" r:id="rId8"/>
    <p:sldId id="283" r:id="rId9"/>
    <p:sldId id="2753" r:id="rId10"/>
    <p:sldId id="2752" r:id="rId11"/>
    <p:sldId id="2754" r:id="rId12"/>
    <p:sldId id="2755" r:id="rId13"/>
    <p:sldId id="2756" r:id="rId14"/>
    <p:sldId id="2757" r:id="rId15"/>
    <p:sldId id="2758" r:id="rId16"/>
    <p:sldId id="2759" r:id="rId17"/>
    <p:sldId id="2760" r:id="rId18"/>
    <p:sldId id="2761" r:id="rId19"/>
    <p:sldId id="2762" r:id="rId20"/>
    <p:sldId id="285" r:id="rId21"/>
    <p:sldId id="2746" r:id="rId22"/>
    <p:sldId id="2748" r:id="rId23"/>
    <p:sldId id="2749" r:id="rId24"/>
    <p:sldId id="2750" r:id="rId25"/>
    <p:sldId id="2751" r:id="rId2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5374" autoAdjust="0"/>
  </p:normalViewPr>
  <p:slideViewPr>
    <p:cSldViewPr snapToGrid="0" showGuides="1">
      <p:cViewPr varScale="1">
        <p:scale>
          <a:sx n="109" d="100"/>
          <a:sy n="109" d="100"/>
        </p:scale>
        <p:origin x="7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3/2/2023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  <a:prstGeom prst="rect">
            <a:avLst/>
          </a:prstGeo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emf"/><Relationship Id="rId4" Type="http://schemas.openxmlformats.org/officeDocument/2006/relationships/image" Target="../media/image45.png"/><Relationship Id="rId9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Results From Particle Tracking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3222907"/>
            <a:ext cx="6410519" cy="20281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Andrei Shishlo</a:t>
            </a:r>
          </a:p>
          <a:p>
            <a:pPr>
              <a:spcBef>
                <a:spcPts val="0"/>
              </a:spcBef>
            </a:pPr>
            <a:r>
              <a:rPr lang="en-US" dirty="0"/>
              <a:t>Accelerator Physicist, AS Group</a:t>
            </a:r>
          </a:p>
          <a:p>
            <a:r>
              <a:rPr lang="en-US" dirty="0"/>
              <a:t>25D50 Pulsed Dipole Preliminary Design Review</a:t>
            </a:r>
          </a:p>
          <a:p>
            <a:r>
              <a:rPr lang="en-US" dirty="0"/>
              <a:t>March 6th, 2022</a:t>
            </a:r>
          </a:p>
        </p:txBody>
      </p:sp>
    </p:spTree>
    <p:extLst>
      <p:ext uri="{BB962C8B-B14F-4D97-AF65-F5344CB8AC3E}">
        <p14:creationId xmlns:p14="http://schemas.microsoft.com/office/powerpoint/2010/main" val="45441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3706-079D-4B33-A99F-739FCDC1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RTST Tracking the Bunch after 3D Extraction Tracking</a:t>
            </a:r>
            <a:br>
              <a:rPr lang="en-US" dirty="0"/>
            </a:br>
            <a:r>
              <a:rPr lang="en-US" dirty="0"/>
              <a:t>2021.03.28 Quad Power Supplies Redistributed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15A3F-17E4-4891-B421-CE29FA7F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19" y="1526082"/>
            <a:ext cx="3956765" cy="2131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ACE4D-07BC-4B3F-A239-9ED88E263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708" y="1526082"/>
            <a:ext cx="3607842" cy="2131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3C6F74-17B8-4EE7-A078-503EDE5A4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18" y="3930632"/>
            <a:ext cx="3837957" cy="2439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123D2A-4A77-4B09-A926-B793D267C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205" y="3930633"/>
            <a:ext cx="3837957" cy="25246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CA720A-4D2D-4BCB-9EEE-3647BBCA2141}"/>
              </a:ext>
            </a:extLst>
          </p:cNvPr>
          <p:cNvSpPr txBox="1"/>
          <p:nvPr/>
        </p:nvSpPr>
        <p:spPr>
          <a:xfrm>
            <a:off x="1939442" y="1253049"/>
            <a:ext cx="12795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Horizonta</a:t>
            </a:r>
            <a:r>
              <a:rPr lang="en-US" dirty="0">
                <a:latin typeface="+mn-lt"/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1202C-6611-4F10-9F6B-E08F35BEE933}"/>
              </a:ext>
            </a:extLst>
          </p:cNvPr>
          <p:cNvSpPr txBox="1"/>
          <p:nvPr/>
        </p:nvSpPr>
        <p:spPr>
          <a:xfrm>
            <a:off x="1939441" y="3688670"/>
            <a:ext cx="12795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Horizonta</a:t>
            </a:r>
            <a:r>
              <a:rPr lang="en-US" dirty="0">
                <a:latin typeface="+mn-lt"/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B92DE-2D7A-4CC5-BC0B-BA94382AAE1F}"/>
              </a:ext>
            </a:extLst>
          </p:cNvPr>
          <p:cNvSpPr txBox="1"/>
          <p:nvPr/>
        </p:nvSpPr>
        <p:spPr>
          <a:xfrm>
            <a:off x="6440172" y="1253049"/>
            <a:ext cx="10438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Vertical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B050A4-AC33-4C85-8C7C-6863BF296E0E}"/>
              </a:ext>
            </a:extLst>
          </p:cNvPr>
          <p:cNvSpPr txBox="1"/>
          <p:nvPr/>
        </p:nvSpPr>
        <p:spPr>
          <a:xfrm>
            <a:off x="6333691" y="3688670"/>
            <a:ext cx="10438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Vertical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FCF5C-C329-4657-8A37-282D91109BC3}"/>
              </a:ext>
            </a:extLst>
          </p:cNvPr>
          <p:cNvSpPr txBox="1"/>
          <p:nvPr/>
        </p:nvSpPr>
        <p:spPr>
          <a:xfrm>
            <a:off x="8714053" y="1594681"/>
            <a:ext cx="334232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The quads at the 1</a:t>
            </a:r>
            <a:r>
              <a:rPr lang="en-US" baseline="30000" dirty="0">
                <a:latin typeface="+mn-lt"/>
              </a:rPr>
              <a:t>st</a:t>
            </a:r>
            <a:r>
              <a:rPr lang="en-US" dirty="0">
                <a:latin typeface="+mn-lt"/>
              </a:rPr>
              <a:t> arc were provided with separate power supplies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The horizontal dispersion was tuned to less than 4 mm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2,000,000 macro-particles no beam loss</a:t>
            </a:r>
          </a:p>
        </p:txBody>
      </p:sp>
    </p:spTree>
    <p:extLst>
      <p:ext uri="{BB962C8B-B14F-4D97-AF65-F5344CB8AC3E}">
        <p14:creationId xmlns:p14="http://schemas.microsoft.com/office/powerpoint/2010/main" val="229727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729F-02F0-4396-8A78-525CDF18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3D Fields Comparisons – Separate and Combined </a:t>
            </a:r>
            <a:br>
              <a:rPr lang="en-US" dirty="0"/>
            </a:br>
            <a:r>
              <a:rPr lang="en-US" dirty="0"/>
              <a:t>(for Q+3Kickers)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31236-CE88-43BA-A3B6-ABB0CD03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51" y="1392844"/>
            <a:ext cx="4709967" cy="3602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D608D-E85B-4CBD-991D-974403A67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61" y="1392843"/>
            <a:ext cx="4591390" cy="3512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636A0-97C5-4D7A-97EA-39C5B503232E}"/>
              </a:ext>
            </a:extLst>
          </p:cNvPr>
          <p:cNvSpPr txBox="1"/>
          <p:nvPr/>
        </p:nvSpPr>
        <p:spPr>
          <a:xfrm>
            <a:off x="8332546" y="1350405"/>
            <a:ext cx="37302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Kickers’ field should be increased by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RTBT_Mag:HKick08:1 -&gt; +2.5%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RTBT_Mag:HKick08:2 -&gt; +2.0%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1A2363-6B0A-403A-80F3-C1B43C0F08B8}"/>
              </a:ext>
            </a:extLst>
          </p:cNvPr>
          <p:cNvSpPr txBox="1"/>
          <p:nvPr/>
        </p:nvSpPr>
        <p:spPr>
          <a:xfrm>
            <a:off x="987068" y="5365287"/>
            <a:ext cx="977378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The final trajectory is 22 mm to the right (on top of 534 mm), and angle is103 </a:t>
            </a:r>
            <a:r>
              <a:rPr lang="en-US" dirty="0" err="1">
                <a:latin typeface="+mn-lt"/>
              </a:rPr>
              <a:t>mrad</a:t>
            </a:r>
            <a:r>
              <a:rPr lang="en-US" dirty="0">
                <a:latin typeface="+mn-lt"/>
              </a:rPr>
              <a:t> instead of 108.3 </a:t>
            </a:r>
            <a:r>
              <a:rPr lang="en-US" dirty="0" err="1">
                <a:latin typeface="+mn-lt"/>
              </a:rPr>
              <a:t>mrad</a:t>
            </a:r>
            <a:r>
              <a:rPr lang="en-US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28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CB88-8250-449B-B7A8-4F1E31ED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RTBT to RTST Sizes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C2BB1-161A-4FBE-A54D-A41E067F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87" y="968950"/>
            <a:ext cx="5390933" cy="4123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6255F8-8DB2-4AE5-A5D4-AF3BAA90559B}"/>
              </a:ext>
            </a:extLst>
          </p:cNvPr>
          <p:cNvSpPr txBox="1"/>
          <p:nvPr/>
        </p:nvSpPr>
        <p:spPr>
          <a:xfrm>
            <a:off x="6909473" y="1447295"/>
            <a:ext cx="390588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Sizes are as before.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It is possible to correct all angles in distribution and use particles as injected to RTST. </a:t>
            </a:r>
          </a:p>
        </p:txBody>
      </p:sp>
    </p:spTree>
    <p:extLst>
      <p:ext uri="{BB962C8B-B14F-4D97-AF65-F5344CB8AC3E}">
        <p14:creationId xmlns:p14="http://schemas.microsoft.com/office/powerpoint/2010/main" val="230399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4280-6613-4607-A24E-7D94AE6F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Beam Sizes in RTBT 1-2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A7AC0-A9BB-4823-B03A-92A1D6E1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829255"/>
            <a:ext cx="4812913" cy="3681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4F9851-1C7C-44A4-92DE-56E38354C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57" y="813816"/>
            <a:ext cx="4691799" cy="3589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DB003-466D-4698-A707-50116F6F5111}"/>
              </a:ext>
            </a:extLst>
          </p:cNvPr>
          <p:cNvSpPr txBox="1"/>
          <p:nvPr/>
        </p:nvSpPr>
        <p:spPr>
          <a:xfrm>
            <a:off x="8429434" y="1465464"/>
            <a:ext cx="9925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Vertical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F7A08-E7CF-41D7-AFA1-139AD50080BF}"/>
              </a:ext>
            </a:extLst>
          </p:cNvPr>
          <p:cNvSpPr txBox="1"/>
          <p:nvPr/>
        </p:nvSpPr>
        <p:spPr>
          <a:xfrm>
            <a:off x="2096256" y="1866144"/>
            <a:ext cx="12795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Horizontal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B4028-5171-40C6-B624-32B30C08EB5A}"/>
              </a:ext>
            </a:extLst>
          </p:cNvPr>
          <p:cNvSpPr txBox="1"/>
          <p:nvPr/>
        </p:nvSpPr>
        <p:spPr>
          <a:xfrm>
            <a:off x="733740" y="4894965"/>
            <a:ext cx="1072451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Usage of 3D map introduces some deviations in the vertical beam sizes after RTBT:QV09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We can use several quads after QV09 to restore the design sizes in RTBT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Theory says that it could be done with only 4 quads, but we have limitations on a maximal quad fields, so we used 6 quads.</a:t>
            </a:r>
          </a:p>
        </p:txBody>
      </p:sp>
    </p:spTree>
    <p:extLst>
      <p:ext uri="{BB962C8B-B14F-4D97-AF65-F5344CB8AC3E}">
        <p14:creationId xmlns:p14="http://schemas.microsoft.com/office/powerpoint/2010/main" val="320995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E2A4-02A1-40F9-A2F9-F44D17C9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RTBT Quad Fields Change and Final Sizes after Fitting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354BA-07E6-46D2-BB52-0AD98B1D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8" y="759309"/>
            <a:ext cx="4354824" cy="3331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DABD7-7A30-4FCA-A89B-CEA913336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08" y="759309"/>
            <a:ext cx="4233058" cy="3238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AB88A8-1D99-4468-98E9-50FAB2F6E965}"/>
              </a:ext>
            </a:extLst>
          </p:cNvPr>
          <p:cNvSpPr txBox="1"/>
          <p:nvPr/>
        </p:nvSpPr>
        <p:spPr>
          <a:xfrm>
            <a:off x="1465462" y="4391572"/>
            <a:ext cx="8841219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RTBT_Mag:QH10  fields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initial,fitted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G[T/m] =  ( +5.8755 ,  +5.8740)   change [%] =  +0.03 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RTBT_Mag:QV11  fields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initial,fitted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G[T/m] =  ( -5.6131 ,  -5.4325)   change [%] =  +3.22 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RTBT_Mag:QH12  fields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initial,fitted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G[T/m] =  ( +4.2686 ,  +4.3039)   change [%] =  -0.83 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RTBT_Mag:QV13  fields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initial,fitted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G[T/m] =  ( -3.7275 ,  -3.8297)   change [%] =  -2.74 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RTBT_Mag:QH14  fields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initial,fitted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G[T/m] =  ( +2.8732 ,  +2.9125)   change [%] =  -1.37 </a:t>
            </a:r>
          </a:p>
          <a:p>
            <a:pPr algn="l">
              <a:lnSpc>
                <a:spcPct val="90000"/>
              </a:lnSpc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RTBT_Mag:QV15  fields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initial,fitted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G[T/m] =  ( -2.7618 ,  -2.7675)   change [%] =  -0.21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45B7C-3BF5-42D8-B5E1-52087317612F}"/>
              </a:ext>
            </a:extLst>
          </p:cNvPr>
          <p:cNvSpPr txBox="1"/>
          <p:nvPr/>
        </p:nvSpPr>
        <p:spPr>
          <a:xfrm>
            <a:off x="1280483" y="5756915"/>
            <a:ext cx="937307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After small tweaking of fields for 6 quads we restored beam sizes in the rest of RTBT.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No beam loss was seen for 2,000,000 macro-particles tracking.</a:t>
            </a:r>
          </a:p>
        </p:txBody>
      </p:sp>
    </p:spTree>
    <p:extLst>
      <p:ext uri="{BB962C8B-B14F-4D97-AF65-F5344CB8AC3E}">
        <p14:creationId xmlns:p14="http://schemas.microsoft.com/office/powerpoint/2010/main" val="10828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769C-5381-42C7-AB8B-1CABCE08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B9C2D-051D-4C59-B01C-66FFF34DF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11601366" cy="5512582"/>
          </a:xfrm>
        </p:spPr>
        <p:txBody>
          <a:bodyPr/>
          <a:lstStyle/>
          <a:p>
            <a:r>
              <a:rPr lang="en-US" dirty="0"/>
              <a:t>Particles tracking with FNAL 3D maps for Dipole Kickers and the big aperture quad (RTBT:QV09) did not created any surprises </a:t>
            </a:r>
          </a:p>
          <a:p>
            <a:r>
              <a:rPr lang="en-US" dirty="0"/>
              <a:t>With minimal correction to field integrals for the dipole kickers we reproduced the extraction trajectories and RMS beam sizes</a:t>
            </a:r>
          </a:p>
          <a:p>
            <a:r>
              <a:rPr lang="en-US" dirty="0"/>
              <a:t>Using realistic 3D magnetic fields with magnet interaction effects can give small losses caused by increased dispersion which is correctable with RTST quads</a:t>
            </a:r>
          </a:p>
          <a:p>
            <a:r>
              <a:rPr lang="en-US" dirty="0"/>
              <a:t>Changes in RTBT optics to the First Target Station are minimal and correctable </a:t>
            </a:r>
          </a:p>
          <a:p>
            <a:r>
              <a:rPr lang="en-US" dirty="0"/>
              <a:t>Now PyORBIT has a Particle Tracking Module for 3D Fields</a:t>
            </a:r>
          </a:p>
        </p:txBody>
      </p:sp>
    </p:spTree>
    <p:extLst>
      <p:ext uri="{BB962C8B-B14F-4D97-AF65-F5344CB8AC3E}">
        <p14:creationId xmlns:p14="http://schemas.microsoft.com/office/powerpoint/2010/main" val="1286207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5A3E-6A13-0AD9-7BA2-754D0E1D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3DCC0-1AF3-E1FF-C42E-62226C26A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25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684E-30B9-40BE-A567-63DAAE44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Class Structure for Magnetic Field 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ECC38-F9AB-4894-B481-16FB74271D98}"/>
              </a:ext>
            </a:extLst>
          </p:cNvPr>
          <p:cNvSpPr txBox="1"/>
          <p:nvPr/>
        </p:nvSpPr>
        <p:spPr>
          <a:xfrm>
            <a:off x="4323307" y="946761"/>
            <a:ext cx="2670924" cy="590931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latin typeface="+mn-lt"/>
              </a:rPr>
              <a:t>BaseFieldSource</a:t>
            </a:r>
            <a:r>
              <a:rPr lang="en-US" b="1" dirty="0">
                <a:latin typeface="+mn-lt"/>
              </a:rPr>
              <a:t> Class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(E,B) = F(</a:t>
            </a:r>
            <a:r>
              <a:rPr lang="en-US" dirty="0" err="1">
                <a:latin typeface="+mn-lt"/>
              </a:rPr>
              <a:t>r,t</a:t>
            </a:r>
            <a:r>
              <a:rPr lang="en-US" dirty="0">
                <a:latin typeface="+mn-lt"/>
              </a:rPr>
              <a:t>) 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287A5F62-EB76-41DE-9690-A71D70CC5C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43952" y="1684125"/>
            <a:ext cx="605262" cy="30377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05392A-23C8-4DB6-B541-EDDC8003F43A}"/>
              </a:ext>
            </a:extLst>
          </p:cNvPr>
          <p:cNvSpPr txBox="1"/>
          <p:nvPr/>
        </p:nvSpPr>
        <p:spPr>
          <a:xfrm>
            <a:off x="6979002" y="2124311"/>
            <a:ext cx="3588992" cy="84023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latin typeface="+mn-lt"/>
              </a:rPr>
              <a:t>FieldSourceContainer</a:t>
            </a:r>
            <a:r>
              <a:rPr lang="en-US" b="1" dirty="0">
                <a:latin typeface="+mn-lt"/>
              </a:rPr>
              <a:t> Class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Container for set of </a:t>
            </a:r>
            <a:r>
              <a:rPr lang="en-US" dirty="0" err="1">
                <a:latin typeface="+mn-lt"/>
              </a:rPr>
              <a:t>BaseFiledSorces</a:t>
            </a:r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D3D10-35C7-404A-B170-5D8A0DC50119}"/>
              </a:ext>
            </a:extLst>
          </p:cNvPr>
          <p:cNvSpPr txBox="1"/>
          <p:nvPr/>
        </p:nvSpPr>
        <p:spPr>
          <a:xfrm>
            <a:off x="220582" y="3305514"/>
            <a:ext cx="2856872" cy="590931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latin typeface="+mn-lt"/>
              </a:rPr>
              <a:t>DipoleFieldSource</a:t>
            </a:r>
            <a:r>
              <a:rPr lang="en-US" b="1" dirty="0">
                <a:latin typeface="+mn-lt"/>
              </a:rPr>
              <a:t> Class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B = const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EC83A-43B3-453B-93AC-CBA7151AB51D}"/>
              </a:ext>
            </a:extLst>
          </p:cNvPr>
          <p:cNvSpPr txBox="1"/>
          <p:nvPr/>
        </p:nvSpPr>
        <p:spPr>
          <a:xfrm>
            <a:off x="1649018" y="4296696"/>
            <a:ext cx="2771913" cy="84023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latin typeface="+mn-lt"/>
              </a:rPr>
              <a:t>QuadFieldSource</a:t>
            </a:r>
            <a:r>
              <a:rPr lang="en-US" b="1" dirty="0">
                <a:latin typeface="+mn-lt"/>
              </a:rPr>
              <a:t> Class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Bx = G*y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By = G*x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7370F1-9CE4-431D-8349-BA58083D0938}"/>
              </a:ext>
            </a:extLst>
          </p:cNvPr>
          <p:cNvSpPr txBox="1"/>
          <p:nvPr/>
        </p:nvSpPr>
        <p:spPr>
          <a:xfrm>
            <a:off x="3941133" y="5385816"/>
            <a:ext cx="2491387" cy="590931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</a:rPr>
              <a:t>3D </a:t>
            </a:r>
            <a:r>
              <a:rPr lang="en-US" b="1" dirty="0" err="1">
                <a:latin typeface="+mn-lt"/>
              </a:rPr>
              <a:t>FieldSource</a:t>
            </a:r>
            <a:r>
              <a:rPr lang="en-US" b="1" dirty="0">
                <a:latin typeface="+mn-lt"/>
              </a:rPr>
              <a:t> Class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3D Map of B(</a:t>
            </a:r>
            <a:r>
              <a:rPr lang="en-US" dirty="0" err="1">
                <a:latin typeface="+mn-lt"/>
              </a:rPr>
              <a:t>x,y,z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52D180-FBA9-4DEF-AAC6-9AB9D57BBC9C}"/>
              </a:ext>
            </a:extLst>
          </p:cNvPr>
          <p:cNvCxnSpPr>
            <a:cxnSpLocks/>
          </p:cNvCxnSpPr>
          <p:nvPr/>
        </p:nvCxnSpPr>
        <p:spPr>
          <a:xfrm flipH="1">
            <a:off x="2350845" y="2928965"/>
            <a:ext cx="156904" cy="3765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F5611B-6772-4B79-A81E-7B6753E7918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3516241" y="2916587"/>
            <a:ext cx="1" cy="1380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5322EB7-59EF-41EC-9418-07450D64B952}"/>
              </a:ext>
            </a:extLst>
          </p:cNvPr>
          <p:cNvCxnSpPr>
            <a:cxnSpLocks/>
          </p:cNvCxnSpPr>
          <p:nvPr/>
        </p:nvCxnSpPr>
        <p:spPr>
          <a:xfrm>
            <a:off x="4619192" y="2954252"/>
            <a:ext cx="815327" cy="243156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F226A7-26C7-4688-B039-B3F13B3DEF6F}"/>
              </a:ext>
            </a:extLst>
          </p:cNvPr>
          <p:cNvSpPr txBox="1"/>
          <p:nvPr/>
        </p:nvSpPr>
        <p:spPr>
          <a:xfrm>
            <a:off x="1723122" y="2076357"/>
            <a:ext cx="3586238" cy="84023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</a:rPr>
              <a:t>Shifted </a:t>
            </a:r>
            <a:r>
              <a:rPr lang="en-US" b="1" dirty="0" err="1">
                <a:latin typeface="+mn-lt"/>
              </a:rPr>
              <a:t>FieldSource</a:t>
            </a:r>
            <a:r>
              <a:rPr lang="en-US" b="1" dirty="0">
                <a:latin typeface="+mn-lt"/>
              </a:rPr>
              <a:t> Class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Has coordinate transformation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4x4 matrix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ABA3CA-2C94-4943-9668-2801A6B996CB}"/>
              </a:ext>
            </a:extLst>
          </p:cNvPr>
          <p:cNvCxnSpPr>
            <a:cxnSpLocks/>
          </p:cNvCxnSpPr>
          <p:nvPr/>
        </p:nvCxnSpPr>
        <p:spPr>
          <a:xfrm flipH="1">
            <a:off x="3735421" y="1559349"/>
            <a:ext cx="587886" cy="47934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B1BBB2-7591-4179-8376-78BECD527B5E}"/>
              </a:ext>
            </a:extLst>
          </p:cNvPr>
          <p:cNvGrpSpPr/>
          <p:nvPr/>
        </p:nvGrpSpPr>
        <p:grpSpPr>
          <a:xfrm>
            <a:off x="7343493" y="4740814"/>
            <a:ext cx="1055844" cy="1055844"/>
            <a:chOff x="5186826" y="2970086"/>
            <a:chExt cx="1055844" cy="105584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BD59BF6-3802-4113-87C0-FE629F2C0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6826" y="2970086"/>
              <a:ext cx="1055844" cy="105584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77AB4E-7908-4628-BA8D-B7E5257814BF}"/>
                </a:ext>
              </a:extLst>
            </p:cNvPr>
            <p:cNvSpPr txBox="1"/>
            <p:nvPr/>
          </p:nvSpPr>
          <p:spPr>
            <a:xfrm>
              <a:off x="5522382" y="3600979"/>
              <a:ext cx="70083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800" b="1" dirty="0">
                  <a:solidFill>
                    <a:srgbClr val="FF0000"/>
                  </a:solidFill>
                  <a:latin typeface="+mn-lt"/>
                </a:rPr>
                <a:t>Container </a:t>
              </a:r>
            </a:p>
            <a:p>
              <a:pPr algn="l">
                <a:lnSpc>
                  <a:spcPct val="90000"/>
                </a:lnSpc>
              </a:pPr>
              <a:r>
                <a:rPr lang="en-US" sz="800" b="1" dirty="0">
                  <a:solidFill>
                    <a:srgbClr val="FF0000"/>
                  </a:solidFill>
                  <a:latin typeface="+mn-lt"/>
                </a:rPr>
                <a:t>System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EDC573-D480-4D4A-8C69-48B36B209DBC}"/>
              </a:ext>
            </a:extLst>
          </p:cNvPr>
          <p:cNvGrpSpPr/>
          <p:nvPr/>
        </p:nvGrpSpPr>
        <p:grpSpPr>
          <a:xfrm>
            <a:off x="10487645" y="872513"/>
            <a:ext cx="1148891" cy="1055844"/>
            <a:chOff x="10487645" y="872513"/>
            <a:chExt cx="1148891" cy="105584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952A4F8-C295-4C9E-BC2A-6B4EE876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87645" y="872513"/>
              <a:ext cx="1055844" cy="10558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626035-1BCB-402A-8831-AA3E8E74594D}"/>
                </a:ext>
              </a:extLst>
            </p:cNvPr>
            <p:cNvSpPr txBox="1"/>
            <p:nvPr/>
          </p:nvSpPr>
          <p:spPr>
            <a:xfrm>
              <a:off x="10849141" y="1488156"/>
              <a:ext cx="787395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800" b="1" dirty="0">
                  <a:latin typeface="+mn-lt"/>
                </a:rPr>
                <a:t>Field Source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latin typeface="+mn-lt"/>
                </a:rPr>
                <a:t>#1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ECA271-DBC8-471B-8967-DDE989E39976}"/>
              </a:ext>
            </a:extLst>
          </p:cNvPr>
          <p:cNvGrpSpPr/>
          <p:nvPr/>
        </p:nvGrpSpPr>
        <p:grpSpPr>
          <a:xfrm rot="17424086">
            <a:off x="7847594" y="3400502"/>
            <a:ext cx="1148891" cy="1055844"/>
            <a:chOff x="10487645" y="872513"/>
            <a:chExt cx="1148891" cy="105584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719E20-6463-4215-BDEE-70B30DE2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87645" y="872513"/>
              <a:ext cx="1055844" cy="105584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F23843-B962-454E-AE5E-81AB5A9751A1}"/>
                </a:ext>
              </a:extLst>
            </p:cNvPr>
            <p:cNvSpPr txBox="1"/>
            <p:nvPr/>
          </p:nvSpPr>
          <p:spPr>
            <a:xfrm>
              <a:off x="10849141" y="1488156"/>
              <a:ext cx="787395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800" b="1" dirty="0">
                  <a:latin typeface="+mn-lt"/>
                </a:rPr>
                <a:t>Field Source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latin typeface="+mn-lt"/>
                </a:rPr>
                <a:t>#1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820D5C-388B-42FB-945E-CDBD99863496}"/>
              </a:ext>
            </a:extLst>
          </p:cNvPr>
          <p:cNvGrpSpPr/>
          <p:nvPr/>
        </p:nvGrpSpPr>
        <p:grpSpPr>
          <a:xfrm rot="1862934">
            <a:off x="9282102" y="4699170"/>
            <a:ext cx="1148891" cy="1055844"/>
            <a:chOff x="10487645" y="872513"/>
            <a:chExt cx="1148891" cy="105584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A84675F-B6C1-41B4-9846-B7D43952C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87645" y="872513"/>
              <a:ext cx="1055844" cy="105584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6B84FDC-8FDA-4A98-AEF4-108E340A1D49}"/>
                </a:ext>
              </a:extLst>
            </p:cNvPr>
            <p:cNvSpPr txBox="1"/>
            <p:nvPr/>
          </p:nvSpPr>
          <p:spPr>
            <a:xfrm>
              <a:off x="10849141" y="1488156"/>
              <a:ext cx="787395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800" b="1" dirty="0">
                  <a:latin typeface="+mn-lt"/>
                </a:rPr>
                <a:t>Field Source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latin typeface="+mn-lt"/>
                </a:rPr>
                <a:t>#2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36F009-5D49-43D9-8AC5-7B0DFE233FFE}"/>
              </a:ext>
            </a:extLst>
          </p:cNvPr>
          <p:cNvGrpSpPr/>
          <p:nvPr/>
        </p:nvGrpSpPr>
        <p:grpSpPr>
          <a:xfrm>
            <a:off x="9296098" y="3378404"/>
            <a:ext cx="1148891" cy="1055844"/>
            <a:chOff x="10487645" y="872513"/>
            <a:chExt cx="1148891" cy="105584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CC38C0E-9E7F-4AA7-8C81-EBC4504E8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87645" y="872513"/>
              <a:ext cx="1055844" cy="105584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A00D26-41C3-4E7F-8BE2-24CC4C274951}"/>
                </a:ext>
              </a:extLst>
            </p:cNvPr>
            <p:cNvSpPr txBox="1"/>
            <p:nvPr/>
          </p:nvSpPr>
          <p:spPr>
            <a:xfrm>
              <a:off x="10849141" y="1488156"/>
              <a:ext cx="787395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800" b="1" dirty="0">
                  <a:latin typeface="+mn-lt"/>
                </a:rPr>
                <a:t>Field Source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latin typeface="+mn-lt"/>
                </a:rPr>
                <a:t>#3</a:t>
              </a:r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51CDFEA-ED8D-42BD-8175-3A99E4A63521}"/>
              </a:ext>
            </a:extLst>
          </p:cNvPr>
          <p:cNvCxnSpPr>
            <a:cxnSpLocks/>
          </p:cNvCxnSpPr>
          <p:nvPr/>
        </p:nvCxnSpPr>
        <p:spPr>
          <a:xfrm flipV="1">
            <a:off x="7794485" y="4092102"/>
            <a:ext cx="591882" cy="1202574"/>
          </a:xfrm>
          <a:prstGeom prst="straightConnector1">
            <a:avLst/>
          </a:prstGeom>
          <a:ln w="158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51208DAD-B085-4723-8631-E5B64AB13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5938" y="4537075"/>
          <a:ext cx="180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228600" progId="Equation.DSMT4">
                  <p:embed/>
                </p:oleObj>
              </mc:Choice>
              <mc:Fallback>
                <p:oleObj name="Equation" r:id="rId3" imgW="126720" imgH="2286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51208DAD-B085-4723-8631-E5B64AB13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35938" y="4537075"/>
                        <a:ext cx="18097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>
            <a:extLst>
              <a:ext uri="{FF2B5EF4-FFF2-40B4-BE49-F238E27FC236}">
                <a16:creationId xmlns:a16="http://schemas.microsoft.com/office/drawing/2014/main" id="{8585636D-55B6-42FB-82DA-C3980EB98ED0}"/>
              </a:ext>
            </a:extLst>
          </p:cNvPr>
          <p:cNvSpPr/>
          <p:nvPr/>
        </p:nvSpPr>
        <p:spPr>
          <a:xfrm>
            <a:off x="6634264" y="3080427"/>
            <a:ext cx="4915710" cy="3300918"/>
          </a:xfrm>
          <a:prstGeom prst="ellipse">
            <a:avLst/>
          </a:prstGeom>
          <a:solidFill>
            <a:schemeClr val="bg2">
              <a:lumMod val="85000"/>
              <a:alpha val="31000"/>
            </a:schemeClr>
          </a:solidFill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97FB7A-77E1-4797-957E-26BFB7E9880A}"/>
              </a:ext>
            </a:extLst>
          </p:cNvPr>
          <p:cNvSpPr txBox="1"/>
          <p:nvPr/>
        </p:nvSpPr>
        <p:spPr>
          <a:xfrm>
            <a:off x="325245" y="5789069"/>
            <a:ext cx="31909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0070C0"/>
                </a:solidFill>
                <a:latin typeface="+mn-lt"/>
              </a:rPr>
              <a:t>Each field source has its own internal coordinate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B1032-C994-C529-0561-8A1F469FDB6B}"/>
              </a:ext>
            </a:extLst>
          </p:cNvPr>
          <p:cNvSpPr txBox="1"/>
          <p:nvPr/>
        </p:nvSpPr>
        <p:spPr>
          <a:xfrm>
            <a:off x="387708" y="1001701"/>
            <a:ext cx="22910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PyORBIT Code</a:t>
            </a:r>
          </a:p>
        </p:txBody>
      </p:sp>
    </p:spTree>
    <p:extLst>
      <p:ext uri="{BB962C8B-B14F-4D97-AF65-F5344CB8AC3E}">
        <p14:creationId xmlns:p14="http://schemas.microsoft.com/office/powerpoint/2010/main" val="2572545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F0E4-4D1F-4DE8-9D06-694539DD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Tracker: Runge-</a:t>
            </a:r>
            <a:r>
              <a:rPr lang="en-US" dirty="0" err="1"/>
              <a:t>Kutta</a:t>
            </a:r>
            <a:r>
              <a:rPr lang="en-US" dirty="0"/>
              <a:t> 4</a:t>
            </a:r>
            <a:r>
              <a:rPr lang="en-US" baseline="30000" dirty="0"/>
              <a:t>th</a:t>
            </a:r>
            <a:r>
              <a:rPr lang="en-US" dirty="0"/>
              <a:t> Order Differential Equation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8963-C6E1-48D2-A37D-723BD2B4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775625"/>
            <a:ext cx="11430000" cy="3404681"/>
          </a:xfrm>
        </p:spPr>
        <p:txBody>
          <a:bodyPr/>
          <a:lstStyle/>
          <a:p>
            <a:r>
              <a:rPr lang="en-US" dirty="0"/>
              <a:t>Tracker solves Lorentz equation of motion for a relativistic particle using the field source container</a:t>
            </a:r>
          </a:p>
          <a:p>
            <a:r>
              <a:rPr lang="en-US" dirty="0"/>
              <a:t>User must specify </a:t>
            </a:r>
          </a:p>
          <a:p>
            <a:pPr lvl="1"/>
            <a:r>
              <a:rPr lang="en-US" dirty="0"/>
              <a:t>a desired accuracy and initial number of integration steps</a:t>
            </a:r>
          </a:p>
          <a:p>
            <a:pPr lvl="1"/>
            <a:r>
              <a:rPr lang="en-US" dirty="0"/>
              <a:t>The entrance and exit planes as                                    equation</a:t>
            </a:r>
          </a:p>
          <a:p>
            <a:r>
              <a:rPr lang="en-US" dirty="0"/>
              <a:t>Slow. About 100 times slower than our usual matrix like Hamiltonian tracker 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40C4EBE-CEE9-447C-8278-4D797C363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8804" y="1253050"/>
          <a:ext cx="3864515" cy="8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393480" progId="Equation.DSMT4">
                  <p:embed/>
                </p:oleObj>
              </mc:Choice>
              <mc:Fallback>
                <p:oleObj name="Equation" r:id="rId2" imgW="17524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40C4EBE-CEE9-447C-8278-4D797C363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98804" y="1253050"/>
                        <a:ext cx="3864515" cy="86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9B9760-FB3A-41BD-AAAC-C0FD4942F3C0}"/>
              </a:ext>
            </a:extLst>
          </p:cNvPr>
          <p:cNvSpPr txBox="1"/>
          <p:nvPr/>
        </p:nvSpPr>
        <p:spPr>
          <a:xfrm>
            <a:off x="8728953" y="147642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Lorentz Equation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A0F1BC-8A12-4EF0-9406-0CAED52D30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733608"/>
          <a:ext cx="2814536" cy="39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203040" progId="Equation.DSMT4">
                  <p:embed/>
                </p:oleObj>
              </mc:Choice>
              <mc:Fallback>
                <p:oleObj name="Equation" r:id="rId4" imgW="14601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DA0F1BC-8A12-4EF0-9406-0CAED52D3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4733608"/>
                        <a:ext cx="2814536" cy="39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00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B845-4BDC-4FAC-A421-FD6EE718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Design: Pulsed Dipole + Large Aperture Quad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DF7069-0FD2-4FBB-AFBC-3B97C3370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771" y="1533063"/>
            <a:ext cx="4688908" cy="3452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ED7987-4C8F-4557-860D-F62D0B46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323" y="1423205"/>
            <a:ext cx="4798733" cy="356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7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9B6D-1042-4A0A-A362-F92AC2C2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2D32-2B87-4E36-9668-8DAA45C14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RTST Beam Line</a:t>
            </a:r>
          </a:p>
          <a:p>
            <a:r>
              <a:rPr lang="en-US" dirty="0"/>
              <a:t>Extraction Region RTBT-to-RTST</a:t>
            </a:r>
          </a:p>
          <a:p>
            <a:r>
              <a:rPr lang="en-US" dirty="0"/>
              <a:t>3D Fields in PyORBIT Code</a:t>
            </a:r>
          </a:p>
          <a:p>
            <a:r>
              <a:rPr lang="en-US" dirty="0"/>
              <a:t> Tracking Results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98151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BE6B-55B5-4788-875E-C611AA99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Field Sources – Dipole Kicker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ACB0F-D92C-482C-80F1-CE8BE35D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99777"/>
            <a:ext cx="11430000" cy="1329414"/>
          </a:xfrm>
        </p:spPr>
        <p:txBody>
          <a:bodyPr/>
          <a:lstStyle/>
          <a:p>
            <a:r>
              <a:rPr lang="en-US" dirty="0"/>
              <a:t>Ideal quads and 3D Map from FNAL for large aperture quad</a:t>
            </a:r>
          </a:p>
          <a:p>
            <a:r>
              <a:rPr lang="en-US" dirty="0"/>
              <a:t>Ideal dipole and 3D map dipole with a field map from FNAL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72D47-1E00-4279-8856-19077B46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01" y="2574588"/>
            <a:ext cx="4427393" cy="3384670"/>
          </a:xfrm>
          <a:prstGeom prst="rect">
            <a:avLst/>
          </a:prstGeom>
        </p:spPr>
      </p:pic>
      <p:sp>
        <p:nvSpPr>
          <p:cNvPr id="5" name="Flowchart: Or 4">
            <a:extLst>
              <a:ext uri="{FF2B5EF4-FFF2-40B4-BE49-F238E27FC236}">
                <a16:creationId xmlns:a16="http://schemas.microsoft.com/office/drawing/2014/main" id="{1569D0EE-F988-4A10-81AE-B1CFD90A5D51}"/>
              </a:ext>
            </a:extLst>
          </p:cNvPr>
          <p:cNvSpPr/>
          <p:nvPr/>
        </p:nvSpPr>
        <p:spPr>
          <a:xfrm>
            <a:off x="5992239" y="4173134"/>
            <a:ext cx="1621276" cy="1485089"/>
          </a:xfrm>
          <a:prstGeom prst="flowChartOr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71F54-FFA0-4C01-8AA0-8B2F8574E109}"/>
              </a:ext>
            </a:extLst>
          </p:cNvPr>
          <p:cNvSpPr txBox="1"/>
          <p:nvPr/>
        </p:nvSpPr>
        <p:spPr>
          <a:xfrm>
            <a:off x="5992239" y="2464766"/>
            <a:ext cx="421531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FNAL Dipole Map was defined only for y &gt; 0 and z &gt;0 region of space. The symmetric considerations were used for other regions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095ED-A58C-4DAE-BD4D-D501625641BD}"/>
              </a:ext>
            </a:extLst>
          </p:cNvPr>
          <p:cNvSpPr txBox="1"/>
          <p:nvPr/>
        </p:nvSpPr>
        <p:spPr>
          <a:xfrm>
            <a:off x="6452681" y="3794180"/>
            <a:ext cx="6783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z &gt; 0</a:t>
            </a:r>
          </a:p>
        </p:txBody>
      </p:sp>
      <p:sp>
        <p:nvSpPr>
          <p:cNvPr id="9" name="Flowchart: Or 8">
            <a:extLst>
              <a:ext uri="{FF2B5EF4-FFF2-40B4-BE49-F238E27FC236}">
                <a16:creationId xmlns:a16="http://schemas.microsoft.com/office/drawing/2014/main" id="{8A23C388-401D-4C74-A65F-9291590F43A4}"/>
              </a:ext>
            </a:extLst>
          </p:cNvPr>
          <p:cNvSpPr/>
          <p:nvPr/>
        </p:nvSpPr>
        <p:spPr>
          <a:xfrm>
            <a:off x="8751652" y="4173133"/>
            <a:ext cx="1621276" cy="1485089"/>
          </a:xfrm>
          <a:prstGeom prst="flowChartOr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2E31CE-5161-4CC1-8899-457974812A48}"/>
              </a:ext>
            </a:extLst>
          </p:cNvPr>
          <p:cNvSpPr txBox="1"/>
          <p:nvPr/>
        </p:nvSpPr>
        <p:spPr>
          <a:xfrm>
            <a:off x="9173183" y="3771112"/>
            <a:ext cx="6783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z &lt;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4A68A-DACA-43EA-97CA-01C562BBA69D}"/>
              </a:ext>
            </a:extLst>
          </p:cNvPr>
          <p:cNvSpPr txBox="1"/>
          <p:nvPr/>
        </p:nvSpPr>
        <p:spPr>
          <a:xfrm>
            <a:off x="6876034" y="4422252"/>
            <a:ext cx="51007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x &gt; 0</a:t>
            </a:r>
          </a:p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y &gt;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D5E37-9CBD-410C-963A-6FD22E93C442}"/>
              </a:ext>
            </a:extLst>
          </p:cNvPr>
          <p:cNvSpPr txBox="1"/>
          <p:nvPr/>
        </p:nvSpPr>
        <p:spPr>
          <a:xfrm>
            <a:off x="6197643" y="4422252"/>
            <a:ext cx="51007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x &lt; 0</a:t>
            </a:r>
          </a:p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y &gt;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511F1-AC4A-4844-9D4D-B331F343C9AC}"/>
              </a:ext>
            </a:extLst>
          </p:cNvPr>
          <p:cNvSpPr txBox="1"/>
          <p:nvPr/>
        </p:nvSpPr>
        <p:spPr>
          <a:xfrm>
            <a:off x="6197643" y="5040237"/>
            <a:ext cx="51007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x &lt; 0</a:t>
            </a:r>
          </a:p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y &lt;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56111-9DB4-488A-BF5E-9AE929B365AC}"/>
              </a:ext>
            </a:extLst>
          </p:cNvPr>
          <p:cNvSpPr txBox="1"/>
          <p:nvPr/>
        </p:nvSpPr>
        <p:spPr>
          <a:xfrm>
            <a:off x="6876034" y="5040237"/>
            <a:ext cx="51007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x &gt; 0</a:t>
            </a:r>
          </a:p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y &lt;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9F748-1C34-4216-870E-62BAFE19A3E0}"/>
              </a:ext>
            </a:extLst>
          </p:cNvPr>
          <p:cNvSpPr txBox="1"/>
          <p:nvPr/>
        </p:nvSpPr>
        <p:spPr>
          <a:xfrm>
            <a:off x="9697481" y="4422252"/>
            <a:ext cx="51007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x &gt; 0</a:t>
            </a:r>
          </a:p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y &gt;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C44C4D-EDF3-44D3-9045-CFD82224026D}"/>
              </a:ext>
            </a:extLst>
          </p:cNvPr>
          <p:cNvSpPr txBox="1"/>
          <p:nvPr/>
        </p:nvSpPr>
        <p:spPr>
          <a:xfrm>
            <a:off x="9019090" y="4422252"/>
            <a:ext cx="51007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x &lt; 0</a:t>
            </a:r>
          </a:p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y &gt;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445D6-8CCC-4901-8ADC-BE8606C12ED5}"/>
              </a:ext>
            </a:extLst>
          </p:cNvPr>
          <p:cNvSpPr txBox="1"/>
          <p:nvPr/>
        </p:nvSpPr>
        <p:spPr>
          <a:xfrm>
            <a:off x="9019090" y="5040237"/>
            <a:ext cx="51007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x &lt; 0</a:t>
            </a:r>
          </a:p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y &lt;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2B583D-A1C1-46B9-B18C-49BB2B2492E2}"/>
              </a:ext>
            </a:extLst>
          </p:cNvPr>
          <p:cNvSpPr txBox="1"/>
          <p:nvPr/>
        </p:nvSpPr>
        <p:spPr>
          <a:xfrm>
            <a:off x="9697481" y="5040237"/>
            <a:ext cx="51007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x &gt; 0</a:t>
            </a:r>
          </a:p>
          <a:p>
            <a:pPr algn="l">
              <a:lnSpc>
                <a:spcPct val="90000"/>
              </a:lnSpc>
            </a:pPr>
            <a:r>
              <a:rPr lang="en-US" sz="1100" b="1" dirty="0">
                <a:latin typeface="+mn-lt"/>
              </a:rPr>
              <a:t>y &lt; 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875D81-1145-41DA-BA19-0FC453037F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6005209" y="4135812"/>
            <a:ext cx="1621276" cy="8393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E158D6C-FC20-4B15-A5B8-898E6C77127C}"/>
              </a:ext>
            </a:extLst>
          </p:cNvPr>
          <p:cNvSpPr txBox="1"/>
          <p:nvPr/>
        </p:nvSpPr>
        <p:spPr>
          <a:xfrm>
            <a:off x="5382638" y="5907340"/>
            <a:ext cx="589456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8 regions – for 6 we used symmetric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0777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22B3-B52E-4252-AC5B-CE5C59A0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Transformation Verifications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16E3ED-0204-4333-A114-3772B83B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57" y="813816"/>
            <a:ext cx="5545543" cy="2469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406CAE-E684-470D-AEC1-54C4084CF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34" y="849695"/>
            <a:ext cx="5366133" cy="23972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B3A663-BCB9-4559-BA9D-9E4F652A1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57" y="3575165"/>
            <a:ext cx="5787170" cy="24690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707739-4656-4E1E-B944-3F01B30CBC64}"/>
              </a:ext>
            </a:extLst>
          </p:cNvPr>
          <p:cNvSpPr txBox="1"/>
          <p:nvPr/>
        </p:nvSpPr>
        <p:spPr>
          <a:xfrm>
            <a:off x="6705601" y="4015996"/>
            <a:ext cx="48310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Fields in all quadrants demonstrated the correct symmetry (as expected).</a:t>
            </a:r>
          </a:p>
        </p:txBody>
      </p:sp>
    </p:spTree>
    <p:extLst>
      <p:ext uri="{BB962C8B-B14F-4D97-AF65-F5344CB8AC3E}">
        <p14:creationId xmlns:p14="http://schemas.microsoft.com/office/powerpoint/2010/main" val="47964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2BE9-1A9A-4C31-BF74-742E11AD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Field Map and Symmetry for Quad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FCC30-AF9B-4D18-BCB5-E4E1C269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" y="894588"/>
            <a:ext cx="3409946" cy="1776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F383B-BD53-43E8-90ED-5A4F4D541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83" y="894587"/>
            <a:ext cx="3268902" cy="1776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30590-16BB-4ABD-B100-4EFCF17E6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44" y="2744724"/>
            <a:ext cx="3357056" cy="1776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D6EDE1-5354-4B62-8ABC-8C05360D0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871" y="2744724"/>
            <a:ext cx="3263718" cy="1776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E1B997-9683-470F-864F-169B596E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4728972"/>
            <a:ext cx="3357056" cy="17232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04CD59-AB23-4804-800D-AA72657FF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8583" y="4648200"/>
            <a:ext cx="3263718" cy="18013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149EE40-29D9-46DB-A1AE-4B7555E29C09}"/>
              </a:ext>
            </a:extLst>
          </p:cNvPr>
          <p:cNvSpPr txBox="1"/>
          <p:nvPr/>
        </p:nvSpPr>
        <p:spPr>
          <a:xfrm>
            <a:off x="1633728" y="702773"/>
            <a:ext cx="40588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b="1" baseline="-25000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566993-A707-4A8A-BE11-679689C9401D}"/>
              </a:ext>
            </a:extLst>
          </p:cNvPr>
          <p:cNvSpPr txBox="1"/>
          <p:nvPr/>
        </p:nvSpPr>
        <p:spPr>
          <a:xfrm>
            <a:off x="4392850" y="686857"/>
            <a:ext cx="40908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b="1" baseline="-25000" dirty="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5AE1B1-5164-4D9C-9DB3-2DBD8496B90F}"/>
              </a:ext>
            </a:extLst>
          </p:cNvPr>
          <p:cNvSpPr txBox="1"/>
          <p:nvPr/>
        </p:nvSpPr>
        <p:spPr>
          <a:xfrm>
            <a:off x="7390066" y="715476"/>
            <a:ext cx="38985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z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212B8B-D1DE-44E6-B1D8-359CAA986B54}"/>
              </a:ext>
            </a:extLst>
          </p:cNvPr>
          <p:cNvCxnSpPr>
            <a:cxnSpLocks/>
          </p:cNvCxnSpPr>
          <p:nvPr/>
        </p:nvCxnSpPr>
        <p:spPr>
          <a:xfrm flipV="1">
            <a:off x="429767" y="2737952"/>
            <a:ext cx="11329417" cy="677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3AF235-34DC-4599-BAC6-CC39EFBB337A}"/>
              </a:ext>
            </a:extLst>
          </p:cNvPr>
          <p:cNvCxnSpPr>
            <a:cxnSpLocks/>
          </p:cNvCxnSpPr>
          <p:nvPr/>
        </p:nvCxnSpPr>
        <p:spPr>
          <a:xfrm flipV="1">
            <a:off x="423671" y="4578944"/>
            <a:ext cx="11329417" cy="677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5A6A3AE-82BF-4B42-BF9B-9BE85BEF867A}"/>
              </a:ext>
            </a:extLst>
          </p:cNvPr>
          <p:cNvSpPr txBox="1"/>
          <p:nvPr/>
        </p:nvSpPr>
        <p:spPr>
          <a:xfrm>
            <a:off x="9375648" y="1631633"/>
            <a:ext cx="11641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Z = 0.5 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FBF35F-53CC-4572-92D5-96BDE9509CD6}"/>
              </a:ext>
            </a:extLst>
          </p:cNvPr>
          <p:cNvSpPr txBox="1"/>
          <p:nvPr/>
        </p:nvSpPr>
        <p:spPr>
          <a:xfrm>
            <a:off x="9467088" y="3338595"/>
            <a:ext cx="104067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Z = 0. 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39D36F-819B-4951-88B5-EE412B447AF3}"/>
              </a:ext>
            </a:extLst>
          </p:cNvPr>
          <p:cNvSpPr txBox="1"/>
          <p:nvPr/>
        </p:nvSpPr>
        <p:spPr>
          <a:xfrm>
            <a:off x="9375648" y="5240465"/>
            <a:ext cx="126669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Z = -0.5 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3D938-26DE-45C5-AED5-CEC6B4966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7990" y="1057108"/>
            <a:ext cx="2532950" cy="1544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D41CE4-14D4-485B-942B-F29E159C5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2301" y="2884863"/>
            <a:ext cx="2518640" cy="1537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1F88BB-2AD9-476B-B1A5-911CBF301C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2301" y="4772125"/>
            <a:ext cx="2518639" cy="16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9B6D-1042-4A0A-A362-F92AC2C2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RTST Beam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2D32-2B87-4E36-9668-8DAA45C1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047" y="1797170"/>
            <a:ext cx="4441720" cy="4047778"/>
          </a:xfrm>
        </p:spPr>
        <p:txBody>
          <a:bodyPr/>
          <a:lstStyle/>
          <a:p>
            <a:r>
              <a:rPr lang="en-US" dirty="0">
                <a:latin typeface="+mn-lt"/>
              </a:rPr>
              <a:t>RTST beam line includes mostly the same magnets as the existing RTBT line to FTS </a:t>
            </a:r>
          </a:p>
          <a:p>
            <a:r>
              <a:rPr lang="en-US" dirty="0">
                <a:latin typeface="+mn-lt"/>
              </a:rPr>
              <a:t>RTBT-to-RTST extraction magnet system is a part that is most different from existing RTBT line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4A76C-DC08-7540-D631-370E68D4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727301"/>
            <a:ext cx="6616327" cy="45812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9C1266-67D7-3E7C-06A0-9A5B9CF473CC}"/>
              </a:ext>
            </a:extLst>
          </p:cNvPr>
          <p:cNvSpPr/>
          <p:nvPr/>
        </p:nvSpPr>
        <p:spPr>
          <a:xfrm>
            <a:off x="979501" y="3065929"/>
            <a:ext cx="637775" cy="622407"/>
          </a:xfrm>
          <a:prstGeom prst="ellipse">
            <a:avLst/>
          </a:prstGeom>
          <a:solidFill>
            <a:schemeClr val="accent6">
              <a:alpha val="52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FB6E24-E46E-AB83-5047-A5A20AF0ED40}"/>
              </a:ext>
            </a:extLst>
          </p:cNvPr>
          <p:cNvCxnSpPr>
            <a:endCxn id="6" idx="7"/>
          </p:cNvCxnSpPr>
          <p:nvPr/>
        </p:nvCxnSpPr>
        <p:spPr>
          <a:xfrm flipH="1">
            <a:off x="1523876" y="1492370"/>
            <a:ext cx="1591857" cy="1664708"/>
          </a:xfrm>
          <a:prstGeom prst="straightConnector1">
            <a:avLst/>
          </a:prstGeom>
          <a:ln w="60325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0120C6-E56B-0C17-9394-7C9A040E730D}"/>
              </a:ext>
            </a:extLst>
          </p:cNvPr>
          <p:cNvSpPr txBox="1"/>
          <p:nvPr/>
        </p:nvSpPr>
        <p:spPr>
          <a:xfrm>
            <a:off x="3115733" y="1099742"/>
            <a:ext cx="356700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RTBT-to-RTST Extraction Region </a:t>
            </a:r>
          </a:p>
        </p:txBody>
      </p:sp>
    </p:spTree>
    <p:extLst>
      <p:ext uri="{BB962C8B-B14F-4D97-AF65-F5344CB8AC3E}">
        <p14:creationId xmlns:p14="http://schemas.microsoft.com/office/powerpoint/2010/main" val="246749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16BB-0642-6CA2-01C9-40E1CDF6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Pulsed Dipoles in RTBT-to-RTST Beam Extraction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DC2EC-1772-7B0E-C480-2F72CDBF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8" y="4237048"/>
            <a:ext cx="3532233" cy="2067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5D8A02-F919-1922-2F60-F20B209E5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2" y="731959"/>
            <a:ext cx="8944998" cy="329545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77BADBE-5F2E-111F-716A-B11DD36AA298}"/>
              </a:ext>
            </a:extLst>
          </p:cNvPr>
          <p:cNvSpPr/>
          <p:nvPr/>
        </p:nvSpPr>
        <p:spPr>
          <a:xfrm>
            <a:off x="2969910" y="2213431"/>
            <a:ext cx="2637401" cy="1738894"/>
          </a:xfrm>
          <a:prstGeom prst="ellipse">
            <a:avLst/>
          </a:prstGeom>
          <a:solidFill>
            <a:srgbClr val="FF0000">
              <a:alpha val="22000"/>
            </a:srgb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3220E20D-CD04-1101-5125-EE2F6AFFA505}"/>
              </a:ext>
            </a:extLst>
          </p:cNvPr>
          <p:cNvSpPr/>
          <p:nvPr/>
        </p:nvSpPr>
        <p:spPr>
          <a:xfrm rot="10800000">
            <a:off x="3898832" y="3952324"/>
            <a:ext cx="969003" cy="763110"/>
          </a:xfrm>
          <a:prstGeom prst="bentArrow">
            <a:avLst/>
          </a:prstGeom>
          <a:solidFill>
            <a:srgbClr val="FF0000">
              <a:alpha val="26000"/>
            </a:srgb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DD94D-EB6C-BAE3-B523-F4DACE4BD0FB}"/>
              </a:ext>
            </a:extLst>
          </p:cNvPr>
          <p:cNvSpPr txBox="1"/>
          <p:nvPr/>
        </p:nvSpPr>
        <p:spPr>
          <a:xfrm>
            <a:off x="1990164" y="4237048"/>
            <a:ext cx="57259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PD4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88BCD-D0A3-0763-8130-95720194B2DD}"/>
              </a:ext>
            </a:extLst>
          </p:cNvPr>
          <p:cNvSpPr txBox="1"/>
          <p:nvPr/>
        </p:nvSpPr>
        <p:spPr>
          <a:xfrm>
            <a:off x="356484" y="4715434"/>
            <a:ext cx="55976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PD3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6608D-5C0A-76D9-2658-E53F8C338A71}"/>
              </a:ext>
            </a:extLst>
          </p:cNvPr>
          <p:cNvSpPr txBox="1"/>
          <p:nvPr/>
        </p:nvSpPr>
        <p:spPr>
          <a:xfrm>
            <a:off x="916253" y="4220068"/>
            <a:ext cx="73289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QV09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AEBEC-EA44-D6FC-34F0-821F4EE23DA3}"/>
              </a:ext>
            </a:extLst>
          </p:cNvPr>
          <p:cNvSpPr txBox="1"/>
          <p:nvPr/>
        </p:nvSpPr>
        <p:spPr>
          <a:xfrm>
            <a:off x="2969911" y="4715434"/>
            <a:ext cx="72808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QH10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0D8DC3-7F3F-EB5F-2A74-2C47E1FAB876}"/>
              </a:ext>
            </a:extLst>
          </p:cNvPr>
          <p:cNvCxnSpPr>
            <a:cxnSpLocks/>
          </p:cNvCxnSpPr>
          <p:nvPr/>
        </p:nvCxnSpPr>
        <p:spPr>
          <a:xfrm flipV="1">
            <a:off x="1264769" y="6157894"/>
            <a:ext cx="0" cy="294118"/>
          </a:xfrm>
          <a:prstGeom prst="straightConnector1">
            <a:avLst/>
          </a:prstGeom>
          <a:ln w="28575">
            <a:solidFill>
              <a:schemeClr val="accent3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0E605B-C4F8-1C13-7153-B3CEC1622427}"/>
              </a:ext>
            </a:extLst>
          </p:cNvPr>
          <p:cNvCxnSpPr>
            <a:cxnSpLocks/>
          </p:cNvCxnSpPr>
          <p:nvPr/>
        </p:nvCxnSpPr>
        <p:spPr>
          <a:xfrm flipV="1">
            <a:off x="1990164" y="5413824"/>
            <a:ext cx="27640" cy="1038188"/>
          </a:xfrm>
          <a:prstGeom prst="straightConnector1">
            <a:avLst/>
          </a:prstGeom>
          <a:ln w="28575">
            <a:solidFill>
              <a:schemeClr val="accent3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668410-D7F0-CF57-55C8-0748C1BF4E27}"/>
              </a:ext>
            </a:extLst>
          </p:cNvPr>
          <p:cNvCxnSpPr>
            <a:cxnSpLocks/>
          </p:cNvCxnSpPr>
          <p:nvPr/>
        </p:nvCxnSpPr>
        <p:spPr>
          <a:xfrm>
            <a:off x="905437" y="6360299"/>
            <a:ext cx="331694" cy="0"/>
          </a:xfrm>
          <a:prstGeom prst="straightConnector1">
            <a:avLst/>
          </a:prstGeom>
          <a:ln w="28575">
            <a:solidFill>
              <a:schemeClr val="accent3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69231F-68E8-1FF0-1C74-97F13E75884E}"/>
              </a:ext>
            </a:extLst>
          </p:cNvPr>
          <p:cNvCxnSpPr>
            <a:cxnSpLocks/>
          </p:cNvCxnSpPr>
          <p:nvPr/>
        </p:nvCxnSpPr>
        <p:spPr>
          <a:xfrm flipH="1">
            <a:off x="2003984" y="6360299"/>
            <a:ext cx="2702487" cy="0"/>
          </a:xfrm>
          <a:prstGeom prst="straightConnector1">
            <a:avLst/>
          </a:prstGeom>
          <a:ln w="28575">
            <a:solidFill>
              <a:schemeClr val="accent3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740A4F-089B-6C2B-A62D-8759EE7649FF}"/>
              </a:ext>
            </a:extLst>
          </p:cNvPr>
          <p:cNvSpPr txBox="1"/>
          <p:nvPr/>
        </p:nvSpPr>
        <p:spPr>
          <a:xfrm>
            <a:off x="4035255" y="6026773"/>
            <a:ext cx="104227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1.473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9123E-5B26-6926-3D6D-101B7554AC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4576" y="3555775"/>
            <a:ext cx="3672491" cy="2812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11CAE-6212-B759-3399-37BE4C1B8632}"/>
              </a:ext>
            </a:extLst>
          </p:cNvPr>
          <p:cNvSpPr txBox="1"/>
          <p:nvPr/>
        </p:nvSpPr>
        <p:spPr>
          <a:xfrm>
            <a:off x="5001491" y="4706962"/>
            <a:ext cx="305259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Pulsed dipoles have the major role in the beam extraction to RTST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1B00B4-9797-39DB-59AC-98C50B294105}"/>
              </a:ext>
            </a:extLst>
          </p:cNvPr>
          <p:cNvCxnSpPr>
            <a:cxnSpLocks/>
          </p:cNvCxnSpPr>
          <p:nvPr/>
        </p:nvCxnSpPr>
        <p:spPr>
          <a:xfrm>
            <a:off x="7924800" y="5334000"/>
            <a:ext cx="1718662" cy="321449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8C5E9C-AA92-9C22-0DA6-2AE4EA4230B3}"/>
              </a:ext>
            </a:extLst>
          </p:cNvPr>
          <p:cNvCxnSpPr>
            <a:cxnSpLocks/>
          </p:cNvCxnSpPr>
          <p:nvPr/>
        </p:nvCxnSpPr>
        <p:spPr>
          <a:xfrm>
            <a:off x="7924800" y="5334000"/>
            <a:ext cx="2033708" cy="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E8C786-B2E7-D17D-2C03-D2411BE5E9E7}"/>
              </a:ext>
            </a:extLst>
          </p:cNvPr>
          <p:cNvCxnSpPr>
            <a:cxnSpLocks/>
          </p:cNvCxnSpPr>
          <p:nvPr/>
        </p:nvCxnSpPr>
        <p:spPr>
          <a:xfrm flipV="1">
            <a:off x="7924800" y="4220068"/>
            <a:ext cx="2602326" cy="1113932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56B65F-3E1B-EA33-541E-B8F26B5C63FB}"/>
              </a:ext>
            </a:extLst>
          </p:cNvPr>
          <p:cNvCxnSpPr>
            <a:cxnSpLocks/>
          </p:cNvCxnSpPr>
          <p:nvPr/>
        </p:nvCxnSpPr>
        <p:spPr>
          <a:xfrm>
            <a:off x="7924800" y="5334000"/>
            <a:ext cx="1027099" cy="575022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3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083F-9514-4D26-9B84-F4750719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Scheme: 3D Tracking Region 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8EE1794-15D7-49CD-96DC-088CF5088E1E}"/>
              </a:ext>
            </a:extLst>
          </p:cNvPr>
          <p:cNvSpPr/>
          <p:nvPr/>
        </p:nvSpPr>
        <p:spPr>
          <a:xfrm>
            <a:off x="5418969" y="4866844"/>
            <a:ext cx="69104" cy="25853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3D7448-A897-407F-85E4-B247081BB7B9}"/>
              </a:ext>
            </a:extLst>
          </p:cNvPr>
          <p:cNvGrpSpPr/>
          <p:nvPr/>
        </p:nvGrpSpPr>
        <p:grpSpPr>
          <a:xfrm>
            <a:off x="429767" y="1045408"/>
            <a:ext cx="10628851" cy="3086584"/>
            <a:chOff x="429767" y="1045408"/>
            <a:chExt cx="10628851" cy="30865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349188-ED9F-4C32-804F-C4CC84F39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767" y="1045408"/>
              <a:ext cx="10628851" cy="2877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D33482-8D70-4182-B531-7C7B7533A786}"/>
                </a:ext>
              </a:extLst>
            </p:cNvPr>
            <p:cNvSpPr txBox="1"/>
            <p:nvPr/>
          </p:nvSpPr>
          <p:spPr>
            <a:xfrm>
              <a:off x="822960" y="3614928"/>
              <a:ext cx="946093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dirty="0">
                  <a:latin typeface="+mn-lt"/>
                </a:rPr>
                <a:t>RTBT:QV07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75B38E-6D25-4A99-9418-B5F7DE3B84BC}"/>
                </a:ext>
              </a:extLst>
            </p:cNvPr>
            <p:cNvSpPr txBox="1"/>
            <p:nvPr/>
          </p:nvSpPr>
          <p:spPr>
            <a:xfrm>
              <a:off x="2657856" y="3614928"/>
              <a:ext cx="942887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dirty="0">
                  <a:latin typeface="+mn-lt"/>
                </a:rPr>
                <a:t>RTBT:QH08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B87A29-F295-4445-A5FA-B0C320DB957C}"/>
                </a:ext>
              </a:extLst>
            </p:cNvPr>
            <p:cNvSpPr txBox="1"/>
            <p:nvPr/>
          </p:nvSpPr>
          <p:spPr>
            <a:xfrm>
              <a:off x="4413504" y="3873460"/>
              <a:ext cx="946093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dirty="0">
                  <a:latin typeface="+mn-lt"/>
                </a:rPr>
                <a:t>RTBT:QV09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2EDA67-F9F4-440C-A6EA-23E6CDACCF82}"/>
                </a:ext>
              </a:extLst>
            </p:cNvPr>
            <p:cNvSpPr txBox="1"/>
            <p:nvPr/>
          </p:nvSpPr>
          <p:spPr>
            <a:xfrm>
              <a:off x="6295353" y="3639614"/>
              <a:ext cx="942887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dirty="0">
                  <a:latin typeface="+mn-lt"/>
                </a:rPr>
                <a:t>RTBT:QH10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AC96E5-FE44-4256-8194-06EB92A34C49}"/>
                </a:ext>
              </a:extLst>
            </p:cNvPr>
            <p:cNvSpPr txBox="1"/>
            <p:nvPr/>
          </p:nvSpPr>
          <p:spPr>
            <a:xfrm>
              <a:off x="2054352" y="2649260"/>
              <a:ext cx="832279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dirty="0">
                  <a:latin typeface="+mn-lt"/>
                </a:rPr>
                <a:t>Kicker#1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B535CB-7F6E-46C2-925D-E3A178684A45}"/>
                </a:ext>
              </a:extLst>
            </p:cNvPr>
            <p:cNvSpPr txBox="1"/>
            <p:nvPr/>
          </p:nvSpPr>
          <p:spPr>
            <a:xfrm>
              <a:off x="3358896" y="2594052"/>
              <a:ext cx="832279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dirty="0">
                  <a:latin typeface="+mn-lt"/>
                </a:rPr>
                <a:t>Kicker#2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DB7FDB-04CB-4B77-A334-16857F9F0D91}"/>
                </a:ext>
              </a:extLst>
            </p:cNvPr>
            <p:cNvSpPr txBox="1"/>
            <p:nvPr/>
          </p:nvSpPr>
          <p:spPr>
            <a:xfrm>
              <a:off x="3925824" y="2357060"/>
              <a:ext cx="832279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dirty="0">
                  <a:latin typeface="+mn-lt"/>
                </a:rPr>
                <a:t>Kicker#3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47FAD1-10E4-4886-8AF8-719118F3B450}"/>
                </a:ext>
              </a:extLst>
            </p:cNvPr>
            <p:cNvSpPr txBox="1"/>
            <p:nvPr/>
          </p:nvSpPr>
          <p:spPr>
            <a:xfrm>
              <a:off x="5071934" y="2519994"/>
              <a:ext cx="832279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dirty="0">
                  <a:latin typeface="+mn-lt"/>
                </a:rPr>
                <a:t>Kicker#4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6E32C8B1-214B-440F-8681-979CB83DB497}"/>
                </a:ext>
              </a:extLst>
            </p:cNvPr>
            <p:cNvSpPr/>
            <p:nvPr/>
          </p:nvSpPr>
          <p:spPr>
            <a:xfrm>
              <a:off x="2353759" y="2890527"/>
              <a:ext cx="233464" cy="243690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C892D009-821C-4601-B38A-E2563D4C7C04}"/>
                </a:ext>
              </a:extLst>
            </p:cNvPr>
            <p:cNvSpPr/>
            <p:nvPr/>
          </p:nvSpPr>
          <p:spPr>
            <a:xfrm>
              <a:off x="3658303" y="2852584"/>
              <a:ext cx="233464" cy="243690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2774CB9F-502F-49A9-AA22-7E162ED9DAA9}"/>
                </a:ext>
              </a:extLst>
            </p:cNvPr>
            <p:cNvSpPr/>
            <p:nvPr/>
          </p:nvSpPr>
          <p:spPr>
            <a:xfrm>
              <a:off x="4241175" y="2594052"/>
              <a:ext cx="233464" cy="502222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525DD871-122C-458D-B661-858A00755242}"/>
                </a:ext>
              </a:extLst>
            </p:cNvPr>
            <p:cNvSpPr/>
            <p:nvPr/>
          </p:nvSpPr>
          <p:spPr>
            <a:xfrm>
              <a:off x="5302237" y="2768682"/>
              <a:ext cx="233464" cy="243690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3F7E69-77D6-44AE-9D04-3E6AB13A7095}"/>
                </a:ext>
              </a:extLst>
            </p:cNvPr>
            <p:cNvCxnSpPr>
              <a:cxnSpLocks/>
            </p:cNvCxnSpPr>
            <p:nvPr/>
          </p:nvCxnSpPr>
          <p:spPr>
            <a:xfrm>
              <a:off x="1121923" y="1166501"/>
              <a:ext cx="0" cy="174129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A7815F-D032-4A84-9E56-7E6EB799302E}"/>
                </a:ext>
              </a:extLst>
            </p:cNvPr>
            <p:cNvCxnSpPr>
              <a:cxnSpLocks/>
            </p:cNvCxnSpPr>
            <p:nvPr/>
          </p:nvCxnSpPr>
          <p:spPr>
            <a:xfrm>
              <a:off x="6845029" y="1233138"/>
              <a:ext cx="0" cy="174129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BC80D8-6496-48CA-BFC4-3336F3C25674}"/>
                </a:ext>
              </a:extLst>
            </p:cNvPr>
            <p:cNvCxnSpPr>
              <a:cxnSpLocks/>
            </p:cNvCxnSpPr>
            <p:nvPr/>
          </p:nvCxnSpPr>
          <p:spPr>
            <a:xfrm>
              <a:off x="1121923" y="1472119"/>
              <a:ext cx="572310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977C12-7785-4256-8F28-5A09C4E18222}"/>
                </a:ext>
              </a:extLst>
            </p:cNvPr>
            <p:cNvSpPr txBox="1"/>
            <p:nvPr/>
          </p:nvSpPr>
          <p:spPr>
            <a:xfrm>
              <a:off x="2844845" y="1136696"/>
              <a:ext cx="2093843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dirty="0">
                  <a:latin typeface="+mn-lt"/>
                </a:rPr>
                <a:t>3D Direct Tracking Region</a:t>
              </a:r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1B52016-5443-4474-ABE9-F64F733E1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4265078"/>
            <a:ext cx="11430000" cy="19973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Initial particle tracking were performed by using idealized quad and pulsed dipoles in PyORBIT code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To test the beam optics with realistic magnetic field distribution we need 3D tracking.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The start point of tracking is the beginning of QV07, and the last point is the end of QH10 magnet in RTBT line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The real magnetic fields of dipole kickers are overlapping with quads, so we cannot use any conventional particle tracking codes 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500FCA2-EBE5-4F1A-A48C-B06A7F21C712}"/>
              </a:ext>
            </a:extLst>
          </p:cNvPr>
          <p:cNvSpPr/>
          <p:nvPr/>
        </p:nvSpPr>
        <p:spPr>
          <a:xfrm>
            <a:off x="9625584" y="3310128"/>
            <a:ext cx="786384" cy="11887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95C1D-C5FC-4533-8E17-A7448731CE97}"/>
              </a:ext>
            </a:extLst>
          </p:cNvPr>
          <p:cNvSpPr txBox="1"/>
          <p:nvPr/>
        </p:nvSpPr>
        <p:spPr>
          <a:xfrm>
            <a:off x="9198482" y="3482648"/>
            <a:ext cx="173957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Beam to 1</a:t>
            </a:r>
            <a:r>
              <a:rPr lang="en-US" sz="1400" b="1" baseline="30000" dirty="0">
                <a:latin typeface="+mn-lt"/>
              </a:rPr>
              <a:t>st</a:t>
            </a:r>
            <a:r>
              <a:rPr lang="en-US" sz="1400" b="1" dirty="0">
                <a:latin typeface="+mn-lt"/>
              </a:rPr>
              <a:t> Target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0F5847D-0E04-4F4E-AFD7-31F58AE91E21}"/>
              </a:ext>
            </a:extLst>
          </p:cNvPr>
          <p:cNvSpPr/>
          <p:nvPr/>
        </p:nvSpPr>
        <p:spPr>
          <a:xfrm rot="19857534">
            <a:off x="10383858" y="1705550"/>
            <a:ext cx="686669" cy="175993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82A79-7752-4C94-A94E-BF54F0633C85}"/>
              </a:ext>
            </a:extLst>
          </p:cNvPr>
          <p:cNvSpPr txBox="1"/>
          <p:nvPr/>
        </p:nvSpPr>
        <p:spPr>
          <a:xfrm rot="19999833">
            <a:off x="9142378" y="1494854"/>
            <a:ext cx="185178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Beam to 2</a:t>
            </a:r>
            <a:r>
              <a:rPr lang="en-US" sz="1400" b="1" baseline="30000" dirty="0">
                <a:latin typeface="+mn-lt"/>
              </a:rPr>
              <a:t>nd</a:t>
            </a:r>
            <a:r>
              <a:rPr lang="en-US" sz="1400" b="1" dirty="0">
                <a:latin typeface="+mn-lt"/>
              </a:rPr>
              <a:t>  Target</a:t>
            </a:r>
          </a:p>
        </p:txBody>
      </p:sp>
    </p:spTree>
    <p:extLst>
      <p:ext uri="{BB962C8B-B14F-4D97-AF65-F5344CB8AC3E}">
        <p14:creationId xmlns:p14="http://schemas.microsoft.com/office/powerpoint/2010/main" val="5305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17D9-9E3C-44D3-9E92-46BD3470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 along Center Trajectory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D2329-DA33-455C-89A1-22F9C73F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38" y="1075775"/>
            <a:ext cx="3760942" cy="2874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9A426-FF05-4029-9A89-FD5DB0C3A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32" y="1075775"/>
            <a:ext cx="3757235" cy="2874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6CBFF-50BB-4BF5-B50E-C2DAE4469B9D}"/>
              </a:ext>
            </a:extLst>
          </p:cNvPr>
          <p:cNvSpPr txBox="1"/>
          <p:nvPr/>
        </p:nvSpPr>
        <p:spPr>
          <a:xfrm>
            <a:off x="878219" y="4091940"/>
            <a:ext cx="311657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</a:rPr>
              <a:t>Hard edge (ideal) models for quads and dipole kickers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0DE49-843D-4C3D-8C79-7AA422EA11EE}"/>
              </a:ext>
            </a:extLst>
          </p:cNvPr>
          <p:cNvSpPr txBox="1"/>
          <p:nvPr/>
        </p:nvSpPr>
        <p:spPr>
          <a:xfrm>
            <a:off x="4835652" y="4216589"/>
            <a:ext cx="311657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</a:rPr>
              <a:t>FNAL 3D map field for dipole kickers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5375E-CA0C-4B22-AAF0-5F185E024B63}"/>
              </a:ext>
            </a:extLst>
          </p:cNvPr>
          <p:cNvSpPr txBox="1"/>
          <p:nvPr/>
        </p:nvSpPr>
        <p:spPr>
          <a:xfrm>
            <a:off x="6035565" y="4962310"/>
            <a:ext cx="474521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Quads and kickers fields are overlapping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D9331-51EC-4A8F-88C3-964390CC4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231" y="1149012"/>
            <a:ext cx="3566160" cy="2727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98A8DE-FBFD-4617-8D43-0AAD38394A37}"/>
              </a:ext>
            </a:extLst>
          </p:cNvPr>
          <p:cNvSpPr txBox="1"/>
          <p:nvPr/>
        </p:nvSpPr>
        <p:spPr>
          <a:xfrm>
            <a:off x="8273796" y="3999526"/>
            <a:ext cx="311657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</a:rPr>
              <a:t>FNAL 3D map fields for dipole kickers and RTBT:QV09</a:t>
            </a:r>
          </a:p>
        </p:txBody>
      </p:sp>
    </p:spTree>
    <p:extLst>
      <p:ext uri="{BB962C8B-B14F-4D97-AF65-F5344CB8AC3E}">
        <p14:creationId xmlns:p14="http://schemas.microsoft.com/office/powerpoint/2010/main" val="45710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DEB2-0977-47ED-BCA9-A68FC920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Results for Trajectory of Beam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5824-ACFE-4CC8-81EC-CFFE3C6D0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018" y="903514"/>
            <a:ext cx="6215091" cy="1852750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Difference in traditional and RK4 tracking was .3 mm on top of 534 mm deviation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FNAL 3D map fields for dipole kickers and a big aperture quad (RTBT:QV09)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39A78-19D7-4E1E-954D-773913ED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698669"/>
            <a:ext cx="5412993" cy="4140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687F72-38CB-49E6-BD95-305F0CC1D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54" y="4373973"/>
            <a:ext cx="6570617" cy="19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8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5C26-1139-493E-9719-EF496874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Sizes in RTBT Extraction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852F-2B06-4F41-9ECF-78884397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059179"/>
            <a:ext cx="5135880" cy="392872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066419-5EBC-430E-9D2F-965D146A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443" y="1133855"/>
            <a:ext cx="5594605" cy="3992881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We have difference in the vertical beam sizes – about 1.1 mm on top of 7.5 mm RMS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Reason for that could be a bigger vertical size inside RTBT:QV09 (vertically focusing quad)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The effect on downstream tracking should be estimated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3A045A-4CF2-418B-9EB6-E863A84F7F15}"/>
              </a:ext>
            </a:extLst>
          </p:cNvPr>
          <p:cNvSpPr/>
          <p:nvPr/>
        </p:nvSpPr>
        <p:spPr>
          <a:xfrm>
            <a:off x="4767072" y="2804160"/>
            <a:ext cx="682752" cy="810768"/>
          </a:xfrm>
          <a:prstGeom prst="ellipse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66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476A-43FF-407A-AB02-AF1F3E00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RTST Tracking the Bunch after 3D Extraction Tracking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7BFBE37-FF6B-4878-94A6-75258187D826}"/>
              </a:ext>
            </a:extLst>
          </p:cNvPr>
          <p:cNvSpPr/>
          <p:nvPr/>
        </p:nvSpPr>
        <p:spPr>
          <a:xfrm flipH="1">
            <a:off x="8412480" y="1481328"/>
            <a:ext cx="701040" cy="72542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13614-66F2-4E1C-8C0E-005ADA38816B}"/>
              </a:ext>
            </a:extLst>
          </p:cNvPr>
          <p:cNvSpPr txBox="1"/>
          <p:nvPr/>
        </p:nvSpPr>
        <p:spPr>
          <a:xfrm>
            <a:off x="9400032" y="1481328"/>
            <a:ext cx="270766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RMS Sizes: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Good agreement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About 1 mm diff. for Vertical RMS size on 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C2E07-3558-41B2-843F-6E3EFA04E916}"/>
              </a:ext>
            </a:extLst>
          </p:cNvPr>
          <p:cNvSpPr/>
          <p:nvPr/>
        </p:nvSpPr>
        <p:spPr>
          <a:xfrm>
            <a:off x="368808" y="3519678"/>
            <a:ext cx="11609832" cy="2346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E361D9-CC74-4E71-9464-C08296CCA681}"/>
              </a:ext>
            </a:extLst>
          </p:cNvPr>
          <p:cNvSpPr/>
          <p:nvPr/>
        </p:nvSpPr>
        <p:spPr>
          <a:xfrm flipH="1">
            <a:off x="8522208" y="4029837"/>
            <a:ext cx="701040" cy="72542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F7CFE-735D-4320-99B6-213773B9B770}"/>
              </a:ext>
            </a:extLst>
          </p:cNvPr>
          <p:cNvSpPr txBox="1"/>
          <p:nvPr/>
        </p:nvSpPr>
        <p:spPr>
          <a:xfrm>
            <a:off x="9342953" y="3972434"/>
            <a:ext cx="264848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Horizontal Dispersion: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Not so good agreement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2C626-E688-40BC-A1F9-506C933C7B35}"/>
              </a:ext>
            </a:extLst>
          </p:cNvPr>
          <p:cNvSpPr txBox="1"/>
          <p:nvPr/>
        </p:nvSpPr>
        <p:spPr>
          <a:xfrm>
            <a:off x="8613046" y="5413795"/>
            <a:ext cx="35789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As a result, we see losses: 3*10</a:t>
            </a:r>
            <a:r>
              <a:rPr lang="en-US" sz="1600" b="1" baseline="30000" dirty="0">
                <a:latin typeface="+mn-lt"/>
              </a:rPr>
              <a:t>-4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This could be improved by slight retuning of RTST optics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27BCD-C053-49E2-A277-BCC720F09820}"/>
              </a:ext>
            </a:extLst>
          </p:cNvPr>
          <p:cNvSpPr txBox="1"/>
          <p:nvPr/>
        </p:nvSpPr>
        <p:spPr>
          <a:xfrm>
            <a:off x="1997902" y="5621544"/>
            <a:ext cx="12795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Horizontal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6BE478-D664-4B82-8247-5544747572C3}"/>
              </a:ext>
            </a:extLst>
          </p:cNvPr>
          <p:cNvSpPr txBox="1"/>
          <p:nvPr/>
        </p:nvSpPr>
        <p:spPr>
          <a:xfrm>
            <a:off x="1737681" y="1673224"/>
            <a:ext cx="12795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Horizonta</a:t>
            </a:r>
            <a:r>
              <a:rPr lang="en-US" dirty="0">
                <a:latin typeface="+mn-lt"/>
              </a:rPr>
              <a:t>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64DA7-D9EB-4DF7-B540-30AC752BF6CD}"/>
              </a:ext>
            </a:extLst>
          </p:cNvPr>
          <p:cNvSpPr txBox="1"/>
          <p:nvPr/>
        </p:nvSpPr>
        <p:spPr>
          <a:xfrm>
            <a:off x="6173724" y="1605977"/>
            <a:ext cx="10438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Vertical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ED4F36-DC52-4887-A4A8-733DDA149565}"/>
              </a:ext>
            </a:extLst>
          </p:cNvPr>
          <p:cNvSpPr txBox="1"/>
          <p:nvPr/>
        </p:nvSpPr>
        <p:spPr>
          <a:xfrm>
            <a:off x="6351176" y="5621544"/>
            <a:ext cx="10438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Vertical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B93DD-1B64-43FA-841F-1B08E0AD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" y="3855720"/>
            <a:ext cx="3566160" cy="27279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5A14A7-B3BF-4CE6-9B63-EECFE6AD3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23" y="3895216"/>
            <a:ext cx="3566160" cy="27279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315B33-25CF-43DF-9F59-2502E6134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8" y="802767"/>
            <a:ext cx="3566160" cy="27279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7430FA-E11C-44EC-9A55-A91000A8B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205" y="842772"/>
            <a:ext cx="356616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2003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ORNL-template-16x9-180808</Template>
  <TotalTime>0</TotalTime>
  <Words>1230</Words>
  <Application>Microsoft Office PowerPoint</Application>
  <PresentationFormat>Widescreen</PresentationFormat>
  <Paragraphs>170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Century Gothic</vt:lpstr>
      <vt:lpstr>Courier New</vt:lpstr>
      <vt:lpstr>Wingdings</vt:lpstr>
      <vt:lpstr>ORNL</vt:lpstr>
      <vt:lpstr>Equation</vt:lpstr>
      <vt:lpstr>Results From Particle Tracking Studies</vt:lpstr>
      <vt:lpstr>Outline</vt:lpstr>
      <vt:lpstr>RTST Beam Line</vt:lpstr>
      <vt:lpstr>Roles of Pulsed Dipoles in RTBT-to-RTST Beam Extraction </vt:lpstr>
      <vt:lpstr>Injection Scheme: 3D Tracking Region </vt:lpstr>
      <vt:lpstr>Magnetic Field along Center Trajectory</vt:lpstr>
      <vt:lpstr>Tracking Results for Trajectory of Beam Center </vt:lpstr>
      <vt:lpstr>RMS Sizes in RTBT Extraction Region</vt:lpstr>
      <vt:lpstr>RTST Tracking the Bunch after 3D Extraction Tracking</vt:lpstr>
      <vt:lpstr>RTST Tracking the Bunch after 3D Extraction Tracking 2021.03.28 Quad Power Supplies Redistributed</vt:lpstr>
      <vt:lpstr>3D Fields Comparisons – Separate and Combined  (for Q+3Kickers)</vt:lpstr>
      <vt:lpstr>RTBT to RTST Sizes</vt:lpstr>
      <vt:lpstr>RMS Beam Sizes in RTBT 1-2</vt:lpstr>
      <vt:lpstr>RTBT Quad Fields Change and Final Sizes after Fitting</vt:lpstr>
      <vt:lpstr>Conclusions</vt:lpstr>
      <vt:lpstr>Backup</vt:lpstr>
      <vt:lpstr>Software Class Structure for Magnetic Field Sources</vt:lpstr>
      <vt:lpstr>Tracker: Runge-Kutta 4th Order Differential Equation Solver</vt:lpstr>
      <vt:lpstr>FNAL Design: Pulsed Dipole + Large Aperture Quad </vt:lpstr>
      <vt:lpstr>Used Field Sources – Dipole Kicker </vt:lpstr>
      <vt:lpstr>Symmetric Transformation Verifications</vt:lpstr>
      <vt:lpstr>3D Field Map and Symmetry for Quad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2020-03-26T15:10:56Z</dcterms:created>
  <dcterms:modified xsi:type="dcterms:W3CDTF">2023-03-03T00:06:35Z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