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62" r:id="rId4"/>
    <p:sldMasterId id="2147483779" r:id="rId5"/>
  </p:sldMasterIdLst>
  <p:notesMasterIdLst>
    <p:notesMasterId r:id="rId15"/>
  </p:notesMasterIdLst>
  <p:handoutMasterIdLst>
    <p:handoutMasterId r:id="rId16"/>
  </p:handoutMasterIdLst>
  <p:sldIdLst>
    <p:sldId id="256" r:id="rId6"/>
    <p:sldId id="2785" r:id="rId7"/>
    <p:sldId id="2775" r:id="rId8"/>
    <p:sldId id="2779" r:id="rId9"/>
    <p:sldId id="2780" r:id="rId10"/>
    <p:sldId id="2781" r:id="rId11"/>
    <p:sldId id="2783" r:id="rId12"/>
    <p:sldId id="2784" r:id="rId13"/>
    <p:sldId id="2786" r:id="rId14"/>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B4C7E7"/>
    <a:srgbClr val="2E75B6"/>
    <a:srgbClr val="FFC000"/>
    <a:srgbClr val="70AD47"/>
    <a:srgbClr val="ED7D31"/>
    <a:srgbClr val="9A57CD"/>
    <a:srgbClr val="AEB0AF"/>
    <a:srgbClr val="9A9B9D"/>
    <a:srgbClr val="CEC7C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28" autoAdjust="0"/>
    <p:restoredTop sz="95226" autoAdjust="0"/>
  </p:normalViewPr>
  <p:slideViewPr>
    <p:cSldViewPr snapToGrid="0" showGuides="1">
      <p:cViewPr varScale="1">
        <p:scale>
          <a:sx n="114" d="100"/>
          <a:sy n="114" d="100"/>
        </p:scale>
        <p:origin x="162" y="10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676"/>
    </p:cViewPr>
  </p:sorterViewPr>
  <p:notesViewPr>
    <p:cSldViewPr snapToGrid="0" showGuides="1">
      <p:cViewPr>
        <p:scale>
          <a:sx n="50" d="100"/>
          <a:sy n="50" d="100"/>
        </p:scale>
        <p:origin x="5664" y="167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3/3/2023</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1" y="8810626"/>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3/3/2023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6"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2"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BFF095A-F86B-4B29-8A9F-DF3D3D1F3E2A}" type="slidenum">
              <a:rPr kumimoji="0" lang="en-US" sz="1200" b="0" i="0" u="none" strike="noStrike" kern="1200" cap="none" spc="0" normalizeH="0" baseline="0" noProof="0" smtClean="0">
                <a:ln>
                  <a:noFill/>
                </a:ln>
                <a:solidFill>
                  <a:prstClr val="black"/>
                </a:solidFill>
                <a:effectLst/>
                <a:uLnTx/>
                <a:uFillTx/>
                <a:latin typeface="Century Gothic" panose="020F0302020204030204"/>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entury Gothic" panose="020F0302020204030204"/>
              <a:ea typeface="+mn-ea"/>
              <a:cs typeface="Arial" charset="0"/>
            </a:endParaRPr>
          </a:p>
        </p:txBody>
      </p:sp>
    </p:spTree>
    <p:extLst>
      <p:ext uri="{BB962C8B-B14F-4D97-AF65-F5344CB8AC3E}">
        <p14:creationId xmlns:p14="http://schemas.microsoft.com/office/powerpoint/2010/main" val="269683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6" name="Picture 15">
            <a:extLst>
              <a:ext uri="{FF2B5EF4-FFF2-40B4-BE49-F238E27FC236}">
                <a16:creationId xmlns:a16="http://schemas.microsoft.com/office/drawing/2014/main" id="{70494F7A-66DD-4829-9AF4-30A3A0F241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34576" y="5392850"/>
            <a:ext cx="1644776" cy="402635"/>
          </a:xfrm>
          <a:prstGeom prst="rect">
            <a:avLst/>
          </a:prstGeom>
        </p:spPr>
      </p:pic>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4"/>
          <a:stretch>
            <a:fillRect/>
          </a:stretch>
        </p:blipFill>
        <p:spPr>
          <a:xfrm>
            <a:off x="413129" y="456244"/>
            <a:ext cx="1088136" cy="261860"/>
          </a:xfrm>
          <a:prstGeom prst="rect">
            <a:avLst/>
          </a:prstGeom>
        </p:spPr>
      </p:pic>
    </p:spTree>
    <p:extLst>
      <p:ext uri="{BB962C8B-B14F-4D97-AF65-F5344CB8AC3E}">
        <p14:creationId xmlns:p14="http://schemas.microsoft.com/office/powerpoint/2010/main" val="2654964461"/>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3575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141441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title style</a:t>
            </a:r>
            <a:endParaRPr lang="en-US" dirty="0"/>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40976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dirty="0"/>
              <a:t>Click icon to add picture</a:t>
            </a:r>
          </a:p>
        </p:txBody>
      </p:sp>
      <p:sp>
        <p:nvSpPr>
          <p:cNvPr id="2" name="Title 1"/>
          <p:cNvSpPr>
            <a:spLocks noGrp="1"/>
          </p:cNvSpPr>
          <p:nvPr>
            <p:ph type="title"/>
          </p:nvPr>
        </p:nvSpPr>
        <p:spPr>
          <a:xfrm>
            <a:off x="429769" y="274320"/>
            <a:ext cx="11000232" cy="535531"/>
          </a:xfrm>
        </p:spPr>
        <p:txBody>
          <a:bodyPr/>
          <a:lstStyle>
            <a:lvl1pPr>
              <a:lnSpc>
                <a:spcPct val="90000"/>
              </a:lnSpc>
              <a:defRPr sz="3200" b="0">
                <a:solidFill>
                  <a:schemeClr val="tx1"/>
                </a:solidFill>
                <a:effectLst/>
                <a:latin typeface="Century Gothic" panose="020B0502020202020204" pitchFamily="34" charset="0"/>
              </a:defRPr>
            </a:lvl1pPr>
          </a:lstStyle>
          <a:p>
            <a:r>
              <a:rPr lang="en-US"/>
              <a:t>Click to edit Master title style</a:t>
            </a:r>
            <a:endParaRPr lang="en-US" dirty="0"/>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BD3AC615-0875-4C80-B019-11A28EDCB638}"/>
              </a:ext>
            </a:extLst>
          </p:cNvPr>
          <p:cNvPicPr>
            <a:picLocks noChangeAspect="1"/>
          </p:cNvPicPr>
          <p:nvPr userDrawn="1"/>
        </p:nvPicPr>
        <p:blipFill>
          <a:blip r:embed="rId2"/>
          <a:stretch>
            <a:fillRect/>
          </a:stretch>
        </p:blipFill>
        <p:spPr>
          <a:xfrm>
            <a:off x="413129" y="6477000"/>
            <a:ext cx="1088136" cy="261860"/>
          </a:xfrm>
          <a:prstGeom prst="rect">
            <a:avLst/>
          </a:prstGeom>
        </p:spPr>
      </p:pic>
    </p:spTree>
    <p:extLst>
      <p:ext uri="{BB962C8B-B14F-4D97-AF65-F5344CB8AC3E}">
        <p14:creationId xmlns:p14="http://schemas.microsoft.com/office/powerpoint/2010/main" val="72364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2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411"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19"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411"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8" y="1005840"/>
            <a:ext cx="582168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5783766"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1410" y="1005840"/>
            <a:ext cx="5840589"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1411" y="1527048"/>
            <a:ext cx="5785575"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363317"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19" name="Rectangle 18">
            <a:extLst>
              <a:ext uri="{FF2B5EF4-FFF2-40B4-BE49-F238E27FC236}">
                <a16:creationId xmlns:a16="http://schemas.microsoft.com/office/drawing/2014/main" id="{88649F31-1D58-F243-85FD-74506880A33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0" name="Rectangle 19">
            <a:extLst>
              <a:ext uri="{FF2B5EF4-FFF2-40B4-BE49-F238E27FC236}">
                <a16:creationId xmlns:a16="http://schemas.microsoft.com/office/drawing/2014/main" id="{77038521-D276-4049-A4BA-98C27C6D825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6">
            <a:extLst>
              <a:ext uri="{FF2B5EF4-FFF2-40B4-BE49-F238E27FC236}">
                <a16:creationId xmlns:a16="http://schemas.microsoft.com/office/drawing/2014/main" id="{3F2F0951-0E05-43D4-AB3F-73E5681F4301}"/>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1" name="Picture 20">
            <a:extLst>
              <a:ext uri="{FF2B5EF4-FFF2-40B4-BE49-F238E27FC236}">
                <a16:creationId xmlns:a16="http://schemas.microsoft.com/office/drawing/2014/main" id="{27EC139F-C616-4896-A830-8F9FC5B2C27F}"/>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3" name="Rectangle 256">
            <a:extLst>
              <a:ext uri="{FF2B5EF4-FFF2-40B4-BE49-F238E27FC236}">
                <a16:creationId xmlns:a16="http://schemas.microsoft.com/office/drawing/2014/main" id="{D8ACAAE2-A531-47BE-8F4F-FFC18507ED0B}"/>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20963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12106"/>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0178" y="1005840"/>
            <a:ext cx="387067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3791415"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297709" y="1005840"/>
            <a:ext cx="38667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295175" y="1527048"/>
            <a:ext cx="3860800"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19718" y="1005840"/>
            <a:ext cx="3885931"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19719" y="1527048"/>
            <a:ext cx="3768204"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418329"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955370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9" y="1005840"/>
            <a:ext cx="28614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74318" y="1527048"/>
            <a:ext cx="2861459" cy="501091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8609" y="1005840"/>
            <a:ext cx="2874807"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288609" y="1527048"/>
            <a:ext cx="2874807"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12952"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65857"/>
            <a:ext cx="10418330"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7190"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17190"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5" name="Picture 24">
            <a:extLst>
              <a:ext uri="{FF2B5EF4-FFF2-40B4-BE49-F238E27FC236}">
                <a16:creationId xmlns:a16="http://schemas.microsoft.com/office/drawing/2014/main" id="{F5E4A85E-2D34-4FC1-90CE-1459D5681F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614870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6" name="Picture 15">
            <a:extLst>
              <a:ext uri="{FF2B5EF4-FFF2-40B4-BE49-F238E27FC236}">
                <a16:creationId xmlns:a16="http://schemas.microsoft.com/office/drawing/2014/main" id="{70494F7A-66DD-4829-9AF4-30A3A0F241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34576" y="5392850"/>
            <a:ext cx="1644776" cy="402635"/>
          </a:xfrm>
          <a:prstGeom prst="rect">
            <a:avLst/>
          </a:prstGeom>
        </p:spPr>
      </p:pic>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a:prstGeom prst="rect">
            <a:avLst/>
          </a:prstGeo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4"/>
          <a:stretch>
            <a:fillRect/>
          </a:stretch>
        </p:blipFill>
        <p:spPr>
          <a:xfrm>
            <a:off x="413129" y="456244"/>
            <a:ext cx="1088136" cy="261860"/>
          </a:xfrm>
          <a:prstGeom prst="rect">
            <a:avLst/>
          </a:prstGeom>
        </p:spPr>
      </p:pic>
    </p:spTree>
    <p:extLst>
      <p:ext uri="{BB962C8B-B14F-4D97-AF65-F5344CB8AC3E}">
        <p14:creationId xmlns:p14="http://schemas.microsoft.com/office/powerpoint/2010/main" val="3729471858"/>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a:prstGeom prst="rect">
            <a:avLst/>
          </a:prstGeom>
        </p:spPr>
        <p:txBody>
          <a:bodyPr/>
          <a:lstStyle>
            <a:lvl1pPr>
              <a:lnSpc>
                <a:spcPct val="90000"/>
              </a:lnSpc>
              <a:defRPr sz="3200"/>
            </a:lvl1pPr>
          </a:lstStyle>
          <a:p>
            <a:r>
              <a:rPr lang="en-US"/>
              <a:t>Click to edit Master title style</a:t>
            </a:r>
            <a:endParaRPr lang="en-US" dirty="0"/>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32399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a:prstGeom prst="rect">
            <a:avLst/>
          </a:prstGeo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150982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a:t>Click to edit Master title style</a:t>
            </a:r>
            <a:endParaRPr lang="en-US" dirty="0"/>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49397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a:prstGeom prst="rect">
            <a:avLst/>
          </a:prstGeo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5135" y="1444753"/>
            <a:ext cx="5507832" cy="4203944"/>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241493" y="1444753"/>
            <a:ext cx="5504688" cy="4203944"/>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518724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a:prstGeom prst="rect">
            <a:avLst/>
          </a:prstGeo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5135"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5135"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41493"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1493"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861796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425236" cy="535531"/>
          </a:xfrm>
          <a:prstGeom prst="rect">
            <a:avLst/>
          </a:prstGeom>
        </p:spPr>
        <p:txBody>
          <a:bodyPr/>
          <a:lstStyle>
            <a:lvl1pPr>
              <a:lnSpc>
                <a:spcPct val="90000"/>
              </a:lnSpc>
              <a:defRPr sz="3200" baseline="0"/>
            </a:lvl1pPr>
          </a:lstStyle>
          <a:p>
            <a:r>
              <a:rPr lang="en-US"/>
              <a:t>Click to edit Master title style</a:t>
            </a:r>
            <a:endParaRPr lang="en-US" dirty="0"/>
          </a:p>
        </p:txBody>
      </p:sp>
    </p:spTree>
    <p:extLst>
      <p:ext uri="{BB962C8B-B14F-4D97-AF65-F5344CB8AC3E}">
        <p14:creationId xmlns:p14="http://schemas.microsoft.com/office/powerpoint/2010/main" val="3013585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Sidebar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65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a:prstGeom prst="rect">
            <a:avLst/>
          </a:prstGeo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5486400"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384682" y="1387602"/>
            <a:ext cx="5486400"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4682" y="2213184"/>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147588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1_3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a:prstGeom prst="rect">
            <a:avLst/>
          </a:prstGeo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854713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a:prstGeom prst="rect">
            <a:avLst/>
          </a:prstGeo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55771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a:prstGeom prst="rect">
            <a:avLst/>
          </a:prstGeo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032130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8079" y="1275788"/>
            <a:ext cx="3576228" cy="979691"/>
          </a:xfrm>
          <a:prstGeom prst="rect">
            <a:avLst/>
          </a:prstGeo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title style</a:t>
            </a:r>
            <a:endParaRPr lang="en-US" dirty="0"/>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826539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 name="Title 1"/>
          <p:cNvSpPr>
            <a:spLocks noGrp="1"/>
          </p:cNvSpPr>
          <p:nvPr>
            <p:ph type="title"/>
          </p:nvPr>
        </p:nvSpPr>
        <p:spPr>
          <a:xfrm>
            <a:off x="429769" y="274320"/>
            <a:ext cx="11000232" cy="535531"/>
          </a:xfrm>
          <a:prstGeom prst="rect">
            <a:avLst/>
          </a:prstGeom>
        </p:spPr>
        <p:txBody>
          <a:bodyPr/>
          <a:lstStyle>
            <a:lvl1pPr>
              <a:lnSpc>
                <a:spcPct val="90000"/>
              </a:lnSpc>
              <a:defRPr sz="3200" b="0">
                <a:solidFill>
                  <a:schemeClr val="tx1"/>
                </a:solidFill>
                <a:effectLst/>
                <a:latin typeface="Century Gothic" panose="020B0502020202020204" pitchFamily="34" charset="0"/>
              </a:defRPr>
            </a:lvl1pPr>
          </a:lstStyle>
          <a:p>
            <a:r>
              <a:rPr lang="en-US"/>
              <a:t>Click to edit Master title style</a:t>
            </a:r>
            <a:endParaRPr lang="en-US" dirty="0"/>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BD3AC615-0875-4C80-B019-11A28EDCB638}"/>
              </a:ext>
            </a:extLst>
          </p:cNvPr>
          <p:cNvPicPr>
            <a:picLocks noChangeAspect="1"/>
          </p:cNvPicPr>
          <p:nvPr userDrawn="1"/>
        </p:nvPicPr>
        <p:blipFill>
          <a:blip r:embed="rId2"/>
          <a:stretch>
            <a:fillRect/>
          </a:stretch>
        </p:blipFill>
        <p:spPr>
          <a:xfrm>
            <a:off x="413129" y="6477000"/>
            <a:ext cx="1088136" cy="261860"/>
          </a:xfrm>
          <a:prstGeom prst="rect">
            <a:avLst/>
          </a:prstGeom>
        </p:spPr>
      </p:pic>
    </p:spTree>
    <p:extLst>
      <p:ext uri="{BB962C8B-B14F-4D97-AF65-F5344CB8AC3E}">
        <p14:creationId xmlns:p14="http://schemas.microsoft.com/office/powerpoint/2010/main" val="3929224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24277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2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411"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19"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411"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8" y="1005840"/>
            <a:ext cx="582168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5783766"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1410" y="1005840"/>
            <a:ext cx="5840589"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1411" y="1527048"/>
            <a:ext cx="5785575"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363317" cy="406265"/>
          </a:xfrm>
          <a:prstGeom prst="rect">
            <a:avLst/>
          </a:prstGeo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19" name="Rectangle 18">
            <a:extLst>
              <a:ext uri="{FF2B5EF4-FFF2-40B4-BE49-F238E27FC236}">
                <a16:creationId xmlns:a16="http://schemas.microsoft.com/office/drawing/2014/main" id="{88649F31-1D58-F243-85FD-74506880A33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0" name="Rectangle 19">
            <a:extLst>
              <a:ext uri="{FF2B5EF4-FFF2-40B4-BE49-F238E27FC236}">
                <a16:creationId xmlns:a16="http://schemas.microsoft.com/office/drawing/2014/main" id="{77038521-D276-4049-A4BA-98C27C6D825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6">
            <a:extLst>
              <a:ext uri="{FF2B5EF4-FFF2-40B4-BE49-F238E27FC236}">
                <a16:creationId xmlns:a16="http://schemas.microsoft.com/office/drawing/2014/main" id="{3F2F0951-0E05-43D4-AB3F-73E5681F4301}"/>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1" name="Picture 20">
            <a:extLst>
              <a:ext uri="{FF2B5EF4-FFF2-40B4-BE49-F238E27FC236}">
                <a16:creationId xmlns:a16="http://schemas.microsoft.com/office/drawing/2014/main" id="{27EC139F-C616-4896-A830-8F9FC5B2C27F}"/>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3" name="Rectangle 256">
            <a:extLst>
              <a:ext uri="{FF2B5EF4-FFF2-40B4-BE49-F238E27FC236}">
                <a16:creationId xmlns:a16="http://schemas.microsoft.com/office/drawing/2014/main" id="{D8ACAAE2-A531-47BE-8F4F-FFC18507ED0B}"/>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3405408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12106"/>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0178" y="1005840"/>
            <a:ext cx="387067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3791415"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297709" y="1005840"/>
            <a:ext cx="38667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295175" y="1527048"/>
            <a:ext cx="3860800"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19718" y="1005840"/>
            <a:ext cx="3885931"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19719" y="1527048"/>
            <a:ext cx="3768204"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418329" cy="406265"/>
          </a:xfrm>
          <a:prstGeom prst="rect">
            <a:avLst/>
          </a:prstGeo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240369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5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9" y="1005840"/>
            <a:ext cx="28614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74318" y="1527048"/>
            <a:ext cx="2861459" cy="501091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8609" y="1005840"/>
            <a:ext cx="2874807"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288609" y="1527048"/>
            <a:ext cx="2874807"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12952"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65857"/>
            <a:ext cx="10418330" cy="406265"/>
          </a:xfrm>
          <a:prstGeom prst="rect">
            <a:avLst/>
          </a:prstGeo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7190"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17190"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5" name="Picture 24">
            <a:extLst>
              <a:ext uri="{FF2B5EF4-FFF2-40B4-BE49-F238E27FC236}">
                <a16:creationId xmlns:a16="http://schemas.microsoft.com/office/drawing/2014/main" id="{F5E4A85E-2D34-4FC1-90CE-1459D5681F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2664489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5135" y="1444753"/>
            <a:ext cx="5507832" cy="4203944"/>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241493" y="1444753"/>
            <a:ext cx="5504688" cy="4203944"/>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14655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5135"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5135"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41493"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1493"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309732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a:t>Click to edit Master title style</a:t>
            </a:r>
            <a:endParaRPr lang="en-US" dirty="0"/>
          </a:p>
        </p:txBody>
      </p:sp>
    </p:spTree>
    <p:extLst>
      <p:ext uri="{BB962C8B-B14F-4D97-AF65-F5344CB8AC3E}">
        <p14:creationId xmlns:p14="http://schemas.microsoft.com/office/powerpoint/2010/main" val="168540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Sidebar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29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5486400"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384682" y="1387602"/>
            <a:ext cx="5486400"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4682" y="2213184"/>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223640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3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312776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9" name="Picture 8">
            <a:extLst>
              <a:ext uri="{FF2B5EF4-FFF2-40B4-BE49-F238E27FC236}">
                <a16:creationId xmlns:a16="http://schemas.microsoft.com/office/drawing/2014/main" id="{49AC3F58-DA01-43AC-9BFD-B0FCF242EE72}"/>
              </a:ext>
            </a:extLst>
          </p:cNvPr>
          <p:cNvPicPr>
            <a:picLocks noChangeAspect="1"/>
          </p:cNvPicPr>
          <p:nvPr userDrawn="1"/>
        </p:nvPicPr>
        <p:blipFill>
          <a:blip r:embed="rId18"/>
          <a:stretch>
            <a:fillRect/>
          </a:stretch>
        </p:blipFill>
        <p:spPr>
          <a:xfrm>
            <a:off x="413129" y="6477000"/>
            <a:ext cx="1088136" cy="261860"/>
          </a:xfrm>
          <a:prstGeom prst="rect">
            <a:avLst/>
          </a:prstGeom>
        </p:spPr>
      </p:pic>
    </p:spTree>
    <p:extLst>
      <p:ext uri="{BB962C8B-B14F-4D97-AF65-F5344CB8AC3E}">
        <p14:creationId xmlns:p14="http://schemas.microsoft.com/office/powerpoint/2010/main" val="270047861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9" name="Picture 8">
            <a:extLst>
              <a:ext uri="{FF2B5EF4-FFF2-40B4-BE49-F238E27FC236}">
                <a16:creationId xmlns:a16="http://schemas.microsoft.com/office/drawing/2014/main" id="{49AC3F58-DA01-43AC-9BFD-B0FCF242EE72}"/>
              </a:ext>
            </a:extLst>
          </p:cNvPr>
          <p:cNvPicPr>
            <a:picLocks noChangeAspect="1"/>
          </p:cNvPicPr>
          <p:nvPr userDrawn="1"/>
        </p:nvPicPr>
        <p:blipFill>
          <a:blip r:embed="rId18"/>
          <a:stretch>
            <a:fillRect/>
          </a:stretch>
        </p:blipFill>
        <p:spPr>
          <a:xfrm>
            <a:off x="413129" y="6477000"/>
            <a:ext cx="1088136" cy="261860"/>
          </a:xfrm>
          <a:prstGeom prst="rect">
            <a:avLst/>
          </a:prstGeom>
        </p:spPr>
      </p:pic>
    </p:spTree>
    <p:extLst>
      <p:ext uri="{BB962C8B-B14F-4D97-AF65-F5344CB8AC3E}">
        <p14:creationId xmlns:p14="http://schemas.microsoft.com/office/powerpoint/2010/main" val="64917480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800C1-4BD0-4441-9F02-CABA00D22C2F}"/>
              </a:ext>
            </a:extLst>
          </p:cNvPr>
          <p:cNvSpPr>
            <a:spLocks noGrp="1"/>
          </p:cNvSpPr>
          <p:nvPr>
            <p:ph type="ctrTitle"/>
          </p:nvPr>
        </p:nvSpPr>
        <p:spPr>
          <a:xfrm>
            <a:off x="428735" y="1388962"/>
            <a:ext cx="9185527" cy="535531"/>
          </a:xfrm>
        </p:spPr>
        <p:txBody>
          <a:bodyPr/>
          <a:lstStyle/>
          <a:p>
            <a:r>
              <a:rPr lang="en-US" dirty="0"/>
              <a:t>Pulsed Dipole (25D50) Mechanical Interfaces</a:t>
            </a:r>
          </a:p>
        </p:txBody>
      </p:sp>
      <p:sp>
        <p:nvSpPr>
          <p:cNvPr id="3" name="Subtitle 2">
            <a:extLst>
              <a:ext uri="{FF2B5EF4-FFF2-40B4-BE49-F238E27FC236}">
                <a16:creationId xmlns:a16="http://schemas.microsoft.com/office/drawing/2014/main" id="{14112E8D-8CA8-4596-914D-BD6FE69564F5}"/>
              </a:ext>
            </a:extLst>
          </p:cNvPr>
          <p:cNvSpPr>
            <a:spLocks noGrp="1"/>
          </p:cNvSpPr>
          <p:nvPr>
            <p:ph type="subTitle" idx="1"/>
          </p:nvPr>
        </p:nvSpPr>
        <p:spPr>
          <a:xfrm>
            <a:off x="428737" y="3222907"/>
            <a:ext cx="5667264" cy="2028101"/>
          </a:xfrm>
        </p:spPr>
        <p:txBody>
          <a:bodyPr/>
          <a:lstStyle/>
          <a:p>
            <a:r>
              <a:rPr lang="en-US" dirty="0"/>
              <a:t>Austin Chaires</a:t>
            </a:r>
            <a:br>
              <a:rPr lang="en-US" dirty="0"/>
            </a:br>
            <a:r>
              <a:rPr lang="en-US" dirty="0"/>
              <a:t>Accelerator Systems Mechanical Engineer</a:t>
            </a:r>
          </a:p>
          <a:p>
            <a:r>
              <a:rPr lang="en-US" dirty="0"/>
              <a:t>PULSED DIPOLE PRELIMINARY DESIGN REVIEW</a:t>
            </a:r>
          </a:p>
          <a:p>
            <a:r>
              <a:rPr lang="en-US" dirty="0"/>
              <a:t>March 6, 2023</a:t>
            </a:r>
          </a:p>
        </p:txBody>
      </p:sp>
    </p:spTree>
    <p:extLst>
      <p:ext uri="{BB962C8B-B14F-4D97-AF65-F5344CB8AC3E}">
        <p14:creationId xmlns:p14="http://schemas.microsoft.com/office/powerpoint/2010/main" val="45441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3F73-6003-F0FC-EFA5-61A754FA6DC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9069F90-D644-76DC-505A-A2B279A9E113}"/>
              </a:ext>
            </a:extLst>
          </p:cNvPr>
          <p:cNvSpPr>
            <a:spLocks noGrp="1"/>
          </p:cNvSpPr>
          <p:nvPr>
            <p:ph idx="1"/>
          </p:nvPr>
        </p:nvSpPr>
        <p:spPr/>
        <p:txBody>
          <a:bodyPr/>
          <a:lstStyle/>
          <a:p>
            <a:r>
              <a:rPr lang="en-US" dirty="0"/>
              <a:t>Magnet – stand interface</a:t>
            </a:r>
          </a:p>
          <a:p>
            <a:r>
              <a:rPr lang="en-US" dirty="0"/>
              <a:t>Metrology interfaces</a:t>
            </a:r>
          </a:p>
          <a:p>
            <a:r>
              <a:rPr lang="en-US" dirty="0"/>
              <a:t>Handling</a:t>
            </a:r>
          </a:p>
          <a:p>
            <a:r>
              <a:rPr lang="en-US" dirty="0"/>
              <a:t>Cooling system interface</a:t>
            </a:r>
          </a:p>
          <a:p>
            <a:r>
              <a:rPr lang="en-US" dirty="0"/>
              <a:t>Electrical interfaces</a:t>
            </a:r>
          </a:p>
          <a:p>
            <a:endParaRPr lang="en-US" dirty="0"/>
          </a:p>
          <a:p>
            <a:endParaRPr lang="en-US" dirty="0"/>
          </a:p>
        </p:txBody>
      </p:sp>
    </p:spTree>
    <p:extLst>
      <p:ext uri="{BB962C8B-B14F-4D97-AF65-F5344CB8AC3E}">
        <p14:creationId xmlns:p14="http://schemas.microsoft.com/office/powerpoint/2010/main" val="3515117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17B0EB26-F886-54AC-2506-28C34BBCAE79}"/>
              </a:ext>
            </a:extLst>
          </p:cNvPr>
          <p:cNvPicPr>
            <a:picLocks noChangeAspect="1"/>
          </p:cNvPicPr>
          <p:nvPr/>
        </p:nvPicPr>
        <p:blipFill>
          <a:blip r:embed="rId2"/>
          <a:srcRect/>
          <a:stretch/>
        </p:blipFill>
        <p:spPr>
          <a:xfrm>
            <a:off x="592703" y="2195874"/>
            <a:ext cx="6036870" cy="3230078"/>
          </a:xfrm>
          <a:prstGeom prst="rect">
            <a:avLst/>
          </a:prstGeom>
        </p:spPr>
      </p:pic>
      <p:sp>
        <p:nvSpPr>
          <p:cNvPr id="2" name="Title 1">
            <a:extLst>
              <a:ext uri="{FF2B5EF4-FFF2-40B4-BE49-F238E27FC236}">
                <a16:creationId xmlns:a16="http://schemas.microsoft.com/office/drawing/2014/main" id="{2A6F5591-BA24-B0AB-9E1C-6F0F969320FC}"/>
              </a:ext>
            </a:extLst>
          </p:cNvPr>
          <p:cNvSpPr>
            <a:spLocks noGrp="1"/>
          </p:cNvSpPr>
          <p:nvPr>
            <p:ph type="title"/>
          </p:nvPr>
        </p:nvSpPr>
        <p:spPr/>
        <p:txBody>
          <a:bodyPr/>
          <a:lstStyle/>
          <a:p>
            <a:r>
              <a:rPr lang="en-US" dirty="0"/>
              <a:t>Magnet to Stand Interface</a:t>
            </a:r>
          </a:p>
        </p:txBody>
      </p:sp>
      <p:sp>
        <p:nvSpPr>
          <p:cNvPr id="3" name="Content Placeholder 2">
            <a:extLst>
              <a:ext uri="{FF2B5EF4-FFF2-40B4-BE49-F238E27FC236}">
                <a16:creationId xmlns:a16="http://schemas.microsoft.com/office/drawing/2014/main" id="{A117F8CB-1E79-3CF0-C657-12E6A0B50228}"/>
              </a:ext>
            </a:extLst>
          </p:cNvPr>
          <p:cNvSpPr>
            <a:spLocks noGrp="1"/>
          </p:cNvSpPr>
          <p:nvPr>
            <p:ph idx="1"/>
          </p:nvPr>
        </p:nvSpPr>
        <p:spPr>
          <a:xfrm>
            <a:off x="429767" y="921254"/>
            <a:ext cx="11430000" cy="965255"/>
          </a:xfrm>
        </p:spPr>
        <p:txBody>
          <a:bodyPr/>
          <a:lstStyle/>
          <a:p>
            <a:pPr marL="0" indent="0">
              <a:buNone/>
            </a:pPr>
            <a:r>
              <a:rPr lang="en-US" sz="1800" dirty="0"/>
              <a:t>The magnet has a stability plate on the bottom welded to the two vertical stainless-steel side plates. For interfacing to the stand, it is placed on top of the stand’s top sliding plate and attached via fasteners.</a:t>
            </a:r>
          </a:p>
        </p:txBody>
      </p:sp>
      <p:pic>
        <p:nvPicPr>
          <p:cNvPr id="5" name="Picture 4">
            <a:extLst>
              <a:ext uri="{FF2B5EF4-FFF2-40B4-BE49-F238E27FC236}">
                <a16:creationId xmlns:a16="http://schemas.microsoft.com/office/drawing/2014/main" id="{880172AF-B81D-B126-CBDB-F1FEAB794D9A}"/>
              </a:ext>
            </a:extLst>
          </p:cNvPr>
          <p:cNvPicPr>
            <a:picLocks noChangeAspect="1"/>
          </p:cNvPicPr>
          <p:nvPr/>
        </p:nvPicPr>
        <p:blipFill>
          <a:blip r:embed="rId3"/>
          <a:srcRect/>
          <a:stretch/>
        </p:blipFill>
        <p:spPr>
          <a:xfrm>
            <a:off x="6922746" y="2190293"/>
            <a:ext cx="4855238" cy="2238671"/>
          </a:xfrm>
          <a:prstGeom prst="rect">
            <a:avLst/>
          </a:prstGeom>
        </p:spPr>
      </p:pic>
      <p:sp>
        <p:nvSpPr>
          <p:cNvPr id="7" name="TextBox 6">
            <a:extLst>
              <a:ext uri="{FF2B5EF4-FFF2-40B4-BE49-F238E27FC236}">
                <a16:creationId xmlns:a16="http://schemas.microsoft.com/office/drawing/2014/main" id="{70B01477-C409-1822-3762-35083F4BB8F0}"/>
              </a:ext>
            </a:extLst>
          </p:cNvPr>
          <p:cNvSpPr txBox="1"/>
          <p:nvPr/>
        </p:nvSpPr>
        <p:spPr>
          <a:xfrm>
            <a:off x="7245671" y="4470542"/>
            <a:ext cx="759304" cy="674031"/>
          </a:xfrm>
          <a:prstGeom prst="rect">
            <a:avLst/>
          </a:prstGeom>
          <a:solidFill>
            <a:srgbClr val="FFFF00"/>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l">
              <a:lnSpc>
                <a:spcPct val="90000"/>
              </a:lnSpc>
            </a:pPr>
            <a:r>
              <a:rPr lang="en-US" sz="1400" dirty="0">
                <a:latin typeface="Century Gothic" panose="020B0502020202020204" pitchFamily="34" charset="0"/>
                <a:cs typeface="Calibri" panose="020F0502020204030204" pitchFamily="34" charset="0"/>
              </a:rPr>
              <a:t>Top Sliding Plate</a:t>
            </a:r>
          </a:p>
        </p:txBody>
      </p:sp>
      <p:cxnSp>
        <p:nvCxnSpPr>
          <p:cNvPr id="8" name="Straight Arrow Connector 7">
            <a:extLst>
              <a:ext uri="{FF2B5EF4-FFF2-40B4-BE49-F238E27FC236}">
                <a16:creationId xmlns:a16="http://schemas.microsoft.com/office/drawing/2014/main" id="{0EAA975C-C1F8-8E83-D32B-EE9B2E25B1A4}"/>
              </a:ext>
            </a:extLst>
          </p:cNvPr>
          <p:cNvCxnSpPr>
            <a:cxnSpLocks/>
            <a:stCxn id="7" idx="3"/>
          </p:cNvCxnSpPr>
          <p:nvPr/>
        </p:nvCxnSpPr>
        <p:spPr>
          <a:xfrm flipV="1">
            <a:off x="8004975" y="3529017"/>
            <a:ext cx="874188" cy="1278541"/>
          </a:xfrm>
          <a:prstGeom prst="straightConnector1">
            <a:avLst/>
          </a:prstGeom>
          <a:ln w="12700">
            <a:solidFill>
              <a:schemeClr val="tx1"/>
            </a:solidFill>
            <a:miter lim="800000"/>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B26C695-AD89-DFE9-A4F7-7ECC94B59ACB}"/>
              </a:ext>
            </a:extLst>
          </p:cNvPr>
          <p:cNvSpPr txBox="1"/>
          <p:nvPr/>
        </p:nvSpPr>
        <p:spPr>
          <a:xfrm>
            <a:off x="5074773" y="5246449"/>
            <a:ext cx="982726" cy="480131"/>
          </a:xfrm>
          <a:prstGeom prst="rect">
            <a:avLst/>
          </a:prstGeom>
          <a:solidFill>
            <a:srgbClr val="FFFF00"/>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l">
              <a:lnSpc>
                <a:spcPct val="90000"/>
              </a:lnSpc>
            </a:pPr>
            <a:r>
              <a:rPr lang="en-US" sz="1400" dirty="0">
                <a:latin typeface="Century Gothic" panose="020B0502020202020204" pitchFamily="34" charset="0"/>
                <a:cs typeface="Calibri" panose="020F0502020204030204" pitchFamily="34" charset="0"/>
              </a:rPr>
              <a:t>Stability Plate</a:t>
            </a:r>
          </a:p>
        </p:txBody>
      </p:sp>
      <p:cxnSp>
        <p:nvCxnSpPr>
          <p:cNvPr id="11" name="Straight Arrow Connector 10">
            <a:extLst>
              <a:ext uri="{FF2B5EF4-FFF2-40B4-BE49-F238E27FC236}">
                <a16:creationId xmlns:a16="http://schemas.microsoft.com/office/drawing/2014/main" id="{CA05CAF9-B646-AC3C-25E3-ADBB84599E9C}"/>
              </a:ext>
            </a:extLst>
          </p:cNvPr>
          <p:cNvCxnSpPr>
            <a:cxnSpLocks/>
            <a:stCxn id="10" idx="0"/>
          </p:cNvCxnSpPr>
          <p:nvPr/>
        </p:nvCxnSpPr>
        <p:spPr>
          <a:xfrm flipH="1" flipV="1">
            <a:off x="5367946" y="4818968"/>
            <a:ext cx="198190" cy="427481"/>
          </a:xfrm>
          <a:prstGeom prst="straightConnector1">
            <a:avLst/>
          </a:prstGeom>
          <a:ln w="12700">
            <a:solidFill>
              <a:schemeClr val="tx1"/>
            </a:solidFill>
            <a:miter lim="800000"/>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D068377-E822-7A5D-3851-F58FEFA46097}"/>
              </a:ext>
            </a:extLst>
          </p:cNvPr>
          <p:cNvSpPr txBox="1"/>
          <p:nvPr/>
        </p:nvSpPr>
        <p:spPr>
          <a:xfrm>
            <a:off x="895344" y="5246449"/>
            <a:ext cx="1256190" cy="480131"/>
          </a:xfrm>
          <a:prstGeom prst="rect">
            <a:avLst/>
          </a:prstGeom>
          <a:solidFill>
            <a:srgbClr val="FFFF00"/>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l">
              <a:lnSpc>
                <a:spcPct val="90000"/>
              </a:lnSpc>
            </a:pPr>
            <a:r>
              <a:rPr lang="en-US" sz="1400" dirty="0">
                <a:latin typeface="Century Gothic" panose="020B0502020202020204" pitchFamily="34" charset="0"/>
                <a:cs typeface="Calibri" panose="020F0502020204030204" pitchFamily="34" charset="0"/>
              </a:rPr>
              <a:t>Holes for Mounting</a:t>
            </a:r>
          </a:p>
        </p:txBody>
      </p:sp>
      <p:cxnSp>
        <p:nvCxnSpPr>
          <p:cNvPr id="15" name="Straight Arrow Connector 14">
            <a:extLst>
              <a:ext uri="{FF2B5EF4-FFF2-40B4-BE49-F238E27FC236}">
                <a16:creationId xmlns:a16="http://schemas.microsoft.com/office/drawing/2014/main" id="{34CCDB76-0923-3367-4E92-190236E62E2E}"/>
              </a:ext>
            </a:extLst>
          </p:cNvPr>
          <p:cNvCxnSpPr>
            <a:cxnSpLocks/>
            <a:stCxn id="14" idx="0"/>
          </p:cNvCxnSpPr>
          <p:nvPr/>
        </p:nvCxnSpPr>
        <p:spPr>
          <a:xfrm flipV="1">
            <a:off x="1523439" y="4526005"/>
            <a:ext cx="718430" cy="720444"/>
          </a:xfrm>
          <a:prstGeom prst="straightConnector1">
            <a:avLst/>
          </a:prstGeom>
          <a:ln w="12700">
            <a:solidFill>
              <a:schemeClr val="tx1"/>
            </a:solidFill>
            <a:miter lim="800000"/>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B84C8F9-9E02-6985-E2AB-5DCE3E946AAB}"/>
              </a:ext>
            </a:extLst>
          </p:cNvPr>
          <p:cNvCxnSpPr>
            <a:cxnSpLocks/>
            <a:stCxn id="14" idx="0"/>
          </p:cNvCxnSpPr>
          <p:nvPr/>
        </p:nvCxnSpPr>
        <p:spPr>
          <a:xfrm flipV="1">
            <a:off x="1523439" y="4818968"/>
            <a:ext cx="1652462" cy="427481"/>
          </a:xfrm>
          <a:prstGeom prst="straightConnector1">
            <a:avLst/>
          </a:prstGeom>
          <a:ln w="12700">
            <a:solidFill>
              <a:schemeClr val="tx1"/>
            </a:solidFill>
            <a:miter lim="800000"/>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C038B99-10B7-51AA-969C-6D8EF7A2B158}"/>
              </a:ext>
            </a:extLst>
          </p:cNvPr>
          <p:cNvCxnSpPr>
            <a:cxnSpLocks/>
            <a:stCxn id="14" idx="0"/>
          </p:cNvCxnSpPr>
          <p:nvPr/>
        </p:nvCxnSpPr>
        <p:spPr>
          <a:xfrm flipH="1" flipV="1">
            <a:off x="1452894" y="4108754"/>
            <a:ext cx="70545" cy="1137695"/>
          </a:xfrm>
          <a:prstGeom prst="straightConnector1">
            <a:avLst/>
          </a:prstGeom>
          <a:ln w="12700">
            <a:solidFill>
              <a:schemeClr val="tx1"/>
            </a:solidFill>
            <a:miter lim="800000"/>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DD06705-B518-4847-130A-4DAD0486CC9F}"/>
              </a:ext>
            </a:extLst>
          </p:cNvPr>
          <p:cNvSpPr txBox="1"/>
          <p:nvPr/>
        </p:nvSpPr>
        <p:spPr>
          <a:xfrm>
            <a:off x="9576114" y="4168287"/>
            <a:ext cx="2013752" cy="480131"/>
          </a:xfrm>
          <a:prstGeom prst="rect">
            <a:avLst/>
          </a:prstGeom>
          <a:solidFill>
            <a:srgbClr val="FFFF00"/>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l">
              <a:lnSpc>
                <a:spcPct val="90000"/>
              </a:lnSpc>
            </a:pPr>
            <a:r>
              <a:rPr lang="en-US" sz="1400" dirty="0">
                <a:latin typeface="Century Gothic" panose="020B0502020202020204" pitchFamily="34" charset="0"/>
                <a:cs typeface="Calibri" panose="020F0502020204030204" pitchFamily="34" charset="0"/>
              </a:rPr>
              <a:t>A Concept Stand design for reference</a:t>
            </a:r>
          </a:p>
        </p:txBody>
      </p:sp>
      <p:sp>
        <p:nvSpPr>
          <p:cNvPr id="45" name="TextBox 44">
            <a:extLst>
              <a:ext uri="{FF2B5EF4-FFF2-40B4-BE49-F238E27FC236}">
                <a16:creationId xmlns:a16="http://schemas.microsoft.com/office/drawing/2014/main" id="{F0E9E95C-B553-10F3-8728-DADED13E89CD}"/>
              </a:ext>
            </a:extLst>
          </p:cNvPr>
          <p:cNvSpPr txBox="1"/>
          <p:nvPr/>
        </p:nvSpPr>
        <p:spPr>
          <a:xfrm>
            <a:off x="1918946" y="2057275"/>
            <a:ext cx="982726" cy="480131"/>
          </a:xfrm>
          <a:prstGeom prst="rect">
            <a:avLst/>
          </a:prstGeom>
          <a:solidFill>
            <a:srgbClr val="FFFF00"/>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l">
              <a:lnSpc>
                <a:spcPct val="90000"/>
              </a:lnSpc>
            </a:pPr>
            <a:r>
              <a:rPr lang="en-US" sz="1400" dirty="0">
                <a:latin typeface="Century Gothic" panose="020B0502020202020204" pitchFamily="34" charset="0"/>
                <a:cs typeface="Calibri" panose="020F0502020204030204" pitchFamily="34" charset="0"/>
              </a:rPr>
              <a:t>Fillet Welds</a:t>
            </a:r>
          </a:p>
        </p:txBody>
      </p:sp>
      <p:cxnSp>
        <p:nvCxnSpPr>
          <p:cNvPr id="46" name="Straight Arrow Connector 45">
            <a:extLst>
              <a:ext uri="{FF2B5EF4-FFF2-40B4-BE49-F238E27FC236}">
                <a16:creationId xmlns:a16="http://schemas.microsoft.com/office/drawing/2014/main" id="{227BF718-B185-B567-EB50-179D2FAC9723}"/>
              </a:ext>
            </a:extLst>
          </p:cNvPr>
          <p:cNvCxnSpPr>
            <a:cxnSpLocks/>
            <a:stCxn id="45" idx="2"/>
          </p:cNvCxnSpPr>
          <p:nvPr/>
        </p:nvCxnSpPr>
        <p:spPr>
          <a:xfrm>
            <a:off x="2410309" y="2537406"/>
            <a:ext cx="356480" cy="1988599"/>
          </a:xfrm>
          <a:prstGeom prst="straightConnector1">
            <a:avLst/>
          </a:prstGeom>
          <a:ln w="12700">
            <a:solidFill>
              <a:schemeClr val="tx1"/>
            </a:solidFill>
            <a:miter lim="800000"/>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sp>
        <p:nvSpPr>
          <p:cNvPr id="54" name="Cylinder 53">
            <a:extLst>
              <a:ext uri="{FF2B5EF4-FFF2-40B4-BE49-F238E27FC236}">
                <a16:creationId xmlns:a16="http://schemas.microsoft.com/office/drawing/2014/main" id="{0EF04A2D-C2C9-62F2-3BCC-6AF61095E907}"/>
              </a:ext>
            </a:extLst>
          </p:cNvPr>
          <p:cNvSpPr/>
          <p:nvPr/>
        </p:nvSpPr>
        <p:spPr>
          <a:xfrm rot="17472255">
            <a:off x="2813425" y="3908958"/>
            <a:ext cx="45719" cy="1397698"/>
          </a:xfrm>
          <a:prstGeom prst="can">
            <a:avLst/>
          </a:prstGeom>
          <a:pattFill prst="shingle">
            <a:fgClr>
              <a:schemeClr val="tx1">
                <a:lumMod val="65000"/>
                <a:lumOff val="35000"/>
              </a:schemeClr>
            </a:fgClr>
            <a:bgClr>
              <a:schemeClr val="bg1">
                <a:lumMod val="65000"/>
              </a:schemeClr>
            </a:bgClr>
          </a:pattFill>
          <a:ln w="3175">
            <a:solidFill>
              <a:schemeClr val="tx1"/>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Tree>
    <p:extLst>
      <p:ext uri="{BB962C8B-B14F-4D97-AF65-F5344CB8AC3E}">
        <p14:creationId xmlns:p14="http://schemas.microsoft.com/office/powerpoint/2010/main" val="1719212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F5591-BA24-B0AB-9E1C-6F0F969320FC}"/>
              </a:ext>
            </a:extLst>
          </p:cNvPr>
          <p:cNvSpPr>
            <a:spLocks noGrp="1"/>
          </p:cNvSpPr>
          <p:nvPr>
            <p:ph type="title"/>
          </p:nvPr>
        </p:nvSpPr>
        <p:spPr/>
        <p:txBody>
          <a:bodyPr/>
          <a:lstStyle/>
          <a:p>
            <a:r>
              <a:rPr lang="en-US" dirty="0"/>
              <a:t>Metrology Interfaces</a:t>
            </a:r>
          </a:p>
        </p:txBody>
      </p:sp>
      <p:sp>
        <p:nvSpPr>
          <p:cNvPr id="3" name="Content Placeholder 2">
            <a:extLst>
              <a:ext uri="{FF2B5EF4-FFF2-40B4-BE49-F238E27FC236}">
                <a16:creationId xmlns:a16="http://schemas.microsoft.com/office/drawing/2014/main" id="{A117F8CB-1E79-3CF0-C657-12E6A0B50228}"/>
              </a:ext>
            </a:extLst>
          </p:cNvPr>
          <p:cNvSpPr>
            <a:spLocks noGrp="1"/>
          </p:cNvSpPr>
          <p:nvPr>
            <p:ph idx="1"/>
          </p:nvPr>
        </p:nvSpPr>
        <p:spPr>
          <a:xfrm>
            <a:off x="429767" y="921087"/>
            <a:ext cx="8130759" cy="2543693"/>
          </a:xfrm>
        </p:spPr>
        <p:txBody>
          <a:bodyPr/>
          <a:lstStyle/>
          <a:p>
            <a:pPr marL="0" indent="0">
              <a:buNone/>
            </a:pPr>
            <a:r>
              <a:rPr lang="en-US" sz="1800" dirty="0"/>
              <a:t>Magnet mapping and installation require the using of metrology equipment to precisely align the magnetic field (or other designated origin feature) relative to the expected beam trajectory.</a:t>
            </a:r>
          </a:p>
          <a:p>
            <a:pPr marL="0" indent="0">
              <a:buNone/>
            </a:pPr>
            <a:r>
              <a:rPr lang="en-US" sz="1800" dirty="0"/>
              <a:t>Custom spherical mount reflectors (SMRs) nests welded on four sides of the magnet allowing for 4 or more location points to be recorded at one laser location.</a:t>
            </a:r>
          </a:p>
          <a:p>
            <a:pPr marL="0" indent="0">
              <a:buNone/>
            </a:pPr>
            <a:r>
              <a:rPr lang="en-US" sz="1800" dirty="0"/>
              <a:t>This nest arrangement meets the requirements of the SNS metrology group.</a:t>
            </a:r>
          </a:p>
        </p:txBody>
      </p:sp>
      <p:pic>
        <p:nvPicPr>
          <p:cNvPr id="5" name="Picture 4">
            <a:extLst>
              <a:ext uri="{FF2B5EF4-FFF2-40B4-BE49-F238E27FC236}">
                <a16:creationId xmlns:a16="http://schemas.microsoft.com/office/drawing/2014/main" id="{BF757A35-ABB5-396B-0B57-E8D250DD5C1A}"/>
              </a:ext>
            </a:extLst>
          </p:cNvPr>
          <p:cNvPicPr>
            <a:picLocks noChangeAspect="1"/>
          </p:cNvPicPr>
          <p:nvPr/>
        </p:nvPicPr>
        <p:blipFill>
          <a:blip r:embed="rId2"/>
          <a:srcRect/>
          <a:stretch/>
        </p:blipFill>
        <p:spPr>
          <a:xfrm>
            <a:off x="556923" y="3598834"/>
            <a:ext cx="4010941" cy="2241329"/>
          </a:xfrm>
          <a:prstGeom prst="rect">
            <a:avLst/>
          </a:prstGeom>
        </p:spPr>
      </p:pic>
      <p:pic>
        <p:nvPicPr>
          <p:cNvPr id="13" name="Picture 12">
            <a:extLst>
              <a:ext uri="{FF2B5EF4-FFF2-40B4-BE49-F238E27FC236}">
                <a16:creationId xmlns:a16="http://schemas.microsoft.com/office/drawing/2014/main" id="{E31B05D5-8904-C015-C9F1-379CA8834439}"/>
              </a:ext>
            </a:extLst>
          </p:cNvPr>
          <p:cNvPicPr>
            <a:picLocks noChangeAspect="1"/>
          </p:cNvPicPr>
          <p:nvPr/>
        </p:nvPicPr>
        <p:blipFill>
          <a:blip r:embed="rId3"/>
          <a:stretch>
            <a:fillRect/>
          </a:stretch>
        </p:blipFill>
        <p:spPr>
          <a:xfrm>
            <a:off x="8739819" y="2313032"/>
            <a:ext cx="2828395" cy="3623881"/>
          </a:xfrm>
          <a:prstGeom prst="rect">
            <a:avLst/>
          </a:prstGeom>
        </p:spPr>
      </p:pic>
      <p:sp>
        <p:nvSpPr>
          <p:cNvPr id="14" name="TextBox 13">
            <a:extLst>
              <a:ext uri="{FF2B5EF4-FFF2-40B4-BE49-F238E27FC236}">
                <a16:creationId xmlns:a16="http://schemas.microsoft.com/office/drawing/2014/main" id="{46E17D6E-9C58-2927-510D-5EBDDE5892FF}"/>
              </a:ext>
            </a:extLst>
          </p:cNvPr>
          <p:cNvSpPr txBox="1"/>
          <p:nvPr/>
        </p:nvSpPr>
        <p:spPr>
          <a:xfrm>
            <a:off x="1416533" y="5767119"/>
            <a:ext cx="2447346" cy="286232"/>
          </a:xfrm>
          <a:prstGeom prst="rect">
            <a:avLst/>
          </a:prstGeom>
          <a:solidFill>
            <a:srgbClr val="FFFF00"/>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l">
              <a:lnSpc>
                <a:spcPct val="90000"/>
              </a:lnSpc>
            </a:pPr>
            <a:r>
              <a:rPr lang="en-US" sz="1400" dirty="0">
                <a:latin typeface="Century Gothic" panose="020B0502020202020204" pitchFamily="34" charset="0"/>
                <a:cs typeface="Calibri" panose="020F0502020204030204" pitchFamily="34" charset="0"/>
              </a:rPr>
              <a:t>Example Position 4H</a:t>
            </a:r>
          </a:p>
        </p:txBody>
      </p:sp>
      <p:sp>
        <p:nvSpPr>
          <p:cNvPr id="4" name="TextBox 3">
            <a:extLst>
              <a:ext uri="{FF2B5EF4-FFF2-40B4-BE49-F238E27FC236}">
                <a16:creationId xmlns:a16="http://schemas.microsoft.com/office/drawing/2014/main" id="{2ED76446-42CB-ACB4-E422-00811A406079}"/>
              </a:ext>
            </a:extLst>
          </p:cNvPr>
          <p:cNvSpPr txBox="1"/>
          <p:nvPr/>
        </p:nvSpPr>
        <p:spPr>
          <a:xfrm>
            <a:off x="9187064" y="1762828"/>
            <a:ext cx="1933903" cy="480131"/>
          </a:xfrm>
          <a:prstGeom prst="rect">
            <a:avLst/>
          </a:prstGeom>
          <a:solidFill>
            <a:srgbClr val="FFFF00"/>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l">
              <a:lnSpc>
                <a:spcPct val="90000"/>
              </a:lnSpc>
            </a:pPr>
            <a:r>
              <a:rPr lang="en-US" sz="1400" dirty="0">
                <a:latin typeface="Century Gothic" panose="020B0502020202020204" pitchFamily="34" charset="0"/>
                <a:cs typeface="Calibri" panose="020F0502020204030204" pitchFamily="34" charset="0"/>
              </a:rPr>
              <a:t>Relative positions for laser tracker</a:t>
            </a:r>
          </a:p>
        </p:txBody>
      </p:sp>
      <p:sp>
        <p:nvSpPr>
          <p:cNvPr id="6" name="TextBox 5">
            <a:extLst>
              <a:ext uri="{FF2B5EF4-FFF2-40B4-BE49-F238E27FC236}">
                <a16:creationId xmlns:a16="http://schemas.microsoft.com/office/drawing/2014/main" id="{EBD71EED-0C96-7242-7FCF-08A42B5E4BF7}"/>
              </a:ext>
            </a:extLst>
          </p:cNvPr>
          <p:cNvSpPr txBox="1"/>
          <p:nvPr/>
        </p:nvSpPr>
        <p:spPr>
          <a:xfrm>
            <a:off x="8159108" y="5766920"/>
            <a:ext cx="1055719" cy="480131"/>
          </a:xfrm>
          <a:prstGeom prst="rect">
            <a:avLst/>
          </a:prstGeom>
          <a:solidFill>
            <a:srgbClr val="FFFF00"/>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l">
              <a:lnSpc>
                <a:spcPct val="90000"/>
              </a:lnSpc>
            </a:pPr>
            <a:r>
              <a:rPr lang="en-US" sz="1400" dirty="0">
                <a:latin typeface="Century Gothic" panose="020B0502020202020204" pitchFamily="34" charset="0"/>
                <a:cs typeface="Calibri" panose="020F0502020204030204" pitchFamily="34" charset="0"/>
              </a:rPr>
              <a:t>Laser Locations</a:t>
            </a:r>
          </a:p>
        </p:txBody>
      </p:sp>
      <p:cxnSp>
        <p:nvCxnSpPr>
          <p:cNvPr id="7" name="Straight Arrow Connector 6">
            <a:extLst>
              <a:ext uri="{FF2B5EF4-FFF2-40B4-BE49-F238E27FC236}">
                <a16:creationId xmlns:a16="http://schemas.microsoft.com/office/drawing/2014/main" id="{9869F5CF-D35D-415C-64E8-84F47216795E}"/>
              </a:ext>
            </a:extLst>
          </p:cNvPr>
          <p:cNvCxnSpPr>
            <a:cxnSpLocks/>
            <a:stCxn id="6" idx="0"/>
          </p:cNvCxnSpPr>
          <p:nvPr/>
        </p:nvCxnSpPr>
        <p:spPr>
          <a:xfrm flipV="1">
            <a:off x="8686968" y="5480785"/>
            <a:ext cx="148797" cy="286135"/>
          </a:xfrm>
          <a:prstGeom prst="straightConnector1">
            <a:avLst/>
          </a:prstGeom>
          <a:ln w="12700">
            <a:solidFill>
              <a:schemeClr val="tx1"/>
            </a:solidFill>
            <a:miter lim="800000"/>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B055E15-6005-E7AE-5020-21DADFD7CE37}"/>
              </a:ext>
            </a:extLst>
          </p:cNvPr>
          <p:cNvCxnSpPr>
            <a:cxnSpLocks/>
            <a:stCxn id="6" idx="0"/>
          </p:cNvCxnSpPr>
          <p:nvPr/>
        </p:nvCxnSpPr>
        <p:spPr>
          <a:xfrm flipV="1">
            <a:off x="8686968" y="5043830"/>
            <a:ext cx="125016" cy="723090"/>
          </a:xfrm>
          <a:prstGeom prst="straightConnector1">
            <a:avLst/>
          </a:prstGeom>
          <a:ln w="12700">
            <a:solidFill>
              <a:schemeClr val="tx1"/>
            </a:solidFill>
            <a:miter lim="800000"/>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9581F4E-A85B-0655-CBAF-47A30765EF47}"/>
              </a:ext>
            </a:extLst>
          </p:cNvPr>
          <p:cNvPicPr>
            <a:picLocks noChangeAspect="1"/>
          </p:cNvPicPr>
          <p:nvPr/>
        </p:nvPicPr>
        <p:blipFill>
          <a:blip r:embed="rId4"/>
          <a:stretch>
            <a:fillRect/>
          </a:stretch>
        </p:blipFill>
        <p:spPr>
          <a:xfrm>
            <a:off x="4984372" y="3598834"/>
            <a:ext cx="966788" cy="1852613"/>
          </a:xfrm>
          <a:prstGeom prst="rect">
            <a:avLst/>
          </a:prstGeom>
        </p:spPr>
      </p:pic>
      <p:sp>
        <p:nvSpPr>
          <p:cNvPr id="10" name="TextBox 9">
            <a:extLst>
              <a:ext uri="{FF2B5EF4-FFF2-40B4-BE49-F238E27FC236}">
                <a16:creationId xmlns:a16="http://schemas.microsoft.com/office/drawing/2014/main" id="{F1765254-97CA-4CC9-2322-2AE801C35F6E}"/>
              </a:ext>
            </a:extLst>
          </p:cNvPr>
          <p:cNvSpPr txBox="1"/>
          <p:nvPr/>
        </p:nvSpPr>
        <p:spPr>
          <a:xfrm>
            <a:off x="4791519" y="5398062"/>
            <a:ext cx="2823910" cy="867930"/>
          </a:xfrm>
          <a:prstGeom prst="rect">
            <a:avLst/>
          </a:prstGeom>
          <a:solidFill>
            <a:srgbClr val="FFFF00"/>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nSpc>
                <a:spcPct val="90000"/>
              </a:lnSpc>
            </a:pPr>
            <a:r>
              <a:rPr lang="en-US" sz="1400" dirty="0">
                <a:latin typeface="Century Gothic" panose="020B0502020202020204" pitchFamily="34" charset="0"/>
                <a:cs typeface="Calibri" panose="020F0502020204030204" pitchFamily="34" charset="0"/>
              </a:rPr>
              <a:t>Left: 0.5” SMR and Nest commonly used SNS Equipment. Right: Potential COTS option for SMR nest</a:t>
            </a:r>
          </a:p>
        </p:txBody>
      </p:sp>
      <p:pic>
        <p:nvPicPr>
          <p:cNvPr id="12" name="Picture 11">
            <a:extLst>
              <a:ext uri="{FF2B5EF4-FFF2-40B4-BE49-F238E27FC236}">
                <a16:creationId xmlns:a16="http://schemas.microsoft.com/office/drawing/2014/main" id="{7C41569C-BF3F-E436-A837-09009291C4F8}"/>
              </a:ext>
            </a:extLst>
          </p:cNvPr>
          <p:cNvPicPr>
            <a:picLocks noChangeAspect="1"/>
          </p:cNvPicPr>
          <p:nvPr/>
        </p:nvPicPr>
        <p:blipFill>
          <a:blip r:embed="rId5"/>
          <a:stretch>
            <a:fillRect/>
          </a:stretch>
        </p:blipFill>
        <p:spPr>
          <a:xfrm>
            <a:off x="5965721" y="3907443"/>
            <a:ext cx="1351663" cy="1490619"/>
          </a:xfrm>
          <a:prstGeom prst="rect">
            <a:avLst/>
          </a:prstGeom>
        </p:spPr>
      </p:pic>
    </p:spTree>
    <p:extLst>
      <p:ext uri="{BB962C8B-B14F-4D97-AF65-F5344CB8AC3E}">
        <p14:creationId xmlns:p14="http://schemas.microsoft.com/office/powerpoint/2010/main" val="4230386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F5591-BA24-B0AB-9E1C-6F0F969320FC}"/>
              </a:ext>
            </a:extLst>
          </p:cNvPr>
          <p:cNvSpPr>
            <a:spLocks noGrp="1"/>
          </p:cNvSpPr>
          <p:nvPr>
            <p:ph type="title"/>
          </p:nvPr>
        </p:nvSpPr>
        <p:spPr/>
        <p:txBody>
          <a:bodyPr/>
          <a:lstStyle/>
          <a:p>
            <a:r>
              <a:rPr lang="en-US" dirty="0"/>
              <a:t>Handling</a:t>
            </a:r>
          </a:p>
        </p:txBody>
      </p:sp>
      <p:sp>
        <p:nvSpPr>
          <p:cNvPr id="3" name="Content Placeholder 2">
            <a:extLst>
              <a:ext uri="{FF2B5EF4-FFF2-40B4-BE49-F238E27FC236}">
                <a16:creationId xmlns:a16="http://schemas.microsoft.com/office/drawing/2014/main" id="{A117F8CB-1E79-3CF0-C657-12E6A0B50228}"/>
              </a:ext>
            </a:extLst>
          </p:cNvPr>
          <p:cNvSpPr>
            <a:spLocks noGrp="1"/>
          </p:cNvSpPr>
          <p:nvPr>
            <p:ph idx="1"/>
          </p:nvPr>
        </p:nvSpPr>
        <p:spPr>
          <a:xfrm>
            <a:off x="429767" y="884338"/>
            <a:ext cx="10952584" cy="1131889"/>
          </a:xfrm>
        </p:spPr>
        <p:txBody>
          <a:bodyPr/>
          <a:lstStyle/>
          <a:p>
            <a:pPr marL="0" indent="0">
              <a:buNone/>
            </a:pPr>
            <a:r>
              <a:rPr lang="en-US" sz="1800" dirty="0"/>
              <a:t>Lifting the magnet and the stand individually are requirements. The magnet has 4 lifting points at the top, boss features with M16 threaded holes. One lifting option could be swiveling hoist rings with a 1900 kg working load limit to lift the 3.5E3 kg (7700 </a:t>
            </a:r>
            <a:r>
              <a:rPr lang="en-US" sz="1800" dirty="0" err="1"/>
              <a:t>lbs</a:t>
            </a:r>
            <a:r>
              <a:rPr lang="en-US" sz="1800" dirty="0"/>
              <a:t>) magnet.</a:t>
            </a:r>
          </a:p>
        </p:txBody>
      </p:sp>
      <p:pic>
        <p:nvPicPr>
          <p:cNvPr id="6" name="Picture 5">
            <a:extLst>
              <a:ext uri="{FF2B5EF4-FFF2-40B4-BE49-F238E27FC236}">
                <a16:creationId xmlns:a16="http://schemas.microsoft.com/office/drawing/2014/main" id="{FE1EDDA1-C80D-3C1B-8448-386EE28253BA}"/>
              </a:ext>
            </a:extLst>
          </p:cNvPr>
          <p:cNvPicPr>
            <a:picLocks noChangeAspect="1"/>
          </p:cNvPicPr>
          <p:nvPr/>
        </p:nvPicPr>
        <p:blipFill>
          <a:blip r:embed="rId2"/>
          <a:stretch>
            <a:fillRect/>
          </a:stretch>
        </p:blipFill>
        <p:spPr>
          <a:xfrm>
            <a:off x="559924" y="2086749"/>
            <a:ext cx="4177099" cy="3055827"/>
          </a:xfrm>
          <a:prstGeom prst="rect">
            <a:avLst/>
          </a:prstGeom>
        </p:spPr>
      </p:pic>
      <p:sp>
        <p:nvSpPr>
          <p:cNvPr id="7" name="TextBox 6">
            <a:extLst>
              <a:ext uri="{FF2B5EF4-FFF2-40B4-BE49-F238E27FC236}">
                <a16:creationId xmlns:a16="http://schemas.microsoft.com/office/drawing/2014/main" id="{C274DBC8-932B-8788-C834-F25BECE3470B}"/>
              </a:ext>
            </a:extLst>
          </p:cNvPr>
          <p:cNvSpPr txBox="1"/>
          <p:nvPr/>
        </p:nvSpPr>
        <p:spPr>
          <a:xfrm>
            <a:off x="3499198" y="2072912"/>
            <a:ext cx="1161849" cy="286232"/>
          </a:xfrm>
          <a:prstGeom prst="rect">
            <a:avLst/>
          </a:prstGeom>
          <a:solidFill>
            <a:srgbClr val="FFFF00"/>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l">
              <a:lnSpc>
                <a:spcPct val="90000"/>
              </a:lnSpc>
            </a:pPr>
            <a:r>
              <a:rPr lang="en-US" sz="1400" dirty="0">
                <a:latin typeface="Century Gothic" panose="020B0502020202020204" pitchFamily="34" charset="0"/>
                <a:cs typeface="Calibri" panose="020F0502020204030204" pitchFamily="34" charset="0"/>
              </a:rPr>
              <a:t>Hoist Rings</a:t>
            </a:r>
          </a:p>
        </p:txBody>
      </p:sp>
      <p:cxnSp>
        <p:nvCxnSpPr>
          <p:cNvPr id="8" name="Straight Arrow Connector 7">
            <a:extLst>
              <a:ext uri="{FF2B5EF4-FFF2-40B4-BE49-F238E27FC236}">
                <a16:creationId xmlns:a16="http://schemas.microsoft.com/office/drawing/2014/main" id="{A719B2C4-FB43-3F48-FE7C-51EA3C20B3CE}"/>
              </a:ext>
            </a:extLst>
          </p:cNvPr>
          <p:cNvCxnSpPr>
            <a:cxnSpLocks/>
            <a:stCxn id="7" idx="1"/>
          </p:cNvCxnSpPr>
          <p:nvPr/>
        </p:nvCxnSpPr>
        <p:spPr>
          <a:xfrm flipH="1">
            <a:off x="3127646" y="2216028"/>
            <a:ext cx="371552" cy="143116"/>
          </a:xfrm>
          <a:prstGeom prst="straightConnector1">
            <a:avLst/>
          </a:prstGeom>
          <a:ln w="12700">
            <a:solidFill>
              <a:schemeClr val="tx1"/>
            </a:solidFill>
            <a:miter lim="800000"/>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2F70B7A-9D36-4042-7373-3AB9DF23289A}"/>
              </a:ext>
            </a:extLst>
          </p:cNvPr>
          <p:cNvPicPr>
            <a:picLocks noChangeAspect="1"/>
          </p:cNvPicPr>
          <p:nvPr/>
        </p:nvPicPr>
        <p:blipFill>
          <a:blip r:embed="rId3"/>
          <a:stretch>
            <a:fillRect/>
          </a:stretch>
        </p:blipFill>
        <p:spPr>
          <a:xfrm>
            <a:off x="5291166" y="2086749"/>
            <a:ext cx="5655177" cy="4020303"/>
          </a:xfrm>
          <a:prstGeom prst="rect">
            <a:avLst/>
          </a:prstGeom>
        </p:spPr>
      </p:pic>
    </p:spTree>
    <p:extLst>
      <p:ext uri="{BB962C8B-B14F-4D97-AF65-F5344CB8AC3E}">
        <p14:creationId xmlns:p14="http://schemas.microsoft.com/office/powerpoint/2010/main" val="2704840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F5591-BA24-B0AB-9E1C-6F0F969320FC}"/>
              </a:ext>
            </a:extLst>
          </p:cNvPr>
          <p:cNvSpPr>
            <a:spLocks noGrp="1"/>
          </p:cNvSpPr>
          <p:nvPr>
            <p:ph type="title"/>
          </p:nvPr>
        </p:nvSpPr>
        <p:spPr/>
        <p:txBody>
          <a:bodyPr/>
          <a:lstStyle/>
          <a:p>
            <a:r>
              <a:rPr lang="en-US" dirty="0"/>
              <a:t>Cooling System Interface</a:t>
            </a:r>
          </a:p>
        </p:txBody>
      </p:sp>
      <p:sp>
        <p:nvSpPr>
          <p:cNvPr id="3" name="Content Placeholder 2">
            <a:extLst>
              <a:ext uri="{FF2B5EF4-FFF2-40B4-BE49-F238E27FC236}">
                <a16:creationId xmlns:a16="http://schemas.microsoft.com/office/drawing/2014/main" id="{A117F8CB-1E79-3CF0-C657-12E6A0B50228}"/>
              </a:ext>
            </a:extLst>
          </p:cNvPr>
          <p:cNvSpPr>
            <a:spLocks noGrp="1"/>
          </p:cNvSpPr>
          <p:nvPr>
            <p:ph idx="1"/>
          </p:nvPr>
        </p:nvSpPr>
        <p:spPr>
          <a:xfrm>
            <a:off x="441794" y="860698"/>
            <a:ext cx="11430000" cy="1365586"/>
          </a:xfrm>
        </p:spPr>
        <p:txBody>
          <a:bodyPr/>
          <a:lstStyle/>
          <a:p>
            <a:pPr marL="0" indent="0">
              <a:buNone/>
            </a:pPr>
            <a:r>
              <a:rPr lang="en-US" sz="1800" dirty="0"/>
              <a:t>Combined power dissipation of both coils under normal operating conditions is approximately 3.4 kW. This heat will be extracted via the existing beamline deionized water system. Cooling water supply and return connections are made to 2-way manifolds which then supply each coil independently. Maximum inlet pressure and temperature are 150 PSI and 95° F (35° C). At pressure drop of 20 PSI (0.14 MPa), total predicted flow rate is 2.2 GPM. Expected temperature rise will be 10.8° F (6° C).</a:t>
            </a:r>
          </a:p>
        </p:txBody>
      </p:sp>
      <p:grpSp>
        <p:nvGrpSpPr>
          <p:cNvPr id="5" name="Group 4">
            <a:extLst>
              <a:ext uri="{FF2B5EF4-FFF2-40B4-BE49-F238E27FC236}">
                <a16:creationId xmlns:a16="http://schemas.microsoft.com/office/drawing/2014/main" id="{50F2479F-4734-83B5-3B3B-63413C51311F}"/>
              </a:ext>
            </a:extLst>
          </p:cNvPr>
          <p:cNvGrpSpPr/>
          <p:nvPr/>
        </p:nvGrpSpPr>
        <p:grpSpPr>
          <a:xfrm>
            <a:off x="2088752" y="2379529"/>
            <a:ext cx="8222500" cy="3862101"/>
            <a:chOff x="2088752" y="2379529"/>
            <a:chExt cx="8222500" cy="3862101"/>
          </a:xfrm>
        </p:grpSpPr>
        <p:pic>
          <p:nvPicPr>
            <p:cNvPr id="4" name="Picture 3">
              <a:extLst>
                <a:ext uri="{FF2B5EF4-FFF2-40B4-BE49-F238E27FC236}">
                  <a16:creationId xmlns:a16="http://schemas.microsoft.com/office/drawing/2014/main" id="{83366D01-ED04-1E07-B648-B684F4F90E09}"/>
                </a:ext>
              </a:extLst>
            </p:cNvPr>
            <p:cNvPicPr>
              <a:picLocks noChangeAspect="1"/>
            </p:cNvPicPr>
            <p:nvPr/>
          </p:nvPicPr>
          <p:blipFill>
            <a:blip r:embed="rId2"/>
            <a:stretch>
              <a:fillRect/>
            </a:stretch>
          </p:blipFill>
          <p:spPr>
            <a:xfrm>
              <a:off x="3873714" y="2379529"/>
              <a:ext cx="4642602" cy="3264408"/>
            </a:xfrm>
            <a:prstGeom prst="rect">
              <a:avLst/>
            </a:prstGeom>
          </p:spPr>
        </p:pic>
        <p:sp>
          <p:nvSpPr>
            <p:cNvPr id="8" name="TextBox 7">
              <a:extLst>
                <a:ext uri="{FF2B5EF4-FFF2-40B4-BE49-F238E27FC236}">
                  <a16:creationId xmlns:a16="http://schemas.microsoft.com/office/drawing/2014/main" id="{62392C4D-068F-CDB7-BB8C-6DEFD967F9DD}"/>
                </a:ext>
              </a:extLst>
            </p:cNvPr>
            <p:cNvSpPr txBox="1"/>
            <p:nvPr/>
          </p:nvSpPr>
          <p:spPr>
            <a:xfrm>
              <a:off x="2617622" y="3907788"/>
              <a:ext cx="1079028" cy="480131"/>
            </a:xfrm>
            <a:prstGeom prst="rect">
              <a:avLst/>
            </a:prstGeom>
            <a:solidFill>
              <a:srgbClr val="FFFF00"/>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ctr">
                <a:lnSpc>
                  <a:spcPct val="90000"/>
                </a:lnSpc>
              </a:pPr>
              <a:r>
                <a:rPr lang="en-US" sz="1400" dirty="0">
                  <a:latin typeface="Century Gothic" panose="020B0502020202020204" pitchFamily="34" charset="0"/>
                  <a:cs typeface="Calibri" panose="020F0502020204030204" pitchFamily="34" charset="0"/>
                </a:rPr>
                <a:t>2-way</a:t>
              </a:r>
            </a:p>
            <a:p>
              <a:pPr algn="ctr">
                <a:lnSpc>
                  <a:spcPct val="90000"/>
                </a:lnSpc>
              </a:pPr>
              <a:r>
                <a:rPr lang="en-US" sz="1400" dirty="0">
                  <a:latin typeface="Century Gothic" panose="020B0502020202020204" pitchFamily="34" charset="0"/>
                  <a:cs typeface="Calibri" panose="020F0502020204030204" pitchFamily="34" charset="0"/>
                </a:rPr>
                <a:t>Manifold</a:t>
              </a:r>
            </a:p>
          </p:txBody>
        </p:sp>
        <p:cxnSp>
          <p:nvCxnSpPr>
            <p:cNvPr id="9" name="Straight Arrow Connector 8">
              <a:extLst>
                <a:ext uri="{FF2B5EF4-FFF2-40B4-BE49-F238E27FC236}">
                  <a16:creationId xmlns:a16="http://schemas.microsoft.com/office/drawing/2014/main" id="{7012BB96-6C12-84B1-32FD-5555023A4306}"/>
                </a:ext>
              </a:extLst>
            </p:cNvPr>
            <p:cNvCxnSpPr>
              <a:cxnSpLocks/>
              <a:stCxn id="8" idx="3"/>
            </p:cNvCxnSpPr>
            <p:nvPr/>
          </p:nvCxnSpPr>
          <p:spPr>
            <a:xfrm>
              <a:off x="3696650" y="4147854"/>
              <a:ext cx="1151955" cy="253873"/>
            </a:xfrm>
            <a:prstGeom prst="straightConnector1">
              <a:avLst/>
            </a:prstGeom>
            <a:ln w="12700">
              <a:solidFill>
                <a:schemeClr val="tx1"/>
              </a:solidFill>
              <a:miter lim="800000"/>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C9D8713-BA85-CBF5-2408-6BD36FF5B64D}"/>
                </a:ext>
              </a:extLst>
            </p:cNvPr>
            <p:cNvSpPr txBox="1"/>
            <p:nvPr/>
          </p:nvSpPr>
          <p:spPr>
            <a:xfrm>
              <a:off x="2508071" y="2497091"/>
              <a:ext cx="1188580" cy="480131"/>
            </a:xfrm>
            <a:prstGeom prst="rect">
              <a:avLst/>
            </a:prstGeom>
            <a:solidFill>
              <a:srgbClr val="FFFF00"/>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ctr">
                <a:lnSpc>
                  <a:spcPct val="90000"/>
                </a:lnSpc>
              </a:pPr>
              <a:r>
                <a:rPr lang="en-US" sz="1400" dirty="0">
                  <a:latin typeface="Century Gothic" panose="020B0502020202020204" pitchFamily="34" charset="0"/>
                  <a:cs typeface="Calibri" panose="020F0502020204030204" pitchFamily="34" charset="0"/>
                </a:rPr>
                <a:t>Upper Coil</a:t>
              </a:r>
            </a:p>
            <a:p>
              <a:pPr algn="ctr">
                <a:lnSpc>
                  <a:spcPct val="90000"/>
                </a:lnSpc>
              </a:pPr>
              <a:r>
                <a:rPr lang="en-US" sz="1400" dirty="0">
                  <a:latin typeface="Century Gothic" panose="020B0502020202020204" pitchFamily="34" charset="0"/>
                  <a:cs typeface="Calibri" panose="020F0502020204030204" pitchFamily="34" charset="0"/>
                </a:rPr>
                <a:t>Inlet</a:t>
              </a:r>
            </a:p>
          </p:txBody>
        </p:sp>
        <p:cxnSp>
          <p:nvCxnSpPr>
            <p:cNvPr id="11" name="Straight Arrow Connector 10">
              <a:extLst>
                <a:ext uri="{FF2B5EF4-FFF2-40B4-BE49-F238E27FC236}">
                  <a16:creationId xmlns:a16="http://schemas.microsoft.com/office/drawing/2014/main" id="{F69862E0-6F26-E588-5456-61D9D590C294}"/>
                </a:ext>
              </a:extLst>
            </p:cNvPr>
            <p:cNvCxnSpPr>
              <a:cxnSpLocks/>
              <a:stCxn id="10" idx="3"/>
            </p:cNvCxnSpPr>
            <p:nvPr/>
          </p:nvCxnSpPr>
          <p:spPr>
            <a:xfrm>
              <a:off x="3696651" y="2737157"/>
              <a:ext cx="1180150" cy="394746"/>
            </a:xfrm>
            <a:prstGeom prst="straightConnector1">
              <a:avLst/>
            </a:prstGeom>
            <a:ln w="12700">
              <a:solidFill>
                <a:schemeClr val="tx1"/>
              </a:solidFill>
              <a:miter lim="800000"/>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BA266E5-464F-5B44-0EFC-5E63451263B0}"/>
                </a:ext>
              </a:extLst>
            </p:cNvPr>
            <p:cNvSpPr txBox="1"/>
            <p:nvPr/>
          </p:nvSpPr>
          <p:spPr>
            <a:xfrm>
              <a:off x="4442293" y="5761499"/>
              <a:ext cx="1119081" cy="480131"/>
            </a:xfrm>
            <a:prstGeom prst="rect">
              <a:avLst/>
            </a:prstGeom>
            <a:solidFill>
              <a:srgbClr val="FFFF00"/>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ctr">
                <a:lnSpc>
                  <a:spcPct val="90000"/>
                </a:lnSpc>
              </a:pPr>
              <a:r>
                <a:rPr lang="en-US" sz="1400" dirty="0">
                  <a:latin typeface="Century Gothic" panose="020B0502020202020204" pitchFamily="34" charset="0"/>
                  <a:cs typeface="Calibri" panose="020F0502020204030204" pitchFamily="34" charset="0"/>
                </a:rPr>
                <a:t>Lower Coil</a:t>
              </a:r>
            </a:p>
            <a:p>
              <a:pPr algn="ctr">
                <a:lnSpc>
                  <a:spcPct val="90000"/>
                </a:lnSpc>
              </a:pPr>
              <a:r>
                <a:rPr lang="en-US" sz="1400" dirty="0">
                  <a:latin typeface="Century Gothic" panose="020B0502020202020204" pitchFamily="34" charset="0"/>
                  <a:cs typeface="Calibri" panose="020F0502020204030204" pitchFamily="34" charset="0"/>
                </a:rPr>
                <a:t>Inlet</a:t>
              </a:r>
            </a:p>
          </p:txBody>
        </p:sp>
        <p:cxnSp>
          <p:nvCxnSpPr>
            <p:cNvPr id="19" name="Straight Arrow Connector 18">
              <a:extLst>
                <a:ext uri="{FF2B5EF4-FFF2-40B4-BE49-F238E27FC236}">
                  <a16:creationId xmlns:a16="http://schemas.microsoft.com/office/drawing/2014/main" id="{5BFE63D1-AB35-E3B2-8D6D-245328DF7405}"/>
                </a:ext>
              </a:extLst>
            </p:cNvPr>
            <p:cNvCxnSpPr>
              <a:cxnSpLocks/>
            </p:cNvCxnSpPr>
            <p:nvPr/>
          </p:nvCxnSpPr>
          <p:spPr>
            <a:xfrm flipV="1">
              <a:off x="4970835" y="4273696"/>
              <a:ext cx="1395132" cy="1458870"/>
            </a:xfrm>
            <a:prstGeom prst="straightConnector1">
              <a:avLst/>
            </a:prstGeom>
            <a:ln w="12700">
              <a:solidFill>
                <a:schemeClr val="tx1"/>
              </a:solidFill>
              <a:miter lim="800000"/>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F2B7557-6D17-BCF7-4850-D95A5A01331D}"/>
                </a:ext>
              </a:extLst>
            </p:cNvPr>
            <p:cNvSpPr txBox="1"/>
            <p:nvPr/>
          </p:nvSpPr>
          <p:spPr>
            <a:xfrm>
              <a:off x="6043583" y="5761499"/>
              <a:ext cx="1107615" cy="480131"/>
            </a:xfrm>
            <a:prstGeom prst="rect">
              <a:avLst/>
            </a:prstGeom>
            <a:solidFill>
              <a:srgbClr val="FFFF00"/>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ctr">
                <a:lnSpc>
                  <a:spcPct val="90000"/>
                </a:lnSpc>
              </a:pPr>
              <a:r>
                <a:rPr lang="en-US" sz="1400" dirty="0">
                  <a:latin typeface="Century Gothic" panose="020B0502020202020204" pitchFamily="34" charset="0"/>
                  <a:cs typeface="Calibri" panose="020F0502020204030204" pitchFamily="34" charset="0"/>
                </a:rPr>
                <a:t>Upper Coil Outlet</a:t>
              </a:r>
            </a:p>
          </p:txBody>
        </p:sp>
        <p:cxnSp>
          <p:nvCxnSpPr>
            <p:cNvPr id="23" name="Straight Arrow Connector 22">
              <a:extLst>
                <a:ext uri="{FF2B5EF4-FFF2-40B4-BE49-F238E27FC236}">
                  <a16:creationId xmlns:a16="http://schemas.microsoft.com/office/drawing/2014/main" id="{79ECA3D0-E20B-80B3-EAC9-4BE664CD5A72}"/>
                </a:ext>
              </a:extLst>
            </p:cNvPr>
            <p:cNvCxnSpPr>
              <a:cxnSpLocks/>
            </p:cNvCxnSpPr>
            <p:nvPr/>
          </p:nvCxnSpPr>
          <p:spPr>
            <a:xfrm flipV="1">
              <a:off x="6589018" y="4338850"/>
              <a:ext cx="264629" cy="1402344"/>
            </a:xfrm>
            <a:prstGeom prst="straightConnector1">
              <a:avLst/>
            </a:prstGeom>
            <a:ln w="12700">
              <a:solidFill>
                <a:schemeClr val="tx1"/>
              </a:solidFill>
              <a:miter lim="800000"/>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B25C913-83B8-949F-1F75-8084B1B1B15D}"/>
                </a:ext>
              </a:extLst>
            </p:cNvPr>
            <p:cNvSpPr txBox="1"/>
            <p:nvPr/>
          </p:nvSpPr>
          <p:spPr>
            <a:xfrm>
              <a:off x="8761252" y="3402715"/>
              <a:ext cx="1185430" cy="480131"/>
            </a:xfrm>
            <a:prstGeom prst="rect">
              <a:avLst/>
            </a:prstGeom>
            <a:solidFill>
              <a:srgbClr val="FFFF00"/>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ctr">
                <a:lnSpc>
                  <a:spcPct val="90000"/>
                </a:lnSpc>
              </a:pPr>
              <a:r>
                <a:rPr lang="en-US" sz="1400" dirty="0">
                  <a:latin typeface="Century Gothic" panose="020B0502020202020204" pitchFamily="34" charset="0"/>
                  <a:cs typeface="Calibri" panose="020F0502020204030204" pitchFamily="34" charset="0"/>
                </a:rPr>
                <a:t>Lower Coil</a:t>
              </a:r>
            </a:p>
            <a:p>
              <a:pPr algn="ctr">
                <a:lnSpc>
                  <a:spcPct val="90000"/>
                </a:lnSpc>
              </a:pPr>
              <a:r>
                <a:rPr lang="en-US" sz="1400" dirty="0">
                  <a:latin typeface="Century Gothic" panose="020B0502020202020204" pitchFamily="34" charset="0"/>
                  <a:cs typeface="Calibri" panose="020F0502020204030204" pitchFamily="34" charset="0"/>
                </a:rPr>
                <a:t>Outlet</a:t>
              </a:r>
            </a:p>
          </p:txBody>
        </p:sp>
        <p:cxnSp>
          <p:nvCxnSpPr>
            <p:cNvPr id="25" name="Straight Arrow Connector 24">
              <a:extLst>
                <a:ext uri="{FF2B5EF4-FFF2-40B4-BE49-F238E27FC236}">
                  <a16:creationId xmlns:a16="http://schemas.microsoft.com/office/drawing/2014/main" id="{C2A3CC20-B43D-EB7F-000F-79B7997B8BEC}"/>
                </a:ext>
              </a:extLst>
            </p:cNvPr>
            <p:cNvCxnSpPr>
              <a:cxnSpLocks/>
            </p:cNvCxnSpPr>
            <p:nvPr/>
          </p:nvCxnSpPr>
          <p:spPr>
            <a:xfrm flipH="1" flipV="1">
              <a:off x="8051075" y="3602976"/>
              <a:ext cx="707531" cy="39804"/>
            </a:xfrm>
            <a:prstGeom prst="straightConnector1">
              <a:avLst/>
            </a:prstGeom>
            <a:ln w="12700">
              <a:solidFill>
                <a:schemeClr val="tx1"/>
              </a:solidFill>
              <a:miter lim="800000"/>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5971730-7B8D-D367-D402-0443523BDCDF}"/>
                </a:ext>
              </a:extLst>
            </p:cNvPr>
            <p:cNvSpPr txBox="1"/>
            <p:nvPr/>
          </p:nvSpPr>
          <p:spPr>
            <a:xfrm>
              <a:off x="2088752" y="4874764"/>
              <a:ext cx="1616490" cy="480131"/>
            </a:xfrm>
            <a:prstGeom prst="rect">
              <a:avLst/>
            </a:prstGeom>
            <a:solidFill>
              <a:srgbClr val="FFFF00"/>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ctr">
                <a:lnSpc>
                  <a:spcPct val="90000"/>
                </a:lnSpc>
              </a:pPr>
              <a:r>
                <a:rPr lang="en-US" sz="1400" dirty="0">
                  <a:latin typeface="Century Gothic" panose="020B0502020202020204" pitchFamily="34" charset="0"/>
                  <a:cs typeface="Calibri" panose="020F0502020204030204" pitchFamily="34" charset="0"/>
                </a:rPr>
                <a:t>3/4” AN Fitting</a:t>
              </a:r>
            </a:p>
            <a:p>
              <a:pPr algn="ctr">
                <a:lnSpc>
                  <a:spcPct val="90000"/>
                </a:lnSpc>
              </a:pPr>
              <a:r>
                <a:rPr lang="en-US" sz="1400" dirty="0">
                  <a:latin typeface="Century Gothic" panose="020B0502020202020204" pitchFamily="34" charset="0"/>
                  <a:cs typeface="Calibri" panose="020F0502020204030204" pitchFamily="34" charset="0"/>
                </a:rPr>
                <a:t>DI Water Supply</a:t>
              </a:r>
            </a:p>
          </p:txBody>
        </p:sp>
        <p:cxnSp>
          <p:nvCxnSpPr>
            <p:cNvPr id="29" name="Straight Arrow Connector 28">
              <a:extLst>
                <a:ext uri="{FF2B5EF4-FFF2-40B4-BE49-F238E27FC236}">
                  <a16:creationId xmlns:a16="http://schemas.microsoft.com/office/drawing/2014/main" id="{2D2DFF8C-DFB7-251A-5D9C-3F3D443745BC}"/>
                </a:ext>
              </a:extLst>
            </p:cNvPr>
            <p:cNvCxnSpPr>
              <a:cxnSpLocks/>
              <a:stCxn id="26" idx="3"/>
            </p:cNvCxnSpPr>
            <p:nvPr/>
          </p:nvCxnSpPr>
          <p:spPr>
            <a:xfrm flipV="1">
              <a:off x="3705242" y="4882464"/>
              <a:ext cx="575183" cy="232366"/>
            </a:xfrm>
            <a:prstGeom prst="straightConnector1">
              <a:avLst/>
            </a:prstGeom>
            <a:ln w="12700">
              <a:solidFill>
                <a:schemeClr val="tx1"/>
              </a:solidFill>
              <a:miter lim="800000"/>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550D173-1C9B-B709-245E-61F68A9AA564}"/>
                </a:ext>
              </a:extLst>
            </p:cNvPr>
            <p:cNvSpPr txBox="1"/>
            <p:nvPr/>
          </p:nvSpPr>
          <p:spPr>
            <a:xfrm>
              <a:off x="8758606" y="4456254"/>
              <a:ext cx="1552646" cy="480131"/>
            </a:xfrm>
            <a:prstGeom prst="rect">
              <a:avLst/>
            </a:prstGeom>
            <a:solidFill>
              <a:srgbClr val="FFFF00"/>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ctr">
                <a:lnSpc>
                  <a:spcPct val="90000"/>
                </a:lnSpc>
              </a:pPr>
              <a:r>
                <a:rPr lang="en-US" sz="1400" dirty="0">
                  <a:latin typeface="Century Gothic" panose="020B0502020202020204" pitchFamily="34" charset="0"/>
                  <a:cs typeface="Calibri" panose="020F0502020204030204" pitchFamily="34" charset="0"/>
                </a:rPr>
                <a:t>3/4” AN Fitting</a:t>
              </a:r>
            </a:p>
            <a:p>
              <a:pPr algn="ctr">
                <a:lnSpc>
                  <a:spcPct val="90000"/>
                </a:lnSpc>
              </a:pPr>
              <a:r>
                <a:rPr lang="en-US" sz="1400" dirty="0">
                  <a:latin typeface="Century Gothic" panose="020B0502020202020204" pitchFamily="34" charset="0"/>
                  <a:cs typeface="Calibri" panose="020F0502020204030204" pitchFamily="34" charset="0"/>
                </a:rPr>
                <a:t>DI Water Return</a:t>
              </a:r>
            </a:p>
          </p:txBody>
        </p:sp>
        <p:cxnSp>
          <p:nvCxnSpPr>
            <p:cNvPr id="33" name="Straight Arrow Connector 32">
              <a:extLst>
                <a:ext uri="{FF2B5EF4-FFF2-40B4-BE49-F238E27FC236}">
                  <a16:creationId xmlns:a16="http://schemas.microsoft.com/office/drawing/2014/main" id="{1C49AA11-2B63-83FE-AEB7-6DBD11B4C9C7}"/>
                </a:ext>
              </a:extLst>
            </p:cNvPr>
            <p:cNvCxnSpPr>
              <a:cxnSpLocks/>
            </p:cNvCxnSpPr>
            <p:nvPr/>
          </p:nvCxnSpPr>
          <p:spPr>
            <a:xfrm flipH="1" flipV="1">
              <a:off x="7775523" y="4207615"/>
              <a:ext cx="983083" cy="501349"/>
            </a:xfrm>
            <a:prstGeom prst="straightConnector1">
              <a:avLst/>
            </a:prstGeom>
            <a:ln w="12700">
              <a:solidFill>
                <a:schemeClr val="tx1"/>
              </a:solidFill>
              <a:miter lim="800000"/>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3182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F5591-BA24-B0AB-9E1C-6F0F969320FC}"/>
              </a:ext>
            </a:extLst>
          </p:cNvPr>
          <p:cNvSpPr>
            <a:spLocks noGrp="1"/>
          </p:cNvSpPr>
          <p:nvPr>
            <p:ph type="title"/>
          </p:nvPr>
        </p:nvSpPr>
        <p:spPr/>
        <p:txBody>
          <a:bodyPr/>
          <a:lstStyle/>
          <a:p>
            <a:r>
              <a:rPr lang="en-US" dirty="0"/>
              <a:t>Electrical Interface – Power Connections</a:t>
            </a:r>
          </a:p>
        </p:txBody>
      </p:sp>
      <p:sp>
        <p:nvSpPr>
          <p:cNvPr id="3" name="Content Placeholder 2">
            <a:extLst>
              <a:ext uri="{FF2B5EF4-FFF2-40B4-BE49-F238E27FC236}">
                <a16:creationId xmlns:a16="http://schemas.microsoft.com/office/drawing/2014/main" id="{A117F8CB-1E79-3CF0-C657-12E6A0B50228}"/>
              </a:ext>
            </a:extLst>
          </p:cNvPr>
          <p:cNvSpPr>
            <a:spLocks noGrp="1"/>
          </p:cNvSpPr>
          <p:nvPr>
            <p:ph idx="1"/>
          </p:nvPr>
        </p:nvSpPr>
        <p:spPr>
          <a:xfrm>
            <a:off x="472996" y="888759"/>
            <a:ext cx="11430000" cy="1812445"/>
          </a:xfrm>
        </p:spPr>
        <p:txBody>
          <a:bodyPr/>
          <a:lstStyle/>
          <a:p>
            <a:pPr marL="0" indent="0">
              <a:buNone/>
            </a:pPr>
            <a:r>
              <a:rPr lang="en-US" sz="1800" dirty="0"/>
              <a:t>To meet National Electrical Code ampacity requirements, power for the magnet will be carried via two 535 kcmil conductors in parallel. Cables will be terminated with two-hole style copper compression lugs and fastened to the magnet connection flags.</a:t>
            </a:r>
          </a:p>
          <a:p>
            <a:pPr marL="0" indent="0">
              <a:buNone/>
            </a:pPr>
            <a:r>
              <a:rPr lang="en-US" sz="1800" dirty="0"/>
              <a:t>Pulsed dipoles are considered a personnel protection radiation safety device. Therefore, connections are guarded by shrouds and secured by locks that are under control of the SNS radiation safety officer.</a:t>
            </a:r>
          </a:p>
        </p:txBody>
      </p:sp>
      <p:grpSp>
        <p:nvGrpSpPr>
          <p:cNvPr id="32" name="Group 31">
            <a:extLst>
              <a:ext uri="{FF2B5EF4-FFF2-40B4-BE49-F238E27FC236}">
                <a16:creationId xmlns:a16="http://schemas.microsoft.com/office/drawing/2014/main" id="{BE6F0072-2DE9-6E5C-1545-CD45FFF9A116}"/>
              </a:ext>
            </a:extLst>
          </p:cNvPr>
          <p:cNvGrpSpPr/>
          <p:nvPr/>
        </p:nvGrpSpPr>
        <p:grpSpPr>
          <a:xfrm>
            <a:off x="6217013" y="2679234"/>
            <a:ext cx="5080958" cy="3774810"/>
            <a:chOff x="6305363" y="2808870"/>
            <a:chExt cx="5080958" cy="3774810"/>
          </a:xfrm>
        </p:grpSpPr>
        <p:pic>
          <p:nvPicPr>
            <p:cNvPr id="5" name="Picture 4">
              <a:extLst>
                <a:ext uri="{FF2B5EF4-FFF2-40B4-BE49-F238E27FC236}">
                  <a16:creationId xmlns:a16="http://schemas.microsoft.com/office/drawing/2014/main" id="{32704DB7-E08F-F93C-B3EA-B583AEE9855B}"/>
                </a:ext>
              </a:extLst>
            </p:cNvPr>
            <p:cNvPicPr>
              <a:picLocks noChangeAspect="1"/>
            </p:cNvPicPr>
            <p:nvPr/>
          </p:nvPicPr>
          <p:blipFill rotWithShape="1">
            <a:blip r:embed="rId2"/>
            <a:srcRect t="4942" b="4942"/>
            <a:stretch/>
          </p:blipFill>
          <p:spPr>
            <a:xfrm>
              <a:off x="6900261" y="2963281"/>
              <a:ext cx="2434776" cy="3264407"/>
            </a:xfrm>
            <a:prstGeom prst="rect">
              <a:avLst/>
            </a:prstGeom>
          </p:spPr>
        </p:pic>
        <p:sp>
          <p:nvSpPr>
            <p:cNvPr id="11" name="TextBox 10">
              <a:extLst>
                <a:ext uri="{FF2B5EF4-FFF2-40B4-BE49-F238E27FC236}">
                  <a16:creationId xmlns:a16="http://schemas.microsoft.com/office/drawing/2014/main" id="{E8F40A82-4F19-9D8C-4993-EEEBF4294CEE}"/>
                </a:ext>
              </a:extLst>
            </p:cNvPr>
            <p:cNvSpPr txBox="1"/>
            <p:nvPr/>
          </p:nvSpPr>
          <p:spPr>
            <a:xfrm>
              <a:off x="6421454" y="4202558"/>
              <a:ext cx="687594" cy="480131"/>
            </a:xfrm>
            <a:prstGeom prst="rect">
              <a:avLst/>
            </a:prstGeom>
            <a:solidFill>
              <a:srgbClr val="FFFF00"/>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l">
                <a:lnSpc>
                  <a:spcPct val="90000"/>
                </a:lnSpc>
              </a:pPr>
              <a:r>
                <a:rPr lang="en-US" sz="1400" dirty="0">
                  <a:latin typeface="Century Gothic" panose="020B0502020202020204" pitchFamily="34" charset="0"/>
                  <a:cs typeface="Calibri" panose="020F0502020204030204" pitchFamily="34" charset="0"/>
                </a:rPr>
                <a:t>Coil Lead</a:t>
              </a:r>
            </a:p>
          </p:txBody>
        </p:sp>
        <p:sp>
          <p:nvSpPr>
            <p:cNvPr id="23" name="TextBox 22">
              <a:extLst>
                <a:ext uri="{FF2B5EF4-FFF2-40B4-BE49-F238E27FC236}">
                  <a16:creationId xmlns:a16="http://schemas.microsoft.com/office/drawing/2014/main" id="{8C34EB0F-1A6B-3EB1-61C6-124145003E84}"/>
                </a:ext>
              </a:extLst>
            </p:cNvPr>
            <p:cNvSpPr txBox="1"/>
            <p:nvPr/>
          </p:nvSpPr>
          <p:spPr>
            <a:xfrm>
              <a:off x="9095738" y="3043858"/>
              <a:ext cx="1252598" cy="286232"/>
            </a:xfrm>
            <a:prstGeom prst="rect">
              <a:avLst/>
            </a:prstGeom>
            <a:solidFill>
              <a:srgbClr val="FFFF00"/>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l">
                <a:lnSpc>
                  <a:spcPct val="90000"/>
                </a:lnSpc>
              </a:pPr>
              <a:r>
                <a:rPr lang="en-US" sz="1400" dirty="0">
                  <a:latin typeface="Century Gothic" panose="020B0502020202020204" pitchFamily="34" charset="0"/>
                  <a:cs typeface="Calibri" panose="020F0502020204030204" pitchFamily="34" charset="0"/>
                </a:rPr>
                <a:t>G10 Bracket</a:t>
              </a:r>
            </a:p>
          </p:txBody>
        </p:sp>
        <p:cxnSp>
          <p:nvCxnSpPr>
            <p:cNvPr id="24" name="Straight Arrow Connector 23">
              <a:extLst>
                <a:ext uri="{FF2B5EF4-FFF2-40B4-BE49-F238E27FC236}">
                  <a16:creationId xmlns:a16="http://schemas.microsoft.com/office/drawing/2014/main" id="{ACA03A95-A494-A59A-017D-CD8CB53781B7}"/>
                </a:ext>
              </a:extLst>
            </p:cNvPr>
            <p:cNvCxnSpPr>
              <a:cxnSpLocks/>
              <a:stCxn id="23" idx="1"/>
            </p:cNvCxnSpPr>
            <p:nvPr/>
          </p:nvCxnSpPr>
          <p:spPr>
            <a:xfrm flipH="1">
              <a:off x="8634723" y="3186974"/>
              <a:ext cx="461015" cy="223693"/>
            </a:xfrm>
            <a:prstGeom prst="straightConnector1">
              <a:avLst/>
            </a:prstGeom>
            <a:ln w="12700">
              <a:solidFill>
                <a:schemeClr val="tx1"/>
              </a:solidFill>
              <a:miter lim="800000"/>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B85466B7-8A73-DEDE-AA62-DDA4DC617FE6}"/>
                </a:ext>
              </a:extLst>
            </p:cNvPr>
            <p:cNvGrpSpPr/>
            <p:nvPr/>
          </p:nvGrpSpPr>
          <p:grpSpPr>
            <a:xfrm>
              <a:off x="9403130" y="2808870"/>
              <a:ext cx="1983191" cy="3418865"/>
              <a:chOff x="9451246" y="2787941"/>
              <a:chExt cx="1983191" cy="3418865"/>
            </a:xfrm>
          </p:grpSpPr>
          <p:pic>
            <p:nvPicPr>
              <p:cNvPr id="15" name="Picture 14">
                <a:extLst>
                  <a:ext uri="{FF2B5EF4-FFF2-40B4-BE49-F238E27FC236}">
                    <a16:creationId xmlns:a16="http://schemas.microsoft.com/office/drawing/2014/main" id="{19AB9294-D93C-B869-1B01-AFF2C3B7E446}"/>
                  </a:ext>
                </a:extLst>
              </p:cNvPr>
              <p:cNvPicPr>
                <a:picLocks noChangeAspect="1"/>
              </p:cNvPicPr>
              <p:nvPr/>
            </p:nvPicPr>
            <p:blipFill>
              <a:blip r:embed="rId3"/>
              <a:srcRect/>
              <a:stretch/>
            </p:blipFill>
            <p:spPr>
              <a:xfrm>
                <a:off x="9514363" y="3496791"/>
                <a:ext cx="1920074" cy="2710015"/>
              </a:xfrm>
              <a:prstGeom prst="rect">
                <a:avLst/>
              </a:prstGeom>
            </p:spPr>
          </p:pic>
          <p:sp>
            <p:nvSpPr>
              <p:cNvPr id="28" name="TextBox 27">
                <a:extLst>
                  <a:ext uri="{FF2B5EF4-FFF2-40B4-BE49-F238E27FC236}">
                    <a16:creationId xmlns:a16="http://schemas.microsoft.com/office/drawing/2014/main" id="{389B1E67-97B3-AB26-025C-98A9A597578F}"/>
                  </a:ext>
                </a:extLst>
              </p:cNvPr>
              <p:cNvSpPr txBox="1"/>
              <p:nvPr/>
            </p:nvSpPr>
            <p:spPr>
              <a:xfrm>
                <a:off x="9451246" y="5269980"/>
                <a:ext cx="915358" cy="480131"/>
              </a:xfrm>
              <a:prstGeom prst="rect">
                <a:avLst/>
              </a:prstGeom>
              <a:solidFill>
                <a:srgbClr val="FFFF00"/>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l">
                  <a:lnSpc>
                    <a:spcPct val="90000"/>
                  </a:lnSpc>
                </a:pPr>
                <a:r>
                  <a:rPr lang="en-US" sz="1400" dirty="0">
                    <a:latin typeface="Century Gothic" panose="020B0502020202020204" pitchFamily="34" charset="0"/>
                    <a:cs typeface="Calibri" panose="020F0502020204030204" pitchFamily="34" charset="0"/>
                  </a:rPr>
                  <a:t>Hole &amp; Lock</a:t>
                </a:r>
              </a:p>
            </p:txBody>
          </p:sp>
          <p:cxnSp>
            <p:nvCxnSpPr>
              <p:cNvPr id="29" name="Straight Arrow Connector 28">
                <a:extLst>
                  <a:ext uri="{FF2B5EF4-FFF2-40B4-BE49-F238E27FC236}">
                    <a16:creationId xmlns:a16="http://schemas.microsoft.com/office/drawing/2014/main" id="{55E1F6D5-87A2-2C62-19D6-C3C1DDAEFAFD}"/>
                  </a:ext>
                </a:extLst>
              </p:cNvPr>
              <p:cNvCxnSpPr>
                <a:cxnSpLocks/>
                <a:stCxn id="28" idx="0"/>
              </p:cNvCxnSpPr>
              <p:nvPr/>
            </p:nvCxnSpPr>
            <p:spPr>
              <a:xfrm flipV="1">
                <a:off x="9908925" y="4420227"/>
                <a:ext cx="812430" cy="849753"/>
              </a:xfrm>
              <a:prstGeom prst="straightConnector1">
                <a:avLst/>
              </a:prstGeom>
              <a:ln w="12700">
                <a:solidFill>
                  <a:schemeClr val="tx1"/>
                </a:solidFill>
                <a:miter lim="800000"/>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B40454B-AE5A-5690-DD05-3B321DD2D2DF}"/>
                  </a:ext>
                </a:extLst>
              </p:cNvPr>
              <p:cNvSpPr txBox="1"/>
              <p:nvPr/>
            </p:nvSpPr>
            <p:spPr>
              <a:xfrm>
                <a:off x="10519079" y="2787941"/>
                <a:ext cx="915358" cy="480131"/>
              </a:xfrm>
              <a:prstGeom prst="rect">
                <a:avLst/>
              </a:prstGeom>
              <a:solidFill>
                <a:srgbClr val="FFFF00"/>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ctr">
                  <a:lnSpc>
                    <a:spcPct val="90000"/>
                  </a:lnSpc>
                </a:pPr>
                <a:r>
                  <a:rPr lang="en-US" sz="1400" dirty="0">
                    <a:latin typeface="Century Gothic" panose="020B0502020202020204" pitchFamily="34" charset="0"/>
                    <a:cs typeface="Calibri" panose="020F0502020204030204" pitchFamily="34" charset="0"/>
                  </a:rPr>
                  <a:t>Safety Plate</a:t>
                </a:r>
              </a:p>
            </p:txBody>
          </p:sp>
          <p:cxnSp>
            <p:nvCxnSpPr>
              <p:cNvPr id="31" name="Straight Arrow Connector 30">
                <a:extLst>
                  <a:ext uri="{FF2B5EF4-FFF2-40B4-BE49-F238E27FC236}">
                    <a16:creationId xmlns:a16="http://schemas.microsoft.com/office/drawing/2014/main" id="{C8A7E0BB-069F-7B84-0C54-7AC5E44D8B1F}"/>
                  </a:ext>
                </a:extLst>
              </p:cNvPr>
              <p:cNvCxnSpPr>
                <a:cxnSpLocks/>
              </p:cNvCxnSpPr>
              <p:nvPr/>
            </p:nvCxnSpPr>
            <p:spPr>
              <a:xfrm flipH="1">
                <a:off x="10589623" y="3290043"/>
                <a:ext cx="385710" cy="655495"/>
              </a:xfrm>
              <a:prstGeom prst="straightConnector1">
                <a:avLst/>
              </a:prstGeom>
              <a:ln w="12700">
                <a:solidFill>
                  <a:schemeClr val="tx1"/>
                </a:solidFill>
                <a:miter lim="800000"/>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grpSp>
        <p:cxnSp>
          <p:nvCxnSpPr>
            <p:cNvPr id="48" name="Straight Arrow Connector 47">
              <a:extLst>
                <a:ext uri="{FF2B5EF4-FFF2-40B4-BE49-F238E27FC236}">
                  <a16:creationId xmlns:a16="http://schemas.microsoft.com/office/drawing/2014/main" id="{AC9CD5B1-4EB7-E66D-D15F-31D1EEBCA0B5}"/>
                </a:ext>
              </a:extLst>
            </p:cNvPr>
            <p:cNvCxnSpPr>
              <a:cxnSpLocks/>
              <a:stCxn id="11" idx="3"/>
            </p:cNvCxnSpPr>
            <p:nvPr/>
          </p:nvCxnSpPr>
          <p:spPr>
            <a:xfrm flipV="1">
              <a:off x="7109048" y="3945538"/>
              <a:ext cx="633256" cy="497086"/>
            </a:xfrm>
            <a:prstGeom prst="straightConnector1">
              <a:avLst/>
            </a:prstGeom>
            <a:ln w="12700">
              <a:solidFill>
                <a:schemeClr val="tx1"/>
              </a:solidFill>
              <a:miter lim="800000"/>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9DC6A5C-D0F3-CBF5-8402-386E169062DB}"/>
                </a:ext>
              </a:extLst>
            </p:cNvPr>
            <p:cNvSpPr txBox="1"/>
            <p:nvPr/>
          </p:nvSpPr>
          <p:spPr>
            <a:xfrm>
              <a:off x="6305363" y="6103549"/>
              <a:ext cx="1325982" cy="480131"/>
            </a:xfrm>
            <a:prstGeom prst="rect">
              <a:avLst/>
            </a:prstGeom>
            <a:solidFill>
              <a:srgbClr val="FFFF00"/>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ctr">
                <a:lnSpc>
                  <a:spcPct val="90000"/>
                </a:lnSpc>
              </a:pPr>
              <a:r>
                <a:rPr lang="en-US" sz="1400" dirty="0">
                  <a:latin typeface="Century Gothic" panose="020B0502020202020204" pitchFamily="34" charset="0"/>
                  <a:cs typeface="Calibri" panose="020F0502020204030204" pitchFamily="34" charset="0"/>
                </a:rPr>
                <a:t>Compression Lugs</a:t>
              </a:r>
            </a:p>
          </p:txBody>
        </p:sp>
        <p:cxnSp>
          <p:nvCxnSpPr>
            <p:cNvPr id="52" name="Straight Arrow Connector 51">
              <a:extLst>
                <a:ext uri="{FF2B5EF4-FFF2-40B4-BE49-F238E27FC236}">
                  <a16:creationId xmlns:a16="http://schemas.microsoft.com/office/drawing/2014/main" id="{B2848004-B037-22AC-BDC1-2106CA717C8E}"/>
                </a:ext>
              </a:extLst>
            </p:cNvPr>
            <p:cNvCxnSpPr>
              <a:cxnSpLocks/>
              <a:stCxn id="51" idx="0"/>
            </p:cNvCxnSpPr>
            <p:nvPr/>
          </p:nvCxnSpPr>
          <p:spPr>
            <a:xfrm flipV="1">
              <a:off x="6968354" y="5766435"/>
              <a:ext cx="852786" cy="337114"/>
            </a:xfrm>
            <a:prstGeom prst="straightConnector1">
              <a:avLst/>
            </a:prstGeom>
            <a:ln w="12700">
              <a:solidFill>
                <a:schemeClr val="tx1"/>
              </a:solidFill>
              <a:miter lim="800000"/>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15E179E0-7A6F-8B72-52C2-049245320C7A}"/>
              </a:ext>
            </a:extLst>
          </p:cNvPr>
          <p:cNvGrpSpPr/>
          <p:nvPr/>
        </p:nvGrpSpPr>
        <p:grpSpPr>
          <a:xfrm>
            <a:off x="472996" y="2844627"/>
            <a:ext cx="6235903" cy="3493694"/>
            <a:chOff x="515167" y="3089986"/>
            <a:chExt cx="6235903" cy="3493694"/>
          </a:xfrm>
        </p:grpSpPr>
        <p:pic>
          <p:nvPicPr>
            <p:cNvPr id="6" name="Picture 5">
              <a:extLst>
                <a:ext uri="{FF2B5EF4-FFF2-40B4-BE49-F238E27FC236}">
                  <a16:creationId xmlns:a16="http://schemas.microsoft.com/office/drawing/2014/main" id="{197069FF-09DE-6AE7-B7E7-C177EED7D88C}"/>
                </a:ext>
              </a:extLst>
            </p:cNvPr>
            <p:cNvPicPr>
              <a:picLocks noChangeAspect="1"/>
            </p:cNvPicPr>
            <p:nvPr/>
          </p:nvPicPr>
          <p:blipFill>
            <a:blip r:embed="rId4"/>
            <a:srcRect/>
            <a:stretch/>
          </p:blipFill>
          <p:spPr>
            <a:xfrm>
              <a:off x="1453398" y="3089986"/>
              <a:ext cx="4642602" cy="3011000"/>
            </a:xfrm>
            <a:prstGeom prst="rect">
              <a:avLst/>
            </a:prstGeom>
          </p:spPr>
        </p:pic>
        <p:sp>
          <p:nvSpPr>
            <p:cNvPr id="7" name="TextBox 6">
              <a:extLst>
                <a:ext uri="{FF2B5EF4-FFF2-40B4-BE49-F238E27FC236}">
                  <a16:creationId xmlns:a16="http://schemas.microsoft.com/office/drawing/2014/main" id="{6AA569E7-3F7B-CDD8-64FB-45C18F63C432}"/>
                </a:ext>
              </a:extLst>
            </p:cNvPr>
            <p:cNvSpPr txBox="1"/>
            <p:nvPr/>
          </p:nvSpPr>
          <p:spPr>
            <a:xfrm>
              <a:off x="515167" y="4340729"/>
              <a:ext cx="1020670" cy="480131"/>
            </a:xfrm>
            <a:prstGeom prst="rect">
              <a:avLst/>
            </a:prstGeom>
            <a:solidFill>
              <a:srgbClr val="FFFF00"/>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l">
                <a:lnSpc>
                  <a:spcPct val="90000"/>
                </a:lnSpc>
              </a:pPr>
              <a:r>
                <a:rPr lang="en-US" sz="1400" dirty="0">
                  <a:latin typeface="Century Gothic" panose="020B0502020202020204" pitchFamily="34" charset="0"/>
                  <a:cs typeface="Calibri" panose="020F0502020204030204" pitchFamily="34" charset="0"/>
                </a:rPr>
                <a:t>Negative Terminal</a:t>
              </a:r>
            </a:p>
          </p:txBody>
        </p:sp>
        <p:cxnSp>
          <p:nvCxnSpPr>
            <p:cNvPr id="8" name="Straight Arrow Connector 7">
              <a:extLst>
                <a:ext uri="{FF2B5EF4-FFF2-40B4-BE49-F238E27FC236}">
                  <a16:creationId xmlns:a16="http://schemas.microsoft.com/office/drawing/2014/main" id="{61514FBB-DB1A-6E19-6C75-FD1780087D0B}"/>
                </a:ext>
              </a:extLst>
            </p:cNvPr>
            <p:cNvCxnSpPr>
              <a:cxnSpLocks/>
              <a:stCxn id="7" idx="3"/>
            </p:cNvCxnSpPr>
            <p:nvPr/>
          </p:nvCxnSpPr>
          <p:spPr>
            <a:xfrm flipV="1">
              <a:off x="1535837" y="4417079"/>
              <a:ext cx="419963" cy="163716"/>
            </a:xfrm>
            <a:prstGeom prst="straightConnector1">
              <a:avLst/>
            </a:prstGeom>
            <a:ln w="12700">
              <a:solidFill>
                <a:schemeClr val="tx1"/>
              </a:solidFill>
              <a:miter lim="800000"/>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AB1542F-671F-EE73-D3CA-568D6DDAE6AD}"/>
                </a:ext>
              </a:extLst>
            </p:cNvPr>
            <p:cNvCxnSpPr>
              <a:cxnSpLocks/>
              <a:stCxn id="13" idx="2"/>
            </p:cNvCxnSpPr>
            <p:nvPr/>
          </p:nvCxnSpPr>
          <p:spPr>
            <a:xfrm flipH="1">
              <a:off x="5590824" y="4139427"/>
              <a:ext cx="649911" cy="1559145"/>
            </a:xfrm>
            <a:prstGeom prst="straightConnector1">
              <a:avLst/>
            </a:prstGeom>
            <a:ln w="12700">
              <a:solidFill>
                <a:schemeClr val="tx1"/>
              </a:solidFill>
              <a:miter lim="800000"/>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0E9AF0E-F7C0-3536-5EBD-C9213C16EA4D}"/>
                </a:ext>
              </a:extLst>
            </p:cNvPr>
            <p:cNvSpPr txBox="1"/>
            <p:nvPr/>
          </p:nvSpPr>
          <p:spPr>
            <a:xfrm>
              <a:off x="5730400" y="3659296"/>
              <a:ext cx="1020670" cy="480131"/>
            </a:xfrm>
            <a:prstGeom prst="rect">
              <a:avLst/>
            </a:prstGeom>
            <a:solidFill>
              <a:srgbClr val="FFFF00"/>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l">
                <a:lnSpc>
                  <a:spcPct val="90000"/>
                </a:lnSpc>
              </a:pPr>
              <a:r>
                <a:rPr lang="en-US" sz="1400" dirty="0">
                  <a:latin typeface="Century Gothic" panose="020B0502020202020204" pitchFamily="34" charset="0"/>
                  <a:cs typeface="Calibri" panose="020F0502020204030204" pitchFamily="34" charset="0"/>
                </a:rPr>
                <a:t>Positive Terminal</a:t>
              </a:r>
            </a:p>
          </p:txBody>
        </p:sp>
        <p:sp>
          <p:nvSpPr>
            <p:cNvPr id="17" name="TextBox 16">
              <a:extLst>
                <a:ext uri="{FF2B5EF4-FFF2-40B4-BE49-F238E27FC236}">
                  <a16:creationId xmlns:a16="http://schemas.microsoft.com/office/drawing/2014/main" id="{C2C2AD5C-12DA-58C9-CEF3-E3CCF093789E}"/>
                </a:ext>
              </a:extLst>
            </p:cNvPr>
            <p:cNvSpPr txBox="1"/>
            <p:nvPr/>
          </p:nvSpPr>
          <p:spPr>
            <a:xfrm>
              <a:off x="2769833" y="6103549"/>
              <a:ext cx="2187562" cy="480131"/>
            </a:xfrm>
            <a:prstGeom prst="rect">
              <a:avLst/>
            </a:prstGeom>
            <a:solidFill>
              <a:srgbClr val="FFFF00"/>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l">
                <a:lnSpc>
                  <a:spcPct val="90000"/>
                </a:lnSpc>
              </a:pPr>
              <a:r>
                <a:rPr lang="en-US" sz="1400" dirty="0">
                  <a:latin typeface="Century Gothic" panose="020B0502020202020204" pitchFamily="34" charset="0"/>
                  <a:cs typeface="Calibri" panose="020F0502020204030204" pitchFamily="34" charset="0"/>
                </a:rPr>
                <a:t>Electrical Bridge Between coils in series</a:t>
              </a:r>
            </a:p>
          </p:txBody>
        </p:sp>
        <p:cxnSp>
          <p:nvCxnSpPr>
            <p:cNvPr id="18" name="Straight Arrow Connector 17">
              <a:extLst>
                <a:ext uri="{FF2B5EF4-FFF2-40B4-BE49-F238E27FC236}">
                  <a16:creationId xmlns:a16="http://schemas.microsoft.com/office/drawing/2014/main" id="{C0DEE600-49EA-11C7-822B-CF230CD03C2A}"/>
                </a:ext>
              </a:extLst>
            </p:cNvPr>
            <p:cNvCxnSpPr>
              <a:cxnSpLocks/>
              <a:stCxn id="17" idx="0"/>
            </p:cNvCxnSpPr>
            <p:nvPr/>
          </p:nvCxnSpPr>
          <p:spPr>
            <a:xfrm flipV="1">
              <a:off x="3863614" y="4820860"/>
              <a:ext cx="172902" cy="1282689"/>
            </a:xfrm>
            <a:prstGeom prst="straightConnector1">
              <a:avLst/>
            </a:prstGeom>
            <a:ln w="12700">
              <a:solidFill>
                <a:schemeClr val="tx1"/>
              </a:solidFill>
              <a:miter lim="800000"/>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9844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F5591-BA24-B0AB-9E1C-6F0F969320FC}"/>
              </a:ext>
            </a:extLst>
          </p:cNvPr>
          <p:cNvSpPr>
            <a:spLocks noGrp="1"/>
          </p:cNvSpPr>
          <p:nvPr>
            <p:ph type="title"/>
          </p:nvPr>
        </p:nvSpPr>
        <p:spPr>
          <a:xfrm>
            <a:off x="429767" y="274320"/>
            <a:ext cx="11430000" cy="535531"/>
          </a:xfrm>
        </p:spPr>
        <p:txBody>
          <a:bodyPr/>
          <a:lstStyle/>
          <a:p>
            <a:r>
              <a:rPr lang="en-US" dirty="0"/>
              <a:t>Electrical Interface – Temp Interlock, Voltage Break</a:t>
            </a:r>
          </a:p>
        </p:txBody>
      </p:sp>
      <p:sp>
        <p:nvSpPr>
          <p:cNvPr id="3" name="Content Placeholder 2">
            <a:extLst>
              <a:ext uri="{FF2B5EF4-FFF2-40B4-BE49-F238E27FC236}">
                <a16:creationId xmlns:a16="http://schemas.microsoft.com/office/drawing/2014/main" id="{A117F8CB-1E79-3CF0-C657-12E6A0B50228}"/>
              </a:ext>
            </a:extLst>
          </p:cNvPr>
          <p:cNvSpPr>
            <a:spLocks noGrp="1"/>
          </p:cNvSpPr>
          <p:nvPr>
            <p:ph idx="1"/>
          </p:nvPr>
        </p:nvSpPr>
        <p:spPr>
          <a:xfrm>
            <a:off x="6972752" y="922775"/>
            <a:ext cx="4534576" cy="1843319"/>
          </a:xfrm>
        </p:spPr>
        <p:txBody>
          <a:bodyPr/>
          <a:lstStyle/>
          <a:p>
            <a:pPr marL="0" indent="0">
              <a:buNone/>
            </a:pPr>
            <a:r>
              <a:rPr lang="en-US" sz="1800" dirty="0"/>
              <a:t>Thermostat switches are mounted at each coil lead. If temperature exceeds 170° F, the switch opens and disables the power supply</a:t>
            </a:r>
          </a:p>
          <a:p>
            <a:pPr marL="0" indent="0">
              <a:buNone/>
            </a:pPr>
            <a:r>
              <a:rPr lang="en-US" sz="1800" dirty="0"/>
              <a:t>Thermostat wiring leads are collected at a terminal strip</a:t>
            </a:r>
          </a:p>
        </p:txBody>
      </p:sp>
      <p:sp>
        <p:nvSpPr>
          <p:cNvPr id="6" name="Content Placeholder 2">
            <a:extLst>
              <a:ext uri="{FF2B5EF4-FFF2-40B4-BE49-F238E27FC236}">
                <a16:creationId xmlns:a16="http://schemas.microsoft.com/office/drawing/2014/main" id="{9F9DCA3F-FFB4-11C8-8FD6-9475349DB75A}"/>
              </a:ext>
            </a:extLst>
          </p:cNvPr>
          <p:cNvSpPr txBox="1">
            <a:spLocks/>
          </p:cNvSpPr>
          <p:nvPr/>
        </p:nvSpPr>
        <p:spPr bwMode="auto">
          <a:xfrm>
            <a:off x="4905771" y="5064077"/>
            <a:ext cx="3346050" cy="10037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88925" indent="-288925" algn="l" rtl="0" eaLnBrk="1" fontAlgn="base" hangingPunct="1">
              <a:lnSpc>
                <a:spcPct val="90000"/>
              </a:lnSpc>
              <a:spcBef>
                <a:spcPts val="1800"/>
              </a:spcBef>
              <a:spcAft>
                <a:spcPct val="0"/>
              </a:spcAft>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mn-lt"/>
                <a:ea typeface="+mn-ea"/>
                <a:cs typeface="Arial" panose="020B0604020202020204" pitchFamily="34" charset="0"/>
              </a:defRPr>
            </a:lvl2pPr>
            <a:lvl3pPr marL="1031875"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mn-lt"/>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mn-lt"/>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1"/>
              </a:buClr>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entury Gothic" panose="020B0502020202020204" pitchFamily="34" charset="0"/>
              <a:buNone/>
            </a:pPr>
            <a:r>
              <a:rPr lang="en-US" sz="1800" dirty="0"/>
              <a:t>Peek tube insulators provide electrical isolation between coil leads and the grounded water manifolds</a:t>
            </a:r>
          </a:p>
        </p:txBody>
      </p:sp>
      <p:grpSp>
        <p:nvGrpSpPr>
          <p:cNvPr id="33" name="Group 32">
            <a:extLst>
              <a:ext uri="{FF2B5EF4-FFF2-40B4-BE49-F238E27FC236}">
                <a16:creationId xmlns:a16="http://schemas.microsoft.com/office/drawing/2014/main" id="{F8627925-704A-72CE-073B-016A96325EC5}"/>
              </a:ext>
            </a:extLst>
          </p:cNvPr>
          <p:cNvGrpSpPr/>
          <p:nvPr/>
        </p:nvGrpSpPr>
        <p:grpSpPr>
          <a:xfrm>
            <a:off x="570476" y="1019671"/>
            <a:ext cx="6199014" cy="3958094"/>
            <a:chOff x="579355" y="1092061"/>
            <a:chExt cx="6199014" cy="3958094"/>
          </a:xfrm>
        </p:grpSpPr>
        <p:pic>
          <p:nvPicPr>
            <p:cNvPr id="27" name="Picture 26">
              <a:extLst>
                <a:ext uri="{FF2B5EF4-FFF2-40B4-BE49-F238E27FC236}">
                  <a16:creationId xmlns:a16="http://schemas.microsoft.com/office/drawing/2014/main" id="{91F3186C-1393-2BD3-86FA-61EE50A86591}"/>
                </a:ext>
              </a:extLst>
            </p:cNvPr>
            <p:cNvPicPr>
              <a:picLocks noChangeAspect="1"/>
            </p:cNvPicPr>
            <p:nvPr/>
          </p:nvPicPr>
          <p:blipFill>
            <a:blip r:embed="rId2"/>
            <a:stretch>
              <a:fillRect/>
            </a:stretch>
          </p:blipFill>
          <p:spPr>
            <a:xfrm>
              <a:off x="4501410" y="2562771"/>
              <a:ext cx="2276959" cy="1457056"/>
            </a:xfrm>
            <a:prstGeom prst="rect">
              <a:avLst/>
            </a:prstGeom>
          </p:spPr>
        </p:pic>
        <p:pic>
          <p:nvPicPr>
            <p:cNvPr id="5" name="Picture 4">
              <a:extLst>
                <a:ext uri="{FF2B5EF4-FFF2-40B4-BE49-F238E27FC236}">
                  <a16:creationId xmlns:a16="http://schemas.microsoft.com/office/drawing/2014/main" id="{B7AD74B6-A7C9-D381-CAFC-356B29FAB3E5}"/>
                </a:ext>
              </a:extLst>
            </p:cNvPr>
            <p:cNvPicPr>
              <a:picLocks noChangeAspect="1"/>
            </p:cNvPicPr>
            <p:nvPr/>
          </p:nvPicPr>
          <p:blipFill>
            <a:blip r:embed="rId3"/>
            <a:stretch>
              <a:fillRect/>
            </a:stretch>
          </p:blipFill>
          <p:spPr>
            <a:xfrm>
              <a:off x="579355" y="1092061"/>
              <a:ext cx="3773729" cy="3958094"/>
            </a:xfrm>
            <a:prstGeom prst="rect">
              <a:avLst/>
            </a:prstGeom>
          </p:spPr>
        </p:pic>
        <p:sp>
          <p:nvSpPr>
            <p:cNvPr id="8" name="Oval 7">
              <a:extLst>
                <a:ext uri="{FF2B5EF4-FFF2-40B4-BE49-F238E27FC236}">
                  <a16:creationId xmlns:a16="http://schemas.microsoft.com/office/drawing/2014/main" id="{382D53D9-8D41-8C62-C416-06672190D3FE}"/>
                </a:ext>
              </a:extLst>
            </p:cNvPr>
            <p:cNvSpPr/>
            <p:nvPr/>
          </p:nvSpPr>
          <p:spPr>
            <a:xfrm>
              <a:off x="1297577" y="2838484"/>
              <a:ext cx="714102" cy="590516"/>
            </a:xfrm>
            <a:prstGeom prst="ellipse">
              <a:avLst/>
            </a:prstGeom>
            <a:solidFill>
              <a:schemeClr val="bg1">
                <a:alpha val="44000"/>
              </a:schemeClr>
            </a:solidFill>
            <a:ln w="19050">
              <a:solidFill>
                <a:schemeClr val="bg1"/>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0" name="Oval 9">
              <a:extLst>
                <a:ext uri="{FF2B5EF4-FFF2-40B4-BE49-F238E27FC236}">
                  <a16:creationId xmlns:a16="http://schemas.microsoft.com/office/drawing/2014/main" id="{71F8D1DE-BB18-365D-5F8E-F0F970740AB7}"/>
                </a:ext>
              </a:extLst>
            </p:cNvPr>
            <p:cNvSpPr/>
            <p:nvPr/>
          </p:nvSpPr>
          <p:spPr>
            <a:xfrm>
              <a:off x="3361509" y="4180113"/>
              <a:ext cx="641458" cy="524691"/>
            </a:xfrm>
            <a:prstGeom prst="ellipse">
              <a:avLst/>
            </a:prstGeom>
            <a:solidFill>
              <a:schemeClr val="bg1">
                <a:alpha val="44000"/>
              </a:schemeClr>
            </a:solidFill>
            <a:ln w="19050">
              <a:solidFill>
                <a:schemeClr val="bg1"/>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pic>
          <p:nvPicPr>
            <p:cNvPr id="12" name="Picture 11">
              <a:extLst>
                <a:ext uri="{FF2B5EF4-FFF2-40B4-BE49-F238E27FC236}">
                  <a16:creationId xmlns:a16="http://schemas.microsoft.com/office/drawing/2014/main" id="{154606DA-C60B-C25D-F83E-985AFD9E111E}"/>
                </a:ext>
              </a:extLst>
            </p:cNvPr>
            <p:cNvPicPr>
              <a:picLocks noChangeAspect="1"/>
            </p:cNvPicPr>
            <p:nvPr/>
          </p:nvPicPr>
          <p:blipFill>
            <a:blip r:embed="rId4"/>
            <a:srcRect/>
            <a:stretch/>
          </p:blipFill>
          <p:spPr>
            <a:xfrm>
              <a:off x="4500736" y="1092061"/>
              <a:ext cx="2277633" cy="1373874"/>
            </a:xfrm>
            <a:prstGeom prst="rect">
              <a:avLst/>
            </a:prstGeom>
          </p:spPr>
        </p:pic>
        <p:cxnSp>
          <p:nvCxnSpPr>
            <p:cNvPr id="13" name="Straight Arrow Connector 12">
              <a:extLst>
                <a:ext uri="{FF2B5EF4-FFF2-40B4-BE49-F238E27FC236}">
                  <a16:creationId xmlns:a16="http://schemas.microsoft.com/office/drawing/2014/main" id="{8391B336-6C2C-214D-05D6-D30AA1ADAEBD}"/>
                </a:ext>
              </a:extLst>
            </p:cNvPr>
            <p:cNvCxnSpPr>
              <a:cxnSpLocks/>
            </p:cNvCxnSpPr>
            <p:nvPr/>
          </p:nvCxnSpPr>
          <p:spPr>
            <a:xfrm flipH="1">
              <a:off x="2041559" y="2175778"/>
              <a:ext cx="2791304" cy="895330"/>
            </a:xfrm>
            <a:prstGeom prst="straightConnector1">
              <a:avLst/>
            </a:prstGeom>
            <a:ln w="12700">
              <a:solidFill>
                <a:schemeClr val="tx1"/>
              </a:solidFill>
              <a:miter lim="800000"/>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6FC9205-B75D-9BDB-6ADD-02893F011936}"/>
                </a:ext>
              </a:extLst>
            </p:cNvPr>
            <p:cNvCxnSpPr>
              <a:cxnSpLocks/>
            </p:cNvCxnSpPr>
            <p:nvPr/>
          </p:nvCxnSpPr>
          <p:spPr>
            <a:xfrm flipH="1">
              <a:off x="3806183" y="2175778"/>
              <a:ext cx="1026680" cy="2004335"/>
            </a:xfrm>
            <a:prstGeom prst="straightConnector1">
              <a:avLst/>
            </a:prstGeom>
            <a:ln w="12700">
              <a:solidFill>
                <a:schemeClr val="tx1"/>
              </a:solidFill>
              <a:miter lim="800000"/>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5B55D01-AC9F-1A12-A53F-FA4F0B623FD9}"/>
                </a:ext>
              </a:extLst>
            </p:cNvPr>
            <p:cNvCxnSpPr>
              <a:cxnSpLocks/>
            </p:cNvCxnSpPr>
            <p:nvPr/>
          </p:nvCxnSpPr>
          <p:spPr>
            <a:xfrm flipH="1" flipV="1">
              <a:off x="2516777" y="1604976"/>
              <a:ext cx="2700230" cy="1419985"/>
            </a:xfrm>
            <a:prstGeom prst="straightConnector1">
              <a:avLst/>
            </a:prstGeom>
            <a:ln w="12700">
              <a:solidFill>
                <a:schemeClr val="tx1"/>
              </a:solidFill>
              <a:miter lim="800000"/>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6C5B733-1B2D-CAAF-0953-42B72E9517DC}"/>
                </a:ext>
              </a:extLst>
            </p:cNvPr>
            <p:cNvSpPr txBox="1"/>
            <p:nvPr/>
          </p:nvSpPr>
          <p:spPr>
            <a:xfrm>
              <a:off x="633350" y="1206179"/>
              <a:ext cx="1403648" cy="480131"/>
            </a:xfrm>
            <a:prstGeom prst="rect">
              <a:avLst/>
            </a:prstGeom>
            <a:solidFill>
              <a:srgbClr val="FFFF00"/>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ctr">
                <a:lnSpc>
                  <a:spcPct val="90000"/>
                </a:lnSpc>
              </a:pPr>
              <a:r>
                <a:rPr lang="en-US" sz="1400" dirty="0">
                  <a:latin typeface="Century Gothic" panose="020B0502020202020204" pitchFamily="34" charset="0"/>
                  <a:cs typeface="Calibri" panose="020F0502020204030204" pitchFamily="34" charset="0"/>
                </a:rPr>
                <a:t>Thermostat Terminal Block</a:t>
              </a:r>
            </a:p>
          </p:txBody>
        </p:sp>
      </p:grpSp>
      <p:pic>
        <p:nvPicPr>
          <p:cNvPr id="39" name="Picture 38">
            <a:extLst>
              <a:ext uri="{FF2B5EF4-FFF2-40B4-BE49-F238E27FC236}">
                <a16:creationId xmlns:a16="http://schemas.microsoft.com/office/drawing/2014/main" id="{8F08F497-738F-5D64-D479-90899630189C}"/>
              </a:ext>
            </a:extLst>
          </p:cNvPr>
          <p:cNvPicPr>
            <a:picLocks noChangeAspect="1"/>
          </p:cNvPicPr>
          <p:nvPr/>
        </p:nvPicPr>
        <p:blipFill>
          <a:blip r:embed="rId5"/>
          <a:stretch>
            <a:fillRect/>
          </a:stretch>
        </p:blipFill>
        <p:spPr>
          <a:xfrm>
            <a:off x="8431373" y="2766094"/>
            <a:ext cx="2976957" cy="3615563"/>
          </a:xfrm>
          <a:prstGeom prst="rect">
            <a:avLst/>
          </a:prstGeom>
        </p:spPr>
      </p:pic>
      <p:sp>
        <p:nvSpPr>
          <p:cNvPr id="22" name="TextBox 21">
            <a:extLst>
              <a:ext uri="{FF2B5EF4-FFF2-40B4-BE49-F238E27FC236}">
                <a16:creationId xmlns:a16="http://schemas.microsoft.com/office/drawing/2014/main" id="{3086FBE2-1854-3873-6F7F-178E4193714A}"/>
              </a:ext>
            </a:extLst>
          </p:cNvPr>
          <p:cNvSpPr txBox="1"/>
          <p:nvPr/>
        </p:nvSpPr>
        <p:spPr>
          <a:xfrm>
            <a:off x="7208841" y="4152283"/>
            <a:ext cx="1019270" cy="480131"/>
          </a:xfrm>
          <a:prstGeom prst="rect">
            <a:avLst/>
          </a:prstGeom>
          <a:solidFill>
            <a:srgbClr val="FFFF00"/>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ctr">
              <a:lnSpc>
                <a:spcPct val="90000"/>
              </a:lnSpc>
            </a:pPr>
            <a:r>
              <a:rPr lang="en-US" sz="1400" dirty="0">
                <a:latin typeface="Century Gothic" panose="020B0502020202020204" pitchFamily="34" charset="0"/>
                <a:cs typeface="Calibri" panose="020F0502020204030204" pitchFamily="34" charset="0"/>
              </a:rPr>
              <a:t>Peek insulators </a:t>
            </a:r>
          </a:p>
        </p:txBody>
      </p:sp>
      <p:cxnSp>
        <p:nvCxnSpPr>
          <p:cNvPr id="25" name="Straight Arrow Connector 24">
            <a:extLst>
              <a:ext uri="{FF2B5EF4-FFF2-40B4-BE49-F238E27FC236}">
                <a16:creationId xmlns:a16="http://schemas.microsoft.com/office/drawing/2014/main" id="{973186CD-F9E4-3B90-BC51-A1E170B22176}"/>
              </a:ext>
            </a:extLst>
          </p:cNvPr>
          <p:cNvCxnSpPr>
            <a:cxnSpLocks/>
            <a:stCxn id="22" idx="3"/>
          </p:cNvCxnSpPr>
          <p:nvPr/>
        </p:nvCxnSpPr>
        <p:spPr>
          <a:xfrm>
            <a:off x="8228111" y="4392349"/>
            <a:ext cx="1882540" cy="937297"/>
          </a:xfrm>
          <a:prstGeom prst="straightConnector1">
            <a:avLst/>
          </a:prstGeom>
          <a:ln w="12700">
            <a:solidFill>
              <a:schemeClr val="tx1"/>
            </a:solidFill>
            <a:miter lim="800000"/>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8A9BB91-C7D7-82BC-01C1-7C3F8C26ADFC}"/>
              </a:ext>
            </a:extLst>
          </p:cNvPr>
          <p:cNvCxnSpPr>
            <a:cxnSpLocks/>
            <a:stCxn id="22" idx="3"/>
          </p:cNvCxnSpPr>
          <p:nvPr/>
        </p:nvCxnSpPr>
        <p:spPr>
          <a:xfrm>
            <a:off x="8228111" y="4392349"/>
            <a:ext cx="1995752" cy="1361563"/>
          </a:xfrm>
          <a:prstGeom prst="straightConnector1">
            <a:avLst/>
          </a:prstGeom>
          <a:ln w="12700">
            <a:solidFill>
              <a:schemeClr val="tx1"/>
            </a:solidFill>
            <a:miter lim="800000"/>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851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8C8E7-4F65-E05D-545D-F909F628329C}"/>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555C6A72-7D1A-A0A3-B3C8-FA31D4518DA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89480583"/>
      </p:ext>
    </p:extLst>
  </p:cSld>
  <p:clrMapOvr>
    <a:masterClrMapping/>
  </p:clrMapOvr>
</p:sld>
</file>

<file path=ppt/theme/theme1.xml><?xml version="1.0" encoding="utf-8"?>
<a:theme xmlns:a="http://schemas.openxmlformats.org/drawingml/2006/main" name="1_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template 16x9_180808" id="{EF133236-4FD1-4E83-B0AC-464DEE56453C}" vid="{ECDBAF0C-67FD-47C6-9CC9-5310617ED098}"/>
    </a:ext>
  </a:extLst>
</a:theme>
</file>

<file path=ppt/theme/theme2.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template 16x9_180808" id="{EF133236-4FD1-4E83-B0AC-464DEE56453C}" vid="{ECDBAF0C-67FD-47C6-9CC9-5310617ED098}"/>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76337305588D45ABECA6F617762C6F" ma:contentTypeVersion="7" ma:contentTypeDescription="Create a new document." ma:contentTypeScope="" ma:versionID="a496c996e1e8a1947239958955201df3">
  <xsd:schema xmlns:xsd="http://www.w3.org/2001/XMLSchema" xmlns:xs="http://www.w3.org/2001/XMLSchema" xmlns:p="http://schemas.microsoft.com/office/2006/metadata/properties" xmlns:ns1="http://schemas.microsoft.com/sharepoint/v3" xmlns:ns2="c0ae1526-a413-44b3-a9f1-197380d7ad63" xmlns:ns3="e4a3cf16-f000-411a-8b9f-ac8de5bd4628" targetNamespace="http://schemas.microsoft.com/office/2006/metadata/properties" ma:root="true" ma:fieldsID="0a8510c01a7abdae4beac4307b085591" ns1:_="" ns2:_="" ns3:_="">
    <xsd:import namespace="http://schemas.microsoft.com/sharepoint/v3"/>
    <xsd:import namespace="c0ae1526-a413-44b3-a9f1-197380d7ad63"/>
    <xsd:import namespace="e4a3cf16-f000-411a-8b9f-ac8de5bd462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PublishingStartDate" minOccurs="0"/>
                <xsd:element ref="ns1:PublishingExpirationDat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0ae1526-a413-44b3-a9f1-197380d7ad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a3cf16-f000-411a-8b9f-ac8de5bd462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FF1CA81-B025-421E-9746-B1FF59551E5E}">
  <ds:schemaRefs>
    <ds:schemaRef ds:uri="http://schemas.microsoft.com/sharepoint/v3/contenttype/forms"/>
  </ds:schemaRefs>
</ds:datastoreItem>
</file>

<file path=customXml/itemProps2.xml><?xml version="1.0" encoding="utf-8"?>
<ds:datastoreItem xmlns:ds="http://schemas.openxmlformats.org/officeDocument/2006/customXml" ds:itemID="{527B449F-ACE6-4D62-B099-793FF9878B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0ae1526-a413-44b3-a9f1-197380d7ad63"/>
    <ds:schemaRef ds:uri="e4a3cf16-f000-411a-8b9f-ac8de5bd46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6F5DE5-FF42-42F2-9962-F83010572F4E}">
  <ds:schemaRefs>
    <ds:schemaRef ds:uri="http://purl.org/dc/elements/1.1/"/>
    <ds:schemaRef ds:uri="http://schemas.microsoft.com/office/2006/metadata/properties"/>
    <ds:schemaRef ds:uri="821a1234-a044-46fd-8ee6-6c741d574551"/>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0</TotalTime>
  <Words>543</Words>
  <Application>Microsoft Office PowerPoint</Application>
  <PresentationFormat>Widescreen</PresentationFormat>
  <Paragraphs>62</Paragraphs>
  <Slides>9</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Arial Black</vt:lpstr>
      <vt:lpstr>Century Gothic</vt:lpstr>
      <vt:lpstr>1_ORNL</vt:lpstr>
      <vt:lpstr>ORNL</vt:lpstr>
      <vt:lpstr>Pulsed Dipole (25D50) Mechanical Interfaces</vt:lpstr>
      <vt:lpstr>Outline</vt:lpstr>
      <vt:lpstr>Magnet to Stand Interface</vt:lpstr>
      <vt:lpstr>Metrology Interfaces</vt:lpstr>
      <vt:lpstr>Handling</vt:lpstr>
      <vt:lpstr>Cooling System Interface</vt:lpstr>
      <vt:lpstr>Electrical Interface – Power Connections</vt:lpstr>
      <vt:lpstr>Electrical Interface – Temp Interlock, Voltage Break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34</cp:revision>
  <dcterms:created xsi:type="dcterms:W3CDTF">2020-03-09T14:40:21Z</dcterms:created>
  <dcterms:modified xsi:type="dcterms:W3CDTF">2023-03-03T20:26:46Z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0x010100B076337305588D45ABECA6F617762C6F</vt:lpwstr>
  </property>
</Properties>
</file>