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2" r:id="rId4"/>
  </p:sldMasterIdLst>
  <p:notesMasterIdLst>
    <p:notesMasterId r:id="rId18"/>
  </p:notesMasterIdLst>
  <p:handoutMasterIdLst>
    <p:handoutMasterId r:id="rId19"/>
  </p:handoutMasterIdLst>
  <p:sldIdLst>
    <p:sldId id="2713" r:id="rId5"/>
    <p:sldId id="2734" r:id="rId6"/>
    <p:sldId id="2732" r:id="rId7"/>
    <p:sldId id="2733" r:id="rId8"/>
    <p:sldId id="2735" r:id="rId9"/>
    <p:sldId id="2736" r:id="rId10"/>
    <p:sldId id="2737" r:id="rId11"/>
    <p:sldId id="2738" r:id="rId12"/>
    <p:sldId id="2740" r:id="rId13"/>
    <p:sldId id="2739" r:id="rId14"/>
    <p:sldId id="2741" r:id="rId15"/>
    <p:sldId id="2742" r:id="rId16"/>
    <p:sldId id="2743" r:id="rId17"/>
  </p:sldIdLst>
  <p:sldSz cx="12192000" cy="6858000"/>
  <p:notesSz cx="9601200" cy="15087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4752" userDrawn="1">
          <p15:clr>
            <a:srgbClr val="A4A3A4"/>
          </p15:clr>
        </p15:guide>
        <p15:guide id="2" pos="302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B4C7E7"/>
    <a:srgbClr val="2E75B6"/>
    <a:srgbClr val="FFC000"/>
    <a:srgbClr val="70AD47"/>
    <a:srgbClr val="9A57CD"/>
    <a:srgbClr val="AEB0AF"/>
    <a:srgbClr val="9A9B9D"/>
    <a:srgbClr val="CEC7C1"/>
    <a:srgbClr val="8C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AC215-A43C-44D2-99AC-F9D3B081510A}" v="67" dt="2023-03-03T18:29:34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0" autoAdjust="0"/>
    <p:restoredTop sz="95226" autoAdjust="0"/>
  </p:normalViewPr>
  <p:slideViewPr>
    <p:cSldViewPr snapToGrid="0" showGuides="1">
      <p:cViewPr varScale="1">
        <p:scale>
          <a:sx n="137" d="100"/>
          <a:sy n="137" d="100"/>
        </p:scale>
        <p:origin x="112" y="3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76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4752"/>
        <p:guide pos="30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7638" y="14299209"/>
            <a:ext cx="4161390" cy="757473"/>
          </a:xfrm>
          <a:prstGeom prst="rect">
            <a:avLst/>
          </a:prstGeom>
        </p:spPr>
        <p:txBody>
          <a:bodyPr vert="horz" lIns="138404" tIns="69200" rIns="138404" bIns="69200" rtlCol="0" anchor="b"/>
          <a:lstStyle>
            <a:lvl1pPr algn="r">
              <a:defRPr sz="18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3/3/2023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" y="14299214"/>
            <a:ext cx="4161390" cy="757473"/>
          </a:xfrm>
          <a:prstGeom prst="rect">
            <a:avLst/>
          </a:prstGeom>
        </p:spPr>
        <p:txBody>
          <a:bodyPr vert="horz" lIns="138404" tIns="69200" rIns="138404" bIns="69200" rtlCol="0" anchor="b"/>
          <a:lstStyle>
            <a:lvl1pPr algn="r">
              <a:defRPr sz="18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7642" y="14283753"/>
            <a:ext cx="4161390" cy="757473"/>
          </a:xfrm>
          <a:prstGeom prst="rect">
            <a:avLst/>
          </a:prstGeom>
        </p:spPr>
        <p:txBody>
          <a:bodyPr vert="horz" lIns="138404" tIns="69200" rIns="138404" bIns="69200" rtlCol="0"/>
          <a:lstStyle>
            <a:lvl1pPr algn="r">
              <a:defRPr sz="18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225" y="1885950"/>
            <a:ext cx="9048750" cy="509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04" tIns="69200" rIns="138404" bIns="6920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993" y="7260398"/>
            <a:ext cx="7679221" cy="5941256"/>
          </a:xfrm>
          <a:prstGeom prst="rect">
            <a:avLst/>
          </a:prstGeom>
        </p:spPr>
        <p:txBody>
          <a:bodyPr vert="horz" lIns="138404" tIns="69200" rIns="138404" bIns="6920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4283753"/>
            <a:ext cx="4161390" cy="757473"/>
          </a:xfrm>
          <a:prstGeom prst="rect">
            <a:avLst/>
          </a:prstGeom>
        </p:spPr>
        <p:txBody>
          <a:bodyPr vert="horz" lIns="138404" tIns="69200" rIns="138404" bIns="69200" rtlCol="0" anchor="b"/>
          <a:lstStyle>
            <a:lvl1pPr algn="l">
              <a:defRPr sz="18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9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64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3575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4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963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370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7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939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55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973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2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64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77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49C9A43-11ED-9249-9029-37EB096F4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9976173" cy="535531"/>
          </a:xfrm>
        </p:spPr>
        <p:txBody>
          <a:bodyPr/>
          <a:lstStyle/>
          <a:p>
            <a:r>
              <a:rPr lang="en-US" dirty="0"/>
              <a:t>Pulsed Dipole System Functional Description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751188" cy="2028101"/>
          </a:xfrm>
        </p:spPr>
        <p:txBody>
          <a:bodyPr/>
          <a:lstStyle/>
          <a:p>
            <a:r>
              <a:rPr lang="en-US" dirty="0"/>
              <a:t>Larry Boyd</a:t>
            </a:r>
            <a:br>
              <a:rPr lang="en-US" dirty="0"/>
            </a:br>
            <a:r>
              <a:rPr lang="en-US" dirty="0"/>
              <a:t>Accelerator Systems Electrical Lead</a:t>
            </a:r>
          </a:p>
          <a:p>
            <a:r>
              <a:rPr lang="en-US" dirty="0"/>
              <a:t>PULSED DIPOLE PRELIMINARY DESIGN REVIEW</a:t>
            </a:r>
          </a:p>
          <a:p>
            <a:r>
              <a:rPr lang="en-US" dirty="0"/>
              <a:t>March 6, 2023</a:t>
            </a:r>
          </a:p>
        </p:txBody>
      </p:sp>
    </p:spTree>
    <p:extLst>
      <p:ext uri="{BB962C8B-B14F-4D97-AF65-F5344CB8AC3E}">
        <p14:creationId xmlns:p14="http://schemas.microsoft.com/office/powerpoint/2010/main" val="424704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9AFC-FCE0-4AA1-9931-4B8F1A8E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 Interconnection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ADB6-A0E0-47F6-A559-0537FF1C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816"/>
            <a:ext cx="6094858" cy="1281684"/>
          </a:xfrm>
        </p:spPr>
        <p:txBody>
          <a:bodyPr/>
          <a:lstStyle/>
          <a:p>
            <a:r>
              <a:rPr lang="en-US" dirty="0"/>
              <a:t>Required ampacity ≥ 700 amps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BA8817-E40D-4449-00B0-E80402A7B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94" y="1454658"/>
            <a:ext cx="4363059" cy="44202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A100ED-3D26-F7C4-3B6E-E51B8B523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076" y="1454658"/>
            <a:ext cx="3133725" cy="1162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DF32DE-5376-2363-1FDF-BA88F6C27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076" y="2717292"/>
            <a:ext cx="3133725" cy="26860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EC149-3F0A-DF61-31B5-7E8CEEA1232F}"/>
              </a:ext>
            </a:extLst>
          </p:cNvPr>
          <p:cNvGrpSpPr/>
          <p:nvPr/>
        </p:nvGrpSpPr>
        <p:grpSpPr>
          <a:xfrm>
            <a:off x="8449205" y="901357"/>
            <a:ext cx="3108960" cy="3383715"/>
            <a:chOff x="8449205" y="901357"/>
            <a:chExt cx="3108960" cy="33837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4C3AA3-4CBB-B485-ED9B-06BC193BE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9205" y="901357"/>
              <a:ext cx="3108960" cy="2981115"/>
            </a:xfrm>
            <a:prstGeom prst="rect">
              <a:avLst/>
            </a:prstGeom>
          </p:spPr>
        </p:pic>
        <p:sp>
          <p:nvSpPr>
            <p:cNvPr id="14" name="TextBox 73">
              <a:extLst>
                <a:ext uri="{FF2B5EF4-FFF2-40B4-BE49-F238E27FC236}">
                  <a16:creationId xmlns:a16="http://schemas.microsoft.com/office/drawing/2014/main" id="{DB220E28-FD8B-7CC0-71C5-B631B2D0FE22}"/>
                </a:ext>
              </a:extLst>
            </p:cNvPr>
            <p:cNvSpPr txBox="1"/>
            <p:nvPr/>
          </p:nvSpPr>
          <p:spPr>
            <a:xfrm>
              <a:off x="8449205" y="3882472"/>
              <a:ext cx="3108960" cy="402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https://www.allaboutcircuits.com/tools/parallel-wire-inductance-calculator/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DDA11A1-3AB3-850B-46E4-A946B74E0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669" y="4349496"/>
            <a:ext cx="3102496" cy="223418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665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9AFC-FCE0-4AA1-9931-4B8F1A8E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Pulsed Dipole Vacuum Chamber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ADB6-A0E0-47F6-A559-0537FF1C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6" y="813815"/>
            <a:ext cx="6941133" cy="5410603"/>
          </a:xfrm>
        </p:spPr>
        <p:txBody>
          <a:bodyPr/>
          <a:lstStyle/>
          <a:p>
            <a:r>
              <a:rPr lang="en-US" dirty="0"/>
              <a:t>Approach to vacuum chamber must account for ramping dipole field</a:t>
            </a:r>
          </a:p>
          <a:p>
            <a:r>
              <a:rPr lang="en-US" dirty="0"/>
              <a:t>Ramping field will induce Eddy current in metallic chambers</a:t>
            </a:r>
          </a:p>
          <a:p>
            <a:r>
              <a:rPr lang="en-US" dirty="0"/>
              <a:t>Circulating currents create resistive heating</a:t>
            </a:r>
          </a:p>
          <a:p>
            <a:r>
              <a:rPr lang="en-US" dirty="0"/>
              <a:t>Ceramic chambers were considered but not desirable</a:t>
            </a:r>
          </a:p>
          <a:p>
            <a:r>
              <a:rPr lang="en-US" dirty="0"/>
              <a:t>Proposing to use thin wall Inconel bellows</a:t>
            </a:r>
          </a:p>
          <a:p>
            <a:pPr lvl="1"/>
            <a:r>
              <a:rPr lang="en-US" dirty="0"/>
              <a:t>0.3 mm (0.012”) wall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B0813E-CC0D-D2B6-674E-CB314F37B253}"/>
              </a:ext>
            </a:extLst>
          </p:cNvPr>
          <p:cNvGrpSpPr/>
          <p:nvPr/>
        </p:nvGrpSpPr>
        <p:grpSpPr>
          <a:xfrm>
            <a:off x="7473075" y="813815"/>
            <a:ext cx="4386692" cy="5731085"/>
            <a:chOff x="6810407" y="467115"/>
            <a:chExt cx="4525542" cy="58689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FBF30EA-DE73-783C-60F3-B38A85091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810407" y="3796747"/>
              <a:ext cx="4525542" cy="25392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A2D26-1AB5-6CD9-6849-73B308D14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810407" y="467115"/>
              <a:ext cx="4525542" cy="3212553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360F10A-B574-0E9C-06C6-695065CE5E02}"/>
                </a:ext>
              </a:extLst>
            </p:cNvPr>
            <p:cNvSpPr/>
            <p:nvPr/>
          </p:nvSpPr>
          <p:spPr>
            <a:xfrm>
              <a:off x="8992282" y="3212690"/>
              <a:ext cx="837055" cy="432619"/>
            </a:xfrm>
            <a:prstGeom prst="ellipse">
              <a:avLst/>
            </a:prstGeom>
            <a:solidFill>
              <a:schemeClr val="accent4">
                <a:lumMod val="75000"/>
                <a:alpha val="52000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F35D87-BDA1-951D-67BA-641E4B7298E4}"/>
                </a:ext>
              </a:extLst>
            </p:cNvPr>
            <p:cNvSpPr/>
            <p:nvPr/>
          </p:nvSpPr>
          <p:spPr>
            <a:xfrm>
              <a:off x="7585410" y="4434774"/>
              <a:ext cx="3377756" cy="1740309"/>
            </a:xfrm>
            <a:prstGeom prst="ellipse">
              <a:avLst/>
            </a:prstGeom>
            <a:solidFill>
              <a:schemeClr val="accent4">
                <a:lumMod val="75000"/>
                <a:alpha val="20000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FAEDAA-0AE3-B701-A7B1-A4F6F321CE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3010" y="3400721"/>
              <a:ext cx="1259272" cy="1522153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21FCEF-F8D8-47C8-47D3-305FCAB7EC61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9829337" y="3429000"/>
              <a:ext cx="973342" cy="1493874"/>
            </a:xfrm>
            <a:prstGeom prst="line">
              <a:avLst/>
            </a:prstGeom>
            <a:ln w="1905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353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9AFC-FCE0-4AA1-9931-4B8F1A8E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Chamber 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ADB6-A0E0-47F6-A559-0537FF1C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6" y="813815"/>
            <a:ext cx="6560519" cy="5234221"/>
          </a:xfrm>
        </p:spPr>
        <p:txBody>
          <a:bodyPr/>
          <a:lstStyle/>
          <a:p>
            <a:r>
              <a:rPr lang="en-US" dirty="0"/>
              <a:t>Heat loss analyzed in both OPERA and Ansys</a:t>
            </a:r>
          </a:p>
          <a:p>
            <a:r>
              <a:rPr lang="en-US" dirty="0"/>
              <a:t>Very similar results</a:t>
            </a:r>
          </a:p>
          <a:p>
            <a:r>
              <a:rPr lang="en-US" dirty="0"/>
              <a:t>Eddy current disturbance of field quality decays rapidly</a:t>
            </a:r>
          </a:p>
          <a:p>
            <a:pPr lvl="1"/>
            <a:r>
              <a:rPr lang="en-US" dirty="0"/>
              <a:t>Has no effect when protons arrive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80BAC-1AD1-82C3-A387-C05CAC119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433" y="813815"/>
            <a:ext cx="3884216" cy="2615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DC6D97-5E50-0277-7E34-4036E9FBCC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34289" y="3896437"/>
            <a:ext cx="3874360" cy="2114466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CFBC94-C189-DB11-70E6-F4C7F78F6BA3}"/>
              </a:ext>
            </a:extLst>
          </p:cNvPr>
          <p:cNvSpPr txBox="1">
            <a:spLocks/>
          </p:cNvSpPr>
          <p:nvPr/>
        </p:nvSpPr>
        <p:spPr bwMode="auto">
          <a:xfrm>
            <a:off x="7924433" y="3429000"/>
            <a:ext cx="3488133" cy="31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V. Kashikhin, FNAL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DCA9A0B9-735F-E046-FB91-817C76BC7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464798"/>
              </p:ext>
            </p:extLst>
          </p:nvPr>
        </p:nvGraphicFramePr>
        <p:xfrm>
          <a:off x="1685534" y="4423554"/>
          <a:ext cx="404898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269">
                  <a:extLst>
                    <a:ext uri="{9D8B030D-6E8A-4147-A177-3AD203B41FA5}">
                      <a16:colId xmlns:a16="http://schemas.microsoft.com/office/drawing/2014/main" val="2590457644"/>
                    </a:ext>
                  </a:extLst>
                </a:gridCol>
                <a:gridCol w="1264086">
                  <a:extLst>
                    <a:ext uri="{9D8B030D-6E8A-4147-A177-3AD203B41FA5}">
                      <a16:colId xmlns:a16="http://schemas.microsoft.com/office/drawing/2014/main" val="219125997"/>
                    </a:ext>
                  </a:extLst>
                </a:gridCol>
                <a:gridCol w="1293627">
                  <a:extLst>
                    <a:ext uri="{9D8B030D-6E8A-4147-A177-3AD203B41FA5}">
                      <a16:colId xmlns:a16="http://schemas.microsoft.com/office/drawing/2014/main" val="2014809531"/>
                    </a:ext>
                  </a:extLst>
                </a:gridCol>
              </a:tblGrid>
              <a:tr h="3339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759819"/>
                  </a:ext>
                </a:extLst>
              </a:tr>
              <a:tr h="278322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Inductance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2.92 </a:t>
                      </a:r>
                      <a:r>
                        <a:rPr lang="en-US" sz="1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mH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2.31 </a:t>
                      </a:r>
                      <a:r>
                        <a:rPr lang="en-US" sz="1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mH</a:t>
                      </a:r>
                      <a:endParaRPr lang="en-US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376956"/>
                  </a:ext>
                </a:extLst>
              </a:tr>
              <a:tr h="278322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1877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1400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91812"/>
                  </a:ext>
                </a:extLst>
              </a:tr>
              <a:tr h="278322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0.195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0.195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07214"/>
                  </a:ext>
                </a:extLst>
              </a:tr>
              <a:tr h="27975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Bellows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 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 Watts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05408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2A540880-A27E-09FA-B55D-3A5A72C2FBFF}"/>
              </a:ext>
            </a:extLst>
          </p:cNvPr>
          <p:cNvSpPr/>
          <p:nvPr/>
        </p:nvSpPr>
        <p:spPr>
          <a:xfrm>
            <a:off x="1509633" y="5653785"/>
            <a:ext cx="4311503" cy="424392"/>
          </a:xfrm>
          <a:prstGeom prst="ellipse">
            <a:avLst/>
          </a:prstGeom>
          <a:solidFill>
            <a:schemeClr val="accent1">
              <a:lumMod val="60000"/>
              <a:lumOff val="40000"/>
              <a:alpha val="38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A9F452F-33C5-DCDA-7A71-633A43774DF8}"/>
              </a:ext>
            </a:extLst>
          </p:cNvPr>
          <p:cNvSpPr txBox="1">
            <a:spLocks/>
          </p:cNvSpPr>
          <p:nvPr/>
        </p:nvSpPr>
        <p:spPr bwMode="auto">
          <a:xfrm>
            <a:off x="7924433" y="6008514"/>
            <a:ext cx="3488133" cy="31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L. Boyd, ORNL</a:t>
            </a:r>
          </a:p>
        </p:txBody>
      </p:sp>
    </p:spTree>
    <p:extLst>
      <p:ext uri="{BB962C8B-B14F-4D97-AF65-F5344CB8AC3E}">
        <p14:creationId xmlns:p14="http://schemas.microsoft.com/office/powerpoint/2010/main" val="205235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9AFC-FCE0-4AA1-9931-4B8F1A8E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ADB6-A0E0-47F6-A559-0537FF1C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6" y="813815"/>
            <a:ext cx="6560519" cy="52342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4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CF4C-1DAF-4821-A3FD-C59E80FA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72830-D73F-4EDE-8772-A2E02A24F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72332"/>
            <a:ext cx="10877959" cy="5407786"/>
          </a:xfrm>
        </p:spPr>
        <p:txBody>
          <a:bodyPr/>
          <a:lstStyle/>
          <a:p>
            <a:r>
              <a:rPr lang="en-US" dirty="0"/>
              <a:t>Pulsed Dipole System Overview</a:t>
            </a:r>
          </a:p>
          <a:p>
            <a:r>
              <a:rPr lang="en-US" dirty="0"/>
              <a:t>SNS Timing System</a:t>
            </a:r>
          </a:p>
          <a:p>
            <a:r>
              <a:rPr lang="en-US" dirty="0"/>
              <a:t>≤ 15 Hz Validation System</a:t>
            </a:r>
          </a:p>
          <a:p>
            <a:r>
              <a:rPr lang="en-US" dirty="0"/>
              <a:t>Pulsed Power Supply / Amplifier</a:t>
            </a:r>
          </a:p>
          <a:p>
            <a:r>
              <a:rPr lang="en-US" dirty="0"/>
              <a:t>Power Supply Output Requirements</a:t>
            </a:r>
          </a:p>
          <a:p>
            <a:r>
              <a:rPr lang="en-US" dirty="0"/>
              <a:t>DCCT Hardware</a:t>
            </a:r>
          </a:p>
          <a:p>
            <a:r>
              <a:rPr lang="en-US" dirty="0"/>
              <a:t>Power Supply to Magnet Interconnection</a:t>
            </a:r>
          </a:p>
          <a:p>
            <a:r>
              <a:rPr lang="en-US" dirty="0"/>
              <a:t>Vacuum Chamber</a:t>
            </a:r>
          </a:p>
          <a:p>
            <a:r>
              <a:rPr lang="en-US" dirty="0"/>
              <a:t>Vacuum Chamber Heating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6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FA9E-1521-4756-9906-0A7BAF80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Pulsed Dipole System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30E1-C615-4092-8F35-03C96CDB7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13815"/>
            <a:ext cx="11430000" cy="3235789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/>
              <a:t>Timing system issues the ramp-up command to waveform generator prior to second-target protons loading into ring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The waveform generator outputs a low-level drive signal to be amplified for the magnet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The drive signal is intercepted by a physically and electrically autonomous in-line system that prevents excitation in excess of 15 Hz from reaching the current amplifiers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2038C9-D3B1-6CF1-16AE-C153DEBCBC78}"/>
              </a:ext>
            </a:extLst>
          </p:cNvPr>
          <p:cNvGrpSpPr/>
          <p:nvPr/>
        </p:nvGrpSpPr>
        <p:grpSpPr>
          <a:xfrm>
            <a:off x="1034917" y="4179714"/>
            <a:ext cx="9869717" cy="1881471"/>
            <a:chOff x="1034917" y="4179714"/>
            <a:chExt cx="9869717" cy="188147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92465D7-199D-29BC-03C7-7C2496EB38E4}"/>
                </a:ext>
              </a:extLst>
            </p:cNvPr>
            <p:cNvGrpSpPr/>
            <p:nvPr/>
          </p:nvGrpSpPr>
          <p:grpSpPr>
            <a:xfrm>
              <a:off x="1287365" y="4179714"/>
              <a:ext cx="9617269" cy="1757911"/>
              <a:chOff x="1049835" y="4203554"/>
              <a:chExt cx="9617269" cy="175791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762B819-C144-044E-6F7F-EEA7BACCB933}"/>
                  </a:ext>
                </a:extLst>
              </p:cNvPr>
              <p:cNvGrpSpPr/>
              <p:nvPr/>
            </p:nvGrpSpPr>
            <p:grpSpPr>
              <a:xfrm>
                <a:off x="1049835" y="4203554"/>
                <a:ext cx="9617269" cy="1738358"/>
                <a:chOff x="1049835" y="3616397"/>
                <a:chExt cx="9617269" cy="1679858"/>
              </a:xfrm>
            </p:grpSpPr>
            <p:sp>
              <p:nvSpPr>
                <p:cNvPr id="4" name="Flowchart: Off-page Connector 3">
                  <a:extLst>
                    <a:ext uri="{FF2B5EF4-FFF2-40B4-BE49-F238E27FC236}">
                      <a16:creationId xmlns:a16="http://schemas.microsoft.com/office/drawing/2014/main" id="{0AB97319-C7B6-DA3D-0C80-27FD4DA7F57D}"/>
                    </a:ext>
                  </a:extLst>
                </p:cNvPr>
                <p:cNvSpPr/>
                <p:nvPr/>
              </p:nvSpPr>
              <p:spPr>
                <a:xfrm rot="16200000">
                  <a:off x="3178808" y="3493085"/>
                  <a:ext cx="612648" cy="2003622"/>
                </a:xfrm>
                <a:prstGeom prst="flowChartOffpageConnector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" wrap="square" lIns="182880" tIns="0" rIns="18288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Waveform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14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Generator / Monitor</a:t>
                  </a:r>
                </a:p>
              </p:txBody>
            </p:sp>
            <p:sp>
              <p:nvSpPr>
                <p:cNvPr id="5" name="Flowchart: Off-page Connector 4">
                  <a:extLst>
                    <a:ext uri="{FF2B5EF4-FFF2-40B4-BE49-F238E27FC236}">
                      <a16:creationId xmlns:a16="http://schemas.microsoft.com/office/drawing/2014/main" id="{ED4671D6-34FA-E425-D911-63F785F3462B}"/>
                    </a:ext>
                  </a:extLst>
                </p:cNvPr>
                <p:cNvSpPr/>
                <p:nvPr/>
              </p:nvSpPr>
              <p:spPr>
                <a:xfrm rot="16200000">
                  <a:off x="1442238" y="3918056"/>
                  <a:ext cx="369549" cy="1154355"/>
                </a:xfrm>
                <a:prstGeom prst="flowChartOffpageConnector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vert" wrap="square" lIns="182880" tIns="0" rIns="18288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SNS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Timing System</a:t>
                  </a: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68F6E76-ABFA-14CB-8512-0CB9CD225DC5}"/>
                    </a:ext>
                  </a:extLst>
                </p:cNvPr>
                <p:cNvSpPr txBox="1"/>
                <p:nvPr/>
              </p:nvSpPr>
              <p:spPr>
                <a:xfrm>
                  <a:off x="4776207" y="4269468"/>
                  <a:ext cx="1697650" cy="46397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r>
                    <a:rPr lang="en-US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Independent ≤15 Hz</a:t>
                  </a:r>
                </a:p>
                <a:p>
                  <a:pPr algn="l">
                    <a:lnSpc>
                      <a:spcPct val="90000"/>
                    </a:lnSpc>
                  </a:pPr>
                  <a:r>
                    <a:rPr lang="en-US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Validation Circuit</a:t>
                  </a: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3BC23CA-B614-7354-9BE5-5B5A734644A9}"/>
                    </a:ext>
                  </a:extLst>
                </p:cNvPr>
                <p:cNvSpPr txBox="1"/>
                <p:nvPr/>
              </p:nvSpPr>
              <p:spPr>
                <a:xfrm rot="5400000">
                  <a:off x="7023416" y="3617849"/>
                  <a:ext cx="1207907" cy="1738595"/>
                </a:xfrm>
                <a:prstGeom prst="triangle">
                  <a:avLst>
                    <a:gd name="adj" fmla="val 52559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vert="vert270" wrap="square" lIns="0" tIns="0" rIns="0" bIns="91440" rtlCol="0" anchor="ctr" anchorCtr="0"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Amplifier</a:t>
                  </a:r>
                </a:p>
              </p:txBody>
            </p:sp>
            <p:sp>
              <p:nvSpPr>
                <p:cNvPr id="8" name="Frame 7">
                  <a:extLst>
                    <a:ext uri="{FF2B5EF4-FFF2-40B4-BE49-F238E27FC236}">
                      <a16:creationId xmlns:a16="http://schemas.microsoft.com/office/drawing/2014/main" id="{25B2A1FD-3235-F614-CA88-368324DA457A}"/>
                    </a:ext>
                  </a:extLst>
                </p:cNvPr>
                <p:cNvSpPr/>
                <p:nvPr/>
              </p:nvSpPr>
              <p:spPr>
                <a:xfrm>
                  <a:off x="9508565" y="3923690"/>
                  <a:ext cx="1158539" cy="1126911"/>
                </a:xfrm>
                <a:prstGeom prst="frame">
                  <a:avLst/>
                </a:prstGeom>
                <a:solidFill>
                  <a:schemeClr val="bg1">
                    <a:lumMod val="85000"/>
                  </a:schemeClr>
                </a:solidFill>
                <a:ln w="12700">
                  <a:solidFill>
                    <a:schemeClr val="tx1"/>
                  </a:solidFill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DAA5D4BF-E47C-FE1C-6F3E-9F245663EB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04190" y="4489650"/>
                  <a:ext cx="279131" cy="33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miter lim="800000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DA56DCB-CF4E-6D4A-FC71-48559817DF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08078" y="4719706"/>
                  <a:ext cx="0" cy="1600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CC8ED8E-12EB-599E-7657-A84A7EA981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08078" y="4134833"/>
                  <a:ext cx="0" cy="16002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34EB0CE-61DE-4250-5114-0D2C0B3DACA7}"/>
                    </a:ext>
                  </a:extLst>
                </p:cNvPr>
                <p:cNvSpPr txBox="1"/>
                <p:nvPr/>
              </p:nvSpPr>
              <p:spPr>
                <a:xfrm>
                  <a:off x="9630625" y="3616397"/>
                  <a:ext cx="914417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Magnet</a:t>
                  </a:r>
                </a:p>
              </p:txBody>
            </p: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931E49AF-414A-3714-58EC-E0DFA0412B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20371" y="4799717"/>
                  <a:ext cx="0" cy="49653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miter lim="800000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E06ED49-5941-5B70-0AED-8D234922F4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20371" y="5289359"/>
                  <a:ext cx="5471111" cy="69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400A1D6-7532-FC31-24E9-CD45202CE4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91482" y="4459390"/>
                  <a:ext cx="0" cy="83686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5F3323B-9223-331E-C0D0-CEE1D5A5A823}"/>
                  </a:ext>
                </a:extLst>
              </p:cNvPr>
              <p:cNvSpPr txBox="1"/>
              <p:nvPr/>
            </p:nvSpPr>
            <p:spPr>
              <a:xfrm>
                <a:off x="1192644" y="4580924"/>
                <a:ext cx="372750" cy="272659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EAFFE17-BFC7-28A0-254A-81AE56DFCF4F}"/>
                  </a:ext>
                </a:extLst>
              </p:cNvPr>
              <p:cNvSpPr txBox="1"/>
              <p:nvPr/>
            </p:nvSpPr>
            <p:spPr>
              <a:xfrm>
                <a:off x="3051536" y="4444594"/>
                <a:ext cx="372750" cy="272659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BE5F508-3EA3-C23D-4EC5-C6C6E42955A9}"/>
                  </a:ext>
                </a:extLst>
              </p:cNvPr>
              <p:cNvSpPr txBox="1"/>
              <p:nvPr/>
            </p:nvSpPr>
            <p:spPr>
              <a:xfrm>
                <a:off x="5580248" y="4497344"/>
                <a:ext cx="372750" cy="272659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7E490CD-FDDF-7DFC-FAA3-56F4288EC9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92029" y="5112644"/>
                <a:ext cx="279131" cy="3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miter lim="800000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44CA73F-822D-CFA1-3956-E94744D363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79487" y="5112295"/>
                <a:ext cx="279131" cy="3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miter lim="800000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6B2323-B13D-238B-0004-BA58F04CD9ED}"/>
                  </a:ext>
                </a:extLst>
              </p:cNvPr>
              <p:cNvSpPr txBox="1"/>
              <p:nvPr/>
            </p:nvSpPr>
            <p:spPr>
              <a:xfrm>
                <a:off x="4025258" y="5702933"/>
                <a:ext cx="221727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1200" dirty="0">
                    <a:latin typeface="+mn-lt"/>
                  </a:rPr>
                  <a:t>Magnet Current Readback</a:t>
                </a: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6C6E941-905D-5C0D-39BF-4978E988236F}"/>
                  </a:ext>
                </a:extLst>
              </p:cNvPr>
              <p:cNvGrpSpPr/>
              <p:nvPr/>
            </p:nvGrpSpPr>
            <p:grpSpPr>
              <a:xfrm>
                <a:off x="8666246" y="4418157"/>
                <a:ext cx="324524" cy="716172"/>
                <a:chOff x="9833431" y="5887829"/>
                <a:chExt cx="324524" cy="716172"/>
              </a:xfrm>
            </p:grpSpPr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5382A300-DE3A-D47D-05A6-AC41F311E6E5}"/>
                    </a:ext>
                  </a:extLst>
                </p:cNvPr>
                <p:cNvSpPr/>
                <p:nvPr/>
              </p:nvSpPr>
              <p:spPr>
                <a:xfrm>
                  <a:off x="9833431" y="5887829"/>
                  <a:ext cx="324524" cy="716172"/>
                </a:xfrm>
                <a:prstGeom prst="cube">
                  <a:avLst>
                    <a:gd name="adj" fmla="val 60593"/>
                  </a:avLst>
                </a:prstGeom>
                <a:solidFill>
                  <a:schemeClr val="tx2">
                    <a:lumMod val="40000"/>
                    <a:lumOff val="60000"/>
                    <a:alpha val="32000"/>
                  </a:schemeClr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scene3d>
                  <a:camera prst="orthographicFront">
                    <a:rot lat="0" lon="1080000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7571978C-731F-206D-7710-B3AAFC9E92CF}"/>
                    </a:ext>
                  </a:extLst>
                </p:cNvPr>
                <p:cNvSpPr/>
                <p:nvPr/>
              </p:nvSpPr>
              <p:spPr>
                <a:xfrm rot="20976179">
                  <a:off x="9878812" y="6077612"/>
                  <a:ext cx="94589" cy="25564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15B2044-7143-1218-DDE7-DF3116BF85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0770" y="4742903"/>
                <a:ext cx="517795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miter lim="800000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172C45A1-1FF0-2D2E-BD97-56C886A316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08078" y="5508908"/>
                <a:ext cx="1600487" cy="19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miter lim="800000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CF6EF6D-5951-BFCA-5DB0-3A9DE3B9CC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08078" y="4732826"/>
                <a:ext cx="867174" cy="7215"/>
              </a:xfrm>
              <a:prstGeom prst="line">
                <a:avLst/>
              </a:prstGeom>
              <a:ln w="9525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B21FC5-B93A-28E4-925F-CC6138A67D71}"/>
                  </a:ext>
                </a:extLst>
              </p:cNvPr>
              <p:cNvSpPr txBox="1"/>
              <p:nvPr/>
            </p:nvSpPr>
            <p:spPr>
              <a:xfrm>
                <a:off x="8126152" y="4402421"/>
                <a:ext cx="576696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DCCT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06CADA-956E-CD5E-A19A-749C0356B6CB}"/>
                </a:ext>
              </a:extLst>
            </p:cNvPr>
            <p:cNvSpPr txBox="1"/>
            <p:nvPr/>
          </p:nvSpPr>
          <p:spPr>
            <a:xfrm>
              <a:off x="1034917" y="5774953"/>
              <a:ext cx="1624093" cy="2862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Machine Protection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9966CBB-16F0-EB5A-D663-CFCED467BE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9011" y="5916858"/>
              <a:ext cx="412407" cy="2423"/>
            </a:xfrm>
            <a:prstGeom prst="straightConnector1">
              <a:avLst/>
            </a:prstGeom>
            <a:ln w="12700">
              <a:solidFill>
                <a:schemeClr val="tx1"/>
              </a:solidFill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E7B4DA7-C2F0-EC80-6934-C894874B52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3061" y="5404241"/>
              <a:ext cx="0" cy="513828"/>
            </a:xfrm>
            <a:prstGeom prst="straightConnector1">
              <a:avLst/>
            </a:prstGeom>
            <a:ln w="12700">
              <a:solidFill>
                <a:schemeClr val="tx1"/>
              </a:solidFill>
              <a:miter lim="800000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31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9AFC-FCE0-4AA1-9931-4B8F1A8E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Timing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ADB6-A0E0-47F6-A559-0537FF1C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5" y="813817"/>
            <a:ext cx="6611579" cy="5410601"/>
          </a:xfrm>
        </p:spPr>
        <p:txBody>
          <a:bodyPr/>
          <a:lstStyle/>
          <a:p>
            <a:r>
              <a:rPr lang="en-US" dirty="0"/>
              <a:t>After the end of a first-target pulse…</a:t>
            </a:r>
          </a:p>
          <a:p>
            <a:r>
              <a:rPr lang="en-US" dirty="0"/>
              <a:t>Timing system informs the waveform generator the up-coming pulse is intended for second target</a:t>
            </a:r>
          </a:p>
          <a:p>
            <a:r>
              <a:rPr lang="en-US" dirty="0"/>
              <a:t>Generator starts excitation ramp-up for the second target pulse</a:t>
            </a:r>
          </a:p>
          <a:p>
            <a:r>
              <a:rPr lang="en-US" dirty="0"/>
              <a:t>Returns excitation to zero before next first target pulse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676A0-D550-3465-1F77-D2FCBE0DA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656" y="712971"/>
            <a:ext cx="5185111" cy="2209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9DCF7-F2D6-D4C1-67A1-8C152ABD7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74656" y="3022072"/>
            <a:ext cx="5185111" cy="34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3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9AFC-FCE0-4AA1-9931-4B8F1A8E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≤ 15 Hz Validation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ADB6-A0E0-47F6-A559-0537FF1C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6" y="813816"/>
            <a:ext cx="4532759" cy="5396484"/>
          </a:xfrm>
        </p:spPr>
        <p:txBody>
          <a:bodyPr/>
          <a:lstStyle/>
          <a:p>
            <a:r>
              <a:rPr lang="en-US" dirty="0"/>
              <a:t>Incorporates two timers </a:t>
            </a:r>
          </a:p>
          <a:p>
            <a:pPr lvl="1"/>
            <a:r>
              <a:rPr lang="en-US" dirty="0"/>
              <a:t>Timer 1 is triggered by onset of first excitation</a:t>
            </a:r>
          </a:p>
          <a:p>
            <a:pPr lvl="1"/>
            <a:r>
              <a:rPr lang="en-US" dirty="0"/>
              <a:t>Timer 1 enables the signal path for maximum of </a:t>
            </a: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29 ms, only long enough for one pulse</a:t>
            </a:r>
          </a:p>
          <a:p>
            <a:pPr lvl="1"/>
            <a:endParaRPr lang="en-US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Timer 2 is trigged by expiration of Timer 1</a:t>
            </a:r>
          </a:p>
          <a:p>
            <a:pPr lvl="1"/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Timer 2 disables the signal path for the next three first-target proton pulses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4D7DCC-F863-7C5C-B798-F125D065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08150" y="815952"/>
            <a:ext cx="6432942" cy="485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0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9AFC-FCE0-4AA1-9931-4B8F1A8E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&lt; 15 Hz Validation Circuit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ADB6-A0E0-47F6-A559-0537FF1C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6" y="813816"/>
            <a:ext cx="5072537" cy="5586984"/>
          </a:xfrm>
        </p:spPr>
        <p:txBody>
          <a:bodyPr/>
          <a:lstStyle/>
          <a:p>
            <a:r>
              <a:rPr lang="en-US" dirty="0"/>
              <a:t>Spice Circuit Simulation</a:t>
            </a:r>
          </a:p>
          <a:p>
            <a:pPr marL="855663" lvl="1" indent="-457200">
              <a:buFont typeface="+mj-lt"/>
              <a:buAutoNum type="arabicParenR"/>
            </a:pPr>
            <a:r>
              <a:rPr lang="en-US" dirty="0"/>
              <a:t>Signal Input Buffer</a:t>
            </a:r>
          </a:p>
          <a:p>
            <a:pPr marL="855663" lvl="1" indent="-457200">
              <a:buFont typeface="+mj-lt"/>
              <a:buAutoNum type="arabicParenR"/>
            </a:pPr>
            <a:r>
              <a:rPr lang="en-US" dirty="0"/>
              <a:t>Input Comparator</a:t>
            </a:r>
            <a:endParaRPr lang="en-US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855663" lvl="1" indent="-457200">
              <a:buFont typeface="+mj-lt"/>
              <a:buAutoNum type="arabicParenR"/>
            </a:pP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Timer 1 triggered by input</a:t>
            </a:r>
          </a:p>
          <a:p>
            <a:pPr marL="855663" lvl="1" indent="-457200">
              <a:buFont typeface="+mj-lt"/>
              <a:buAutoNum type="arabicParenR"/>
            </a:pP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Timer 1 enables signal path for STS through analog switch</a:t>
            </a:r>
          </a:p>
          <a:p>
            <a:pPr marL="855663" lvl="1" indent="-457200">
              <a:buFont typeface="+mj-lt"/>
              <a:buAutoNum type="arabicParenR"/>
            </a:pPr>
            <a:r>
              <a:rPr lang="en-US" dirty="0">
                <a:latin typeface="Century Gothic" panose="020B0502020202020204" pitchFamily="34" charset="0"/>
                <a:cs typeface="Calibri" panose="020F0502020204030204" pitchFamily="34" charset="0"/>
              </a:rPr>
              <a:t>Timer 2a and 2b generate a dead-zone that disables signal </a:t>
            </a:r>
            <a:r>
              <a:rPr lang="en-US">
                <a:latin typeface="Century Gothic" panose="020B0502020202020204" pitchFamily="34" charset="0"/>
                <a:cs typeface="Calibri" panose="020F0502020204030204" pitchFamily="34" charset="0"/>
              </a:rPr>
              <a:t>path during FTS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4D7DCC-F863-7C5C-B798-F125D065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26825" y="813816"/>
            <a:ext cx="6432942" cy="4002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0F5DDD-1448-E041-3F01-D4E3C711F4EE}"/>
              </a:ext>
            </a:extLst>
          </p:cNvPr>
          <p:cNvSpPr txBox="1"/>
          <p:nvPr/>
        </p:nvSpPr>
        <p:spPr>
          <a:xfrm>
            <a:off x="6623299" y="1879005"/>
            <a:ext cx="254442" cy="273410"/>
          </a:xfrm>
          <a:prstGeom prst="wedgeRoundRectCallout">
            <a:avLst>
              <a:gd name="adj1" fmla="val 49948"/>
              <a:gd name="adj2" fmla="val 117350"/>
              <a:gd name="adj3" fmla="val 16667"/>
            </a:avLst>
          </a:prstGeom>
          <a:solidFill>
            <a:schemeClr val="accent3">
              <a:lumMod val="40000"/>
              <a:lumOff val="60000"/>
              <a:alpha val="44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0" bIns="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5AF9A-86FF-4941-8ED2-2938FE87282E}"/>
              </a:ext>
            </a:extLst>
          </p:cNvPr>
          <p:cNvSpPr txBox="1"/>
          <p:nvPr/>
        </p:nvSpPr>
        <p:spPr>
          <a:xfrm>
            <a:off x="7219784" y="1843873"/>
            <a:ext cx="254442" cy="273409"/>
          </a:xfrm>
          <a:prstGeom prst="wedgeRoundRectCallout">
            <a:avLst>
              <a:gd name="adj1" fmla="val 70063"/>
              <a:gd name="adj2" fmla="val 117248"/>
              <a:gd name="adj3" fmla="val 16667"/>
            </a:avLst>
          </a:prstGeom>
          <a:solidFill>
            <a:schemeClr val="accent3">
              <a:lumMod val="40000"/>
              <a:lumOff val="60000"/>
              <a:alpha val="44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0" bIns="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3D7DB-9F68-A38F-EA54-4BC7B07C0899}"/>
              </a:ext>
            </a:extLst>
          </p:cNvPr>
          <p:cNvSpPr txBox="1"/>
          <p:nvPr/>
        </p:nvSpPr>
        <p:spPr>
          <a:xfrm>
            <a:off x="8293210" y="2880236"/>
            <a:ext cx="235869" cy="275820"/>
          </a:xfrm>
          <a:prstGeom prst="wedgeRoundRectCallout">
            <a:avLst>
              <a:gd name="adj1" fmla="val 131535"/>
              <a:gd name="adj2" fmla="val -41279"/>
              <a:gd name="adj3" fmla="val 16667"/>
            </a:avLst>
          </a:prstGeom>
          <a:solidFill>
            <a:schemeClr val="accent3">
              <a:lumMod val="40000"/>
              <a:lumOff val="60000"/>
              <a:alpha val="44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0" bIns="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697F6-A27F-2525-CFA3-5EC54CCEA3AA}"/>
              </a:ext>
            </a:extLst>
          </p:cNvPr>
          <p:cNvSpPr txBox="1"/>
          <p:nvPr/>
        </p:nvSpPr>
        <p:spPr>
          <a:xfrm>
            <a:off x="10381426" y="2815035"/>
            <a:ext cx="235869" cy="275820"/>
          </a:xfrm>
          <a:prstGeom prst="wedgeRoundRectCallout">
            <a:avLst>
              <a:gd name="adj1" fmla="val -61544"/>
              <a:gd name="adj2" fmla="val 117272"/>
              <a:gd name="adj3" fmla="val 16667"/>
            </a:avLst>
          </a:prstGeom>
          <a:solidFill>
            <a:schemeClr val="accent3">
              <a:lumMod val="40000"/>
              <a:lumOff val="60000"/>
              <a:alpha val="44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0" bIns="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1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68FAA-1460-A5F3-0060-7E43BBC3DDD1}"/>
              </a:ext>
            </a:extLst>
          </p:cNvPr>
          <p:cNvSpPr txBox="1"/>
          <p:nvPr/>
        </p:nvSpPr>
        <p:spPr>
          <a:xfrm>
            <a:off x="10964849" y="2152415"/>
            <a:ext cx="254442" cy="275820"/>
          </a:xfrm>
          <a:prstGeom prst="wedgeRoundRectCallout">
            <a:avLst>
              <a:gd name="adj1" fmla="val -63118"/>
              <a:gd name="adj2" fmla="val 105743"/>
              <a:gd name="adj3" fmla="val 16667"/>
            </a:avLst>
          </a:prstGeom>
          <a:solidFill>
            <a:schemeClr val="accent3">
              <a:lumMod val="40000"/>
              <a:lumOff val="60000"/>
              <a:alpha val="44000"/>
            </a:schemeClr>
          </a:solidFill>
          <a:ln>
            <a:solidFill>
              <a:schemeClr val="tx1"/>
            </a:solidFill>
          </a:ln>
        </p:spPr>
        <p:txBody>
          <a:bodyPr wrap="square" lIns="91440" tIns="0" rIns="0" bIns="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200" dirty="0">
                <a:latin typeface="+mn-lt"/>
              </a:rPr>
              <a:t> </a:t>
            </a:r>
            <a:r>
              <a:rPr lang="en-US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192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9AFC-FCE0-4AA1-9931-4B8F1A8E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Pulsed Power Supply / Amplifier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ADB6-A0E0-47F6-A559-0537FF1C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6" y="813815"/>
            <a:ext cx="2818259" cy="4367785"/>
          </a:xfrm>
        </p:spPr>
        <p:txBody>
          <a:bodyPr/>
          <a:lstStyle/>
          <a:p>
            <a:r>
              <a:rPr lang="en-US" dirty="0"/>
              <a:t>Several potential vendors</a:t>
            </a:r>
          </a:p>
          <a:p>
            <a:r>
              <a:rPr lang="en-US" dirty="0"/>
              <a:t>MRI gradient amplifiers modified to have a single high current output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01F007-45F2-430A-F95B-CCF24961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898060"/>
            <a:ext cx="2124289" cy="5132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8F202A-9696-46B3-FAB1-B0DF843DB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087" y="888534"/>
            <a:ext cx="2324833" cy="51327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2D0643-AF1B-DC08-98F8-42C2BFDAE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479" y="898060"/>
            <a:ext cx="2144504" cy="5132748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D7D0403-04EC-1F55-3FED-61E2752ED519}"/>
              </a:ext>
            </a:extLst>
          </p:cNvPr>
          <p:cNvSpPr txBox="1">
            <a:spLocks/>
          </p:cNvSpPr>
          <p:nvPr/>
        </p:nvSpPr>
        <p:spPr bwMode="auto">
          <a:xfrm>
            <a:off x="3485833" y="6063405"/>
            <a:ext cx="2039795" cy="40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IECO – Finland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4388A8D-9C33-FC74-FC4A-ED19DB0D355E}"/>
              </a:ext>
            </a:extLst>
          </p:cNvPr>
          <p:cNvSpPr txBox="1">
            <a:spLocks/>
          </p:cNvSpPr>
          <p:nvPr/>
        </p:nvSpPr>
        <p:spPr bwMode="auto">
          <a:xfrm>
            <a:off x="5876926" y="6030808"/>
            <a:ext cx="2934932" cy="75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Performance Controls Pennsylvania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6528611-B61F-AC57-78BD-B0EBEC5FBAE7}"/>
              </a:ext>
            </a:extLst>
          </p:cNvPr>
          <p:cNvSpPr txBox="1">
            <a:spLocks/>
          </p:cNvSpPr>
          <p:nvPr/>
        </p:nvSpPr>
        <p:spPr bwMode="auto">
          <a:xfrm>
            <a:off x="9100255" y="6096001"/>
            <a:ext cx="2402684" cy="40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Analogic - Boston</a:t>
            </a:r>
          </a:p>
        </p:txBody>
      </p:sp>
    </p:spTree>
    <p:extLst>
      <p:ext uri="{BB962C8B-B14F-4D97-AF65-F5344CB8AC3E}">
        <p14:creationId xmlns:p14="http://schemas.microsoft.com/office/powerpoint/2010/main" val="158854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9AFC-FCE0-4AA1-9931-4B8F1A8E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 Output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ADB6-A0E0-47F6-A559-0537FF1C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6" y="813816"/>
            <a:ext cx="5847209" cy="3877818"/>
          </a:xfrm>
        </p:spPr>
        <p:txBody>
          <a:bodyPr/>
          <a:lstStyle/>
          <a:p>
            <a:r>
              <a:rPr lang="en-US" dirty="0"/>
              <a:t>High peak current ≥ 1650 amps</a:t>
            </a:r>
          </a:p>
          <a:p>
            <a:r>
              <a:rPr lang="en-US" dirty="0"/>
              <a:t>Equivalent pulse rms current of 1100 amps</a:t>
            </a:r>
          </a:p>
          <a:p>
            <a:r>
              <a:rPr lang="en-US" dirty="0"/>
              <a:t>Duty cycle of 28.5 ms / 66.67 ms</a:t>
            </a:r>
          </a:p>
          <a:p>
            <a:r>
              <a:rPr lang="en-US" dirty="0"/>
              <a:t>Long term rms current is 65% of pulse rms = 700 amps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CF5CD-BEB4-D849-4FD5-268AEF03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970" y="5049393"/>
            <a:ext cx="3352800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7AC407-3E15-C9EF-8685-C0C99F1D8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238" y="923925"/>
            <a:ext cx="5310265" cy="3650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3A4BDC-549A-64EF-02E8-6A92EFC0D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758" y="4602305"/>
            <a:ext cx="44672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9AFC-FCE0-4AA1-9931-4B8F1A8E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DCCT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ADB6-A0E0-47F6-A559-0537FF1C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789433"/>
            <a:ext cx="5271335" cy="2944368"/>
          </a:xfrm>
        </p:spPr>
        <p:txBody>
          <a:bodyPr/>
          <a:lstStyle/>
          <a:p>
            <a:r>
              <a:rPr lang="en-US" dirty="0"/>
              <a:t>Provides independent feedback to waveform monitor</a:t>
            </a:r>
          </a:p>
          <a:p>
            <a:r>
              <a:rPr lang="en-US" dirty="0"/>
              <a:t>Need four transducers, one for each pulsed dipole</a:t>
            </a:r>
          </a:p>
          <a:p>
            <a:r>
              <a:rPr lang="en-US" dirty="0"/>
              <a:t>Extremely accurate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F75EB7-4372-F6E1-6314-DBB28F67A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611" y="909247"/>
            <a:ext cx="3010227" cy="1371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02DF00-0827-5F28-5074-553881341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347" y="909247"/>
            <a:ext cx="2507365" cy="23959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CCE55-E764-9111-8EB7-8047BC920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0" y="3744340"/>
            <a:ext cx="4478462" cy="24870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EF68CA-F4A6-214D-6160-F84A32EE4B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0287" y="3733801"/>
            <a:ext cx="5983900" cy="24975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F6BB094-1772-81BD-93A7-1BB4D6AA035A}"/>
              </a:ext>
            </a:extLst>
          </p:cNvPr>
          <p:cNvSpPr/>
          <p:nvPr/>
        </p:nvSpPr>
        <p:spPr>
          <a:xfrm>
            <a:off x="6810375" y="881363"/>
            <a:ext cx="860403" cy="928297"/>
          </a:xfrm>
          <a:prstGeom prst="ellipse">
            <a:avLst/>
          </a:prstGeom>
          <a:solidFill>
            <a:schemeClr val="accent6">
              <a:lumMod val="40000"/>
              <a:lumOff val="60000"/>
              <a:alpha val="24000"/>
            </a:schemeClr>
          </a:solidFill>
          <a:ln w="9525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68363"/>
      </p:ext>
    </p:extLst>
  </p:cSld>
  <p:clrMapOvr>
    <a:masterClrMapping/>
  </p:clrMapOvr>
</p:sld>
</file>

<file path=ppt/theme/theme1.xml><?xml version="1.0" encoding="utf-8"?>
<a:theme xmlns:a="http://schemas.openxmlformats.org/drawingml/2006/main" name="1_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6B89A3EE58FB428A5EC934284619DD" ma:contentTypeVersion="10" ma:contentTypeDescription="Create a new document." ma:contentTypeScope="" ma:versionID="33165be1b874d4207418551759501233">
  <xsd:schema xmlns:xsd="http://www.w3.org/2001/XMLSchema" xmlns:xs="http://www.w3.org/2001/XMLSchema" xmlns:p="http://schemas.microsoft.com/office/2006/metadata/properties" xmlns:ns3="669db9a8-0edd-46c5-841a-313b7c874390" xmlns:ns4="88f59161-c679-478c-a4fb-e2a2aa577720" targetNamespace="http://schemas.microsoft.com/office/2006/metadata/properties" ma:root="true" ma:fieldsID="f8865e40d31e5a71cc80afdff2c36c1f" ns3:_="" ns4:_="">
    <xsd:import namespace="669db9a8-0edd-46c5-841a-313b7c874390"/>
    <xsd:import namespace="88f59161-c679-478c-a4fb-e2a2aa57772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db9a8-0edd-46c5-841a-313b7c8743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59161-c679-478c-a4fb-e2a2aa5777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194591-FE51-40A9-983A-1D603640C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9db9a8-0edd-46c5-841a-313b7c874390"/>
    <ds:schemaRef ds:uri="88f59161-c679-478c-a4fb-e2a2aa577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88f59161-c679-478c-a4fb-e2a2aa577720"/>
    <ds:schemaRef ds:uri="http://purl.org/dc/elements/1.1/"/>
    <ds:schemaRef ds:uri="http://schemas.microsoft.com/office/2006/metadata/properties"/>
    <ds:schemaRef ds:uri="http://schemas.microsoft.com/office/infopath/2007/PartnerControls"/>
    <ds:schemaRef ds:uri="669db9a8-0edd-46c5-841a-313b7c87439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Widescreen</PresentationFormat>
  <Paragraphs>107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1_ORNL</vt:lpstr>
      <vt:lpstr>Pulsed Dipole System Functional Description</vt:lpstr>
      <vt:lpstr>Outline</vt:lpstr>
      <vt:lpstr>Pulsed Dipole System Overview</vt:lpstr>
      <vt:lpstr>SNS Timing System</vt:lpstr>
      <vt:lpstr>≤ 15 Hz Validation System</vt:lpstr>
      <vt:lpstr>&lt; 15 Hz Validation Circuit Simulation</vt:lpstr>
      <vt:lpstr>Pulsed Power Supply / Amplifier</vt:lpstr>
      <vt:lpstr>Power Supply Output Requirements</vt:lpstr>
      <vt:lpstr>DCCT Solution</vt:lpstr>
      <vt:lpstr>Power Supply Interconnection</vt:lpstr>
      <vt:lpstr>Pulsed Dipole Vacuum Chamber</vt:lpstr>
      <vt:lpstr>Vacuum Chamber Heating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 (WBS S.X) Overview</dc:title>
  <dc:creator/>
  <cp:lastModifiedBy/>
  <cp:revision>34</cp:revision>
  <dcterms:created xsi:type="dcterms:W3CDTF">2020-03-09T14:40:21Z</dcterms:created>
  <dcterms:modified xsi:type="dcterms:W3CDTF">2023-03-03T18:46:03Z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0x010100F86B89A3EE58FB428A5EC934284619DD</vt:lpwstr>
  </property>
</Properties>
</file>