
<file path=[Content_Types].xml><?xml version="1.0" encoding="utf-8"?>
<Types xmlns="http://schemas.openxmlformats.org/package/2006/content-types">
  <Default Extension="3C253850" ContentType="image/png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1"/>
  </p:sldMasterIdLst>
  <p:notesMasterIdLst>
    <p:notesMasterId r:id="rId9"/>
  </p:notesMasterIdLst>
  <p:handoutMasterIdLst>
    <p:handoutMasterId r:id="rId10"/>
  </p:handoutMasterIdLst>
  <p:sldIdLst>
    <p:sldId id="294" r:id="rId2"/>
    <p:sldId id="262" r:id="rId3"/>
    <p:sldId id="263" r:id="rId4"/>
    <p:sldId id="258" r:id="rId5"/>
    <p:sldId id="256" r:id="rId6"/>
    <p:sldId id="259" r:id="rId7"/>
    <p:sldId id="260" r:id="rId8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142">
          <p15:clr>
            <a:srgbClr val="A4A3A4"/>
          </p15:clr>
        </p15:guide>
        <p15:guide id="2" orient="horz" pos="4027">
          <p15:clr>
            <a:srgbClr val="A4A3A4"/>
          </p15:clr>
        </p15:guide>
        <p15:guide id="3" orient="horz" pos="1698">
          <p15:clr>
            <a:srgbClr val="A4A3A4"/>
          </p15:clr>
        </p15:guide>
        <p15:guide id="4" orient="horz" pos="152">
          <p15:clr>
            <a:srgbClr val="A4A3A4"/>
          </p15:clr>
        </p15:guide>
        <p15:guide id="5" orient="horz" pos="2790">
          <p15:clr>
            <a:srgbClr val="A4A3A4"/>
          </p15:clr>
        </p15:guide>
        <p15:guide id="6" orient="horz" pos="604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50504E"/>
    <a:srgbClr val="4E4E4E"/>
    <a:srgbClr val="404040"/>
    <a:srgbClr val="004C97"/>
    <a:srgbClr val="63666A"/>
    <a:srgbClr val="99D6EA"/>
    <a:srgbClr val="505050"/>
    <a:srgbClr val="A7A8AA"/>
    <a:srgbClr val="003087"/>
    <a:srgbClr val="0F2D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2" autoAdjust="0"/>
    <p:restoredTop sz="94660"/>
  </p:normalViewPr>
  <p:slideViewPr>
    <p:cSldViewPr snapToGrid="0" snapToObjects="1" showGuides="1">
      <p:cViewPr varScale="1">
        <p:scale>
          <a:sx n="116" d="100"/>
          <a:sy n="116" d="100"/>
        </p:scale>
        <p:origin x="1335" y="66"/>
      </p:cViewPr>
      <p:guideLst>
        <p:guide orient="horz" pos="4142"/>
        <p:guide orient="horz" pos="4027"/>
        <p:guide orient="horz" pos="1698"/>
        <p:guide orient="horz" pos="152"/>
        <p:guide orient="horz" pos="2790"/>
        <p:guide orient="horz" pos="604"/>
        <p:guide pos="5616"/>
        <p:guide pos="136"/>
        <p:guide pos="589"/>
        <p:guide pos="4453"/>
        <p:guide pos="5163"/>
        <p:guide pos="463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3/2/2023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3/2/2023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16" b="25769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50593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3/6/2023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D. Harding for J. DiMarco | 25D50 Proposed Magnetic Measurements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971550"/>
            <a:ext cx="4206240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2" y="971550"/>
            <a:ext cx="4215383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3/6/2023</a:t>
            </a:r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D. Harding for J. DiMarco | 25D50 Proposed Magnetic Measurements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958849"/>
            <a:ext cx="3027894" cy="50226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2" y="958850"/>
            <a:ext cx="5347605" cy="50226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6504213"/>
            <a:ext cx="675368" cy="241300"/>
          </a:xfrm>
        </p:spPr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r>
              <a:rPr lang="en-US"/>
              <a:t>3/6/2023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1" y="6504213"/>
            <a:ext cx="6262119" cy="250031"/>
          </a:xfrm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D. Harding for J. DiMarco | 25D50 Proposed Magnetic Measurements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979A04A2-726F-2143-A443-7788AF2717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4026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971550"/>
            <a:ext cx="8686800" cy="3726717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6868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3/6/2023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5195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D. Harding for J. DiMarco | 25D50 Proposed Magnetic Measurements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6504213"/>
            <a:ext cx="675368" cy="241300"/>
          </a:xfrm>
        </p:spPr>
        <p:txBody>
          <a:bodyPr/>
          <a:lstStyle/>
          <a:p>
            <a:pPr>
              <a:defRPr/>
            </a:pPr>
            <a:r>
              <a:rPr lang="en-US"/>
              <a:t>3/6/2023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2" y="6504213"/>
            <a:ext cx="6260399" cy="242873"/>
          </a:xfrm>
        </p:spPr>
        <p:txBody>
          <a:bodyPr/>
          <a:lstStyle/>
          <a:p>
            <a:pPr>
              <a:defRPr/>
            </a:pPr>
            <a:r>
              <a:rPr lang="en-US"/>
              <a:t>D. Harding for J. DiMarco | 25D50 Proposed Magnetic Measurements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254000"/>
            <a:ext cx="8675688" cy="5802923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3/6/2023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6504213"/>
            <a:ext cx="6272278" cy="242873"/>
          </a:xfrm>
        </p:spPr>
        <p:txBody>
          <a:bodyPr/>
          <a:lstStyle/>
          <a:p>
            <a:pPr>
              <a:defRPr/>
            </a:pPr>
            <a:r>
              <a:rPr lang="en-US"/>
              <a:t>D. Harding for J. DiMarco | 25D50 Proposed Magnetic Measurements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F72A3B1-D581-73DA-DC68-5DA5BB9527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3/6/2023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8BBAF41-D6D4-C81C-DBBA-3202C9C19B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D. Harding for J. DiMarco | 25D50 Proposed Magnetic Measurements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125DA8-3673-8B11-0447-751E575E6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208B4-DB18-4F98-98E5-53A53EBFE3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9269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3/6/2023</a:t>
            </a:r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0399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D. Harding for J. DiMarco | 25D50 Proposed Magnetic Measurements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3" y="4477484"/>
            <a:ext cx="1076325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215900" y="6258863"/>
            <a:ext cx="8699500" cy="197990"/>
            <a:chOff x="600217" y="6258863"/>
            <a:chExt cx="8297721" cy="188846"/>
          </a:xfrm>
        </p:grpSpPr>
        <p:cxnSp>
          <p:nvCxnSpPr>
            <p:cNvPr id="10" name="Straight Connector 9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6" descr="FermiLogo_RGB_NALBlue.png"/>
            <p:cNvPicPr>
              <a:picLocks noChangeAspect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58863"/>
              <a:ext cx="1044157" cy="188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04" r:id="rId2"/>
    <p:sldLayoutId id="2147484105" r:id="rId3"/>
    <p:sldLayoutId id="2147484120" r:id="rId4"/>
    <p:sldLayoutId id="2147484103" r:id="rId5"/>
    <p:sldLayoutId id="2147484122" r:id="rId6"/>
    <p:sldLayoutId id="2147484116" r:id="rId7"/>
    <p:sldLayoutId id="2147484123" r:id="rId8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3C253850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0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41924" y="5045612"/>
            <a:ext cx="8499231" cy="1390219"/>
          </a:xfrm>
        </p:spPr>
        <p:txBody>
          <a:bodyPr/>
          <a:lstStyle/>
          <a:p>
            <a:r>
              <a:rPr lang="en-US" dirty="0"/>
              <a:t>David Harding for Joe DiMarco</a:t>
            </a:r>
          </a:p>
          <a:p>
            <a:r>
              <a:rPr lang="en-US" dirty="0"/>
              <a:t>25D50 Preliminary Design Review</a:t>
            </a:r>
          </a:p>
          <a:p>
            <a:r>
              <a:rPr lang="en-US" dirty="0"/>
              <a:t>6 March 2023</a:t>
            </a:r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r>
              <a:rPr lang="en-US" dirty="0"/>
              <a:t>25D50 Proposed Magnetic Measurements</a:t>
            </a:r>
          </a:p>
        </p:txBody>
      </p:sp>
    </p:spTree>
    <p:extLst>
      <p:ext uri="{BB962C8B-B14F-4D97-AF65-F5344CB8AC3E}">
        <p14:creationId xmlns:p14="http://schemas.microsoft.com/office/powerpoint/2010/main" val="19895975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43B817E-6AD6-BB20-BFF5-667AF94E6C64}"/>
              </a:ext>
            </a:extLst>
          </p:cNvPr>
          <p:cNvSpPr txBox="1"/>
          <p:nvPr/>
        </p:nvSpPr>
        <p:spPr>
          <a:xfrm>
            <a:off x="309417" y="859001"/>
            <a:ext cx="756829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The proposed AC system would be similar to the one used on measurements of C-magnet measurements for the Fermilab </a:t>
            </a:r>
            <a:r>
              <a:rPr lang="en-US" sz="1800" dirty="0" err="1"/>
              <a:t>MuCool</a:t>
            </a:r>
            <a:r>
              <a:rPr lang="en-US" sz="1800" dirty="0"/>
              <a:t> Project (2005). This had: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US" sz="1800" kern="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peak field of 0.65 T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US" sz="1800" kern="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8.33 </a:t>
            </a:r>
            <a:r>
              <a:rPr lang="en-US" sz="1800" kern="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ms</a:t>
            </a:r>
            <a:r>
              <a:rPr lang="en-US" sz="1800" kern="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half-sine pulse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US" sz="1800" kern="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15 Hz repetition rate. </a:t>
            </a:r>
            <a:endParaRPr lang="en-US" sz="1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3CF3AA7-EAB9-2F18-C56C-7ACC79013C2B}"/>
              </a:ext>
            </a:extLst>
          </p:cNvPr>
          <p:cNvSpPr txBox="1"/>
          <p:nvPr/>
        </p:nvSpPr>
        <p:spPr>
          <a:xfrm>
            <a:off x="156142" y="5305258"/>
            <a:ext cx="4415859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50" dirty="0"/>
              <a:t>DiMarco, Joseph, et al. “A Fast-sampling, Planar Array for Measuring the AC Field of Fermilab Pulsed Extraction Magnets”, 2008. </a:t>
            </a:r>
          </a:p>
        </p:txBody>
      </p:sp>
      <p:pic>
        <p:nvPicPr>
          <p:cNvPr id="5" name="Picture 499">
            <a:extLst>
              <a:ext uri="{FF2B5EF4-FFF2-40B4-BE49-F238E27FC236}">
                <a16:creationId xmlns:a16="http://schemas.microsoft.com/office/drawing/2014/main" id="{BB8D706F-8E5E-9C8A-8887-5ED72F4F9D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1539" y="1637024"/>
            <a:ext cx="4279106" cy="3583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67B27D4-B26C-FFE1-8DCE-4349EEA9895A}"/>
              </a:ext>
            </a:extLst>
          </p:cNvPr>
          <p:cNvSpPr txBox="1"/>
          <p:nvPr/>
        </p:nvSpPr>
        <p:spPr>
          <a:xfrm>
            <a:off x="251443" y="2655647"/>
            <a:ext cx="360800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For comparison, the STS will have: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US" sz="1800" dirty="0"/>
              <a:t>~30ms pulse and 20ms flattop at center of pulse. 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US" sz="1800" dirty="0"/>
              <a:t>15Hz repetition rate (every fourth cycle of 60Hz). 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89C5007-A612-8708-07B1-001E488070AB}"/>
              </a:ext>
            </a:extLst>
          </p:cNvPr>
          <p:cNvSpPr txBox="1"/>
          <p:nvPr/>
        </p:nvSpPr>
        <p:spPr>
          <a:xfrm>
            <a:off x="313718" y="4257452"/>
            <a:ext cx="4155561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800" dirty="0">
                <a:sym typeface="Wingdings" panose="05000000000000000000" pitchFamily="2" charset="2"/>
              </a:rPr>
              <a:t></a:t>
            </a:r>
            <a:r>
              <a:rPr lang="en-US" sz="1800" dirty="0"/>
              <a:t>Fairly similar measurement parameters.</a:t>
            </a:r>
          </a:p>
        </p:txBody>
      </p:sp>
      <p:pic>
        <p:nvPicPr>
          <p:cNvPr id="8" name="Picture 7" descr="A picture containing text, floor, indoor, blue&#10;&#10;Description automatically generated">
            <a:extLst>
              <a:ext uri="{FF2B5EF4-FFF2-40B4-BE49-F238E27FC236}">
                <a16:creationId xmlns:a16="http://schemas.microsoft.com/office/drawing/2014/main" id="{0C210EFB-CE21-F20F-CE3A-117DEC906D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7873" y="1556238"/>
            <a:ext cx="4886317" cy="3664738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1A69DC27-A3D6-9687-57AC-304F494D0B5B}"/>
              </a:ext>
            </a:extLst>
          </p:cNvPr>
          <p:cNvSpPr txBox="1">
            <a:spLocks/>
          </p:cNvSpPr>
          <p:nvPr/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 kern="1200">
                <a:solidFill>
                  <a:srgbClr val="2E5286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800" dirty="0"/>
              <a:t>Measurements similar previous pulsed magnets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2025976C-ACEE-23D7-87A7-3C9CDEC2F2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3/6/2023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1651DFB5-52A5-370A-5E67-3EB417F72F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D. Harding for J. DiMarco | 25D50 Proposed Magnetic Measurements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000054B6-7C4F-7792-31B5-B69C21985A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208B4-DB18-4F98-98E5-53A53EBFE34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419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hart 4">
            <a:extLst>
              <a:ext uri="{FF2B5EF4-FFF2-40B4-BE49-F238E27FC236}">
                <a16:creationId xmlns:a16="http://schemas.microsoft.com/office/drawing/2014/main" id="{E4391DA7-27AF-FEC5-CDDB-8FE5DAC9E2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8838" y="1796653"/>
            <a:ext cx="4886325" cy="326469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9409C4B-9BFD-E076-DD76-0D30E0FEC03C}"/>
              </a:ext>
            </a:extLst>
          </p:cNvPr>
          <p:cNvSpPr txBox="1"/>
          <p:nvPr/>
        </p:nvSpPr>
        <p:spPr>
          <a:xfrm>
            <a:off x="393970" y="1258516"/>
            <a:ext cx="4241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Current pulse for STS dipole measurements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464516-4D6C-4B9D-467B-6F7663576F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3/6/2023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0B3243-2DEB-8C4B-9451-FAFB94F382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D. Harding for J. DiMarco | 25D50 Proposed Magnetic Measurements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31576E-9ED2-7A0E-3673-7B8A91A6D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208B4-DB18-4F98-98E5-53A53EBFE34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9281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09">
            <a:extLst>
              <a:ext uri="{FF2B5EF4-FFF2-40B4-BE49-F238E27FC236}">
                <a16:creationId xmlns:a16="http://schemas.microsoft.com/office/drawing/2014/main" id="{738CA3AA-3663-8616-B3B4-39445DAFA8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0573" y="194718"/>
            <a:ext cx="5134583" cy="3850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B88A014-AD46-1350-C68B-F1849E7B784E}"/>
              </a:ext>
            </a:extLst>
          </p:cNvPr>
          <p:cNvSpPr txBox="1"/>
          <p:nvPr/>
        </p:nvSpPr>
        <p:spPr>
          <a:xfrm>
            <a:off x="123093" y="330171"/>
            <a:ext cx="345921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kern="800" dirty="0">
                <a:latin typeface="Times New Roman" panose="02020603050405020304" pitchFamily="18" charset="0"/>
              </a:rPr>
              <a:t>The C-magnet measurements used a single, 2-layer printed circuit board with 15 identical loops. </a:t>
            </a:r>
          </a:p>
          <a:p>
            <a:endParaRPr lang="en-US" sz="1800" kern="800" dirty="0">
              <a:latin typeface="Times New Roman" panose="02020603050405020304" pitchFamily="18" charset="0"/>
            </a:endParaRPr>
          </a:p>
          <a:p>
            <a:r>
              <a:rPr lang="en-US" sz="1800" kern="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The array of coils was simultaneously sampled at data rates of up to 100 kHz with 10 kHz bandwidth using 24-bit ADC’s. </a:t>
            </a:r>
          </a:p>
          <a:p>
            <a:endParaRPr lang="en-US" sz="1800" kern="800" dirty="0">
              <a:latin typeface="Times New Roman" panose="02020603050405020304" pitchFamily="18" charset="0"/>
            </a:endParaRPr>
          </a:p>
          <a:p>
            <a:r>
              <a:rPr lang="en-US" sz="1800" kern="800" dirty="0">
                <a:latin typeface="Times New Roman" panose="02020603050405020304" pitchFamily="18" charset="0"/>
              </a:rPr>
              <a:t>The PCBs were 550mm long by 97.5 mm wide, </a:t>
            </a:r>
            <a:endParaRPr lang="en-US" sz="1800" dirty="0"/>
          </a:p>
        </p:txBody>
      </p:sp>
      <p:pic>
        <p:nvPicPr>
          <p:cNvPr id="4" name="Picture 498">
            <a:extLst>
              <a:ext uri="{FF2B5EF4-FFF2-40B4-BE49-F238E27FC236}">
                <a16:creationId xmlns:a16="http://schemas.microsoft.com/office/drawing/2014/main" id="{EF13F5E4-05DD-7D8A-E930-791123E740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517" y="3941064"/>
            <a:ext cx="2322670" cy="1778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E977988-ED6C-4504-BD87-A78F511496EA}"/>
              </a:ext>
            </a:extLst>
          </p:cNvPr>
          <p:cNvSpPr txBox="1"/>
          <p:nvPr/>
        </p:nvSpPr>
        <p:spPr>
          <a:xfrm>
            <a:off x="2822331" y="4157254"/>
            <a:ext cx="6173288" cy="175432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dirty="0"/>
              <a:t>We propose building a new, curved probe to cover the full magnet integral.  </a:t>
            </a:r>
          </a:p>
          <a:p>
            <a:endParaRPr lang="en-US" sz="1800" dirty="0"/>
          </a:p>
          <a:p>
            <a:r>
              <a:rPr lang="en-US" sz="1800" dirty="0"/>
              <a:t>A similar probe is currently in the works for measurement of Fermilab Booster gradient magnets measurements slated for later this year (15 Hz and 20 Hz sine waves).  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64A531B-CEF1-03B5-5351-1559692422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3/6/2023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BC33C94-D761-33B2-71C3-206E535750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D. Harding for J. DiMarco | 25D50 Proposed Magnetic Measurements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361752D-AC30-04E6-C038-D41DEEBCA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208B4-DB18-4F98-98E5-53A53EBFE34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3139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95">
            <a:extLst>
              <a:ext uri="{FF2B5EF4-FFF2-40B4-BE49-F238E27FC236}">
                <a16:creationId xmlns:a16="http://schemas.microsoft.com/office/drawing/2014/main" id="{7A3ABE6B-7A3C-910E-8872-8A2FEE2AF4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00"/>
          <a:stretch/>
        </p:blipFill>
        <p:spPr bwMode="auto">
          <a:xfrm>
            <a:off x="984494" y="873743"/>
            <a:ext cx="7770768" cy="5332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24C49FE-6402-4BE6-7F65-68AF4BF5BD49}"/>
              </a:ext>
            </a:extLst>
          </p:cNvPr>
          <p:cNvSpPr txBox="1"/>
          <p:nvPr/>
        </p:nvSpPr>
        <p:spPr>
          <a:xfrm>
            <a:off x="222250" y="350523"/>
            <a:ext cx="85330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Measurements at 100kHz data acquisition sampling rate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C4FF504-A8BD-CEA9-7620-8C3C29B0BC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3/6/2023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60AC44-925F-CAF4-2D62-0B43F8A6E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D. Harding for J. DiMarco | 25D50 Proposed Magnetic Measurements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FBE01D-146B-992F-FF29-3B88718FE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208B4-DB18-4F98-98E5-53A53EBFE34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870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Object 433">
                <a:extLst>
                  <a:ext uri="{FF2B5EF4-FFF2-40B4-BE49-F238E27FC236}">
                    <a16:creationId xmlns:a16="http://schemas.microsoft.com/office/drawing/2014/main" id="{61B0B453-7F1B-9BB3-85C1-8B1CC3278930}"/>
                  </a:ext>
                </a:extLst>
              </p:cNvPr>
              <p:cNvSpPr txBox="1"/>
              <p:nvPr/>
            </p:nvSpPr>
            <p:spPr bwMode="auto">
              <a:xfrm>
                <a:off x="223674" y="1994935"/>
                <a:ext cx="1289816" cy="307427"/>
              </a:xfrm>
              <a:prstGeom prst="rect">
                <a:avLst/>
              </a:prstGeom>
              <a:noFill/>
            </p:spPr>
            <p:txBody>
              <a:bodyPr>
                <a:normAutofit fontScale="775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sSub>
                        <m:sSubPr>
                          <m:ctrlP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2" name="Object 433">
                <a:extLst>
                  <a:ext uri="{FF2B5EF4-FFF2-40B4-BE49-F238E27FC236}">
                    <a16:creationId xmlns:a16="http://schemas.microsoft.com/office/drawing/2014/main" id="{61B0B453-7F1B-9BB3-85C1-8B1CC32789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3674" y="1994935"/>
                <a:ext cx="1289816" cy="30742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Object 502">
                <a:extLst>
                  <a:ext uri="{FF2B5EF4-FFF2-40B4-BE49-F238E27FC236}">
                    <a16:creationId xmlns:a16="http://schemas.microsoft.com/office/drawing/2014/main" id="{0BACBCE4-317A-A3E6-7960-DE6C16C8C868}"/>
                  </a:ext>
                </a:extLst>
              </p:cNvPr>
              <p:cNvSpPr txBox="1"/>
              <p:nvPr/>
            </p:nvSpPr>
            <p:spPr bwMode="auto">
              <a:xfrm>
                <a:off x="223673" y="3636301"/>
                <a:ext cx="3144236" cy="970196"/>
              </a:xfrm>
              <a:prstGeom prst="rect">
                <a:avLst/>
              </a:prstGeom>
              <a:noFill/>
            </p:spPr>
            <p:txBody>
              <a:bodyPr>
                <a:normAutofit fontScale="700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Sup>
                                  <m:sSubSupPr>
                                    <m:ctrlPr>
                                      <a:rPr lang="en-US" sz="1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1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𝐾</m:t>
                                    </m:r>
                                  </m:e>
                                  <m:sub>
                                    <m:r>
                                      <a:rPr lang="en-US" sz="1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en-US" sz="1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p>
                                </m:sSubSup>
                              </m:e>
                              <m:e>
                                <m:sSubSup>
                                  <m:sSubSupPr>
                                    <m:ctrlPr>
                                      <a:rPr lang="en-US" sz="1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1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𝐾</m:t>
                                    </m:r>
                                  </m:e>
                                  <m:sub>
                                    <m:r>
                                      <a:rPr lang="en-US" sz="1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  <m:sup>
                                    <m:r>
                                      <a:rPr lang="en-US" sz="1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p>
                                </m:sSubSup>
                              </m:e>
                              <m:e>
                                <m:sSubSup>
                                  <m:sSubSupPr>
                                    <m:ctrlPr>
                                      <a:rPr lang="en-US" sz="1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1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𝐾</m:t>
                                    </m:r>
                                  </m:e>
                                  <m:sub>
                                    <m:r>
                                      <a:rPr lang="en-US" sz="1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  <m:sup>
                                    <m:r>
                                      <a:rPr lang="en-US" sz="1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p>
                                </m:sSubSup>
                              </m:e>
                              <m:e>
                                <m:r>
                                  <a:rPr lang="en-US" sz="1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</m:mr>
                            <m:mr>
                              <m:e>
                                <m:sSubSup>
                                  <m:sSubSupPr>
                                    <m:ctrlPr>
                                      <a:rPr lang="en-US" sz="1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1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𝐾</m:t>
                                    </m:r>
                                  </m:e>
                                  <m:sub>
                                    <m:r>
                                      <a:rPr lang="en-US" sz="1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en-US" sz="1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</m:e>
                              <m:e>
                                <m:sSubSup>
                                  <m:sSubSupPr>
                                    <m:ctrlPr>
                                      <a:rPr lang="en-US" sz="1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1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𝐾</m:t>
                                    </m:r>
                                  </m:e>
                                  <m:sub>
                                    <m:r>
                                      <a:rPr lang="en-US" sz="1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  <m:sup>
                                    <m:r>
                                      <a:rPr lang="en-US" sz="1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</m:e>
                              <m:e>
                                <m:sSubSup>
                                  <m:sSubSupPr>
                                    <m:ctrlPr>
                                      <a:rPr lang="en-US" sz="1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1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𝐾</m:t>
                                    </m:r>
                                  </m:e>
                                  <m:sub>
                                    <m:r>
                                      <a:rPr lang="en-US" sz="1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  <m:sup>
                                    <m:r>
                                      <a:rPr lang="en-US" sz="1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</m:e>
                              <m:e>
                                <m:r>
                                  <a:rPr lang="en-US" sz="1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</m:mr>
                            <m:mr>
                              <m:e>
                                <m:sSubSup>
                                  <m:sSubSupPr>
                                    <m:ctrlPr>
                                      <a:rPr lang="en-US" sz="1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1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𝐾</m:t>
                                    </m:r>
                                  </m:e>
                                  <m:sub>
                                    <m:r>
                                      <a:rPr lang="en-US" sz="1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en-US" sz="1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bSup>
                              </m:e>
                              <m:e>
                                <m:sSubSup>
                                  <m:sSubSupPr>
                                    <m:ctrlPr>
                                      <a:rPr lang="en-US" sz="1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1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𝐾</m:t>
                                    </m:r>
                                  </m:e>
                                  <m:sub>
                                    <m:r>
                                      <a:rPr lang="en-US" sz="1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  <m:sup>
                                    <m:r>
                                      <a:rPr lang="en-US" sz="1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bSup>
                              </m:e>
                              <m:e>
                                <m:sSubSup>
                                  <m:sSubSupPr>
                                    <m:ctrlPr>
                                      <a:rPr lang="en-US" sz="1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1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𝐾</m:t>
                                    </m:r>
                                  </m:e>
                                  <m:sub>
                                    <m:r>
                                      <a:rPr lang="en-US" sz="1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  <m:sup>
                                    <m:r>
                                      <a:rPr lang="en-US" sz="1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bSup>
                              </m:e>
                              <m:e>
                                <m:r>
                                  <a:rPr lang="en-US" sz="1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US" sz="1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US" sz="1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/>
                            </m:mr>
                          </m:m>
                        </m:e>
                      </m:d>
                      <m:r>
                        <a:rPr 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 </m:t>
                      </m:r>
                      <m:d>
                        <m:dPr>
                          <m:ctrlP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1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sz="1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1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sz="1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1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sz="1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sz="1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 = </m:t>
                      </m:r>
                      <m:d>
                        <m:dPr>
                          <m:ctrlP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1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𝜑</m:t>
                                    </m:r>
                                  </m:e>
                                  <m:sub>
                                    <m:r>
                                      <a:rPr lang="en-US" sz="1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1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𝜑</m:t>
                                    </m:r>
                                  </m:e>
                                  <m:sub>
                                    <m:r>
                                      <a:rPr lang="en-US" sz="1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1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𝜑</m:t>
                                    </m:r>
                                  </m:e>
                                  <m:sub>
                                    <m:r>
                                      <a:rPr lang="en-US" sz="1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sz="1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3" name="Object 502">
                <a:extLst>
                  <a:ext uri="{FF2B5EF4-FFF2-40B4-BE49-F238E27FC236}">
                    <a16:creationId xmlns:a16="http://schemas.microsoft.com/office/drawing/2014/main" id="{0BACBCE4-317A-A3E6-7960-DE6C16C8C8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3673" y="3636301"/>
                <a:ext cx="3144236" cy="97019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Object 504">
                <a:extLst>
                  <a:ext uri="{FF2B5EF4-FFF2-40B4-BE49-F238E27FC236}">
                    <a16:creationId xmlns:a16="http://schemas.microsoft.com/office/drawing/2014/main" id="{5446EED2-B919-ADAC-5FE8-1B6C637E9F9F}"/>
                  </a:ext>
                </a:extLst>
              </p:cNvPr>
              <p:cNvSpPr txBox="1"/>
              <p:nvPr/>
            </p:nvSpPr>
            <p:spPr bwMode="auto">
              <a:xfrm>
                <a:off x="223673" y="2347071"/>
                <a:ext cx="2030796" cy="589236"/>
              </a:xfrm>
              <a:prstGeom prst="rect">
                <a:avLst/>
              </a:prstGeom>
              <a:noFill/>
            </p:spPr>
            <p:txBody>
              <a:bodyPr>
                <a:normAutofit fontScale="700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ℜ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/>
                        <m:e>
                          <m:sSubSup>
                            <m:sSubSupPr>
                              <m:ctrlP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  <m:sup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sSub>
                                <m:sSubPr>
                                  <m:ctrlPr>
                                    <a:rPr 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4" name="Object 504">
                <a:extLst>
                  <a:ext uri="{FF2B5EF4-FFF2-40B4-BE49-F238E27FC236}">
                    <a16:creationId xmlns:a16="http://schemas.microsoft.com/office/drawing/2014/main" id="{5446EED2-B919-ADAC-5FE8-1B6C637E9F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3673" y="2347071"/>
                <a:ext cx="2030796" cy="589236"/>
              </a:xfrm>
              <a:prstGeom prst="rect">
                <a:avLst/>
              </a:prstGeom>
              <a:blipFill>
                <a:blip r:embed="rId4"/>
                <a:stretch>
                  <a:fillRect t="-112371" r="-3003" b="-1567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Object 506">
                <a:extLst>
                  <a:ext uri="{FF2B5EF4-FFF2-40B4-BE49-F238E27FC236}">
                    <a16:creationId xmlns:a16="http://schemas.microsoft.com/office/drawing/2014/main" id="{00DB9CBA-E5E8-9166-F9AA-1454A161409F}"/>
                  </a:ext>
                </a:extLst>
              </p:cNvPr>
              <p:cNvSpPr txBox="1"/>
              <p:nvPr/>
            </p:nvSpPr>
            <p:spPr bwMode="auto">
              <a:xfrm>
                <a:off x="223674" y="2936307"/>
                <a:ext cx="3311744" cy="664123"/>
              </a:xfrm>
              <a:prstGeom prst="rect">
                <a:avLst/>
              </a:prstGeom>
              <a:noFill/>
            </p:spPr>
            <p:txBody>
              <a:bodyPr>
                <a:normAutofit fontScale="700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p>
                      </m:sSubSup>
                      <m:r>
                        <a:rPr 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sSub>
                            <m:sSubPr>
                              <m:ctrlP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𝑤𝑖𝑟𝑒𝑠</m:t>
                              </m:r>
                            </m:sub>
                          </m:sSub>
                        </m:sup>
                        <m:e>
                          <m:f>
                            <m:fPr>
                              <m:ctrlP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  <m:r>
                                    <a:rPr 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num>
                            <m:den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1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sSub>
                                        <m:sSubPr>
                                          <m:ctrlPr>
                                            <a:rPr lang="en-US" sz="18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8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sz="18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  <m:r>
                                            <a:rPr lang="en-US" sz="18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en-US" sz="18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  <m:r>
                                        <a:rPr lang="en-US" sz="1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en-US" sz="1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sSub>
                                        <m:sSubPr>
                                          <m:ctrlPr>
                                            <a:rPr lang="en-US" sz="18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8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b>
                                          <m:r>
                                            <a:rPr lang="en-US" sz="18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  <m:r>
                                            <a:rPr lang="en-US" sz="18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en-US" sz="18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  <m:r>
                                        <a:rPr lang="en-US" sz="1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num>
                                    <m:den>
                                      <m:r>
                                        <a:rPr lang="en-US" sz="1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5" name="Object 506">
                <a:extLst>
                  <a:ext uri="{FF2B5EF4-FFF2-40B4-BE49-F238E27FC236}">
                    <a16:creationId xmlns:a16="http://schemas.microsoft.com/office/drawing/2014/main" id="{00DB9CBA-E5E8-9166-F9AA-1454A16140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3674" y="2936307"/>
                <a:ext cx="3311744" cy="66412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Object 520">
                <a:extLst>
                  <a:ext uri="{FF2B5EF4-FFF2-40B4-BE49-F238E27FC236}">
                    <a16:creationId xmlns:a16="http://schemas.microsoft.com/office/drawing/2014/main" id="{FD140C93-E093-234A-30EB-25ED308EEF92}"/>
                  </a:ext>
                </a:extLst>
              </p:cNvPr>
              <p:cNvSpPr txBox="1"/>
              <p:nvPr/>
            </p:nvSpPr>
            <p:spPr bwMode="auto">
              <a:xfrm>
                <a:off x="223673" y="4851525"/>
                <a:ext cx="1879356" cy="664123"/>
              </a:xfrm>
              <a:prstGeom prst="rect">
                <a:avLst/>
              </a:prstGeom>
              <a:noFill/>
            </p:spPr>
            <p:txBody>
              <a:bodyPr>
                <a:normAutofit fontScale="700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1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num>
                                    <m:den>
                                      <m:r>
                                        <a:rPr lang="en-US" sz="1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6" name="Object 520">
                <a:extLst>
                  <a:ext uri="{FF2B5EF4-FFF2-40B4-BE49-F238E27FC236}">
                    <a16:creationId xmlns:a16="http://schemas.microsoft.com/office/drawing/2014/main" id="{FD140C93-E093-234A-30EB-25ED308EEF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3673" y="4851525"/>
                <a:ext cx="1879356" cy="664123"/>
              </a:xfrm>
              <a:prstGeom prst="rect">
                <a:avLst/>
              </a:prstGeom>
              <a:blipFill>
                <a:blip r:embed="rId6"/>
                <a:stretch>
                  <a:fillRect t="-100000" r="-15584" b="-1284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494">
            <a:extLst>
              <a:ext uri="{FF2B5EF4-FFF2-40B4-BE49-F238E27FC236}">
                <a16:creationId xmlns:a16="http://schemas.microsoft.com/office/drawing/2014/main" id="{92FA047C-D932-C0F9-D7E6-146ED36C68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7393" y="1343459"/>
            <a:ext cx="5417080" cy="4063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EEFA3426-7D66-42E2-EF58-0170BA97ED11}"/>
              </a:ext>
            </a:extLst>
          </p:cNvPr>
          <p:cNvSpPr txBox="1"/>
          <p:nvPr/>
        </p:nvSpPr>
        <p:spPr>
          <a:xfrm>
            <a:off x="222250" y="489011"/>
            <a:ext cx="86711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Harmonic field coefficients across the aperture can be determined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5C82EF5-39A3-D826-2C9C-C8FD26338E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3/6/2023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F0E99DF-F783-75F9-CD31-93A77FAEF3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D. Harding for J. DiMarco | 25D50 Proposed Magnetic Measurements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7D46C8A-B43C-A126-9C39-CC5933FC2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208B4-DB18-4F98-98E5-53A53EBFE34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6721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23">
            <a:extLst>
              <a:ext uri="{FF2B5EF4-FFF2-40B4-BE49-F238E27FC236}">
                <a16:creationId xmlns:a16="http://schemas.microsoft.com/office/drawing/2014/main" id="{E5EF9CA4-BA5F-C7CF-2597-F3C752A92D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4294" y="2009136"/>
            <a:ext cx="4769707" cy="3991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500">
            <a:extLst>
              <a:ext uri="{FF2B5EF4-FFF2-40B4-BE49-F238E27FC236}">
                <a16:creationId xmlns:a16="http://schemas.microsoft.com/office/drawing/2014/main" id="{BFC25E12-FF7A-379A-2709-40892C5237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4671484" cy="3912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3461CC3-005F-8CF2-4873-5218C38B969A}"/>
              </a:ext>
            </a:extLst>
          </p:cNvPr>
          <p:cNvSpPr txBox="1"/>
          <p:nvPr/>
        </p:nvSpPr>
        <p:spPr>
          <a:xfrm>
            <a:off x="508571" y="5108274"/>
            <a:ext cx="4110612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800" dirty="0"/>
              <a:t>Slices of field shape at currents of interest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3D2F033-244C-DC14-AA19-4832DFC253A3}"/>
              </a:ext>
            </a:extLst>
          </p:cNvPr>
          <p:cNvSpPr txBox="1"/>
          <p:nvPr/>
        </p:nvSpPr>
        <p:spPr>
          <a:xfrm>
            <a:off x="5745431" y="1732137"/>
            <a:ext cx="2703241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800" dirty="0"/>
              <a:t>Harmonic Fields vs Current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ACC8F6A-CA62-1762-ABAF-04EF43227B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3/6/2023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98C6C13-5F8F-F507-D386-9B54877DE9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D. Harding for J. DiMarco | 25D50 Proposed Magnetic Measurements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5CDC546-7B4F-F0B4-9060-E5C24BB8C0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208B4-DB18-4F98-98E5-53A53EBFE34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813231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_PPT_0908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FermilabPowerPointTemplate.potx" id="{4430A596-CB4C-4874-B14C-B5BB09F86652}" vid="{5B96609A-E0A2-408E-A9A5-E208D129C08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FermilabPowerPointTemplate</Template>
  <TotalTime>599</TotalTime>
  <Words>357</Words>
  <Application>Microsoft Office PowerPoint</Application>
  <PresentationFormat>On-screen Show (4:3)</PresentationFormat>
  <Paragraphs>50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Cambria Math</vt:lpstr>
      <vt:lpstr>Helvetica</vt:lpstr>
      <vt:lpstr>Times New Roman</vt:lpstr>
      <vt:lpstr>Fermilab_PPT_090815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J Harding</dc:creator>
  <cp:lastModifiedBy>Denise Johnson</cp:lastModifiedBy>
  <cp:revision>4</cp:revision>
  <cp:lastPrinted>2014-01-20T19:40:21Z</cp:lastPrinted>
  <dcterms:created xsi:type="dcterms:W3CDTF">2023-03-01T14:49:05Z</dcterms:created>
  <dcterms:modified xsi:type="dcterms:W3CDTF">2023-03-02T19:32:59Z</dcterms:modified>
</cp:coreProperties>
</file>