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10" r:id="rId4"/>
    <p:sldId id="319" r:id="rId5"/>
    <p:sldId id="325" r:id="rId6"/>
    <p:sldId id="320" r:id="rId7"/>
    <p:sldId id="322" r:id="rId8"/>
    <p:sldId id="321" r:id="rId9"/>
    <p:sldId id="326" r:id="rId10"/>
    <p:sldId id="323" r:id="rId11"/>
    <p:sldId id="302" r:id="rId12"/>
    <p:sldId id="306" r:id="rId13"/>
    <p:sldId id="307" r:id="rId14"/>
    <p:sldId id="327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8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6" autoAdjust="0"/>
    <p:restoredTop sz="94643"/>
  </p:normalViewPr>
  <p:slideViewPr>
    <p:cSldViewPr snapToGrid="0">
      <p:cViewPr varScale="1">
        <p:scale>
          <a:sx n="124" d="100"/>
          <a:sy n="124" d="100"/>
        </p:scale>
        <p:origin x="1206" y="108"/>
      </p:cViewPr>
      <p:guideLst>
        <p:guide orient="horz" pos="218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540f1645f0_2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540f1645f0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2201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1872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3646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836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4852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013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3517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311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437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6401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070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0959831c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60959831c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108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- Top">
  <p:cSld name="TITLE_AND_BODY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-17860" y="-8929"/>
            <a:ext cx="9179719" cy="683745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 panose="020B0604020202020204"/>
              <a:buNone/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5" descr="University-of-Michigan-logo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96502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/>
          <p:nvPr/>
        </p:nvSpPr>
        <p:spPr>
          <a:xfrm>
            <a:off x="8663122" y="6327550"/>
            <a:ext cx="308389" cy="315718"/>
          </a:xfrm>
          <a:prstGeom prst="ellipse">
            <a:avLst/>
          </a:prstGeom>
          <a:solidFill>
            <a:srgbClr val="002C62"/>
          </a:solidFill>
          <a:ln>
            <a:noFill/>
          </a:ln>
        </p:spPr>
        <p:txBody>
          <a:bodyPr spcFirstLastPara="1" wrap="square" lIns="32125" tIns="45700" rIns="321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 panose="020B0604020202020204"/>
              <a:buNone/>
            </a:pPr>
            <a:endParaRPr sz="1125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5009" cy="253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4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ctrTitle"/>
          </p:nvPr>
        </p:nvSpPr>
        <p:spPr>
          <a:xfrm>
            <a:off x="1339" y="-21416"/>
            <a:ext cx="9142661" cy="47855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 panose="020F0502020204030204"/>
              <a:buNone/>
            </a:pPr>
            <a:r>
              <a:rPr lang="en-US" sz="4400" b="1" dirty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Single crystal update</a:t>
            </a:r>
            <a:r>
              <a:rPr lang="en-GB" sz="4400" b="1" i="0" u="none" strike="noStrike" cap="none" dirty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/>
            </a:r>
            <a:br>
              <a:rPr lang="en-GB" sz="4400" b="1" i="0" u="none" strike="noStrike" cap="none" dirty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5600" b="1" i="0" u="none" strike="noStrike" cap="none" dirty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/>
            </a:r>
            <a:br>
              <a:rPr lang="en-GB" sz="5600" b="1" i="0" u="none" strike="noStrike" cap="none" dirty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200" b="1" dirty="0" smtClean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April 6</a:t>
            </a:r>
            <a:r>
              <a:rPr lang="en-GB" sz="2200" b="1" i="0" u="none" strike="noStrike" cap="none" dirty="0" smtClean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GB" sz="2200" b="1" i="0" u="none" strike="noStrike" cap="none" dirty="0">
                <a:solidFill>
                  <a:srgbClr val="FFFF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2023</a:t>
            </a:r>
            <a:endParaRPr sz="2200" b="1" i="0" u="none" strike="noStrike" cap="none" dirty="0">
              <a:solidFill>
                <a:srgbClr val="FFFF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5" name="Google Shape;105;p2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956467" y="0"/>
            <a:ext cx="1187535" cy="1253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</a:t>
            </a:fld>
            <a:endParaRPr lang="en-GB"/>
          </a:p>
        </p:txBody>
      </p:sp>
      <p:sp>
        <p:nvSpPr>
          <p:cNvPr id="108" name="Google Shape;108;p26"/>
          <p:cNvSpPr/>
          <p:nvPr/>
        </p:nvSpPr>
        <p:spPr>
          <a:xfrm>
            <a:off x="1665993" y="5006228"/>
            <a:ext cx="5820657" cy="68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Yuxiang </a:t>
            </a:r>
            <a:r>
              <a:rPr lang="en-GB" sz="1800" b="0" i="0" u="none" strike="noStrike" cap="none" dirty="0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Guo, Dan Levin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GB" sz="2400" dirty="0" smtClean="0">
                <a:solidFill>
                  <a:srgbClr val="FFFF00"/>
                </a:solidFill>
              </a:rPr>
              <a:t>Noise test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10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2069558"/>
            <a:ext cx="5422775" cy="40670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9392" y="785846"/>
            <a:ext cx="6792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Amp board and </a:t>
            </a:r>
            <a:r>
              <a:rPr lang="en-US" dirty="0" err="1" smtClean="0"/>
              <a:t>SiPM</a:t>
            </a:r>
            <a:r>
              <a:rPr lang="en-US" dirty="0" smtClean="0"/>
              <a:t> board received last year are referred to as “old”, boards received this year are referred to as “new”.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tests performed with no HV to the </a:t>
            </a:r>
            <a:r>
              <a:rPr lang="en-US" dirty="0" err="1" smtClean="0"/>
              <a:t>SiPMs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 output channels are measured with a 8-bit oscilloscope, at 1 mV/div.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23576" y="2768683"/>
            <a:ext cx="11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ew board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3461" y="4231680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old board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697299" y="3138015"/>
            <a:ext cx="140677" cy="263715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684019" y="3891683"/>
            <a:ext cx="164161" cy="314109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50435" y="3307104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ld </a:t>
            </a:r>
            <a:r>
              <a:rPr lang="en-US" dirty="0" err="1" smtClean="0">
                <a:solidFill>
                  <a:srgbClr val="FFFF00"/>
                </a:solidFill>
              </a:rPr>
              <a:t>SiPM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964096" y="3604198"/>
            <a:ext cx="140677" cy="263715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14246" y="3058286"/>
            <a:ext cx="111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new </a:t>
            </a:r>
            <a:r>
              <a:rPr lang="en-US" dirty="0" err="1" smtClean="0">
                <a:solidFill>
                  <a:srgbClr val="FFFF00"/>
                </a:solidFill>
              </a:rPr>
              <a:t>SiPM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423924" y="3375841"/>
            <a:ext cx="520190" cy="36933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709956" y="3918432"/>
            <a:ext cx="181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8-bit oscilloscope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441649" y="4208206"/>
            <a:ext cx="140677" cy="263715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26277" y="3032398"/>
            <a:ext cx="82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LV PSU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677098" y="3307293"/>
            <a:ext cx="226267" cy="51272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73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GB" sz="2400" dirty="0" smtClean="0">
                <a:solidFill>
                  <a:srgbClr val="FFFF00"/>
                </a:solidFill>
              </a:rPr>
              <a:t>Noise test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11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16706" y="798614"/>
            <a:ext cx="69361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RMS and peak-to-peak values are measured for each channel.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" y="1163844"/>
            <a:ext cx="8972060" cy="56075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2389" y="5351098"/>
            <a:ext cx="7836017" cy="158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32689" y="4481685"/>
            <a:ext cx="5358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Peak-to-peak value, and RMS value are recorded in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62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GB" sz="2400" dirty="0">
                <a:solidFill>
                  <a:srgbClr val="FFFF00"/>
                </a:solidFill>
              </a:rPr>
              <a:t>Old amp board</a:t>
            </a: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12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725472"/>
              </p:ext>
            </p:extLst>
          </p:nvPr>
        </p:nvGraphicFramePr>
        <p:xfrm>
          <a:off x="62522" y="831685"/>
          <a:ext cx="8908880" cy="3184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7676">
                  <a:extLst>
                    <a:ext uri="{9D8B030D-6E8A-4147-A177-3AD203B41FA5}">
                      <a16:colId xmlns:a16="http://schemas.microsoft.com/office/drawing/2014/main" val="622471849"/>
                    </a:ext>
                  </a:extLst>
                </a:gridCol>
                <a:gridCol w="717422">
                  <a:extLst>
                    <a:ext uri="{9D8B030D-6E8A-4147-A177-3AD203B41FA5}">
                      <a16:colId xmlns:a16="http://schemas.microsoft.com/office/drawing/2014/main" val="2752552032"/>
                    </a:ext>
                  </a:extLst>
                </a:gridCol>
                <a:gridCol w="751063">
                  <a:extLst>
                    <a:ext uri="{9D8B030D-6E8A-4147-A177-3AD203B41FA5}">
                      <a16:colId xmlns:a16="http://schemas.microsoft.com/office/drawing/2014/main" val="1559463762"/>
                    </a:ext>
                  </a:extLst>
                </a:gridCol>
                <a:gridCol w="822776">
                  <a:extLst>
                    <a:ext uri="{9D8B030D-6E8A-4147-A177-3AD203B41FA5}">
                      <a16:colId xmlns:a16="http://schemas.microsoft.com/office/drawing/2014/main" val="2077980946"/>
                    </a:ext>
                  </a:extLst>
                </a:gridCol>
                <a:gridCol w="968659">
                  <a:extLst>
                    <a:ext uri="{9D8B030D-6E8A-4147-A177-3AD203B41FA5}">
                      <a16:colId xmlns:a16="http://schemas.microsoft.com/office/drawing/2014/main" val="3374040522"/>
                    </a:ext>
                  </a:extLst>
                </a:gridCol>
                <a:gridCol w="968659">
                  <a:extLst>
                    <a:ext uri="{9D8B030D-6E8A-4147-A177-3AD203B41FA5}">
                      <a16:colId xmlns:a16="http://schemas.microsoft.com/office/drawing/2014/main" val="1374986045"/>
                    </a:ext>
                  </a:extLst>
                </a:gridCol>
                <a:gridCol w="1051983">
                  <a:extLst>
                    <a:ext uri="{9D8B030D-6E8A-4147-A177-3AD203B41FA5}">
                      <a16:colId xmlns:a16="http://schemas.microsoft.com/office/drawing/2014/main" val="1169554996"/>
                    </a:ext>
                  </a:extLst>
                </a:gridCol>
                <a:gridCol w="968659">
                  <a:extLst>
                    <a:ext uri="{9D8B030D-6E8A-4147-A177-3AD203B41FA5}">
                      <a16:colId xmlns:a16="http://schemas.microsoft.com/office/drawing/2014/main" val="453183800"/>
                    </a:ext>
                  </a:extLst>
                </a:gridCol>
                <a:gridCol w="1051983">
                  <a:extLst>
                    <a:ext uri="{9D8B030D-6E8A-4147-A177-3AD203B41FA5}">
                      <a16:colId xmlns:a16="http://schemas.microsoft.com/office/drawing/2014/main" val="1623571887"/>
                    </a:ext>
                  </a:extLst>
                </a:gridCol>
              </a:tblGrid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 </a:t>
                      </a:r>
                      <a:r>
                        <a:rPr lang="en-US" sz="1400" u="none" strike="noStrike" dirty="0" err="1">
                          <a:effectLst/>
                        </a:rPr>
                        <a:t>SiPM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old SiPM, no HV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new SiPM, no HV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694949"/>
                  </a:ext>
                </a:extLst>
              </a:tr>
              <a:tr h="464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Cable off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amp_off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amp_on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amp_off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amp_on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383314"/>
                  </a:ext>
                </a:extLst>
              </a:tr>
              <a:tr h="46475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darkbox open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darkbox open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darkbox closed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darkbox open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darkbox closed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557888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ch1_RMS (uV)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278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9643471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ch2_RMS (uV)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248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379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887510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ch3_RMS (uV)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254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476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322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7038848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ch4_RMS (uV)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247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285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2678723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ch1_pktopk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11.44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6070506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ch2_pktopk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1.92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8224970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ch3_pktopk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2.67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11.99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6801483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ch4_pktopk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1.94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1.49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3.3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2.47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8.74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213052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>
          <a:xfrm flipV="1">
            <a:off x="2250831" y="4129566"/>
            <a:ext cx="468923" cy="58232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57415" y="4747832"/>
            <a:ext cx="1786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Cable: little to no noise introduced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44247" y="4129566"/>
            <a:ext cx="468923" cy="58232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88500" y="4747832"/>
            <a:ext cx="140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Amplifier noise: ~180 mV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75508" y="4129566"/>
            <a:ext cx="468923" cy="58232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19761" y="4747832"/>
            <a:ext cx="140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rf</a:t>
            </a:r>
            <a:r>
              <a:rPr lang="en-US" dirty="0" smtClean="0"/>
              <a:t> noise: ~340 mV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448537" y="4129567"/>
            <a:ext cx="489960" cy="30913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6425" y="4355947"/>
            <a:ext cx="140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scope noise: ~170 mV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431536" y="4129566"/>
            <a:ext cx="375233" cy="58232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51022" y="4747832"/>
            <a:ext cx="1406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err="1" smtClean="0"/>
              <a:t>rf</a:t>
            </a:r>
            <a:r>
              <a:rPr lang="en-US" dirty="0" smtClean="0"/>
              <a:t> noise: ~130 mV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2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GB" sz="2400" dirty="0" smtClean="0">
                <a:solidFill>
                  <a:srgbClr val="FFFF00"/>
                </a:solidFill>
              </a:rPr>
              <a:t>Noise </a:t>
            </a:r>
            <a:r>
              <a:rPr lang="en-GB" sz="2400" dirty="0" smtClean="0">
                <a:solidFill>
                  <a:srgbClr val="FFFF00"/>
                </a:solidFill>
              </a:rPr>
              <a:t>test with the rotating platform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13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5" y="1958173"/>
            <a:ext cx="3296450" cy="24723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09991"/>
              </p:ext>
            </p:extLst>
          </p:nvPr>
        </p:nvGraphicFramePr>
        <p:xfrm>
          <a:off x="4352951" y="1961153"/>
          <a:ext cx="4143550" cy="24693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539">
                  <a:extLst>
                    <a:ext uri="{9D8B030D-6E8A-4147-A177-3AD203B41FA5}">
                      <a16:colId xmlns:a16="http://schemas.microsoft.com/office/drawing/2014/main" val="2457110834"/>
                    </a:ext>
                  </a:extLst>
                </a:gridCol>
                <a:gridCol w="762432">
                  <a:extLst>
                    <a:ext uri="{9D8B030D-6E8A-4147-A177-3AD203B41FA5}">
                      <a16:colId xmlns:a16="http://schemas.microsoft.com/office/drawing/2014/main" val="268517182"/>
                    </a:ext>
                  </a:extLst>
                </a:gridCol>
                <a:gridCol w="798183">
                  <a:extLst>
                    <a:ext uri="{9D8B030D-6E8A-4147-A177-3AD203B41FA5}">
                      <a16:colId xmlns:a16="http://schemas.microsoft.com/office/drawing/2014/main" val="2043631107"/>
                    </a:ext>
                  </a:extLst>
                </a:gridCol>
                <a:gridCol w="874396">
                  <a:extLst>
                    <a:ext uri="{9D8B030D-6E8A-4147-A177-3AD203B41FA5}">
                      <a16:colId xmlns:a16="http://schemas.microsoft.com/office/drawing/2014/main" val="1151062271"/>
                    </a:ext>
                  </a:extLst>
                </a:gridCol>
              </a:tblGrid>
              <a:tr h="464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amp_off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amp_on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With </a:t>
                      </a:r>
                      <a:r>
                        <a:rPr lang="en-US" dirty="0" err="1" smtClean="0"/>
                        <a:t>SiPM</a:t>
                      </a:r>
                      <a:endParaRPr lang="en-US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8462590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ch1_RMS (</a:t>
                      </a:r>
                      <a:r>
                        <a:rPr lang="en-US" sz="1400" u="none" strike="noStrike" dirty="0" err="1">
                          <a:effectLst/>
                        </a:rPr>
                        <a:t>uV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203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2552095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ch2_RMS (uV)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225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1991923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ch3_RMS (uV)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219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5770788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ch4_RMS (</a:t>
                      </a:r>
                      <a:r>
                        <a:rPr lang="en-US" sz="1400" u="none" strike="noStrike" dirty="0" err="1">
                          <a:effectLst/>
                        </a:rPr>
                        <a:t>uV</a:t>
                      </a:r>
                      <a:r>
                        <a:rPr lang="en-US" sz="1400" u="none" strike="noStrike" dirty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210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2817426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ch1_pktopk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195044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ch2_pktopk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906463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ch3_pktopk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2831871"/>
                  </a:ext>
                </a:extLst>
              </a:tr>
              <a:tr h="250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ch4_pktopk (mV)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1.46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956003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37559" y="4495160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Board in metal closure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2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>
                <a:solidFill>
                  <a:srgbClr val="FFFF00"/>
                </a:solidFill>
              </a:rPr>
              <a:t>Proposal for a test beam at Notre Dame Radiation Lab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CFAB8D9-2325-E8DA-0792-EFE6DB715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8402"/>
            <a:ext cx="4533986" cy="45339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8DF8B5-FD80-105E-E1E1-8D12BB0031C2}"/>
              </a:ext>
            </a:extLst>
          </p:cNvPr>
          <p:cNvSpPr txBox="1"/>
          <p:nvPr/>
        </p:nvSpPr>
        <p:spPr>
          <a:xfrm>
            <a:off x="0" y="768402"/>
            <a:ext cx="22105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Beam 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B8289C-EAB8-5BA3-2C1F-0EC6D3ECD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144" y="768402"/>
            <a:ext cx="4533986" cy="4533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8DF8B5-FD80-105E-E1E1-8D12BB0031C2}"/>
              </a:ext>
            </a:extLst>
          </p:cNvPr>
          <p:cNvSpPr txBox="1"/>
          <p:nvPr/>
        </p:nvSpPr>
        <p:spPr>
          <a:xfrm>
            <a:off x="6933460" y="768401"/>
            <a:ext cx="221054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Staging area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4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 smtClean="0">
                <a:solidFill>
                  <a:srgbClr val="FFFF00"/>
                </a:solidFill>
              </a:rPr>
              <a:t>Test beam at Notre Dame Radiation Lab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D0CF31-E2A8-DA4F-B56D-8E9266886D80}"/>
              </a:ext>
            </a:extLst>
          </p:cNvPr>
          <p:cNvSpPr txBox="1">
            <a:spLocks/>
          </p:cNvSpPr>
          <p:nvPr/>
        </p:nvSpPr>
        <p:spPr>
          <a:xfrm>
            <a:off x="349416" y="1070707"/>
            <a:ext cx="8427261" cy="389414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srgbClr val="0432FF"/>
                </a:solidFill>
              </a:rPr>
              <a:t>NDRL has </a:t>
            </a:r>
            <a:r>
              <a:rPr lang="en-US" sz="1800" dirty="0" err="1" smtClean="0">
                <a:solidFill>
                  <a:srgbClr val="0432FF"/>
                </a:solidFill>
              </a:rPr>
              <a:t>linac</a:t>
            </a:r>
            <a:r>
              <a:rPr lang="en-US" sz="1800" dirty="0" smtClean="0">
                <a:solidFill>
                  <a:srgbClr val="0432FF"/>
                </a:solidFill>
              </a:rPr>
              <a:t> generating 8 MeV electrons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srgbClr val="0432FF"/>
                </a:solidFill>
              </a:rPr>
              <a:t>pulsed beam with injector:  width </a:t>
            </a: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= </a:t>
            </a:r>
            <a:r>
              <a:rPr lang="en-US" sz="1800" dirty="0" smtClean="0">
                <a:solidFill>
                  <a:srgbClr val="0432FF"/>
                </a:solidFill>
              </a:rPr>
              <a:t> 1 ns to 1.6 us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srgbClr val="0432FF"/>
                </a:solidFill>
              </a:rPr>
              <a:t>Pulsed beam without injector </a:t>
            </a: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US" sz="1800" dirty="0" smtClean="0">
                <a:solidFill>
                  <a:srgbClr val="0432FF"/>
                </a:solidFill>
              </a:rPr>
              <a:t> width = 3 us </a:t>
            </a: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 can get single particles- but will be difficult to calibrate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Can use small scintillator </a:t>
            </a:r>
            <a:r>
              <a:rPr lang="en-US" sz="1800" dirty="0" err="1" smtClean="0">
                <a:solidFill>
                  <a:srgbClr val="0432FF"/>
                </a:solidFill>
                <a:sym typeface="Wingdings" pitchFamily="2" charset="2"/>
              </a:rPr>
              <a:t>hodoscope</a:t>
            </a: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 to register single hits- but might be time consuming.</a:t>
            </a: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Will employ  short  </a:t>
            </a:r>
            <a:r>
              <a:rPr lang="en-US" sz="1800" dirty="0" smtClean="0">
                <a:solidFill>
                  <a:srgbClr val="FF0000"/>
                </a:solidFill>
                <a:sym typeface="Wingdings" pitchFamily="2" charset="2"/>
              </a:rPr>
              <a:t>~ 1 ns </a:t>
            </a:r>
            <a:r>
              <a:rPr lang="en-US" sz="1800" dirty="0" smtClean="0">
                <a:solidFill>
                  <a:srgbClr val="0432FF"/>
                </a:solidFill>
                <a:sym typeface="Wingdings" pitchFamily="2" charset="2"/>
              </a:rPr>
              <a:t>pulse of many particles. </a:t>
            </a:r>
            <a:endParaRPr lang="en-US" sz="1800" dirty="0" smtClean="0">
              <a:solidFill>
                <a:srgbClr val="0432FF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1800" dirty="0" smtClean="0">
                <a:solidFill>
                  <a:srgbClr val="0432FF"/>
                </a:solidFill>
              </a:rPr>
              <a:t>max current &gt; 1 amp; minimum measurable charge per pulse 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 0.09 </a:t>
            </a:r>
            <a:r>
              <a:rPr lang="en-US" sz="1600" dirty="0" err="1">
                <a:solidFill>
                  <a:srgbClr val="0432FF"/>
                </a:solidFill>
                <a:sym typeface="Wingdings" pitchFamily="2" charset="2"/>
              </a:rPr>
              <a:t>nC</a:t>
            </a: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 using in-line inductive pickup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sym typeface="Wingdings" pitchFamily="2" charset="2"/>
              </a:rPr>
              <a:t> </a:t>
            </a:r>
            <a:r>
              <a:rPr lang="en-US" sz="1600" dirty="0">
                <a:solidFill>
                  <a:srgbClr val="0432FF"/>
                </a:solidFill>
              </a:rPr>
              <a:t>0.007 </a:t>
            </a:r>
            <a:r>
              <a:rPr lang="en-US" sz="1600" dirty="0" err="1">
                <a:solidFill>
                  <a:srgbClr val="0432FF"/>
                </a:solidFill>
              </a:rPr>
              <a:t>nC</a:t>
            </a:r>
            <a:r>
              <a:rPr lang="en-US" sz="1600" dirty="0">
                <a:solidFill>
                  <a:srgbClr val="0432FF"/>
                </a:solidFill>
              </a:rPr>
              <a:t> for focused beam using Faraday cup = 3x10</a:t>
            </a:r>
            <a:r>
              <a:rPr lang="en-US" sz="1600" baseline="30000" dirty="0">
                <a:solidFill>
                  <a:srgbClr val="0432FF"/>
                </a:solidFill>
              </a:rPr>
              <a:t>5</a:t>
            </a:r>
            <a:r>
              <a:rPr lang="en-US" sz="1600" dirty="0">
                <a:solidFill>
                  <a:srgbClr val="0432FF"/>
                </a:solidFill>
              </a:rPr>
              <a:t>  particles/pulse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 defocus to achieve arbitrarily low rates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Gauge pulse intensity using  the small </a:t>
            </a:r>
            <a:r>
              <a:rPr lang="en-US" sz="1600" dirty="0" err="1">
                <a:solidFill>
                  <a:srgbClr val="0432FF"/>
                </a:solidFill>
              </a:rPr>
              <a:t>hodoscope</a:t>
            </a:r>
            <a:r>
              <a:rPr lang="en-US" sz="1600" dirty="0">
                <a:solidFill>
                  <a:srgbClr val="0432FF"/>
                </a:solidFill>
              </a:rPr>
              <a:t> calibrated for MIPs </a:t>
            </a:r>
          </a:p>
          <a:p>
            <a:pPr marL="514350" indent="-514350">
              <a:buFont typeface="+mj-lt"/>
              <a:buAutoNum type="romanUcPeriod"/>
            </a:pPr>
            <a:endParaRPr lang="en-US" sz="1800" dirty="0" smtClean="0">
              <a:solidFill>
                <a:srgbClr val="0432FF"/>
              </a:solidFill>
            </a:endParaRPr>
          </a:p>
          <a:p>
            <a:pPr lvl="1"/>
            <a:endParaRPr lang="en-US" sz="1600" dirty="0" smtClean="0">
              <a:solidFill>
                <a:srgbClr val="0432FF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sz="2000" dirty="0">
              <a:solidFill>
                <a:srgbClr val="0432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02D593-6749-7B56-C9E5-C5197128CB32}"/>
              </a:ext>
            </a:extLst>
          </p:cNvPr>
          <p:cNvGrpSpPr/>
          <p:nvPr/>
        </p:nvGrpSpPr>
        <p:grpSpPr>
          <a:xfrm>
            <a:off x="767027" y="4868061"/>
            <a:ext cx="7341833" cy="711750"/>
            <a:chOff x="731668" y="4074989"/>
            <a:chExt cx="7341833" cy="7117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C19AC8-4E35-FBCD-E21C-700FBF2B50A2}"/>
                </a:ext>
              </a:extLst>
            </p:cNvPr>
            <p:cNvSpPr txBox="1"/>
            <p:nvPr/>
          </p:nvSpPr>
          <p:spPr>
            <a:xfrm>
              <a:off x="1564570" y="4478962"/>
              <a:ext cx="2189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  ns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91FC755-3B62-EF97-FE23-9735B19923BB}"/>
                </a:ext>
              </a:extLst>
            </p:cNvPr>
            <p:cNvSpPr/>
            <p:nvPr/>
          </p:nvSpPr>
          <p:spPr>
            <a:xfrm>
              <a:off x="731668" y="4074989"/>
              <a:ext cx="7341833" cy="381740"/>
            </a:xfrm>
            <a:custGeom>
              <a:avLst/>
              <a:gdLst>
                <a:gd name="connsiteX0" fmla="*/ 0 w 7341833"/>
                <a:gd name="connsiteY0" fmla="*/ 0 h 381740"/>
                <a:gd name="connsiteX1" fmla="*/ 905522 w 7341833"/>
                <a:gd name="connsiteY1" fmla="*/ 0 h 381740"/>
                <a:gd name="connsiteX2" fmla="*/ 941033 w 7341833"/>
                <a:gd name="connsiteY2" fmla="*/ 142043 h 381740"/>
                <a:gd name="connsiteX3" fmla="*/ 1029809 w 7341833"/>
                <a:gd name="connsiteY3" fmla="*/ 372862 h 381740"/>
                <a:gd name="connsiteX4" fmla="*/ 1091953 w 7341833"/>
                <a:gd name="connsiteY4" fmla="*/ 275208 h 381740"/>
                <a:gd name="connsiteX5" fmla="*/ 1171852 w 7341833"/>
                <a:gd name="connsiteY5" fmla="*/ 106532 h 381740"/>
                <a:gd name="connsiteX6" fmla="*/ 1251751 w 7341833"/>
                <a:gd name="connsiteY6" fmla="*/ 53266 h 381740"/>
                <a:gd name="connsiteX7" fmla="*/ 1349405 w 7341833"/>
                <a:gd name="connsiteY7" fmla="*/ 8878 h 381740"/>
                <a:gd name="connsiteX8" fmla="*/ 4563122 w 7341833"/>
                <a:gd name="connsiteY8" fmla="*/ 8878 h 381740"/>
                <a:gd name="connsiteX9" fmla="*/ 4607510 w 7341833"/>
                <a:gd name="connsiteY9" fmla="*/ 142043 h 381740"/>
                <a:gd name="connsiteX10" fmla="*/ 4722920 w 7341833"/>
                <a:gd name="connsiteY10" fmla="*/ 355107 h 381740"/>
                <a:gd name="connsiteX11" fmla="*/ 4785064 w 7341833"/>
                <a:gd name="connsiteY11" fmla="*/ 381740 h 381740"/>
                <a:gd name="connsiteX12" fmla="*/ 4864963 w 7341833"/>
                <a:gd name="connsiteY12" fmla="*/ 221942 h 381740"/>
                <a:gd name="connsiteX13" fmla="*/ 4953739 w 7341833"/>
                <a:gd name="connsiteY13" fmla="*/ 106532 h 381740"/>
                <a:gd name="connsiteX14" fmla="*/ 5166803 w 7341833"/>
                <a:gd name="connsiteY14" fmla="*/ 8878 h 381740"/>
                <a:gd name="connsiteX15" fmla="*/ 7341833 w 7341833"/>
                <a:gd name="connsiteY15" fmla="*/ 8878 h 3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41833" h="381740">
                  <a:moveTo>
                    <a:pt x="0" y="0"/>
                  </a:moveTo>
                  <a:lnTo>
                    <a:pt x="905522" y="0"/>
                  </a:lnTo>
                  <a:lnTo>
                    <a:pt x="941033" y="142043"/>
                  </a:lnTo>
                  <a:lnTo>
                    <a:pt x="1029809" y="372862"/>
                  </a:lnTo>
                  <a:lnTo>
                    <a:pt x="1091953" y="275208"/>
                  </a:lnTo>
                  <a:lnTo>
                    <a:pt x="1171852" y="106532"/>
                  </a:lnTo>
                  <a:lnTo>
                    <a:pt x="1251751" y="53266"/>
                  </a:lnTo>
                  <a:lnTo>
                    <a:pt x="1349405" y="8878"/>
                  </a:lnTo>
                  <a:lnTo>
                    <a:pt x="4563122" y="8878"/>
                  </a:lnTo>
                  <a:lnTo>
                    <a:pt x="4607510" y="142043"/>
                  </a:lnTo>
                  <a:lnTo>
                    <a:pt x="4722920" y="355107"/>
                  </a:lnTo>
                  <a:lnTo>
                    <a:pt x="4785064" y="381740"/>
                  </a:lnTo>
                  <a:lnTo>
                    <a:pt x="4864963" y="221942"/>
                  </a:lnTo>
                  <a:lnTo>
                    <a:pt x="4953739" y="106532"/>
                  </a:lnTo>
                  <a:lnTo>
                    <a:pt x="5166803" y="8878"/>
                  </a:lnTo>
                  <a:lnTo>
                    <a:pt x="7341833" y="887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814E5B-8712-7941-4DE7-5D4B0221DFBC}"/>
                </a:ext>
              </a:extLst>
            </p:cNvPr>
            <p:cNvSpPr txBox="1"/>
            <p:nvPr/>
          </p:nvSpPr>
          <p:spPr>
            <a:xfrm>
              <a:off x="3064814" y="4097222"/>
              <a:ext cx="18006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rep rate = 60 Hz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40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>
                <a:solidFill>
                  <a:srgbClr val="FFFF00"/>
                </a:solidFill>
              </a:rPr>
              <a:t>Proposal for a test beam at Notre Dame Radiation Lab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9344F0-98B7-E930-2853-D7F131C8A5FA}"/>
              </a:ext>
            </a:extLst>
          </p:cNvPr>
          <p:cNvGrpSpPr/>
          <p:nvPr/>
        </p:nvGrpSpPr>
        <p:grpSpPr>
          <a:xfrm>
            <a:off x="465602" y="1229446"/>
            <a:ext cx="8586189" cy="3424592"/>
            <a:chOff x="517712" y="1589103"/>
            <a:chExt cx="12294576" cy="4903678"/>
          </a:xfrm>
        </p:grpSpPr>
        <p:sp>
          <p:nvSpPr>
            <p:cNvPr id="6" name="Can 5">
              <a:extLst>
                <a:ext uri="{FF2B5EF4-FFF2-40B4-BE49-F238E27FC236}">
                  <a16:creationId xmlns:a16="http://schemas.microsoft.com/office/drawing/2014/main" id="{C4CC122F-11A8-FB90-03AF-188477C4CDE9}"/>
                </a:ext>
              </a:extLst>
            </p:cNvPr>
            <p:cNvSpPr/>
            <p:nvPr/>
          </p:nvSpPr>
          <p:spPr>
            <a:xfrm rot="5400000">
              <a:off x="4499733" y="-489042"/>
              <a:ext cx="1357514" cy="9321556"/>
            </a:xfrm>
            <a:prstGeom prst="can">
              <a:avLst/>
            </a:prstGeom>
            <a:gradFill flip="none" rotWithShape="1">
              <a:gsLst>
                <a:gs pos="43000">
                  <a:schemeClr val="accent1">
                    <a:lumMod val="5000"/>
                    <a:lumOff val="95000"/>
                  </a:schemeClr>
                </a:gs>
                <a:gs pos="4000">
                  <a:schemeClr val="bg1">
                    <a:lumMod val="50000"/>
                  </a:schemeClr>
                </a:gs>
                <a:gs pos="9800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18">
              <a:extLst>
                <a:ext uri="{FF2B5EF4-FFF2-40B4-BE49-F238E27FC236}">
                  <a16:creationId xmlns:a16="http://schemas.microsoft.com/office/drawing/2014/main" id="{559D7E08-3223-4252-81B4-F98E61E6B364}"/>
                </a:ext>
              </a:extLst>
            </p:cNvPr>
            <p:cNvSpPr/>
            <p:nvPr/>
          </p:nvSpPr>
          <p:spPr>
            <a:xfrm rot="16200000">
              <a:off x="2740977" y="-605510"/>
              <a:ext cx="4903678" cy="9292904"/>
            </a:xfrm>
            <a:prstGeom prst="triangle">
              <a:avLst/>
            </a:prstGeom>
            <a:gradFill>
              <a:gsLst>
                <a:gs pos="43000">
                  <a:srgbClr val="FFC000">
                    <a:lumMod val="45536"/>
                    <a:alpha val="29503"/>
                  </a:srgbClr>
                </a:gs>
                <a:gs pos="4000">
                  <a:srgbClr val="FFFF00">
                    <a:alpha val="34953"/>
                  </a:srgbClr>
                </a:gs>
                <a:gs pos="98000">
                  <a:srgbClr val="FFFF00">
                    <a:alpha val="39000"/>
                  </a:srgbClr>
                </a:gs>
                <a:gs pos="92000">
                  <a:srgbClr val="FFFF00">
                    <a:alpha val="61042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915318-78DA-ED26-3D05-D6D2148D7978}"/>
                </a:ext>
              </a:extLst>
            </p:cNvPr>
            <p:cNvGrpSpPr/>
            <p:nvPr/>
          </p:nvGrpSpPr>
          <p:grpSpPr>
            <a:xfrm>
              <a:off x="9387911" y="2108714"/>
              <a:ext cx="902713" cy="3865957"/>
              <a:chOff x="9839268" y="2264043"/>
              <a:chExt cx="902713" cy="366177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A79AD22-330F-E691-9CFE-F21FD91B4E2E}"/>
                  </a:ext>
                </a:extLst>
              </p:cNvPr>
              <p:cNvSpPr/>
              <p:nvPr/>
            </p:nvSpPr>
            <p:spPr>
              <a:xfrm>
                <a:off x="9839268" y="2264043"/>
                <a:ext cx="902713" cy="3661770"/>
              </a:xfrm>
              <a:prstGeom prst="rect">
                <a:avLst/>
              </a:prstGeom>
              <a:gradFill flip="none" rotWithShape="1">
                <a:gsLst>
                  <a:gs pos="37000">
                    <a:schemeClr val="tx1"/>
                  </a:gs>
                  <a:gs pos="0">
                    <a:schemeClr val="bg1"/>
                  </a:gs>
                  <a:gs pos="98000">
                    <a:schemeClr val="bg1">
                      <a:lumMod val="95000"/>
                    </a:schemeClr>
                  </a:gs>
                  <a:gs pos="93000">
                    <a:schemeClr val="bg1">
                      <a:lumMod val="5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F86CC2A-47F6-5E1A-15F4-F4E77B9726D3}"/>
                  </a:ext>
                </a:extLst>
              </p:cNvPr>
              <p:cNvSpPr/>
              <p:nvPr/>
            </p:nvSpPr>
            <p:spPr>
              <a:xfrm>
                <a:off x="9839268" y="4051525"/>
                <a:ext cx="902713" cy="192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C19AC8-4E35-FBCD-E21C-700FBF2B50A2}"/>
                </a:ext>
              </a:extLst>
            </p:cNvPr>
            <p:cNvSpPr txBox="1"/>
            <p:nvPr/>
          </p:nvSpPr>
          <p:spPr>
            <a:xfrm>
              <a:off x="1304189" y="4442933"/>
              <a:ext cx="2189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 –1600 ns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91FC755-3B62-EF97-FE23-9735B19923BB}"/>
                </a:ext>
              </a:extLst>
            </p:cNvPr>
            <p:cNvSpPr/>
            <p:nvPr/>
          </p:nvSpPr>
          <p:spPr>
            <a:xfrm>
              <a:off x="731668" y="4074989"/>
              <a:ext cx="7341833" cy="381740"/>
            </a:xfrm>
            <a:custGeom>
              <a:avLst/>
              <a:gdLst>
                <a:gd name="connsiteX0" fmla="*/ 0 w 7341833"/>
                <a:gd name="connsiteY0" fmla="*/ 0 h 381740"/>
                <a:gd name="connsiteX1" fmla="*/ 905522 w 7341833"/>
                <a:gd name="connsiteY1" fmla="*/ 0 h 381740"/>
                <a:gd name="connsiteX2" fmla="*/ 941033 w 7341833"/>
                <a:gd name="connsiteY2" fmla="*/ 142043 h 381740"/>
                <a:gd name="connsiteX3" fmla="*/ 1029809 w 7341833"/>
                <a:gd name="connsiteY3" fmla="*/ 372862 h 381740"/>
                <a:gd name="connsiteX4" fmla="*/ 1091953 w 7341833"/>
                <a:gd name="connsiteY4" fmla="*/ 275208 h 381740"/>
                <a:gd name="connsiteX5" fmla="*/ 1171852 w 7341833"/>
                <a:gd name="connsiteY5" fmla="*/ 106532 h 381740"/>
                <a:gd name="connsiteX6" fmla="*/ 1251751 w 7341833"/>
                <a:gd name="connsiteY6" fmla="*/ 53266 h 381740"/>
                <a:gd name="connsiteX7" fmla="*/ 1349405 w 7341833"/>
                <a:gd name="connsiteY7" fmla="*/ 8878 h 381740"/>
                <a:gd name="connsiteX8" fmla="*/ 4563122 w 7341833"/>
                <a:gd name="connsiteY8" fmla="*/ 8878 h 381740"/>
                <a:gd name="connsiteX9" fmla="*/ 4607510 w 7341833"/>
                <a:gd name="connsiteY9" fmla="*/ 142043 h 381740"/>
                <a:gd name="connsiteX10" fmla="*/ 4722920 w 7341833"/>
                <a:gd name="connsiteY10" fmla="*/ 355107 h 381740"/>
                <a:gd name="connsiteX11" fmla="*/ 4785064 w 7341833"/>
                <a:gd name="connsiteY11" fmla="*/ 381740 h 381740"/>
                <a:gd name="connsiteX12" fmla="*/ 4864963 w 7341833"/>
                <a:gd name="connsiteY12" fmla="*/ 221942 h 381740"/>
                <a:gd name="connsiteX13" fmla="*/ 4953739 w 7341833"/>
                <a:gd name="connsiteY13" fmla="*/ 106532 h 381740"/>
                <a:gd name="connsiteX14" fmla="*/ 5166803 w 7341833"/>
                <a:gd name="connsiteY14" fmla="*/ 8878 h 381740"/>
                <a:gd name="connsiteX15" fmla="*/ 7341833 w 7341833"/>
                <a:gd name="connsiteY15" fmla="*/ 8878 h 38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41833" h="381740">
                  <a:moveTo>
                    <a:pt x="0" y="0"/>
                  </a:moveTo>
                  <a:lnTo>
                    <a:pt x="905522" y="0"/>
                  </a:lnTo>
                  <a:lnTo>
                    <a:pt x="941033" y="142043"/>
                  </a:lnTo>
                  <a:lnTo>
                    <a:pt x="1029809" y="372862"/>
                  </a:lnTo>
                  <a:lnTo>
                    <a:pt x="1091953" y="275208"/>
                  </a:lnTo>
                  <a:lnTo>
                    <a:pt x="1171852" y="106532"/>
                  </a:lnTo>
                  <a:lnTo>
                    <a:pt x="1251751" y="53266"/>
                  </a:lnTo>
                  <a:lnTo>
                    <a:pt x="1349405" y="8878"/>
                  </a:lnTo>
                  <a:lnTo>
                    <a:pt x="4563122" y="8878"/>
                  </a:lnTo>
                  <a:lnTo>
                    <a:pt x="4607510" y="142043"/>
                  </a:lnTo>
                  <a:lnTo>
                    <a:pt x="4722920" y="355107"/>
                  </a:lnTo>
                  <a:lnTo>
                    <a:pt x="4785064" y="381740"/>
                  </a:lnTo>
                  <a:lnTo>
                    <a:pt x="4864963" y="221942"/>
                  </a:lnTo>
                  <a:lnTo>
                    <a:pt x="4953739" y="106532"/>
                  </a:lnTo>
                  <a:lnTo>
                    <a:pt x="5166803" y="8878"/>
                  </a:lnTo>
                  <a:lnTo>
                    <a:pt x="7341833" y="8878"/>
                  </a:ln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814E5B-8712-7941-4DE7-5D4B0221DFBC}"/>
                </a:ext>
              </a:extLst>
            </p:cNvPr>
            <p:cNvSpPr txBox="1"/>
            <p:nvPr/>
          </p:nvSpPr>
          <p:spPr>
            <a:xfrm>
              <a:off x="3064814" y="4097221"/>
              <a:ext cx="2221575" cy="440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rep rate = 60 Hz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D15DD5-0887-58EB-6D96-FE018696675D}"/>
                </a:ext>
              </a:extLst>
            </p:cNvPr>
            <p:cNvSpPr txBox="1"/>
            <p:nvPr/>
          </p:nvSpPr>
          <p:spPr>
            <a:xfrm>
              <a:off x="10216553" y="3746345"/>
              <a:ext cx="2595735" cy="105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 mm bore</a:t>
              </a:r>
            </a:p>
            <a:p>
              <a:r>
                <a:rPr lang="en-US" sz="1400" dirty="0"/>
                <a:t>low particle count per pulse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49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>
                <a:solidFill>
                  <a:srgbClr val="FFFF00"/>
                </a:solidFill>
              </a:rPr>
              <a:t>Estimate the charge /pulse using scintillator </a:t>
            </a:r>
            <a:r>
              <a:rPr lang="en-US" sz="2400" dirty="0" err="1" smtClean="0">
                <a:solidFill>
                  <a:srgbClr val="FFFF00"/>
                </a:solidFill>
              </a:rPr>
              <a:t>hodoscope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5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6" y="891347"/>
            <a:ext cx="4897292" cy="3672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8243" y="4522368"/>
            <a:ext cx="4987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Hodoscope</a:t>
            </a:r>
            <a:r>
              <a:rPr lang="en-US" dirty="0" smtClean="0"/>
              <a:t> charge (unit: </a:t>
            </a:r>
            <a:r>
              <a:rPr lang="en-US" dirty="0" err="1" smtClean="0"/>
              <a:t>p.e.</a:t>
            </a:r>
            <a:r>
              <a:rPr lang="en-US" dirty="0" smtClean="0"/>
              <a:t>) measurement of cosmic muon</a:t>
            </a:r>
          </a:p>
          <a:p>
            <a:r>
              <a:rPr lang="en-US" dirty="0" smtClean="0"/>
              <a:t>Coincidence rate: 7.7 s/event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68" y="1303070"/>
            <a:ext cx="3877040" cy="29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3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>
                <a:solidFill>
                  <a:srgbClr val="FFFF00"/>
                </a:solidFill>
              </a:rPr>
              <a:t>Proposal for a test beam at Notre Dame Radiation Lab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6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C4BBC0-D2E5-BE2E-8A8E-0D6139E06FE8}"/>
              </a:ext>
            </a:extLst>
          </p:cNvPr>
          <p:cNvSpPr/>
          <p:nvPr/>
        </p:nvSpPr>
        <p:spPr>
          <a:xfrm>
            <a:off x="3188010" y="2222585"/>
            <a:ext cx="2746625" cy="9221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DF4E57-039E-FC8E-D49C-18C14617B1E8}"/>
              </a:ext>
            </a:extLst>
          </p:cNvPr>
          <p:cNvSpPr/>
          <p:nvPr/>
        </p:nvSpPr>
        <p:spPr>
          <a:xfrm>
            <a:off x="2505635" y="2274477"/>
            <a:ext cx="682375" cy="8183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PMT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42CE03-EA92-B583-910A-A074F5A9160E}"/>
              </a:ext>
            </a:extLst>
          </p:cNvPr>
          <p:cNvSpPr/>
          <p:nvPr/>
        </p:nvSpPr>
        <p:spPr>
          <a:xfrm>
            <a:off x="4220135" y="2048073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C112B42-CCD6-F681-3055-BC7C55370DFA}"/>
              </a:ext>
            </a:extLst>
          </p:cNvPr>
          <p:cNvSpPr/>
          <p:nvPr/>
        </p:nvSpPr>
        <p:spPr>
          <a:xfrm>
            <a:off x="4676451" y="2048073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7C5D59-D14D-B5F0-18AA-3936DBFA385F}"/>
              </a:ext>
            </a:extLst>
          </p:cNvPr>
          <p:cNvSpPr/>
          <p:nvPr/>
        </p:nvSpPr>
        <p:spPr>
          <a:xfrm>
            <a:off x="4218035" y="2014648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B7B74BE-AB41-D944-DE3C-27342506D091}"/>
              </a:ext>
            </a:extLst>
          </p:cNvPr>
          <p:cNvSpPr/>
          <p:nvPr/>
        </p:nvSpPr>
        <p:spPr>
          <a:xfrm>
            <a:off x="4674351" y="2014648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A2123-07A6-3F7E-F49E-18B1A17CDF11}"/>
              </a:ext>
            </a:extLst>
          </p:cNvPr>
          <p:cNvSpPr txBox="1"/>
          <p:nvPr/>
        </p:nvSpPr>
        <p:spPr>
          <a:xfrm>
            <a:off x="3925273" y="1384482"/>
            <a:ext cx="218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</a:t>
            </a:r>
            <a:r>
              <a:rPr lang="en-US" sz="1200" dirty="0" err="1"/>
              <a:t>SiPMs</a:t>
            </a:r>
            <a:endParaRPr lang="en-US" sz="1200" dirty="0"/>
          </a:p>
          <a:p>
            <a:r>
              <a:rPr lang="en-US" sz="1200" dirty="0"/>
              <a:t>area of each  = 6mm x6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2D9FD-D0AF-B297-289E-DF408629EE6F}"/>
              </a:ext>
            </a:extLst>
          </p:cNvPr>
          <p:cNvSpPr txBox="1"/>
          <p:nvPr/>
        </p:nvSpPr>
        <p:spPr>
          <a:xfrm>
            <a:off x="2302399" y="3801668"/>
            <a:ext cx="218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Beam angles:  -90 &lt; 𝜃 &lt; 60</a:t>
            </a:r>
          </a:p>
          <a:p>
            <a:r>
              <a:rPr lang="en-US" sz="1200" dirty="0"/>
              <a:t>Beam radius   ~ 5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DF4279-4A32-98A8-1C13-746995FA7D62}"/>
              </a:ext>
            </a:extLst>
          </p:cNvPr>
          <p:cNvSpPr txBox="1"/>
          <p:nvPr/>
        </p:nvSpPr>
        <p:spPr>
          <a:xfrm>
            <a:off x="4526217" y="3442247"/>
            <a:ext cx="293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𝜃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CC51F8-734B-508D-F5F3-087C542016C2}"/>
              </a:ext>
            </a:extLst>
          </p:cNvPr>
          <p:cNvSpPr/>
          <p:nvPr/>
        </p:nvSpPr>
        <p:spPr>
          <a:xfrm rot="5400000">
            <a:off x="5912812" y="2346076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35BB570-9F16-3E67-84AD-4F4AB33F3C25}"/>
              </a:ext>
            </a:extLst>
          </p:cNvPr>
          <p:cNvSpPr/>
          <p:nvPr/>
        </p:nvSpPr>
        <p:spPr>
          <a:xfrm rot="5400000">
            <a:off x="5912812" y="2759321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DEBDDF2-29A1-2A77-3D2F-00183B5B8323}"/>
              </a:ext>
            </a:extLst>
          </p:cNvPr>
          <p:cNvSpPr/>
          <p:nvPr/>
        </p:nvSpPr>
        <p:spPr>
          <a:xfrm rot="5400000">
            <a:off x="5971697" y="2346077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605D97F-DE95-6AFB-8EF4-65377FC67C32}"/>
              </a:ext>
            </a:extLst>
          </p:cNvPr>
          <p:cNvSpPr/>
          <p:nvPr/>
        </p:nvSpPr>
        <p:spPr>
          <a:xfrm rot="5400000">
            <a:off x="5971697" y="2759322"/>
            <a:ext cx="230258" cy="17451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FFAE17-979C-EBAC-37DC-FFBA3C22494D}"/>
              </a:ext>
            </a:extLst>
          </p:cNvPr>
          <p:cNvSpPr txBox="1"/>
          <p:nvPr/>
        </p:nvSpPr>
        <p:spPr>
          <a:xfrm>
            <a:off x="6439873" y="2384911"/>
            <a:ext cx="2189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 </a:t>
            </a:r>
            <a:r>
              <a:rPr lang="en-US" sz="1200" dirty="0" err="1"/>
              <a:t>SiPMs</a:t>
            </a:r>
            <a:endParaRPr lang="en-US" sz="1200" dirty="0"/>
          </a:p>
          <a:p>
            <a:r>
              <a:rPr lang="en-US" sz="1200" dirty="0"/>
              <a:t>area of each  = 6mm x6 mm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66CE1E-512C-08CB-9C84-7CD3ABD3A86C}"/>
              </a:ext>
            </a:extLst>
          </p:cNvPr>
          <p:cNvSpPr/>
          <p:nvPr/>
        </p:nvSpPr>
        <p:spPr>
          <a:xfrm>
            <a:off x="6183832" y="1313007"/>
            <a:ext cx="75479" cy="2676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38938C-5413-61B9-9BA1-E50EEB26B9E2}"/>
              </a:ext>
            </a:extLst>
          </p:cNvPr>
          <p:cNvSpPr/>
          <p:nvPr/>
        </p:nvSpPr>
        <p:spPr>
          <a:xfrm rot="5400000">
            <a:off x="4533208" y="637421"/>
            <a:ext cx="75479" cy="2676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877875F-ED35-D971-147A-88DD5ECBA245}"/>
              </a:ext>
            </a:extLst>
          </p:cNvPr>
          <p:cNvSpPr/>
          <p:nvPr/>
        </p:nvSpPr>
        <p:spPr>
          <a:xfrm rot="21317153">
            <a:off x="285951" y="3164142"/>
            <a:ext cx="4156897" cy="303600"/>
          </a:xfrm>
          <a:prstGeom prst="rightArrow">
            <a:avLst/>
          </a:prstGeom>
          <a:solidFill>
            <a:schemeClr val="bg2">
              <a:lumMod val="50000"/>
              <a:alpha val="66667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02AAD112-0F00-7662-BBFD-3C28ACF4E130}"/>
              </a:ext>
            </a:extLst>
          </p:cNvPr>
          <p:cNvSpPr/>
          <p:nvPr/>
        </p:nvSpPr>
        <p:spPr>
          <a:xfrm rot="16200000">
            <a:off x="2973306" y="4627815"/>
            <a:ext cx="2949975" cy="303600"/>
          </a:xfrm>
          <a:prstGeom prst="rightArrow">
            <a:avLst/>
          </a:prstGeom>
          <a:solidFill>
            <a:schemeClr val="bg2">
              <a:lumMod val="50000"/>
              <a:alpha val="56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AF1F95EA-1A86-CF4C-E20F-81E227581961}"/>
              </a:ext>
            </a:extLst>
          </p:cNvPr>
          <p:cNvSpPr/>
          <p:nvPr/>
        </p:nvSpPr>
        <p:spPr>
          <a:xfrm rot="12591206">
            <a:off x="4180862" y="3991954"/>
            <a:ext cx="4156897" cy="303600"/>
          </a:xfrm>
          <a:prstGeom prst="rightArrow">
            <a:avLst/>
          </a:prstGeom>
          <a:solidFill>
            <a:schemeClr val="bg2">
              <a:lumMod val="50000"/>
              <a:alpha val="51981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1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 smtClean="0">
                <a:solidFill>
                  <a:srgbClr val="FFFF00"/>
                </a:solidFill>
              </a:rPr>
              <a:t>Setup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7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" y="754957"/>
            <a:ext cx="3849701" cy="2887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11E858-438B-29AC-BCBE-09907CB0F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18" y="754956"/>
            <a:ext cx="4290298" cy="2887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920" y="3694352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Rotating 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70170" y="3694352"/>
            <a:ext cx="1768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Crystal/</a:t>
            </a:r>
            <a:r>
              <a:rPr lang="en-US" dirty="0" err="1" smtClean="0"/>
              <a:t>SiPM</a:t>
            </a:r>
            <a:r>
              <a:rPr lang="en-US" dirty="0" smtClean="0"/>
              <a:t> holder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87" y="3725502"/>
            <a:ext cx="3296450" cy="2472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1495" y="6272173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Lift base and 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94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>
                <a:solidFill>
                  <a:srgbClr val="FFFF00"/>
                </a:solidFill>
              </a:rPr>
              <a:t>Test </a:t>
            </a:r>
            <a:r>
              <a:rPr lang="en-US" sz="2400" dirty="0" smtClean="0">
                <a:solidFill>
                  <a:srgbClr val="FFFF00"/>
                </a:solidFill>
              </a:rPr>
              <a:t>samples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8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4EB9B85F-6132-F2FA-0463-DC435748D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445581"/>
              </p:ext>
            </p:extLst>
          </p:nvPr>
        </p:nvGraphicFramePr>
        <p:xfrm>
          <a:off x="137714" y="994001"/>
          <a:ext cx="8737347" cy="4137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628">
                  <a:extLst>
                    <a:ext uri="{9D8B030D-6E8A-4147-A177-3AD203B41FA5}">
                      <a16:colId xmlns:a16="http://schemas.microsoft.com/office/drawing/2014/main" val="2144335003"/>
                    </a:ext>
                  </a:extLst>
                </a:gridCol>
                <a:gridCol w="697893">
                  <a:extLst>
                    <a:ext uri="{9D8B030D-6E8A-4147-A177-3AD203B41FA5}">
                      <a16:colId xmlns:a16="http://schemas.microsoft.com/office/drawing/2014/main" val="3106488508"/>
                    </a:ext>
                  </a:extLst>
                </a:gridCol>
                <a:gridCol w="954749">
                  <a:extLst>
                    <a:ext uri="{9D8B030D-6E8A-4147-A177-3AD203B41FA5}">
                      <a16:colId xmlns:a16="http://schemas.microsoft.com/office/drawing/2014/main" val="3932913146"/>
                    </a:ext>
                  </a:extLst>
                </a:gridCol>
                <a:gridCol w="1070699">
                  <a:extLst>
                    <a:ext uri="{9D8B030D-6E8A-4147-A177-3AD203B41FA5}">
                      <a16:colId xmlns:a16="http://schemas.microsoft.com/office/drawing/2014/main" val="2727820595"/>
                    </a:ext>
                  </a:extLst>
                </a:gridCol>
                <a:gridCol w="1070699">
                  <a:extLst>
                    <a:ext uri="{9D8B030D-6E8A-4147-A177-3AD203B41FA5}">
                      <a16:colId xmlns:a16="http://schemas.microsoft.com/office/drawing/2014/main" val="786431980"/>
                    </a:ext>
                  </a:extLst>
                </a:gridCol>
                <a:gridCol w="1180147">
                  <a:extLst>
                    <a:ext uri="{9D8B030D-6E8A-4147-A177-3AD203B41FA5}">
                      <a16:colId xmlns:a16="http://schemas.microsoft.com/office/drawing/2014/main" val="2171731996"/>
                    </a:ext>
                  </a:extLst>
                </a:gridCol>
                <a:gridCol w="985266">
                  <a:extLst>
                    <a:ext uri="{9D8B030D-6E8A-4147-A177-3AD203B41FA5}">
                      <a16:colId xmlns:a16="http://schemas.microsoft.com/office/drawing/2014/main" val="2050086445"/>
                    </a:ext>
                  </a:extLst>
                </a:gridCol>
                <a:gridCol w="985266">
                  <a:extLst>
                    <a:ext uri="{9D8B030D-6E8A-4147-A177-3AD203B41FA5}">
                      <a16:colId xmlns:a16="http://schemas.microsoft.com/office/drawing/2014/main" val="3982882497"/>
                    </a:ext>
                  </a:extLst>
                </a:gridCol>
              </a:tblGrid>
              <a:tr h="490525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 g/cm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Index refraction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Cerenkov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Scintillation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8257"/>
                  </a:ext>
                </a:extLst>
              </a:tr>
              <a:tr h="686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Threshold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[MeV]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Yield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ph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/MeV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Peak 𝜆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Yield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ph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/MeV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Decay time [ns]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763137"/>
                  </a:ext>
                </a:extLst>
              </a:tr>
              <a:tr h="686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PbWO</a:t>
                      </a:r>
                      <a:r>
                        <a:rPr lang="en-US" baseline="-25000" dirty="0"/>
                        <a:t>4 </a:t>
                      </a:r>
                      <a:r>
                        <a:rPr lang="en-US" baseline="0" dirty="0"/>
                        <a:t>(PWO)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0.066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83432"/>
                  </a:ext>
                </a:extLst>
              </a:tr>
              <a:tr h="68673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</a:t>
                      </a:r>
                      <a:r>
                        <a:rPr lang="en-US" baseline="-25000" dirty="0"/>
                        <a:t>4</a:t>
                      </a:r>
                      <a:r>
                        <a:rPr lang="en-US" dirty="0"/>
                        <a:t>Ge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12  </a:t>
                      </a:r>
                      <a:r>
                        <a:rPr lang="en-US" baseline="0" dirty="0"/>
                        <a:t>(BGO)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0.066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8K-10K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47513"/>
                  </a:ext>
                </a:extLst>
              </a:tr>
              <a:tr h="397870">
                <a:tc>
                  <a:txBody>
                    <a:bodyPr/>
                    <a:lstStyle/>
                    <a:p>
                      <a:pPr algn="ctr"/>
                      <a:r>
                        <a:rPr lang="en-US" strike="noStrike" dirty="0"/>
                        <a:t>PBF</a:t>
                      </a:r>
                      <a:r>
                        <a:rPr lang="en-US" strike="noStrike" baseline="-25000" dirty="0"/>
                        <a:t>2</a:t>
                      </a:r>
                      <a:endParaRPr lang="en-US" strike="no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noStrike" dirty="0"/>
                        <a:t>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noStrike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noStrike" dirty="0"/>
                        <a:t>0.103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trike="noStrike" dirty="0"/>
                        <a:t>~500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trike="noStrik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128543"/>
                  </a:ext>
                </a:extLst>
              </a:tr>
              <a:tr h="7842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Optical glass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Silica (59%) +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24023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189C9-769F-A7F9-82DD-7C810E6E3A56}"/>
              </a:ext>
            </a:extLst>
          </p:cNvPr>
          <p:cNvCxnSpPr/>
          <p:nvPr/>
        </p:nvCxnSpPr>
        <p:spPr>
          <a:xfrm>
            <a:off x="838200" y="4572000"/>
            <a:ext cx="94243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4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-35700" y="-12015"/>
            <a:ext cx="9179700" cy="683700"/>
          </a:xfrm>
          <a:prstGeom prst="rect">
            <a:avLst/>
          </a:prstGeom>
          <a:solidFill>
            <a:srgbClr val="012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sz="2400" dirty="0">
                <a:solidFill>
                  <a:srgbClr val="FFFF00"/>
                </a:solidFill>
              </a:rPr>
              <a:t>Experimental considerations</a:t>
            </a:r>
            <a:endParaRPr sz="2400" dirty="0">
              <a:solidFill>
                <a:srgbClr val="FFFF00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sldNum" idx="12"/>
          </p:nvPr>
        </p:nvSpPr>
        <p:spPr>
          <a:xfrm>
            <a:off x="8496502" y="6351463"/>
            <a:ext cx="474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9</a:t>
            </a:fld>
            <a:endParaRPr lang="en-GB"/>
          </a:p>
        </p:txBody>
      </p:sp>
      <p:pic>
        <p:nvPicPr>
          <p:cNvPr id="277" name="Google Shape;277;p36" descr="University-of-Michigan-logo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496501" y="-5800"/>
            <a:ext cx="641629" cy="6774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295D3C-901B-4EAB-5715-CF68B020A1D8}"/>
              </a:ext>
            </a:extLst>
          </p:cNvPr>
          <p:cNvSpPr txBox="1">
            <a:spLocks/>
          </p:cNvSpPr>
          <p:nvPr/>
        </p:nvSpPr>
        <p:spPr>
          <a:xfrm>
            <a:off x="545237" y="1021976"/>
            <a:ext cx="8176141" cy="423646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000" smtClean="0"/>
              <a:t>Look for Cerenkov signal features:</a:t>
            </a:r>
          </a:p>
          <a:p>
            <a:endParaRPr lang="en-US" sz="2000" smtClean="0"/>
          </a:p>
          <a:p>
            <a:pPr marL="457200" indent="-457200">
              <a:buFont typeface="+mj-lt"/>
              <a:buAutoNum type="arabicPeriod"/>
            </a:pPr>
            <a:r>
              <a:rPr lang="en-US" sz="2000" smtClean="0"/>
              <a:t>in optical glass block  as reference without scintillation</a:t>
            </a:r>
          </a:p>
          <a:p>
            <a:pPr marL="457200" indent="-457200">
              <a:buFont typeface="+mj-lt"/>
              <a:buAutoNum type="arabicPeriod"/>
            </a:pPr>
            <a:endParaRPr lang="en-US" sz="2000" smtClean="0"/>
          </a:p>
          <a:p>
            <a:pPr marL="457200" indent="-457200">
              <a:buFont typeface="+mj-lt"/>
              <a:buAutoNum type="arabicPeriod"/>
            </a:pPr>
            <a:r>
              <a:rPr lang="en-US" sz="2000" smtClean="0"/>
              <a:t>evaluate with SiPMs  = with/without  long wavelength pass filter</a:t>
            </a:r>
          </a:p>
          <a:p>
            <a:pPr marL="457200" indent="-457200">
              <a:buFont typeface="+mj-lt"/>
              <a:buAutoNum type="arabicPeriod"/>
            </a:pPr>
            <a:endParaRPr lang="en-US" sz="2000" smtClean="0"/>
          </a:p>
          <a:p>
            <a:pPr marL="457200" indent="-457200">
              <a:buFont typeface="+mj-lt"/>
              <a:buAutoNum type="arabicPeriod"/>
            </a:pPr>
            <a:r>
              <a:rPr lang="en-US" sz="2000" smtClean="0"/>
              <a:t>evaluate light yield vs angle of incidence.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smtClean="0"/>
              <a:t>For Scintillation  no angular effect expected. </a:t>
            </a:r>
          </a:p>
          <a:p>
            <a:pPr lvl="2">
              <a:buFont typeface="+mj-lt"/>
              <a:buAutoNum type="arabicPeriod"/>
            </a:pPr>
            <a:r>
              <a:rPr lang="en-US" sz="1200" smtClean="0"/>
              <a:t>(is there a systematic effect ?)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smtClean="0"/>
              <a:t>For Cerenkov expect some possible effect forward vs backward</a:t>
            </a:r>
          </a:p>
          <a:p>
            <a:pPr marL="457200" indent="-457200">
              <a:buFont typeface="+mj-lt"/>
              <a:buAutoNum type="arabicPeriod"/>
            </a:pPr>
            <a:endParaRPr lang="en-US" sz="2000" smtClean="0"/>
          </a:p>
          <a:p>
            <a:pPr marL="457200" indent="-457200">
              <a:buFont typeface="+mj-lt"/>
              <a:buAutoNum type="arabicPeriod"/>
            </a:pPr>
            <a:r>
              <a:rPr lang="en-US" sz="2000" smtClean="0"/>
              <a:t>Evaluate for BGO, PWO, Optical glass</a:t>
            </a:r>
          </a:p>
          <a:p>
            <a:pPr marL="457200" indent="-457200">
              <a:buFont typeface="+mj-lt"/>
              <a:buAutoNum type="arabicPeriod"/>
            </a:pPr>
            <a:endParaRPr lang="en-US" sz="2000" smtClean="0"/>
          </a:p>
          <a:p>
            <a:pPr marL="457200" indent="-457200">
              <a:buFont typeface="+mj-lt"/>
              <a:buAutoNum type="arabicPeriod"/>
            </a:pPr>
            <a:r>
              <a:rPr lang="en-US" sz="2000" smtClean="0"/>
              <a:t>Evaluate usefulness of NDRL for future experiments</a:t>
            </a:r>
          </a:p>
          <a:p>
            <a:pPr marL="457200" lvl="1"/>
            <a:endParaRPr lang="en-US" sz="1600" smtClean="0"/>
          </a:p>
          <a:p>
            <a:pPr marL="457200" lvl="1"/>
            <a:endParaRPr lang="en-US" sz="1600" smtClean="0"/>
          </a:p>
          <a:p>
            <a:pPr marL="457200"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496469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11202</TotalTime>
  <Words>738</Words>
  <Application>Microsoft Office PowerPoint</Application>
  <PresentationFormat>On-screen Show (4:3)</PresentationFormat>
  <Paragraphs>259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Wingdings</vt:lpstr>
      <vt:lpstr>Simple Light</vt:lpstr>
      <vt:lpstr>Simple Light</vt:lpstr>
      <vt:lpstr>Single crystal update  April 6, 2023</vt:lpstr>
      <vt:lpstr>Proposal for a test beam at Notre Dame Radiation Lab</vt:lpstr>
      <vt:lpstr>Test beam at Notre Dame Radiation Lab</vt:lpstr>
      <vt:lpstr>Proposal for a test beam at Notre Dame Radiation Lab</vt:lpstr>
      <vt:lpstr>Estimate the charge /pulse using scintillator hodoscope</vt:lpstr>
      <vt:lpstr>Proposal for a test beam at Notre Dame Radiation Lab</vt:lpstr>
      <vt:lpstr>Setup</vt:lpstr>
      <vt:lpstr>Test samples</vt:lpstr>
      <vt:lpstr>Experimental considerations</vt:lpstr>
      <vt:lpstr>Noise test</vt:lpstr>
      <vt:lpstr>Noise test</vt:lpstr>
      <vt:lpstr>Old amp board</vt:lpstr>
      <vt:lpstr>Noise test with the rotating platform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crystal test update</dc:title>
  <dc:creator>Guo, Yuxiang</dc:creator>
  <cp:lastModifiedBy>Guo, Yuxiang</cp:lastModifiedBy>
  <cp:revision>115</cp:revision>
  <dcterms:created xsi:type="dcterms:W3CDTF">2023-02-09T14:45:00Z</dcterms:created>
  <dcterms:modified xsi:type="dcterms:W3CDTF">2023-04-06T18:08:27Z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81FC765A5FC34297958D10930EB82BDA</vt:lpwstr>
  </property>
  <property fmtid="{D5CDD505-2E9C-101B-9397-08002B2CF9AE}" pid="3" name="KSOProductBuildVer">
    <vt:lpwstr>1033-11.2.0.11440</vt:lpwstr>
  </property>
</Properties>
</file>