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505" r:id="rId2"/>
    <p:sldId id="503" r:id="rId3"/>
    <p:sldId id="506" r:id="rId4"/>
    <p:sldId id="504" r:id="rId5"/>
    <p:sldId id="50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01D1D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3" autoAdjust="0"/>
    <p:restoredTop sz="91245" autoAdjust="0"/>
  </p:normalViewPr>
  <p:slideViewPr>
    <p:cSldViewPr>
      <p:cViewPr varScale="1">
        <p:scale>
          <a:sx n="116" d="100"/>
          <a:sy n="116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E9F4-413C-1D4D-B2C9-06034EEA70C5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A48B-61E4-A341-BF3C-5AB3AE1F6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9" charset="0"/>
              </a:defRPr>
            </a:lvl1pPr>
          </a:lstStyle>
          <a:p>
            <a:fld id="{97EFA30C-86FF-394A-A9DB-141666EDD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2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19050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5626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1"/>
            <a:ext cx="6781800" cy="87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876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HC-tit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013-03-31 05.07.05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715"/>
            <a:ext cx="8685161" cy="7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143000"/>
            <a:ext cx="4038600" cy="25908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143000"/>
            <a:ext cx="4038600" cy="25908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886200"/>
            <a:ext cx="8229600" cy="25908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143000"/>
            <a:ext cx="8534400" cy="533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103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650879" y="6600829"/>
            <a:ext cx="16938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Rectangle 1029"/>
          <p:cNvSpPr>
            <a:spLocks noChangeArrowheads="1"/>
          </p:cNvSpPr>
          <p:nvPr/>
        </p:nvSpPr>
        <p:spPr bwMode="auto">
          <a:xfrm>
            <a:off x="304800" y="6553200"/>
            <a:ext cx="1495603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N. 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  <a:latin typeface="Myriad Pro"/>
              </a:rPr>
              <a:t>Akchurin</a:t>
            </a:r>
            <a:r>
              <a:rPr lang="en-US" sz="1000" b="0">
                <a:solidFill>
                  <a:schemeClr val="bg1">
                    <a:lumMod val="50000"/>
                  </a:schemeClr>
                </a:solidFill>
                <a:latin typeface="Myriad Pro"/>
              </a:rPr>
              <a:t>, 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6</a:t>
            </a:r>
            <a:r>
              <a:rPr lang="en-US" sz="1000" b="0">
                <a:solidFill>
                  <a:schemeClr val="bg1">
                    <a:lumMod val="50000"/>
                  </a:schemeClr>
                </a:solidFill>
                <a:latin typeface="Myriad Pro"/>
              </a:rPr>
              <a:t> 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April </a:t>
            </a:r>
            <a:r>
              <a:rPr lang="en-US" sz="1000" b="0" baseline="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2023</a:t>
            </a:r>
            <a:endParaRPr lang="en-US" sz="1000" b="0" dirty="0">
              <a:solidFill>
                <a:schemeClr val="bg1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53254" name="Line 1030"/>
          <p:cNvSpPr>
            <a:spLocks noChangeShapeType="1"/>
          </p:cNvSpPr>
          <p:nvPr/>
        </p:nvSpPr>
        <p:spPr bwMode="auto">
          <a:xfrm flipV="1">
            <a:off x="304800" y="6553200"/>
            <a:ext cx="8610600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Text Box 1034"/>
          <p:cNvSpPr txBox="1">
            <a:spLocks noChangeArrowheads="1"/>
          </p:cNvSpPr>
          <p:nvPr userDrawn="1"/>
        </p:nvSpPr>
        <p:spPr bwMode="auto">
          <a:xfrm>
            <a:off x="8686804" y="6553205"/>
            <a:ext cx="34139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C0E730E8-EB7B-5142-AF60-441200A5E867}" type="slidenum">
              <a:rPr lang="en-US" sz="1000" b="1">
                <a:solidFill>
                  <a:srgbClr val="7F7F7F"/>
                </a:solidFill>
                <a:latin typeface="+mn-lt"/>
              </a:rPr>
              <a:pPr/>
              <a:t>‹#›</a:t>
            </a:fld>
            <a:endParaRPr lang="en-US" sz="10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239225" y="6553202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+mn-ea"/>
                <a:cs typeface="Myriad Pro"/>
              </a:rPr>
              <a:t>Calvision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4" r:id="rId13"/>
    <p:sldLayoutId id="2147483676" r:id="rId14"/>
    <p:sldLayoutId id="2147483677" r:id="rId15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Myriad Pro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1D58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0">
          <a:solidFill>
            <a:srgbClr val="0000CC"/>
          </a:solidFill>
          <a:latin typeface="Myriad Pro"/>
          <a:ea typeface="+mn-ea"/>
          <a:cs typeface="+mn-cs"/>
        </a:defRPr>
      </a:lvl1pPr>
      <a:lvl2pPr marL="8001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AutoNum type="arabicPeriod"/>
        <a:defRPr b="0">
          <a:solidFill>
            <a:srgbClr val="FF0000"/>
          </a:solidFill>
          <a:latin typeface="Myriad Pro"/>
          <a:ea typeface="ＭＳ Ｐゴシック" pitchFamily="-109" charset="-128"/>
        </a:defRPr>
      </a:lvl2pPr>
      <a:lvl3pPr marL="12573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0">
          <a:solidFill>
            <a:schemeClr val="tx2"/>
          </a:solidFill>
          <a:latin typeface="Myriad Pro"/>
          <a:ea typeface="ＭＳ Ｐゴシック" pitchFamily="-109" charset="-128"/>
        </a:defRPr>
      </a:lvl3pPr>
      <a:lvl4pPr marL="16383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0">
          <a:solidFill>
            <a:schemeClr val="tx2"/>
          </a:solidFill>
          <a:latin typeface="Myriad Pro"/>
          <a:ea typeface="ＭＳ Ｐゴシック" pitchFamily="-109" charset="-128"/>
        </a:defRPr>
      </a:lvl4pPr>
      <a:lvl5pPr marL="20955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0">
          <a:solidFill>
            <a:schemeClr val="tx2"/>
          </a:solidFill>
          <a:latin typeface="Myriad Pro"/>
          <a:ea typeface="ＭＳ Ｐゴシック" pitchFamily="-109" charset="-128"/>
        </a:defRPr>
      </a:lvl5pPr>
      <a:lvl6pPr marL="25527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6pPr>
      <a:lvl7pPr marL="30099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7pPr>
      <a:lvl8pPr marL="34671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8pPr>
      <a:lvl9pPr marL="3924300" indent="-266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DBA9-4C35-9638-4FFE-6D05B042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Cu Module – April 2023</a:t>
            </a:r>
          </a:p>
        </p:txBody>
      </p:sp>
      <p:pic>
        <p:nvPicPr>
          <p:cNvPr id="5" name="Content Placeholder 4" descr="A picture containing indoor, equipment&#10;&#10;Description automatically generated">
            <a:extLst>
              <a:ext uri="{FF2B5EF4-FFF2-40B4-BE49-F238E27FC236}">
                <a16:creationId xmlns:a16="http://schemas.microsoft.com/office/drawing/2014/main" id="{1881F316-3545-9A23-8181-E7B610DA1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812494"/>
            <a:ext cx="2552700" cy="3403600"/>
          </a:xfrm>
        </p:spPr>
      </p:pic>
      <p:pic>
        <p:nvPicPr>
          <p:cNvPr id="7" name="Picture 6" descr="A picture containing indoor, wall, yellow&#10;&#10;Description automatically generated">
            <a:extLst>
              <a:ext uri="{FF2B5EF4-FFF2-40B4-BE49-F238E27FC236}">
                <a16:creationId xmlns:a16="http://schemas.microsoft.com/office/drawing/2014/main" id="{116D9203-B966-FEEF-CAA0-60ABD4781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65" r="22388"/>
          <a:stretch/>
        </p:blipFill>
        <p:spPr>
          <a:xfrm>
            <a:off x="3048000" y="812494"/>
            <a:ext cx="1295400" cy="340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89CF83-738E-B63A-9F16-391D910F8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12494"/>
            <a:ext cx="1931614" cy="1897044"/>
          </a:xfrm>
          <a:prstGeom prst="rect">
            <a:avLst/>
          </a:prstGeom>
        </p:spPr>
      </p:pic>
      <p:pic>
        <p:nvPicPr>
          <p:cNvPr id="11" name="Picture 10" descr="A picture containing text, red, tiled&#10;&#10;Description automatically generated">
            <a:extLst>
              <a:ext uri="{FF2B5EF4-FFF2-40B4-BE49-F238E27FC236}">
                <a16:creationId xmlns:a16="http://schemas.microsoft.com/office/drawing/2014/main" id="{43B66324-907D-23A8-DE14-3E25FD088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43200"/>
            <a:ext cx="1949577" cy="1462183"/>
          </a:xfrm>
          <a:prstGeom prst="rect">
            <a:avLst/>
          </a:prstGeom>
        </p:spPr>
      </p:pic>
      <p:pic>
        <p:nvPicPr>
          <p:cNvPr id="13" name="Picture 1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0216B83-97B6-6FCF-6B2D-1890F12608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73" r="8823"/>
          <a:stretch/>
        </p:blipFill>
        <p:spPr>
          <a:xfrm>
            <a:off x="6705600" y="812494"/>
            <a:ext cx="2057400" cy="3454706"/>
          </a:xfrm>
          <a:prstGeom prst="rect">
            <a:avLst/>
          </a:prstGeom>
        </p:spPr>
      </p:pic>
      <p:pic>
        <p:nvPicPr>
          <p:cNvPr id="15" name="Picture 14" descr="A picture containing indoor, desk&#10;&#10;Description automatically generated">
            <a:extLst>
              <a:ext uri="{FF2B5EF4-FFF2-40B4-BE49-F238E27FC236}">
                <a16:creationId xmlns:a16="http://schemas.microsoft.com/office/drawing/2014/main" id="{73C308FD-8791-2700-6648-C078099F5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33" y="4546600"/>
            <a:ext cx="2573867" cy="1930400"/>
          </a:xfrm>
          <a:prstGeom prst="rect">
            <a:avLst/>
          </a:prstGeom>
        </p:spPr>
      </p:pic>
      <p:pic>
        <p:nvPicPr>
          <p:cNvPr id="19" name="Picture 18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0CA29BF-8BD4-77C3-9CCD-40C637724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133" y="4546600"/>
            <a:ext cx="2573867" cy="1930400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A6DF8AF7-C18C-05A1-2E3E-8F28F0720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111" y="4300862"/>
            <a:ext cx="3087642" cy="22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835C-3FC2-719A-3B01-DBE8903B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Preliminary Data (316 cosmic muons)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DD17E7-3578-531F-05AD-FBD59E9D027F}"/>
              </a:ext>
            </a:extLst>
          </p:cNvPr>
          <p:cNvGrpSpPr/>
          <p:nvPr/>
        </p:nvGrpSpPr>
        <p:grpSpPr>
          <a:xfrm>
            <a:off x="838200" y="1295400"/>
            <a:ext cx="7239000" cy="3611880"/>
            <a:chOff x="305794" y="4094988"/>
            <a:chExt cx="5256806" cy="2388108"/>
          </a:xfrm>
        </p:grpSpPr>
        <p:pic>
          <p:nvPicPr>
            <p:cNvPr id="9" name="Picture 8" descr="Chart, bubble chart&#10;&#10;Description automatically generated">
              <a:extLst>
                <a:ext uri="{FF2B5EF4-FFF2-40B4-BE49-F238E27FC236}">
                  <a16:creationId xmlns:a16="http://schemas.microsoft.com/office/drawing/2014/main" id="{828685A0-8EB0-F416-CACC-CADE04836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082" y="4094988"/>
              <a:ext cx="1733550" cy="1187450"/>
            </a:xfrm>
            <a:prstGeom prst="rect">
              <a:avLst/>
            </a:prstGeom>
          </p:spPr>
        </p:pic>
        <p:pic>
          <p:nvPicPr>
            <p:cNvPr id="11" name="Picture 10" descr="Chart, scatter chart, bubble chart&#10;&#10;Description automatically generated">
              <a:extLst>
                <a:ext uri="{FF2B5EF4-FFF2-40B4-BE49-F238E27FC236}">
                  <a16:creationId xmlns:a16="http://schemas.microsoft.com/office/drawing/2014/main" id="{7F1E3919-789C-F2F8-4A1A-1DBC69DE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632" y="5282438"/>
              <a:ext cx="1733550" cy="1187450"/>
            </a:xfrm>
            <a:prstGeom prst="rect">
              <a:avLst/>
            </a:prstGeom>
          </p:spPr>
        </p:pic>
        <p:pic>
          <p:nvPicPr>
            <p:cNvPr id="15" name="Picture 14" descr="Chart, bubble chart&#10;&#10;Description automatically generated">
              <a:extLst>
                <a:ext uri="{FF2B5EF4-FFF2-40B4-BE49-F238E27FC236}">
                  <a16:creationId xmlns:a16="http://schemas.microsoft.com/office/drawing/2014/main" id="{19C59461-23BF-FECD-2672-F699CE7F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5920" y="4094988"/>
              <a:ext cx="1733550" cy="1187450"/>
            </a:xfrm>
            <a:prstGeom prst="rect">
              <a:avLst/>
            </a:prstGeom>
          </p:spPr>
        </p:pic>
        <p:pic>
          <p:nvPicPr>
            <p:cNvPr id="17" name="Picture 16" descr="Chart, bubble chart&#10;&#10;Description automatically generated">
              <a:extLst>
                <a:ext uri="{FF2B5EF4-FFF2-40B4-BE49-F238E27FC236}">
                  <a16:creationId xmlns:a16="http://schemas.microsoft.com/office/drawing/2014/main" id="{05A0EE45-6177-FB79-685C-AC39E31D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794" y="5282438"/>
              <a:ext cx="1733550" cy="11874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080F710-790A-B031-D8B9-615BADEF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9470" y="5295471"/>
              <a:ext cx="1733550" cy="11876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30E939-AF9A-05AD-0F76-31F4847FB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9050" y="4114800"/>
              <a:ext cx="1733550" cy="1187625"/>
            </a:xfrm>
            <a:prstGeom prst="rect">
              <a:avLst/>
            </a:prstGeom>
          </p:spPr>
        </p:pic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7E61D4A-808C-300E-DA17-87D8A47A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051545"/>
            <a:ext cx="8610600" cy="685800"/>
          </a:xfrm>
        </p:spPr>
        <p:txBody>
          <a:bodyPr/>
          <a:lstStyle/>
          <a:p>
            <a:r>
              <a:rPr lang="en-US" dirty="0"/>
              <a:t>We are working with cosmic muon setup, collecting data, and performing cross-checks.  Above, signals are shown if the signal is greater than 1 photon.  The size of circle is proportional to signal </a:t>
            </a:r>
          </a:p>
        </p:txBody>
      </p:sp>
    </p:spTree>
    <p:extLst>
      <p:ext uri="{BB962C8B-B14F-4D97-AF65-F5344CB8AC3E}">
        <p14:creationId xmlns:p14="http://schemas.microsoft.com/office/powerpoint/2010/main" val="186108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D7CA-C684-0AAF-2F61-FB295D3D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Segmentation with Timing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84EA4-B6B6-98CC-5507-748EE753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495800"/>
            <a:ext cx="8610600" cy="190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9A2409-E313-8EE1-7863-1E4E5040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39829" y="914400"/>
            <a:ext cx="6461171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8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F13C-E882-6F1E-9563-F0856BDC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dirty="0"/>
              <a:t>Simulations/Estimates with DREAM Module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233CC9-19B8-E7F5-A0F8-659C0B89D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57715" y="114715"/>
            <a:ext cx="2515113" cy="350385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FB7A7-651C-4D5C-D850-3A654764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04472" y="190914"/>
            <a:ext cx="2515114" cy="3503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4ABEC3-5BC8-BE22-F0FE-75ED9A258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2971800"/>
            <a:ext cx="5486400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18B339-D742-F43D-681E-0D49AD521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68122" y="2761478"/>
            <a:ext cx="3008355" cy="4191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421B3B-EA6B-B0D7-16C4-2777E9863BBC}"/>
              </a:ext>
            </a:extLst>
          </p:cNvPr>
          <p:cNvSpPr txBox="1"/>
          <p:nvPr/>
        </p:nvSpPr>
        <p:spPr>
          <a:xfrm>
            <a:off x="8001000" y="615249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1 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B2149-A9AB-2C40-A3B2-5ECC284FA5D3}"/>
              </a:ext>
            </a:extLst>
          </p:cNvPr>
          <p:cNvSpPr txBox="1"/>
          <p:nvPr/>
        </p:nvSpPr>
        <p:spPr>
          <a:xfrm>
            <a:off x="6520763" y="61722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0.2 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F84FF-E10F-D3B7-A098-D442A1DEC0DE}"/>
              </a:ext>
            </a:extLst>
          </p:cNvPr>
          <p:cNvSpPr txBox="1"/>
          <p:nvPr/>
        </p:nvSpPr>
        <p:spPr>
          <a:xfrm>
            <a:off x="5011615" y="617271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0.05 ns</a:t>
            </a:r>
          </a:p>
        </p:txBody>
      </p:sp>
    </p:spTree>
    <p:extLst>
      <p:ext uri="{BB962C8B-B14F-4D97-AF65-F5344CB8AC3E}">
        <p14:creationId xmlns:p14="http://schemas.microsoft.com/office/powerpoint/2010/main" val="49133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65AC-D1A8-92B7-051A-D128BFFF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CAB0-6710-D62E-FDBF-C2FBD61E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CAEN FERS readout system with a 64-ch Hamamatsu </a:t>
            </a:r>
            <a:r>
              <a:rPr lang="en-US" dirty="0" err="1"/>
              <a:t>SiPM</a:t>
            </a:r>
            <a:r>
              <a:rPr lang="en-US" dirty="0"/>
              <a:t> array is under study.  We integrated the readout system with the 2-m copper module with embedded quartz fibers.  We take cosmic data, analyze, and assess (and do it again)</a:t>
            </a:r>
          </a:p>
          <a:p>
            <a:r>
              <a:rPr lang="en-US" dirty="0"/>
              <a:t>If the cosmic tests go well in the next few weeks, we plan to ship the detector to CERN for beam tests in June-July</a:t>
            </a:r>
          </a:p>
          <a:p>
            <a:r>
              <a:rPr lang="en-US" dirty="0"/>
              <a:t>We plan to investigate </a:t>
            </a:r>
            <a:r>
              <a:rPr lang="en-US" dirty="0" err="1"/>
              <a:t>OnSemi</a:t>
            </a:r>
            <a:r>
              <a:rPr lang="en-US" dirty="0"/>
              <a:t> </a:t>
            </a:r>
            <a:r>
              <a:rPr lang="en-US" dirty="0" err="1"/>
              <a:t>SiPM</a:t>
            </a:r>
            <a:r>
              <a:rPr lang="en-US" dirty="0"/>
              <a:t> arrays for its faster pulse shape compared to Hamamatsu SiPMs</a:t>
            </a:r>
          </a:p>
          <a:p>
            <a:r>
              <a:rPr lang="en-US" dirty="0"/>
              <a:t>Simulation of the original DREAM module is nearly finished.   We plan to refurbish the DREAM module by replacing PMTs with SiPMs later this year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85397"/>
      </p:ext>
    </p:extLst>
  </p:cSld>
  <p:clrMapOvr>
    <a:masterClrMapping/>
  </p:clrMapOvr>
</p:sld>
</file>

<file path=ppt/theme/theme1.xml><?xml version="1.0" encoding="utf-8"?>
<a:theme xmlns:a="http://schemas.openxmlformats.org/drawingml/2006/main" name="TTU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TTU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TTU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U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U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15726</TotalTime>
  <Words>181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Myriad Pro</vt:lpstr>
      <vt:lpstr>Times New Roman</vt:lpstr>
      <vt:lpstr>TTUtemplate</vt:lpstr>
      <vt:lpstr>Status of Cu Module – April 2023</vt:lpstr>
      <vt:lpstr>Some Preliminary Data (316 cosmic muons)</vt:lpstr>
      <vt:lpstr>Longitudinal Segmentation with Timing </vt:lpstr>
      <vt:lpstr>Simulations/Estimates with DREAM Module</vt:lpstr>
      <vt:lpstr>Summary and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HGCAL Editorial Board (EB) Status</dc:title>
  <dc:creator>Akchurin, Nural</dc:creator>
  <cp:lastModifiedBy>Akchurin, Nural</cp:lastModifiedBy>
  <cp:revision>117</cp:revision>
  <cp:lastPrinted>2022-04-13T12:10:09Z</cp:lastPrinted>
  <dcterms:created xsi:type="dcterms:W3CDTF">2020-05-12T18:36:53Z</dcterms:created>
  <dcterms:modified xsi:type="dcterms:W3CDTF">2023-04-06T17:25:11Z</dcterms:modified>
</cp:coreProperties>
</file>