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7" r:id="rId4"/>
    <p:sldId id="268" r:id="rId5"/>
    <p:sldId id="258" r:id="rId6"/>
    <p:sldId id="261" r:id="rId7"/>
    <p:sldId id="260" r:id="rId8"/>
    <p:sldId id="262" r:id="rId9"/>
    <p:sldId id="263" r:id="rId10"/>
    <p:sldId id="259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F00"/>
    <a:srgbClr val="007A00"/>
    <a:srgbClr val="00FFFF"/>
    <a:srgbClr val="FFFF00"/>
    <a:srgbClr val="FF5555"/>
    <a:srgbClr val="50504E"/>
    <a:srgbClr val="4E4E4E"/>
    <a:srgbClr val="404040"/>
    <a:srgbClr val="004C97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784" autoAdjust="0"/>
  </p:normalViewPr>
  <p:slideViewPr>
    <p:cSldViewPr snapToGrid="0" snapToObjects="1" showGuides="1">
      <p:cViewPr varScale="1">
        <p:scale>
          <a:sx n="99" d="100"/>
          <a:sy n="99" d="100"/>
        </p:scale>
        <p:origin x="1926" y="90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3/3/2023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79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03/03/2023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Muon Campus Report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03/03/2023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Muon Campus Report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03/03/2023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b="1"/>
              <a:t>Muon Campus Report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03/03/2023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b="1"/>
              <a:t>Muon Campus Report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27868" b="27868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599" b="3698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2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0916" b="40730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6134" b="3551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6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39239" b="1240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7732" r="773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77669" y="6504213"/>
            <a:ext cx="793684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03/03/2023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Muon Campus Report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03/03/2023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Muon Campus Report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03/03/2023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Muon Campus Report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A906C9-27F5-4A0E-94BB-80F524E2FC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Steve Boi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D4AE8-B26A-4FEB-8502-F9C5D9B9C4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Muon Campus Report - 03/03/2023</a:t>
            </a:r>
          </a:p>
        </p:txBody>
      </p:sp>
    </p:spTree>
    <p:extLst>
      <p:ext uri="{BB962C8B-B14F-4D97-AF65-F5344CB8AC3E}">
        <p14:creationId xmlns:p14="http://schemas.microsoft.com/office/powerpoint/2010/main" val="2806220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01FA3B-62DF-4941-B84E-C6F7F53C6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Mu2e studies</a:t>
            </a:r>
          </a:p>
          <a:p>
            <a:pPr lvl="1"/>
            <a:r>
              <a:rPr lang="en-US" dirty="0"/>
              <a:t>Prepare DR for resonant extraction with ESS2 only.</a:t>
            </a:r>
          </a:p>
          <a:p>
            <a:pPr lvl="2"/>
            <a:r>
              <a:rPr lang="en-US" dirty="0"/>
              <a:t>BPM commissioning</a:t>
            </a:r>
          </a:p>
          <a:p>
            <a:pPr lvl="2"/>
            <a:r>
              <a:rPr lang="en-US" dirty="0"/>
              <a:t>ESS conditioning.</a:t>
            </a:r>
          </a:p>
          <a:p>
            <a:r>
              <a:rPr lang="en-US" dirty="0"/>
              <a:t>g-2 running between Mu2e study time.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784DF6-0C6D-4616-8A56-1577CCBC8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Prospects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DA0ED-2BB1-4473-A374-D614266BE62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03/03/2023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A6998-921F-4067-A376-98241DBB97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Muon Campus Report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85C5-690B-4BC5-8A66-A2F1E2B4E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918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FEDF0B-13B8-42CC-BD2F-AA6E50765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Beam to g-2 between periods of Mu2e studies and downtime.</a:t>
            </a:r>
          </a:p>
          <a:p>
            <a:r>
              <a:rPr lang="en-US" dirty="0"/>
              <a:t>Saturday/Sunday: beam to g-2.</a:t>
            </a:r>
          </a:p>
          <a:p>
            <a:r>
              <a:rPr lang="en-US" dirty="0"/>
              <a:t>Monday: </a:t>
            </a:r>
          </a:p>
          <a:p>
            <a:pPr lvl="1"/>
            <a:r>
              <a:rPr lang="en-US" dirty="0">
                <a:solidFill>
                  <a:srgbClr val="007A00"/>
                </a:solidFill>
              </a:rPr>
              <a:t>x21 BNLs at g-2 achieved</a:t>
            </a:r>
            <a:r>
              <a:rPr lang="en-US" dirty="0"/>
              <a:t>!</a:t>
            </a:r>
          </a:p>
          <a:p>
            <a:r>
              <a:rPr lang="en-US" dirty="0"/>
              <a:t>Tuesday: </a:t>
            </a:r>
          </a:p>
          <a:p>
            <a:pPr lvl="1"/>
            <a:r>
              <a:rPr lang="en-US" dirty="0"/>
              <a:t>Mu2e studies – BPM commissioning continued.</a:t>
            </a:r>
          </a:p>
          <a:p>
            <a:pPr lvl="1"/>
            <a:r>
              <a:rPr lang="en-US" dirty="0"/>
              <a:t>Switched to g-2 at 16:00. </a:t>
            </a:r>
          </a:p>
          <a:p>
            <a:pPr lvl="1"/>
            <a:r>
              <a:rPr lang="en-US" dirty="0"/>
              <a:t>Breaker trip on D:V907 overnight, Ops reset ok.</a:t>
            </a:r>
          </a:p>
          <a:p>
            <a:r>
              <a:rPr lang="en-US" dirty="0"/>
              <a:t>Wednesday:</a:t>
            </a:r>
          </a:p>
          <a:p>
            <a:pPr lvl="1"/>
            <a:r>
              <a:rPr lang="en-US" dirty="0"/>
              <a:t>Downtime for LCW leak investigation. Patched D6SF17 </a:t>
            </a:r>
            <a:r>
              <a:rPr lang="en-US" dirty="0" err="1"/>
              <a:t>sextupole</a:t>
            </a:r>
            <a:r>
              <a:rPr lang="en-US" dirty="0"/>
              <a:t> – reduced to dripping leak. Magnet was previously patched and requires brazing for proper repair.</a:t>
            </a:r>
          </a:p>
          <a:p>
            <a:pPr lvl="1"/>
            <a:r>
              <a:rPr lang="en-US" dirty="0"/>
              <a:t>D:QF supply DCCT amp failed during DR ramp-up.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3AB5C6-29CD-4155-B7FB-966B9C3BB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and Issues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317CECE-418E-48D0-BC97-91502730D52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03/03/2023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17D1035-F01C-4E4F-A80B-118B593F7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Muon Campus Report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6C8E56C-B153-4CD5-8ECF-53981E260C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165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FEDF0B-13B8-42CC-BD2F-AA6E50765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Wednesday (</a:t>
            </a:r>
            <a:r>
              <a:rPr lang="en-US" dirty="0" err="1"/>
              <a:t>cont</a:t>
            </a:r>
            <a:r>
              <a:rPr lang="en-US" dirty="0"/>
              <a:t>):</a:t>
            </a:r>
          </a:p>
          <a:p>
            <a:pPr lvl="1"/>
            <a:r>
              <a:rPr lang="en-US" dirty="0">
                <a:solidFill>
                  <a:srgbClr val="007A00"/>
                </a:solidFill>
              </a:rPr>
              <a:t>ESS ORC signed off and ESS powered for the first time</a:t>
            </a:r>
            <a:r>
              <a:rPr lang="en-US" dirty="0"/>
              <a:t>! </a:t>
            </a:r>
            <a:r>
              <a:rPr lang="en-US" sz="1600" dirty="0"/>
              <a:t>(D:ESS2)</a:t>
            </a:r>
            <a:endParaRPr lang="en-US" dirty="0"/>
          </a:p>
          <a:p>
            <a:r>
              <a:rPr lang="en-US" dirty="0"/>
              <a:t>Thursday:</a:t>
            </a:r>
          </a:p>
          <a:p>
            <a:pPr lvl="1"/>
            <a:r>
              <a:rPr lang="en-US" dirty="0"/>
              <a:t>D:QF supply repaired – Matt </a:t>
            </a:r>
            <a:r>
              <a:rPr lang="en-US" dirty="0" err="1"/>
              <a:t>Kufer</a:t>
            </a:r>
            <a:r>
              <a:rPr lang="en-US" dirty="0"/>
              <a:t> &amp; EE Support.</a:t>
            </a:r>
          </a:p>
          <a:p>
            <a:pPr lvl="1"/>
            <a:r>
              <a:rPr lang="en-US" dirty="0"/>
              <a:t>AP-0 Target Blower maintenance was performed.</a:t>
            </a:r>
          </a:p>
          <a:p>
            <a:pPr lvl="1"/>
            <a:r>
              <a:rPr lang="en-US" dirty="0"/>
              <a:t>Beam to g-2 for studies.</a:t>
            </a:r>
          </a:p>
          <a:p>
            <a:r>
              <a:rPr lang="en-US" dirty="0"/>
              <a:t>Today:</a:t>
            </a:r>
          </a:p>
          <a:p>
            <a:pPr lvl="1"/>
            <a:r>
              <a:rPr lang="en-US" dirty="0"/>
              <a:t>Mode switch to Mu2e for continued BPM commissioning in DR until 16:00.</a:t>
            </a:r>
          </a:p>
          <a:p>
            <a:pPr lvl="1"/>
            <a:r>
              <a:rPr lang="en-US" dirty="0"/>
              <a:t>Beam to g-2 after 16:00.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3AB5C6-29CD-4155-B7FB-966B9C3BB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and Issues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317CECE-418E-48D0-BC97-91502730D52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03/03/2023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17D1035-F01C-4E4F-A80B-118B593F7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Muon Campus Report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6C8E56C-B153-4CD5-8ECF-53981E260C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422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BBE184-0F53-116C-B253-7619B1AC7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significant water makeup after repair.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CABB91-23A8-496B-0A4C-5B7A7CEAA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LCW Leak Repair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3AAAE-2B29-111E-F931-66D6A430324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03/03/2023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021A6-4719-8889-0560-D1F7DB5BF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Muon Campus Report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ED7DE-4AFA-379E-CAAF-6AED85918B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8" name="Picture 4" descr="Image preview">
            <a:extLst>
              <a:ext uri="{FF2B5EF4-FFF2-40B4-BE49-F238E27FC236}">
                <a16:creationId xmlns:a16="http://schemas.microsoft.com/office/drawing/2014/main" id="{A6714C1D-F8F1-D0F6-C9A3-23675655F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90763"/>
            <a:ext cx="6096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335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7BB3272-2467-4535-A97E-5EB469283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29788" y="1081864"/>
            <a:ext cx="6046042" cy="483873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0C16110-2D17-40B9-8145-AA1DDD6D9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to g-2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530F0-2B74-41DB-B872-3C900DA46A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03/03/2023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9AE77-92B7-4A9D-9206-B93CA9D01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Muon Campus Report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6F34F-FC70-4895-9564-75EE06531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465A4CF-AFF2-4517-9507-E0A2A212E993}"/>
                  </a:ext>
                </a:extLst>
              </p:cNvPr>
              <p:cNvSpPr txBox="1"/>
              <p:nvPr/>
            </p:nvSpPr>
            <p:spPr>
              <a:xfrm>
                <a:off x="6277019" y="1608405"/>
                <a:ext cx="2799869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FF00"/>
                    </a:solidFill>
                  </a:rPr>
                  <a:t>Protons to AP0 Target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FF5555"/>
                    </a:solidFill>
                  </a:rPr>
                  <a:t>g-2 Calorimeter-Tagged Muon Decays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555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5555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5555"/>
                            </a:solidFill>
                            <a:latin typeface="Cambria Math" panose="02040503050406030204" pitchFamily="18" charset="0"/>
                          </a:rPr>
                          <m:t>24 </m:t>
                        </m:r>
                        <m:r>
                          <a:rPr lang="en-US" b="0" i="1" smtClean="0">
                            <a:solidFill>
                              <a:srgbClr val="FF5555"/>
                            </a:solidFill>
                            <a:latin typeface="Cambria Math" panose="02040503050406030204" pitchFamily="18" charset="0"/>
                          </a:rPr>
                          <m:t>𝑐𝑎𝑙𝑜𝑠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FF555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555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555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5555"/>
                    </a:solidFill>
                  </a:rPr>
                  <a:t>)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FFFF00"/>
                    </a:solidFill>
                    <a:effectLst>
                      <a:glow rad="114300">
                        <a:schemeClr val="accent6">
                          <a:lumMod val="50000"/>
                          <a:alpha val="40000"/>
                        </a:schemeClr>
                      </a:glow>
                    </a:effectLst>
                  </a:rPr>
                  <a:t>g-2 T0 Detector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00FFFF"/>
                    </a:solidFill>
                  </a:rPr>
                  <a:t>Delivery Ring Abort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465A4CF-AFF2-4517-9507-E0A2A212E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019" y="1608405"/>
                <a:ext cx="2799869" cy="3785652"/>
              </a:xfrm>
              <a:prstGeom prst="rect">
                <a:avLst/>
              </a:prstGeom>
              <a:blipFill>
                <a:blip r:embed="rId3"/>
                <a:stretch>
                  <a:fillRect l="-5447" t="-1288" r="-5229" b="-2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E084B884-B27E-4AD9-8D8E-62CC6B5E8DE6}"/>
              </a:ext>
            </a:extLst>
          </p:cNvPr>
          <p:cNvSpPr txBox="1"/>
          <p:nvPr/>
        </p:nvSpPr>
        <p:spPr>
          <a:xfrm rot="16200000">
            <a:off x="3495596" y="3275111"/>
            <a:ext cx="1055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effectLst>
                  <a:glow rad="127000">
                    <a:schemeClr val="accent6">
                      <a:lumMod val="50000"/>
                      <a:alpha val="72000"/>
                    </a:schemeClr>
                  </a:glow>
                </a:effectLst>
              </a:rPr>
              <a:t>D:QF Repair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1C9AA3-3137-D33A-D0F6-AEBC3A154115}"/>
              </a:ext>
            </a:extLst>
          </p:cNvPr>
          <p:cNvSpPr txBox="1"/>
          <p:nvPr/>
        </p:nvSpPr>
        <p:spPr>
          <a:xfrm rot="16200000">
            <a:off x="2254227" y="3275110"/>
            <a:ext cx="1397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effectLst>
                  <a:glow rad="127000">
                    <a:schemeClr val="accent6">
                      <a:lumMod val="50000"/>
                      <a:alpha val="72000"/>
                    </a:schemeClr>
                  </a:glow>
                </a:effectLst>
              </a:rPr>
              <a:t>LCW Leak Repair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4AB849-A7E1-F9D4-8C6B-43FA68FF810A}"/>
              </a:ext>
            </a:extLst>
          </p:cNvPr>
          <p:cNvSpPr txBox="1"/>
          <p:nvPr/>
        </p:nvSpPr>
        <p:spPr>
          <a:xfrm>
            <a:off x="2885793" y="2221161"/>
            <a:ext cx="2369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effectLst>
                  <a:glow rad="127000">
                    <a:schemeClr val="accent6">
                      <a:lumMod val="50000"/>
                      <a:alpha val="72000"/>
                    </a:schemeClr>
                  </a:glow>
                </a:effectLst>
              </a:rPr>
              <a:t>Low CTAGs due to g-2 studies</a:t>
            </a:r>
          </a:p>
        </p:txBody>
      </p:sp>
    </p:spTree>
    <p:extLst>
      <p:ext uri="{BB962C8B-B14F-4D97-AF65-F5344CB8AC3E}">
        <p14:creationId xmlns:p14="http://schemas.microsoft.com/office/powerpoint/2010/main" val="2310308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87866E-1CD1-B202-AC17-5CC8057CA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9" y="1142999"/>
            <a:ext cx="6857999" cy="457199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A02B25A-1DB5-40F9-A178-FE8793118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g-2 Protons on Target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A27B5-09C0-48C9-9B40-73D0E38061D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03/03/2023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B7F37-09D7-4388-8268-3DE4B1C0BD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Muon Campus Report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E56FB-0074-4EA8-AB34-1217B751F6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135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D21A82-E813-4757-9C03-C20EFBD45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g-2 Protons on Target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C124A-CEB7-4024-8A64-1960162BA2B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03/03/2023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D1088-FE25-4B6B-80AA-474342FA46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Muon Campus Report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3A71F-5093-4377-AD86-D4F06AFD0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F63564-44F4-9199-8612-7201E9F61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143000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82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CF371B-E9CC-4CD0-8114-F4C1BDF96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g-2 Performance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9BBF0-7334-4373-BC56-1FBCE18CAE1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03/03/2023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5DA56-D1F1-4271-95ED-ADCA8E8292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Muon Campus Report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7A13E-7893-461D-9518-AF2B6AC3D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76B8085E-4787-BDE6-219C-02C607F049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29565"/>
            <a:ext cx="8672513" cy="494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938BB85C-5E16-5570-B405-E15A2F0C4193}"/>
              </a:ext>
            </a:extLst>
          </p:cNvPr>
          <p:cNvSpPr/>
          <p:nvPr/>
        </p:nvSpPr>
        <p:spPr>
          <a:xfrm>
            <a:off x="4294411" y="875902"/>
            <a:ext cx="1801337" cy="1251284"/>
          </a:xfrm>
          <a:prstGeom prst="irregularSeal1">
            <a:avLst/>
          </a:prstGeom>
          <a:noFill/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07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TAG cumulative loading, please wait...">
            <a:extLst>
              <a:ext uri="{FF2B5EF4-FFF2-40B4-BE49-F238E27FC236}">
                <a16:creationId xmlns:a16="http://schemas.microsoft.com/office/drawing/2014/main" id="{8E94C6AE-7CED-F811-C74B-ADA977653F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770" y="1306667"/>
            <a:ext cx="5852172" cy="438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E34D0D0-B06B-4CA3-8DA7-907A3A4E8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g-2 Performance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D6095-DE97-422C-8E80-E0CA060C356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03/03/2023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8B448-450D-4B78-AC52-5C01081159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Muon Campus Report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6CE75-CF2F-43E4-A5D8-06DC09612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B5A528-CA44-4D76-938E-21D87D6A12CB}"/>
              </a:ext>
            </a:extLst>
          </p:cNvPr>
          <p:cNvSpPr txBox="1"/>
          <p:nvPr/>
        </p:nvSpPr>
        <p:spPr>
          <a:xfrm>
            <a:off x="6096798" y="3429000"/>
            <a:ext cx="129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A00"/>
                </a:solidFill>
              </a:rPr>
              <a:t>2.10 BNL</a:t>
            </a:r>
          </a:p>
        </p:txBody>
      </p:sp>
    </p:spTree>
    <p:extLst>
      <p:ext uri="{BB962C8B-B14F-4D97-AF65-F5344CB8AC3E}">
        <p14:creationId xmlns:p14="http://schemas.microsoft.com/office/powerpoint/2010/main" val="270296692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8" id="{8CC8AC50-A9CA-7F4B-BFA5-9BE337716F4E}" vid="{D9B41E3C-529C-7B49-9BBD-8F1C9DF381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FNAL_PowerPoint_4x3-seasons_010521</Template>
  <TotalTime>3041</TotalTime>
  <Words>304</Words>
  <Application>Microsoft Office PowerPoint</Application>
  <PresentationFormat>On-screen Show (4:3)</PresentationFormat>
  <Paragraphs>76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 Math</vt:lpstr>
      <vt:lpstr>Helvetica</vt:lpstr>
      <vt:lpstr>Fermilab_PPT_090815</vt:lpstr>
      <vt:lpstr>PowerPoint Presentation</vt:lpstr>
      <vt:lpstr>Overview and Issues</vt:lpstr>
      <vt:lpstr>Overview and Issues</vt:lpstr>
      <vt:lpstr>LCW Leak Repair</vt:lpstr>
      <vt:lpstr>Beam to g-2</vt:lpstr>
      <vt:lpstr>g-2 Protons on Target</vt:lpstr>
      <vt:lpstr>g-2 Protons on Target</vt:lpstr>
      <vt:lpstr>g-2 Performance</vt:lpstr>
      <vt:lpstr>g-2 Performance</vt:lpstr>
      <vt:lpstr>Future Prospects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Boi</dc:creator>
  <cp:lastModifiedBy>Boi</cp:lastModifiedBy>
  <cp:revision>28</cp:revision>
  <cp:lastPrinted>2014-01-20T19:40:21Z</cp:lastPrinted>
  <dcterms:created xsi:type="dcterms:W3CDTF">2022-03-03T20:48:50Z</dcterms:created>
  <dcterms:modified xsi:type="dcterms:W3CDTF">2023-03-03T13:48:53Z</dcterms:modified>
</cp:coreProperties>
</file>