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444" r:id="rId2"/>
    <p:sldId id="653" r:id="rId3"/>
    <p:sldId id="669" r:id="rId4"/>
    <p:sldId id="675" r:id="rId5"/>
    <p:sldId id="649" r:id="rId6"/>
    <p:sldId id="666" r:id="rId7"/>
    <p:sldId id="667" r:id="rId8"/>
    <p:sldId id="671" r:id="rId9"/>
    <p:sldId id="674" r:id="rId10"/>
    <p:sldId id="672" r:id="rId11"/>
    <p:sldId id="412" r:id="rId12"/>
  </p:sldIdLst>
  <p:sldSz cx="10080625" cy="7559675"/>
  <p:notesSz cx="6985000" cy="92837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66FF"/>
    <a:srgbClr val="66FFFF"/>
    <a:srgbClr val="00FFCC"/>
    <a:srgbClr val="FF0000"/>
    <a:srgbClr val="CC0000"/>
    <a:srgbClr val="CC00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3" autoAdjust="0"/>
    <p:restoredTop sz="94534" autoAdjust="0"/>
  </p:normalViewPr>
  <p:slideViewPr>
    <p:cSldViewPr>
      <p:cViewPr>
        <p:scale>
          <a:sx n="66" d="100"/>
          <a:sy n="66" d="100"/>
        </p:scale>
        <p:origin x="-216" y="-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10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500"/>
        <p:guide pos="199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1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7936" tIns="43968" rIns="87936" bIns="43968" anchor="ctr"/>
          <a:lstStyle/>
          <a:p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0963" y="892175"/>
            <a:ext cx="4283075" cy="3213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80797" y="4416205"/>
            <a:ext cx="4829473" cy="356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170859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6138" y="627063"/>
            <a:ext cx="2151062" cy="6234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627063"/>
            <a:ext cx="6302375" cy="6234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71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627063"/>
            <a:ext cx="8605837" cy="1258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59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9688" y="2101850"/>
            <a:ext cx="4227512" cy="2303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9688" y="4557713"/>
            <a:ext cx="4227512" cy="2303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95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41363" y="627063"/>
            <a:ext cx="8605837" cy="6234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41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047" y="0"/>
            <a:ext cx="8125754" cy="7139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6047" y="881962"/>
            <a:ext cx="4200260" cy="60897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881962"/>
            <a:ext cx="4200260" cy="60897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40443" y="7038198"/>
            <a:ext cx="2352146" cy="524977"/>
          </a:xfrm>
          <a:prstGeom prst="rect">
            <a:avLst/>
          </a:prstGeom>
          <a:ln/>
        </p:spPr>
        <p:txBody>
          <a:bodyPr lIns="100794" tIns="50397" rIns="100794" bIns="50397"/>
          <a:lstStyle>
            <a:lvl1pPr>
              <a:defRPr/>
            </a:lvl1pPr>
          </a:lstStyle>
          <a:p>
            <a:pPr>
              <a:defRPr/>
            </a:pPr>
            <a:fld id="{C5C4FCA1-8E9E-4AB0-B29E-301DE2C0B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3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3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922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7512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3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5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1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70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52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369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627063"/>
            <a:ext cx="8605837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5837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2"/>
        <a:defRPr sz="4400">
          <a:solidFill>
            <a:srgbClr val="FFFFFF"/>
          </a:solidFill>
          <a:latin typeface="+mj-lt"/>
          <a:ea typeface="Lucida Sans Unicode" pitchFamily="34" charset="0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2"/>
        <a:defRPr sz="4400">
          <a:solidFill>
            <a:srgbClr val="FFFFFF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2"/>
        <a:defRPr sz="4400">
          <a:solidFill>
            <a:srgbClr val="FFFFFF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2"/>
        <a:defRPr sz="4400">
          <a:solidFill>
            <a:srgbClr val="FFFFFF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2"/>
        <a:defRPr sz="4400">
          <a:solidFill>
            <a:srgbClr val="FFFFFF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5pPr>
      <a:lvl6pPr marL="457200" algn="l" defTabSz="449263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2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l" defTabSz="449263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2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l" defTabSz="449263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2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l" defTabSz="449263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2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430213" indent="-323850" algn="l" defTabSz="449263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FFFFFF"/>
        </a:buClr>
        <a:buChar char="•"/>
        <a:defRPr sz="3200">
          <a:solidFill>
            <a:srgbClr val="FFFFFF"/>
          </a:solidFill>
          <a:latin typeface="+mn-lt"/>
          <a:ea typeface="Lucida Sans Unicode" pitchFamily="34" charset="0"/>
          <a:cs typeface="+mn-cs"/>
        </a:defRPr>
      </a:lvl1pPr>
      <a:lvl2pPr marL="862013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FFFFFF"/>
        </a:buClr>
        <a:buFont typeface="Wingdings" pitchFamily="2" charset="2"/>
        <a:buChar char="§"/>
        <a:defRPr sz="2800">
          <a:solidFill>
            <a:srgbClr val="FFFFFF"/>
          </a:solidFill>
          <a:latin typeface="+mn-lt"/>
          <a:ea typeface="Lucida Sans Unicode" pitchFamily="34" charset="0"/>
          <a:cs typeface="+mn-cs"/>
        </a:defRPr>
      </a:lvl2pPr>
      <a:lvl3pPr marL="1293813" indent="-215900" algn="l" defTabSz="449263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FFFFFF"/>
        </a:buClr>
        <a:buChar char="•"/>
        <a:defRPr sz="2400">
          <a:solidFill>
            <a:srgbClr val="FFFFFF"/>
          </a:solidFill>
          <a:latin typeface="+mn-lt"/>
          <a:ea typeface="Lucida Sans Unicode" pitchFamily="34" charset="0"/>
          <a:cs typeface="+mn-cs"/>
        </a:defRPr>
      </a:lvl3pPr>
      <a:lvl4pPr marL="1725613" indent="-214313" algn="l" defTabSz="449263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FFFFFF"/>
        </a:buClr>
        <a:buChar char="•"/>
        <a:defRPr sz="2000">
          <a:solidFill>
            <a:srgbClr val="FFFFFF"/>
          </a:solidFill>
          <a:latin typeface="+mn-lt"/>
          <a:ea typeface="Lucida Sans Unicode" pitchFamily="34" charset="0"/>
          <a:cs typeface="+mn-cs"/>
        </a:defRPr>
      </a:lvl4pPr>
      <a:lvl5pPr marL="2157413" indent="-2159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Char char="•"/>
        <a:defRPr sz="2000">
          <a:solidFill>
            <a:srgbClr val="FFFFFF"/>
          </a:solidFill>
          <a:latin typeface="+mn-lt"/>
          <a:ea typeface="Lucida Sans Unicode" pitchFamily="34" charset="0"/>
          <a:cs typeface="+mn-cs"/>
        </a:defRPr>
      </a:lvl5pPr>
      <a:lvl6pPr marL="2614613" indent="-2159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Char char="•"/>
        <a:defRPr sz="2000">
          <a:solidFill>
            <a:srgbClr val="FFFFFF"/>
          </a:solidFill>
          <a:latin typeface="+mn-lt"/>
          <a:cs typeface="+mn-cs"/>
        </a:defRPr>
      </a:lvl6pPr>
      <a:lvl7pPr marL="3071813" indent="-2159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Char char="•"/>
        <a:defRPr sz="2000">
          <a:solidFill>
            <a:srgbClr val="FFFFFF"/>
          </a:solidFill>
          <a:latin typeface="+mn-lt"/>
          <a:cs typeface="+mn-cs"/>
        </a:defRPr>
      </a:lvl7pPr>
      <a:lvl8pPr marL="3529013" indent="-2159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Char char="•"/>
        <a:defRPr sz="2000">
          <a:solidFill>
            <a:srgbClr val="FFFFFF"/>
          </a:solidFill>
          <a:latin typeface="+mn-lt"/>
          <a:cs typeface="+mn-cs"/>
        </a:defRPr>
      </a:lvl8pPr>
      <a:lvl9pPr marL="3986213" indent="-2159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Char char="•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conferenceDisplay.py?confId=5760" TargetMode="External"/><Relationship Id="rId2" Type="http://schemas.openxmlformats.org/officeDocument/2006/relationships/hyperlink" Target="https://indico.fnal.gov/conferenceDisplay.py?confId=539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77913" y="350837"/>
            <a:ext cx="8496298" cy="13716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Brief update of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Muon Collider </a:t>
            </a:r>
            <a:r>
              <a:rPr lang="en-US" sz="3600" dirty="0" smtClean="0">
                <a:solidFill>
                  <a:srgbClr val="FFFF00"/>
                </a:solidFill>
              </a:rPr>
              <a:t>  Higgs </a:t>
            </a:r>
            <a:r>
              <a:rPr lang="en-US" sz="3600" dirty="0" smtClean="0">
                <a:solidFill>
                  <a:srgbClr val="FFFF00"/>
                </a:solidFill>
              </a:rPr>
              <a:t>Physics studies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96912" y="2027237"/>
            <a:ext cx="9144000" cy="3886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Higgs  &amp;  4th Family </a:t>
            </a:r>
            <a:r>
              <a:rPr lang="en-US" dirty="0">
                <a:solidFill>
                  <a:srgbClr val="FFFF00"/>
                </a:solidFill>
              </a:rPr>
              <a:t>Physics </a:t>
            </a:r>
            <a:r>
              <a:rPr lang="en-US" dirty="0" smtClean="0">
                <a:solidFill>
                  <a:srgbClr val="FFFF00"/>
                </a:solidFill>
              </a:rPr>
              <a:t>Studies          </a:t>
            </a:r>
            <a:r>
              <a:rPr lang="en-US" sz="2400" dirty="0" smtClean="0">
                <a:solidFill>
                  <a:srgbClr val="FFFF00"/>
                </a:solidFill>
              </a:rPr>
              <a:t>3/21/2012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  <a:hlinkClick r:id="rId2"/>
              </a:rPr>
              <a:t>https://</a:t>
            </a:r>
            <a:r>
              <a:rPr lang="en-US" sz="2800" dirty="0" smtClean="0">
                <a:solidFill>
                  <a:srgbClr val="FFFF00"/>
                </a:solidFill>
                <a:hlinkClick r:id="rId2"/>
              </a:rPr>
              <a:t>indico.fnal.gov/conferenceDisplay.py?confId=5398</a:t>
            </a: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endParaRPr lang="en-US" sz="28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Higgs </a:t>
            </a:r>
            <a:r>
              <a:rPr lang="en-US" dirty="0" smtClean="0">
                <a:solidFill>
                  <a:srgbClr val="FFFF00"/>
                </a:solidFill>
              </a:rPr>
              <a:t>Studies                                           </a:t>
            </a: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smtClean="0">
                <a:solidFill>
                  <a:srgbClr val="FFFF00"/>
                </a:solidFill>
              </a:rPr>
              <a:t>8</a:t>
            </a:r>
            <a:r>
              <a:rPr lang="en-US" dirty="0" smtClean="0">
                <a:solidFill>
                  <a:srgbClr val="FFFF00"/>
                </a:solidFill>
              </a:rPr>
              <a:t>/1/2012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  <a:hlinkClick r:id="rId3"/>
              </a:rPr>
              <a:t>https://</a:t>
            </a:r>
            <a:r>
              <a:rPr lang="en-US" sz="2800" dirty="0" smtClean="0">
                <a:solidFill>
                  <a:srgbClr val="FFFF00"/>
                </a:solidFill>
                <a:hlinkClick r:id="rId3"/>
              </a:rPr>
              <a:t>indico.fnal.gov/conferenceDisplay.py?confId=5760</a:t>
            </a: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endParaRPr lang="en-US" sz="28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This update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155111" y="122237"/>
            <a:ext cx="83820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01713" y="6065837"/>
            <a:ext cx="822959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</a:rPr>
              <a:t>G P  Yeh     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en-US" sz="2800" dirty="0">
                <a:solidFill>
                  <a:srgbClr val="FFFF00"/>
                </a:solidFill>
              </a:rPr>
              <a:t>9</a:t>
            </a:r>
            <a:r>
              <a:rPr lang="en-US" sz="2800" dirty="0" smtClean="0">
                <a:solidFill>
                  <a:srgbClr val="FFFF00"/>
                </a:solidFill>
              </a:rPr>
              <a:t>/2012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pyeh\AppData\Local\Temp\h_gam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58" y="525949"/>
            <a:ext cx="9161853" cy="583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9155112" y="55782"/>
            <a:ext cx="827088" cy="44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94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2297112" y="122237"/>
            <a:ext cx="5137149" cy="8381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113" y="1189037"/>
            <a:ext cx="9209087" cy="5410200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US" dirty="0" smtClean="0">
                <a:solidFill>
                  <a:srgbClr val="FFFF00"/>
                </a:solidFill>
                <a:ea typeface="+mn-ea"/>
                <a:sym typeface="Wingdings" pitchFamily="2" charset="2"/>
              </a:rPr>
              <a:t>LHC has discovered  </a:t>
            </a:r>
            <a:r>
              <a:rPr lang="en-US" sz="4000" dirty="0" smtClean="0">
                <a:solidFill>
                  <a:srgbClr val="FFFF00"/>
                </a:solidFill>
                <a:ea typeface="+mn-ea"/>
                <a:sym typeface="Wingdings" pitchFamily="2" charset="2"/>
              </a:rPr>
              <a:t>Higgs </a:t>
            </a:r>
            <a:endParaRPr lang="en-US" sz="4000" dirty="0">
              <a:solidFill>
                <a:srgbClr val="FFFF00"/>
              </a:solidFill>
              <a:ea typeface="+mn-ea"/>
              <a:sym typeface="Wingdings" pitchFamily="2" charset="2"/>
            </a:endParaRP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a typeface="+mn-ea"/>
                <a:sym typeface="Wingdings" pitchFamily="2" charset="2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Symbol" pitchFamily="18" charset="2"/>
                <a:ea typeface="+mn-ea"/>
                <a:sym typeface="Wingdings" pitchFamily="2" charset="2"/>
              </a:rPr>
              <a:t>m+ m-         </a:t>
            </a:r>
            <a:r>
              <a:rPr lang="en-US" dirty="0" smtClean="0">
                <a:solidFill>
                  <a:schemeClr val="bg1"/>
                </a:solidFill>
                <a:latin typeface="Symbol" pitchFamily="18" charset="2"/>
                <a:ea typeface="+mn-ea"/>
                <a:sym typeface="Wingdings" pitchFamily="2" charset="2"/>
              </a:rPr>
              <a:t>H     ZH     </a:t>
            </a:r>
            <a:r>
              <a:rPr lang="en-US" dirty="0" err="1" smtClean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  <a:t>nnH</a:t>
            </a:r>
            <a:r>
              <a:rPr lang="en-US" dirty="0" smtClean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  <a:t>       </a:t>
            </a:r>
            <a:r>
              <a:rPr lang="en-US" dirty="0" err="1" smtClean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  <a:t>mmH</a:t>
            </a:r>
            <a:r>
              <a:rPr lang="en-US" dirty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  <a:t>nnHH</a:t>
            </a:r>
            <a:r>
              <a:rPr lang="en-US" dirty="0" smtClean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  <a:t>   </a:t>
            </a:r>
            <a:br>
              <a:rPr lang="en-US" dirty="0" smtClean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</a:br>
            <a:r>
              <a:rPr lang="en-US" dirty="0" smtClean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  <a:t>                       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h    A    H   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  <a:t>   ? </a:t>
            </a:r>
            <a:b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  <a:t>    </a:t>
            </a:r>
            <a:b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</a:br>
            <a:endParaRPr lang="en-US" sz="3600" dirty="0" smtClean="0">
              <a:solidFill>
                <a:srgbClr val="FFFF00"/>
              </a:solidFill>
              <a:ea typeface="+mn-ea"/>
              <a:sym typeface="Wingdings" pitchFamily="2" charset="2"/>
            </a:endParaRP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Muon Collider Higgs Factory   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  <a:t>m+ m-         </a:t>
            </a:r>
            <a:r>
              <a:rPr lang="en-US" sz="2800" dirty="0">
                <a:solidFill>
                  <a:schemeClr val="bg1"/>
                </a:solidFill>
                <a:latin typeface="Symbol" pitchFamily="18" charset="2"/>
                <a:sym typeface="Wingdings" pitchFamily="2" charset="2"/>
              </a:rPr>
              <a:t>H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 measure H </a:t>
            </a:r>
            <a:r>
              <a:rPr lang="en-US" dirty="0">
                <a:solidFill>
                  <a:srgbClr val="FFFF00"/>
                </a:solidFill>
              </a:rPr>
              <a:t>mass &amp; width  </a:t>
            </a:r>
            <a:r>
              <a:rPr lang="en-US" dirty="0" smtClean="0">
                <a:solidFill>
                  <a:srgbClr val="FFFF00"/>
                </a:solidFill>
              </a:rPr>
              <a:t>              to   MeV </a:t>
            </a:r>
            <a:r>
              <a:rPr lang="en-US" dirty="0">
                <a:solidFill>
                  <a:srgbClr val="FFFF00"/>
                </a:solidFill>
              </a:rPr>
              <a:t>level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  measure H coupling to   b  W  </a:t>
            </a:r>
            <a:r>
              <a:rPr lang="en-US" dirty="0" smtClean="0">
                <a:solidFill>
                  <a:srgbClr val="FFFF00"/>
                </a:solidFill>
              </a:rPr>
              <a:t>       to   few </a:t>
            </a:r>
            <a:r>
              <a:rPr lang="en-US" dirty="0">
                <a:solidFill>
                  <a:srgbClr val="FFFF00"/>
                </a:solidFill>
              </a:rPr>
              <a:t>%</a:t>
            </a:r>
            <a:r>
              <a:rPr lang="en-US" dirty="0" smtClean="0">
                <a:solidFill>
                  <a:srgbClr val="FFFF00"/>
                </a:solidFill>
                <a:ea typeface="+mn-ea"/>
                <a:sym typeface="Wingdings" pitchFamily="2" charset="2"/>
              </a:rPr>
              <a:t/>
            </a:r>
            <a:br>
              <a:rPr lang="en-US" dirty="0" smtClean="0">
                <a:solidFill>
                  <a:srgbClr val="FFFF00"/>
                </a:solidFill>
                <a:ea typeface="+mn-ea"/>
                <a:sym typeface="Wingdings" pitchFamily="2" charset="2"/>
              </a:rPr>
            </a:br>
            <a:r>
              <a:rPr lang="en-US" dirty="0" smtClean="0">
                <a:solidFill>
                  <a:srgbClr val="FFFF00"/>
                </a:solidFill>
                <a:ea typeface="+mn-ea"/>
                <a:sym typeface="Wingdings" pitchFamily="2" charset="2"/>
              </a:rPr>
              <a:t>  </a:t>
            </a:r>
            <a:endParaRPr lang="en-US" dirty="0">
              <a:solidFill>
                <a:srgbClr val="FFFF00"/>
              </a:solidFill>
              <a:ea typeface="+mn-ea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754312" y="2255837"/>
            <a:ext cx="4572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1"/>
          <p:cNvSpPr txBox="1">
            <a:spLocks/>
          </p:cNvSpPr>
          <p:nvPr/>
        </p:nvSpPr>
        <p:spPr bwMode="auto">
          <a:xfrm>
            <a:off x="3821112" y="2408237"/>
            <a:ext cx="190500" cy="30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468812" y="2408237"/>
            <a:ext cx="190500" cy="30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192712" y="2408237"/>
            <a:ext cx="190500" cy="30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155112" y="55782"/>
            <a:ext cx="827088" cy="44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954712" y="2408236"/>
            <a:ext cx="190500" cy="30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</a:rPr>
              <a:t>+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640512" y="2332037"/>
            <a:ext cx="190500" cy="30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-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2" y="3543173"/>
            <a:ext cx="4043363" cy="46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5345112" y="3465512"/>
            <a:ext cx="4502606" cy="6191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L </a:t>
            </a:r>
            <a:r>
              <a:rPr lang="en-US" sz="3600" b="1" dirty="0" smtClean="0">
                <a:solidFill>
                  <a:schemeClr val="tx1"/>
                </a:solidFill>
              </a:rPr>
              <a:t>~</a:t>
            </a:r>
            <a:r>
              <a:rPr lang="en-US" sz="3600" dirty="0" smtClean="0">
                <a:solidFill>
                  <a:schemeClr val="tx1"/>
                </a:solidFill>
              </a:rPr>
              <a:t> 10       for </a:t>
            </a:r>
            <a:r>
              <a:rPr lang="en-US" sz="3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3600" dirty="0" err="1" smtClean="0">
                <a:solidFill>
                  <a:schemeClr val="tx1"/>
                </a:solidFill>
              </a:rPr>
              <a:t>h</a:t>
            </a:r>
            <a:r>
              <a:rPr lang="en-US" sz="3600" dirty="0" smtClean="0">
                <a:solidFill>
                  <a:schemeClr val="tx1"/>
                </a:solidFill>
              </a:rPr>
              <a:t>=125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6640512" y="3403600"/>
            <a:ext cx="381000" cy="3762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5916612" y="3475038"/>
            <a:ext cx="190500" cy="30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&gt;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3573462" y="3551237"/>
            <a:ext cx="3429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~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525712" y="4922837"/>
            <a:ext cx="4572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pyeh\AppData\Local\Temp\Mu_pa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2" y="46037"/>
            <a:ext cx="8558165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73112" y="6294437"/>
            <a:ext cx="4929367" cy="9906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</a:rPr>
              <a:t>Project X :    Multi  mA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Intensity Frontier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861195" y="5913437"/>
            <a:ext cx="4331517" cy="3048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55112" y="55782"/>
            <a:ext cx="827088" cy="44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6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649912" y="7038199"/>
            <a:ext cx="4267199" cy="36048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18954" indent="-31498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9929" indent="-2519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63900" indent="-2519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67872" indent="-2519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71844" indent="-25198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75815" indent="-25198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79787" indent="-25198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83758" indent="-251986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err="1" smtClean="0"/>
              <a:t>Neuffer</a:t>
            </a:r>
            <a:r>
              <a:rPr lang="en-US" dirty="0" smtClean="0"/>
              <a:t>       8/8/2012                                25</a:t>
            </a:r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Higgs MC Parameters -Upgrade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-14756"/>
            <a:ext cx="203621" cy="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>
            <a:spAutoFit/>
          </a:bodyPr>
          <a:lstStyle/>
          <a:p>
            <a:pPr algn="l"/>
            <a:endParaRPr lang="en-US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7224682"/>
            <a:ext cx="203621" cy="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785604" name="Group 19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921720"/>
              </p:ext>
            </p:extLst>
          </p:nvPr>
        </p:nvGraphicFramePr>
        <p:xfrm>
          <a:off x="3986747" y="1575791"/>
          <a:ext cx="5978371" cy="5414586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793258"/>
                <a:gridCol w="1123487"/>
                <a:gridCol w="2061626"/>
              </a:tblGrid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Parameter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Symbol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Value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Proton Beam Power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MW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Bunch frequency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Hz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Protons per bunch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4×5×10</a:t>
                      </a:r>
                      <a:r>
                        <a:rPr kumimoji="0" lang="en-US" sz="15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Proton beam energy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 GeV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Number of muon bunches 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</a:t>
                      </a:r>
                      <a:r>
                        <a:rPr kumimoji="0" lang="en-US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+/-</a:t>
                      </a: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/ bunch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</a:t>
                      </a:r>
                      <a:endParaRPr kumimoji="0" lang="en-US" sz="15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5×10</a:t>
                      </a:r>
                      <a:r>
                        <a:rPr kumimoji="0" lang="en-US" sz="15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Transverse emittance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t,N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0.0002m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Collision </a:t>
                      </a: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</a:t>
                      </a:r>
                      <a:r>
                        <a:rPr kumimoji="0" lang="en-US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*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</a:t>
                      </a:r>
                      <a:r>
                        <a:rPr kumimoji="0" lang="en-US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*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0.05m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Collision </a:t>
                      </a: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</a:t>
                      </a:r>
                      <a:r>
                        <a:rPr kumimoji="0" lang="en-US" sz="1500" u="none" strike="noStrike" cap="none" normalizeH="0" baseline="-2500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max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</a:t>
                      </a:r>
                      <a:r>
                        <a:rPr kumimoji="0" lang="en-US" sz="15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*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1000m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Beam size at collision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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x,y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0.02cm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Beam size (arcs)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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x,y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0.3cm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Beam size IR quad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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max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4cm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Collision Beam Energy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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+</a:t>
                      </a: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,E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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_</a:t>
                      </a:r>
                      <a:endParaRPr kumimoji="0" lang="en-US" sz="1500" b="1" i="0" u="none" strike="noStrike" cap="none" normalizeH="0" baseline="-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62.5(125geV total)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35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Storage turns 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  <a:tr h="369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Luminosity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</a:t>
                      </a:r>
                      <a:r>
                        <a:rPr kumimoji="0" lang="en-US" sz="1500" u="none" strike="noStrike" cap="none" normalizeH="0" baseline="-3000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en-US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806" marR="100806" marT="50388" marB="50388" horzOverflow="overflow"/>
                </a:tc>
              </a:tr>
            </a:tbl>
          </a:graphicData>
        </a:graphic>
      </p:graphicFrame>
      <p:sp>
        <p:nvSpPr>
          <p:cNvPr id="24652" name="Line 75"/>
          <p:cNvSpPr>
            <a:spLocks noChangeShapeType="1"/>
          </p:cNvSpPr>
          <p:nvPr/>
        </p:nvSpPr>
        <p:spPr bwMode="auto">
          <a:xfrm>
            <a:off x="416526" y="1343943"/>
            <a:ext cx="2016125" cy="31499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4653" name="Oval 76"/>
          <p:cNvSpPr>
            <a:spLocks noChangeArrowheads="1"/>
          </p:cNvSpPr>
          <p:nvPr/>
        </p:nvSpPr>
        <p:spPr bwMode="auto">
          <a:xfrm>
            <a:off x="2107131" y="1364942"/>
            <a:ext cx="682542" cy="661472"/>
          </a:xfrm>
          <a:prstGeom prst="ellipse">
            <a:avLst/>
          </a:prstGeom>
          <a:noFill/>
          <a:ln w="28575" algn="ctr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>
              <a:solidFill>
                <a:srgbClr val="0033CC"/>
              </a:solidFill>
            </a:endParaRPr>
          </a:p>
        </p:txBody>
      </p:sp>
      <p:sp>
        <p:nvSpPr>
          <p:cNvPr id="24654" name="Oval 77"/>
          <p:cNvSpPr>
            <a:spLocks noChangeArrowheads="1"/>
          </p:cNvSpPr>
          <p:nvPr/>
        </p:nvSpPr>
        <p:spPr bwMode="auto">
          <a:xfrm>
            <a:off x="2098381" y="1419190"/>
            <a:ext cx="714044" cy="713969"/>
          </a:xfrm>
          <a:prstGeom prst="ellipse">
            <a:avLst/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4655" name="Line 78"/>
          <p:cNvSpPr>
            <a:spLocks noChangeShapeType="1"/>
          </p:cNvSpPr>
          <p:nvPr/>
        </p:nvSpPr>
        <p:spPr bwMode="auto">
          <a:xfrm flipH="1">
            <a:off x="2779172" y="1774424"/>
            <a:ext cx="21001" cy="986958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4656" name="Text Box 79"/>
          <p:cNvSpPr txBox="1">
            <a:spLocks noChangeArrowheads="1"/>
          </p:cNvSpPr>
          <p:nvPr/>
        </p:nvSpPr>
        <p:spPr bwMode="auto">
          <a:xfrm>
            <a:off x="441027" y="943210"/>
            <a:ext cx="2597161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00CC"/>
                </a:solidFill>
              </a:rPr>
              <a:t>Proton Linac 8 GeV</a:t>
            </a:r>
          </a:p>
        </p:txBody>
      </p:sp>
      <p:sp>
        <p:nvSpPr>
          <p:cNvPr id="24657" name="Text Box 80"/>
          <p:cNvSpPr txBox="1">
            <a:spLocks noChangeArrowheads="1"/>
          </p:cNvSpPr>
          <p:nvPr/>
        </p:nvSpPr>
        <p:spPr bwMode="auto">
          <a:xfrm>
            <a:off x="549534" y="1375441"/>
            <a:ext cx="1266733" cy="594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latin typeface="Arial Narrow" pitchFamily="34" charset="0"/>
              </a:rPr>
              <a:t>Accumulator,</a:t>
            </a:r>
          </a:p>
          <a:p>
            <a:pPr eaLnBrk="1" hangingPunct="1"/>
            <a:r>
              <a:rPr lang="en-US" b="1" dirty="0" err="1">
                <a:latin typeface="Arial Narrow" pitchFamily="34" charset="0"/>
              </a:rPr>
              <a:t>Buncher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24658" name="Rectangle 81"/>
          <p:cNvSpPr>
            <a:spLocks noChangeArrowheads="1"/>
          </p:cNvSpPr>
          <p:nvPr/>
        </p:nvSpPr>
        <p:spPr bwMode="auto">
          <a:xfrm>
            <a:off x="2642664" y="2750882"/>
            <a:ext cx="241515" cy="97996"/>
          </a:xfrm>
          <a:prstGeom prst="rect">
            <a:avLst/>
          </a:prstGeom>
          <a:solidFill>
            <a:srgbClr val="9B17BF"/>
          </a:solidFill>
          <a:ln w="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59" name="Text Box 82"/>
          <p:cNvSpPr txBox="1">
            <a:spLocks noChangeArrowheads="1"/>
          </p:cNvSpPr>
          <p:nvPr/>
        </p:nvSpPr>
        <p:spPr bwMode="auto">
          <a:xfrm>
            <a:off x="1436840" y="2516392"/>
            <a:ext cx="940938" cy="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9B17BF"/>
                </a:solidFill>
                <a:latin typeface="Arial Narrow" pitchFamily="34" charset="0"/>
              </a:rPr>
              <a:t>Hg target</a:t>
            </a:r>
          </a:p>
        </p:txBody>
      </p:sp>
      <p:sp>
        <p:nvSpPr>
          <p:cNvPr id="24660" name="Rectangle 83"/>
          <p:cNvSpPr>
            <a:spLocks noChangeArrowheads="1"/>
          </p:cNvSpPr>
          <p:nvPr/>
        </p:nvSpPr>
        <p:spPr bwMode="auto">
          <a:xfrm>
            <a:off x="2698667" y="2824379"/>
            <a:ext cx="98006" cy="46198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61" name="Rectangle 84"/>
          <p:cNvSpPr>
            <a:spLocks noChangeArrowheads="1"/>
          </p:cNvSpPr>
          <p:nvPr/>
        </p:nvSpPr>
        <p:spPr bwMode="auto">
          <a:xfrm>
            <a:off x="2689918" y="3277610"/>
            <a:ext cx="119007" cy="377984"/>
          </a:xfrm>
          <a:prstGeom prst="rect">
            <a:avLst/>
          </a:prstGeom>
          <a:solidFill>
            <a:srgbClr val="CC0000"/>
          </a:solidFill>
          <a:ln w="19050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62" name="Rectangle 85"/>
          <p:cNvSpPr>
            <a:spLocks noChangeArrowheads="1"/>
          </p:cNvSpPr>
          <p:nvPr/>
        </p:nvSpPr>
        <p:spPr bwMode="auto">
          <a:xfrm>
            <a:off x="2691667" y="3667843"/>
            <a:ext cx="119007" cy="472480"/>
          </a:xfrm>
          <a:prstGeom prst="rect">
            <a:avLst/>
          </a:prstGeom>
          <a:solidFill>
            <a:srgbClr val="339933"/>
          </a:solidFill>
          <a:ln w="19050" algn="ctr">
            <a:solidFill>
              <a:srgbClr val="33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63" name="Rectangle 86"/>
          <p:cNvSpPr>
            <a:spLocks noChangeArrowheads="1"/>
          </p:cNvSpPr>
          <p:nvPr/>
        </p:nvSpPr>
        <p:spPr bwMode="auto">
          <a:xfrm>
            <a:off x="2723170" y="4119324"/>
            <a:ext cx="47253" cy="787466"/>
          </a:xfrm>
          <a:prstGeom prst="rect">
            <a:avLst/>
          </a:prstGeom>
          <a:solidFill>
            <a:srgbClr val="CC0000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64" name="Oval 87"/>
          <p:cNvSpPr>
            <a:spLocks noChangeArrowheads="1"/>
          </p:cNvSpPr>
          <p:nvPr/>
        </p:nvSpPr>
        <p:spPr bwMode="auto">
          <a:xfrm>
            <a:off x="2656665" y="4903290"/>
            <a:ext cx="192512" cy="150494"/>
          </a:xfrm>
          <a:prstGeom prst="ellipse">
            <a:avLst/>
          </a:prstGeom>
          <a:noFill/>
          <a:ln w="28575" algn="ctr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65" name="Line 88"/>
          <p:cNvSpPr>
            <a:spLocks noChangeShapeType="1"/>
          </p:cNvSpPr>
          <p:nvPr/>
        </p:nvSpPr>
        <p:spPr bwMode="auto">
          <a:xfrm>
            <a:off x="2751171" y="5050283"/>
            <a:ext cx="0" cy="37798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4666" name="Oval 89"/>
          <p:cNvSpPr>
            <a:spLocks noChangeArrowheads="1"/>
          </p:cNvSpPr>
          <p:nvPr/>
        </p:nvSpPr>
        <p:spPr bwMode="auto">
          <a:xfrm>
            <a:off x="2656665" y="5438766"/>
            <a:ext cx="199512" cy="167993"/>
          </a:xfrm>
          <a:prstGeom prst="ellipse">
            <a:avLst/>
          </a:prstGeom>
          <a:noFill/>
          <a:ln w="28575" algn="ctr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67" name="Line 90"/>
          <p:cNvSpPr>
            <a:spLocks noChangeShapeType="1"/>
          </p:cNvSpPr>
          <p:nvPr/>
        </p:nvSpPr>
        <p:spPr bwMode="auto">
          <a:xfrm>
            <a:off x="2751171" y="4913789"/>
            <a:ext cx="0" cy="283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4668" name="Arc 91"/>
          <p:cNvSpPr>
            <a:spLocks/>
          </p:cNvSpPr>
          <p:nvPr/>
        </p:nvSpPr>
        <p:spPr bwMode="auto">
          <a:xfrm flipV="1">
            <a:off x="2698667" y="6075739"/>
            <a:ext cx="567035" cy="45673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69" name="Arc 92"/>
          <p:cNvSpPr>
            <a:spLocks/>
          </p:cNvSpPr>
          <p:nvPr/>
        </p:nvSpPr>
        <p:spPr bwMode="auto">
          <a:xfrm flipH="1">
            <a:off x="231015" y="5547262"/>
            <a:ext cx="637039" cy="481230"/>
          </a:xfrm>
          <a:custGeom>
            <a:avLst/>
            <a:gdLst>
              <a:gd name="T0" fmla="*/ 0 w 23387"/>
              <a:gd name="T1" fmla="*/ 2147483647 h 21751"/>
              <a:gd name="T2" fmla="*/ 2147483647 w 23387"/>
              <a:gd name="T3" fmla="*/ 2147483647 h 21751"/>
              <a:gd name="T4" fmla="*/ 2147483647 w 23387"/>
              <a:gd name="T5" fmla="*/ 2147483647 h 217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387" h="21751" fill="none" extrusionOk="0">
                <a:moveTo>
                  <a:pt x="0" y="74"/>
                </a:moveTo>
                <a:cubicBezTo>
                  <a:pt x="594" y="24"/>
                  <a:pt x="1190" y="-1"/>
                  <a:pt x="1787" y="0"/>
                </a:cubicBezTo>
                <a:cubicBezTo>
                  <a:pt x="13716" y="0"/>
                  <a:pt x="23387" y="9670"/>
                  <a:pt x="23387" y="21600"/>
                </a:cubicBezTo>
                <a:cubicBezTo>
                  <a:pt x="23387" y="21650"/>
                  <a:pt x="23386" y="21700"/>
                  <a:pt x="23386" y="21751"/>
                </a:cubicBezTo>
              </a:path>
              <a:path w="23387" h="21751" stroke="0" extrusionOk="0">
                <a:moveTo>
                  <a:pt x="0" y="74"/>
                </a:moveTo>
                <a:cubicBezTo>
                  <a:pt x="594" y="24"/>
                  <a:pt x="1190" y="-1"/>
                  <a:pt x="1787" y="0"/>
                </a:cubicBezTo>
                <a:cubicBezTo>
                  <a:pt x="13716" y="0"/>
                  <a:pt x="23387" y="9670"/>
                  <a:pt x="23387" y="21600"/>
                </a:cubicBezTo>
                <a:cubicBezTo>
                  <a:pt x="23387" y="21650"/>
                  <a:pt x="23386" y="21700"/>
                  <a:pt x="23386" y="21751"/>
                </a:cubicBezTo>
                <a:lnTo>
                  <a:pt x="1787" y="21600"/>
                </a:lnTo>
                <a:lnTo>
                  <a:pt x="0" y="74"/>
                </a:lnTo>
                <a:close/>
              </a:path>
            </a:pathLst>
          </a:cu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70" name="Arc 93"/>
          <p:cNvSpPr>
            <a:spLocks/>
          </p:cNvSpPr>
          <p:nvPr/>
        </p:nvSpPr>
        <p:spPr bwMode="auto">
          <a:xfrm>
            <a:off x="2709168" y="5598010"/>
            <a:ext cx="556535" cy="47598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71" name="Arc 94"/>
          <p:cNvSpPr>
            <a:spLocks/>
          </p:cNvSpPr>
          <p:nvPr/>
        </p:nvSpPr>
        <p:spPr bwMode="auto">
          <a:xfrm flipH="1" flipV="1">
            <a:off x="232765" y="6021492"/>
            <a:ext cx="567035" cy="45498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72" name="Line 95"/>
          <p:cNvSpPr>
            <a:spLocks noChangeShapeType="1"/>
          </p:cNvSpPr>
          <p:nvPr/>
        </p:nvSpPr>
        <p:spPr bwMode="auto">
          <a:xfrm>
            <a:off x="815550" y="5536762"/>
            <a:ext cx="1905869" cy="6299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4673" name="Line 96"/>
          <p:cNvSpPr>
            <a:spLocks noChangeShapeType="1"/>
          </p:cNvSpPr>
          <p:nvPr/>
        </p:nvSpPr>
        <p:spPr bwMode="auto">
          <a:xfrm>
            <a:off x="724545" y="6481721"/>
            <a:ext cx="2070379" cy="48998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4674" name="Oval 97"/>
          <p:cNvSpPr>
            <a:spLocks noChangeArrowheads="1"/>
          </p:cNvSpPr>
          <p:nvPr/>
        </p:nvSpPr>
        <p:spPr bwMode="auto">
          <a:xfrm>
            <a:off x="1354584" y="5669757"/>
            <a:ext cx="840052" cy="829464"/>
          </a:xfrm>
          <a:prstGeom prst="ellipse">
            <a:avLst/>
          </a:prstGeom>
          <a:noFill/>
          <a:ln w="57150" algn="ctr">
            <a:solidFill>
              <a:srgbClr val="0066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75" name="Arc 98"/>
          <p:cNvSpPr>
            <a:spLocks/>
          </p:cNvSpPr>
          <p:nvPr/>
        </p:nvSpPr>
        <p:spPr bwMode="auto">
          <a:xfrm flipH="1" flipV="1">
            <a:off x="1512094" y="6257731"/>
            <a:ext cx="199512" cy="146994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76" name="Arc 99"/>
          <p:cNvSpPr>
            <a:spLocks/>
          </p:cNvSpPr>
          <p:nvPr/>
        </p:nvSpPr>
        <p:spPr bwMode="auto">
          <a:xfrm flipV="1">
            <a:off x="1848115" y="6236733"/>
            <a:ext cx="136508" cy="157493"/>
          </a:xfrm>
          <a:custGeom>
            <a:avLst/>
            <a:gdLst>
              <a:gd name="T0" fmla="*/ 0 w 21600"/>
              <a:gd name="T1" fmla="*/ 0 h 32406"/>
              <a:gd name="T2" fmla="*/ 2147483647 w 21600"/>
              <a:gd name="T3" fmla="*/ 2147483647 h 32406"/>
              <a:gd name="T4" fmla="*/ 0 w 21600"/>
              <a:gd name="T5" fmla="*/ 2147483647 h 324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40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393"/>
                  <a:pt x="20600" y="29120"/>
                  <a:pt x="18702" y="32405"/>
                </a:cubicBezTo>
              </a:path>
              <a:path w="21600" h="3240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393"/>
                  <a:pt x="20600" y="29120"/>
                  <a:pt x="18702" y="324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77" name="Rectangle 100"/>
          <p:cNvSpPr>
            <a:spLocks noChangeArrowheads="1"/>
          </p:cNvSpPr>
          <p:nvPr/>
        </p:nvSpPr>
        <p:spPr bwMode="auto">
          <a:xfrm>
            <a:off x="1739608" y="5638257"/>
            <a:ext cx="98006" cy="97996"/>
          </a:xfrm>
          <a:prstGeom prst="rect">
            <a:avLst/>
          </a:prstGeom>
          <a:solidFill>
            <a:srgbClr val="F60CFC"/>
          </a:solidFill>
          <a:ln w="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4678" name="Text Box 101"/>
          <p:cNvSpPr txBox="1">
            <a:spLocks noChangeArrowheads="1"/>
          </p:cNvSpPr>
          <p:nvPr/>
        </p:nvSpPr>
        <p:spPr bwMode="auto">
          <a:xfrm>
            <a:off x="1853366" y="4280317"/>
            <a:ext cx="641177" cy="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C0000"/>
                </a:solidFill>
                <a:latin typeface="Arial Narrow" pitchFamily="34" charset="0"/>
              </a:rPr>
              <a:t>Linac</a:t>
            </a:r>
          </a:p>
        </p:txBody>
      </p:sp>
      <p:sp>
        <p:nvSpPr>
          <p:cNvPr id="24679" name="Text Box 102"/>
          <p:cNvSpPr txBox="1">
            <a:spLocks noChangeArrowheads="1"/>
          </p:cNvSpPr>
          <p:nvPr/>
        </p:nvSpPr>
        <p:spPr bwMode="auto">
          <a:xfrm>
            <a:off x="1879617" y="5099281"/>
            <a:ext cx="742046" cy="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800000"/>
                </a:solidFill>
                <a:latin typeface="Arial Narrow" pitchFamily="34" charset="0"/>
              </a:rPr>
              <a:t>RLAs</a:t>
            </a:r>
          </a:p>
        </p:txBody>
      </p:sp>
      <p:sp>
        <p:nvSpPr>
          <p:cNvPr id="24680" name="Text Box 103"/>
          <p:cNvSpPr txBox="1">
            <a:spLocks noChangeArrowheads="1"/>
          </p:cNvSpPr>
          <p:nvPr/>
        </p:nvSpPr>
        <p:spPr bwMode="auto">
          <a:xfrm>
            <a:off x="962560" y="6560469"/>
            <a:ext cx="1481150" cy="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6666"/>
                </a:solidFill>
              </a:rPr>
              <a:t>Collider Ring</a:t>
            </a:r>
          </a:p>
        </p:txBody>
      </p:sp>
      <p:sp>
        <p:nvSpPr>
          <p:cNvPr id="24681" name="Text Box 104"/>
          <p:cNvSpPr txBox="1">
            <a:spLocks noChangeArrowheads="1"/>
          </p:cNvSpPr>
          <p:nvPr/>
        </p:nvSpPr>
        <p:spPr bwMode="auto">
          <a:xfrm>
            <a:off x="799800" y="3193613"/>
            <a:ext cx="1811369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 Narrow" pitchFamily="34" charset="0"/>
              </a:rPr>
              <a:t>Drift</a:t>
            </a:r>
            <a:r>
              <a:rPr lang="en-US" sz="1800" b="1">
                <a:solidFill>
                  <a:srgbClr val="339933"/>
                </a:solidFill>
                <a:latin typeface="Arial Narrow" pitchFamily="34" charset="0"/>
              </a:rPr>
              <a:t>, </a:t>
            </a:r>
            <a:r>
              <a:rPr lang="en-US" sz="1800" b="1">
                <a:solidFill>
                  <a:srgbClr val="FF0000"/>
                </a:solidFill>
                <a:latin typeface="Arial Narrow" pitchFamily="34" charset="0"/>
              </a:rPr>
              <a:t>Bunch</a:t>
            </a:r>
            <a:r>
              <a:rPr lang="en-US" sz="1800" b="1">
                <a:solidFill>
                  <a:srgbClr val="339933"/>
                </a:solidFill>
                <a:latin typeface="Arial Narrow" pitchFamily="34" charset="0"/>
              </a:rPr>
              <a:t>, Cool</a:t>
            </a:r>
          </a:p>
        </p:txBody>
      </p:sp>
      <p:sp>
        <p:nvSpPr>
          <p:cNvPr id="24682" name="Text Box 194"/>
          <p:cNvSpPr txBox="1">
            <a:spLocks noChangeArrowheads="1"/>
          </p:cNvSpPr>
          <p:nvPr/>
        </p:nvSpPr>
        <p:spPr bwMode="auto">
          <a:xfrm>
            <a:off x="3783734" y="848714"/>
            <a:ext cx="203621" cy="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83" name="Text Box 195"/>
          <p:cNvSpPr txBox="1">
            <a:spLocks noChangeArrowheads="1"/>
          </p:cNvSpPr>
          <p:nvPr/>
        </p:nvSpPr>
        <p:spPr bwMode="auto">
          <a:xfrm>
            <a:off x="3486216" y="838215"/>
            <a:ext cx="4029925" cy="594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dirty="0"/>
              <a:t>Reduce transverse </a:t>
            </a:r>
            <a:r>
              <a:rPr lang="en-US" dirty="0" err="1"/>
              <a:t>emittance</a:t>
            </a:r>
            <a:r>
              <a:rPr lang="en-US" dirty="0"/>
              <a:t> </a:t>
            </a:r>
            <a:r>
              <a:rPr lang="en-US"/>
              <a:t>to </a:t>
            </a:r>
            <a:r>
              <a:rPr lang="en-US" smtClean="0"/>
              <a:t>0.0002m</a:t>
            </a:r>
            <a:endParaRPr lang="en-US" dirty="0" smtClean="0"/>
          </a:p>
          <a:p>
            <a:pPr algn="l" eaLnBrk="1" hangingPunct="1">
              <a:buFontTx/>
              <a:buChar char="•"/>
            </a:pPr>
            <a:r>
              <a:rPr lang="en-US" dirty="0" smtClean="0"/>
              <a:t>More Protons/pulse</a:t>
            </a:r>
            <a:endParaRPr lang="en-US" dirty="0"/>
          </a:p>
        </p:txBody>
      </p:sp>
      <p:sp>
        <p:nvSpPr>
          <p:cNvPr id="24685" name="Oval 198"/>
          <p:cNvSpPr>
            <a:spLocks noChangeArrowheads="1"/>
          </p:cNvSpPr>
          <p:nvPr/>
        </p:nvSpPr>
        <p:spPr bwMode="auto">
          <a:xfrm>
            <a:off x="2551659" y="4084325"/>
            <a:ext cx="178511" cy="115495"/>
          </a:xfrm>
          <a:prstGeom prst="ellipse">
            <a:avLst/>
          </a:prstGeom>
          <a:noFill/>
          <a:ln w="38100" algn="ctr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24686" name="Oval 199"/>
          <p:cNvSpPr>
            <a:spLocks noChangeArrowheads="1"/>
          </p:cNvSpPr>
          <p:nvPr/>
        </p:nvSpPr>
        <p:spPr bwMode="auto">
          <a:xfrm>
            <a:off x="2752922" y="4096575"/>
            <a:ext cx="178511" cy="115495"/>
          </a:xfrm>
          <a:prstGeom prst="ellipse">
            <a:avLst/>
          </a:prstGeom>
          <a:noFill/>
          <a:ln w="38100" algn="ctr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>
              <a:solidFill>
                <a:srgbClr val="339933"/>
              </a:solidFill>
            </a:endParaRPr>
          </a:p>
        </p:txBody>
      </p:sp>
      <p:sp>
        <p:nvSpPr>
          <p:cNvPr id="24688" name="Text Box 201"/>
          <p:cNvSpPr txBox="1">
            <a:spLocks noChangeArrowheads="1"/>
          </p:cNvSpPr>
          <p:nvPr/>
        </p:nvSpPr>
        <p:spPr bwMode="auto">
          <a:xfrm>
            <a:off x="1249765" y="6969951"/>
            <a:ext cx="1293599" cy="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>
                <a:cs typeface="Arial" charset="0"/>
              </a:rPr>
              <a:t>δν</a:t>
            </a:r>
            <a:r>
              <a:rPr lang="en-US" baseline="-25000" dirty="0">
                <a:cs typeface="Arial" charset="0"/>
              </a:rPr>
              <a:t>BB</a:t>
            </a:r>
            <a:r>
              <a:rPr lang="en-US" dirty="0">
                <a:cs typeface="Arial" charset="0"/>
              </a:rPr>
              <a:t> =</a:t>
            </a:r>
            <a:r>
              <a:rPr lang="en-US" dirty="0" smtClean="0">
                <a:cs typeface="Arial" charset="0"/>
              </a:rPr>
              <a:t>0.027</a:t>
            </a:r>
            <a:endParaRPr lang="el-GR" dirty="0"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4486" y="2006048"/>
            <a:ext cx="2427521" cy="348000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+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1 bunch combiner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 bwMode="auto">
          <a:xfrm>
            <a:off x="9155112" y="55782"/>
            <a:ext cx="827088" cy="44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0" y="-1"/>
            <a:ext cx="1004574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3135313" y="6904037"/>
            <a:ext cx="403859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2400" dirty="0" err="1" smtClean="0">
                <a:solidFill>
                  <a:srgbClr val="FF0000"/>
                </a:solidFill>
              </a:rPr>
              <a:t>Neuffer</a:t>
            </a:r>
            <a:r>
              <a:rPr lang="en-US" sz="2400" dirty="0" smtClean="0">
                <a:solidFill>
                  <a:srgbClr val="FF0000"/>
                </a:solidFill>
              </a:rPr>
              <a:t>        8/8/2012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5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9155112" y="55782"/>
            <a:ext cx="827088" cy="44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gpyeh\AppData\Local\Temp\h_eve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" y="479425"/>
            <a:ext cx="9010650" cy="660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42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pyeh\AppData\Local\Temp\h1b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" y="490787"/>
            <a:ext cx="10069513" cy="641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9155112" y="55782"/>
            <a:ext cx="827088" cy="44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3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pyeh\AppData\Local\Temp\h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709"/>
            <a:ext cx="10080625" cy="642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9155112" y="55782"/>
            <a:ext cx="827088" cy="44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4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pyeh\AppData\Local\Temp\h_W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" y="884236"/>
            <a:ext cx="9314255" cy="593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9155112" y="55782"/>
            <a:ext cx="827088" cy="44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86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9155112" y="55782"/>
            <a:ext cx="827088" cy="44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FFFF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4572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9144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13716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1828800" algn="l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45000"/>
              <a:buFont typeface="StarSymbol" charset="2"/>
              <a:defRPr sz="4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gpyeh\AppData\Local\Temp\h_WW_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8" y="655637"/>
            <a:ext cx="9571394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2435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7978</TotalTime>
  <Words>198</Words>
  <Application>Microsoft Office PowerPoint</Application>
  <PresentationFormat>Custom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Brief update of Muon Collider   Higgs Physics studies</vt:lpstr>
      <vt:lpstr>PowerPoint Presentation</vt:lpstr>
      <vt:lpstr>Higgs MC Parameters -Upgrade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Gong P. Yeh x2358 06874N</dc:creator>
  <cp:lastModifiedBy>Gong P. Yeh x2358 06874N</cp:lastModifiedBy>
  <cp:revision>675</cp:revision>
  <cp:lastPrinted>2012-08-22T00:18:18Z</cp:lastPrinted>
  <dcterms:modified xsi:type="dcterms:W3CDTF">2012-09-04T22:47:12Z</dcterms:modified>
</cp:coreProperties>
</file>