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sldIdLst>
    <p:sldId id="261" r:id="rId2"/>
    <p:sldId id="266" r:id="rId3"/>
    <p:sldId id="264" r:id="rId4"/>
    <p:sldId id="272" r:id="rId5"/>
    <p:sldId id="262" r:id="rId6"/>
    <p:sldId id="268" r:id="rId7"/>
    <p:sldId id="263" r:id="rId8"/>
    <p:sldId id="267" r:id="rId9"/>
    <p:sldId id="269" r:id="rId10"/>
    <p:sldId id="265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624" autoAdjust="0"/>
  </p:normalViewPr>
  <p:slideViewPr>
    <p:cSldViewPr snapToGrid="0" snapToObjects="1">
      <p:cViewPr>
        <p:scale>
          <a:sx n="100" d="100"/>
          <a:sy n="100" d="100"/>
        </p:scale>
        <p:origin x="-1384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ipton:Documents:Physics:Convolutions_Sep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Higgs Mass Scan</a:t>
            </a:r>
          </a:p>
          <a:p>
            <a:pPr>
              <a:defRPr/>
            </a:pPr>
            <a:r>
              <a:rPr lang="en-US"/>
              <a:t>1</a:t>
            </a:r>
            <a:r>
              <a:rPr lang="en-US" baseline="0"/>
              <a:t> year, 10^31, </a:t>
            </a:r>
          </a:p>
          <a:p>
            <a:pPr>
              <a:defRPr/>
            </a:pPr>
            <a:r>
              <a:rPr lang="en-US" baseline="0"/>
              <a:t>3.1 MeV Beam resolution</a:t>
            </a:r>
            <a:endParaRPr lang="en-US"/>
          </a:p>
        </c:rich>
      </c:tx>
      <c:layout>
        <c:manualLayout>
          <c:xMode val="edge"/>
          <c:yMode val="edge"/>
          <c:x val="0.617690379533008"/>
          <c:y val="0.027883396704689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2123259679045"/>
          <c:y val="0.024435795335469"/>
          <c:w val="0.817483175762199"/>
          <c:h val="0.770866540921928"/>
        </c:manualLayout>
      </c:layout>
      <c:scatterChart>
        <c:scatterStyle val="lineMarker"/>
        <c:varyColors val="0"/>
        <c:ser>
          <c:idx val="6"/>
          <c:order val="0"/>
          <c:tx>
            <c:strRef>
              <c:f>Scan!$D$3</c:f>
              <c:strCache>
                <c:ptCount val="1"/>
                <c:pt idx="0">
                  <c:v>WW* mode</c:v>
                </c:pt>
              </c:strCache>
            </c:strRef>
          </c:tx>
          <c:spPr>
            <a:ln w="47625">
              <a:noFill/>
            </a:ln>
          </c:spPr>
          <c:marker>
            <c:symbol val="triangle"/>
            <c:size val="12"/>
            <c:spPr>
              <a:solidFill>
                <a:srgbClr val="FF6600"/>
              </a:solidFill>
            </c:spPr>
          </c:marker>
          <c:xVal>
            <c:numRef>
              <c:f>Scan!$E$7:$Y$7</c:f>
              <c:numCache>
                <c:formatCode>General</c:formatCode>
                <c:ptCount val="21"/>
                <c:pt idx="0">
                  <c:v>124.98</c:v>
                </c:pt>
                <c:pt idx="1">
                  <c:v>124.982</c:v>
                </c:pt>
                <c:pt idx="2">
                  <c:v>124.984</c:v>
                </c:pt>
                <c:pt idx="3">
                  <c:v>124.986</c:v>
                </c:pt>
                <c:pt idx="4">
                  <c:v>124.988</c:v>
                </c:pt>
                <c:pt idx="5">
                  <c:v>124.99</c:v>
                </c:pt>
                <c:pt idx="6">
                  <c:v>124.992</c:v>
                </c:pt>
                <c:pt idx="7">
                  <c:v>124.994</c:v>
                </c:pt>
                <c:pt idx="8">
                  <c:v>124.996</c:v>
                </c:pt>
                <c:pt idx="9">
                  <c:v>124.998</c:v>
                </c:pt>
                <c:pt idx="10">
                  <c:v>125.0</c:v>
                </c:pt>
                <c:pt idx="11">
                  <c:v>125.002</c:v>
                </c:pt>
                <c:pt idx="12">
                  <c:v>125.004</c:v>
                </c:pt>
                <c:pt idx="13">
                  <c:v>125.006</c:v>
                </c:pt>
                <c:pt idx="14">
                  <c:v>125.008</c:v>
                </c:pt>
                <c:pt idx="15">
                  <c:v>125.01</c:v>
                </c:pt>
                <c:pt idx="16">
                  <c:v>125.012</c:v>
                </c:pt>
                <c:pt idx="17">
                  <c:v>125.014</c:v>
                </c:pt>
                <c:pt idx="18">
                  <c:v>125.016</c:v>
                </c:pt>
                <c:pt idx="19">
                  <c:v>125.018</c:v>
                </c:pt>
                <c:pt idx="20">
                  <c:v>125.02</c:v>
                </c:pt>
              </c:numCache>
            </c:numRef>
          </c:xVal>
          <c:yVal>
            <c:numRef>
              <c:f>Scan!$E$3:$Y$3</c:f>
              <c:numCache>
                <c:formatCode>General</c:formatCode>
                <c:ptCount val="21"/>
                <c:pt idx="0">
                  <c:v>6.880150753513305</c:v>
                </c:pt>
                <c:pt idx="1">
                  <c:v>10.46752776091159</c:v>
                </c:pt>
                <c:pt idx="2">
                  <c:v>14.19261354765176</c:v>
                </c:pt>
                <c:pt idx="3">
                  <c:v>12.05977002734442</c:v>
                </c:pt>
                <c:pt idx="4">
                  <c:v>8.238339444071167</c:v>
                </c:pt>
                <c:pt idx="5">
                  <c:v>10.42602202031625</c:v>
                </c:pt>
                <c:pt idx="6">
                  <c:v>22.55384198366315</c:v>
                </c:pt>
                <c:pt idx="7">
                  <c:v>14.69712126535935</c:v>
                </c:pt>
                <c:pt idx="8">
                  <c:v>20.07948702885923</c:v>
                </c:pt>
                <c:pt idx="9">
                  <c:v>24.45940449391067</c:v>
                </c:pt>
                <c:pt idx="10">
                  <c:v>37.04097314750412</c:v>
                </c:pt>
                <c:pt idx="11">
                  <c:v>34.03150642549427</c:v>
                </c:pt>
                <c:pt idx="12">
                  <c:v>25.67627356780216</c:v>
                </c:pt>
                <c:pt idx="13">
                  <c:v>20.26327379882159</c:v>
                </c:pt>
                <c:pt idx="14">
                  <c:v>22.47024065341849</c:v>
                </c:pt>
                <c:pt idx="15">
                  <c:v>11.34027590809123</c:v>
                </c:pt>
                <c:pt idx="16">
                  <c:v>11.17660246255008</c:v>
                </c:pt>
                <c:pt idx="17">
                  <c:v>17.13870512877131</c:v>
                </c:pt>
                <c:pt idx="18">
                  <c:v>6.602002682423726</c:v>
                </c:pt>
                <c:pt idx="19">
                  <c:v>11.49177486386697</c:v>
                </c:pt>
                <c:pt idx="20">
                  <c:v>19.0121249572546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Scan!$D$2</c:f>
              <c:strCache>
                <c:ptCount val="1"/>
                <c:pt idx="0">
                  <c:v>bbar mode purity .95</c:v>
                </c:pt>
              </c:strCache>
            </c:strRef>
          </c:tx>
          <c:spPr>
            <a:ln w="47625">
              <a:noFill/>
            </a:ln>
          </c:spPr>
          <c:marker>
            <c:spPr>
              <a:solidFill>
                <a:srgbClr val="0000FF"/>
              </a:solidFill>
            </c:spPr>
          </c:marker>
          <c:xVal>
            <c:numRef>
              <c:f>Scan!$E$7:$Y$7</c:f>
              <c:numCache>
                <c:formatCode>General</c:formatCode>
                <c:ptCount val="21"/>
                <c:pt idx="0">
                  <c:v>124.98</c:v>
                </c:pt>
                <c:pt idx="1">
                  <c:v>124.982</c:v>
                </c:pt>
                <c:pt idx="2">
                  <c:v>124.984</c:v>
                </c:pt>
                <c:pt idx="3">
                  <c:v>124.986</c:v>
                </c:pt>
                <c:pt idx="4">
                  <c:v>124.988</c:v>
                </c:pt>
                <c:pt idx="5">
                  <c:v>124.99</c:v>
                </c:pt>
                <c:pt idx="6">
                  <c:v>124.992</c:v>
                </c:pt>
                <c:pt idx="7">
                  <c:v>124.994</c:v>
                </c:pt>
                <c:pt idx="8">
                  <c:v>124.996</c:v>
                </c:pt>
                <c:pt idx="9">
                  <c:v>124.998</c:v>
                </c:pt>
                <c:pt idx="10">
                  <c:v>125.0</c:v>
                </c:pt>
                <c:pt idx="11">
                  <c:v>125.002</c:v>
                </c:pt>
                <c:pt idx="12">
                  <c:v>125.004</c:v>
                </c:pt>
                <c:pt idx="13">
                  <c:v>125.006</c:v>
                </c:pt>
                <c:pt idx="14">
                  <c:v>125.008</c:v>
                </c:pt>
                <c:pt idx="15">
                  <c:v>125.01</c:v>
                </c:pt>
                <c:pt idx="16">
                  <c:v>125.012</c:v>
                </c:pt>
                <c:pt idx="17">
                  <c:v>125.014</c:v>
                </c:pt>
                <c:pt idx="18">
                  <c:v>125.016</c:v>
                </c:pt>
                <c:pt idx="19">
                  <c:v>125.018</c:v>
                </c:pt>
                <c:pt idx="20">
                  <c:v>125.02</c:v>
                </c:pt>
              </c:numCache>
            </c:numRef>
          </c:xVal>
          <c:yVal>
            <c:numRef>
              <c:f>Scan!$E$2:$Y$2</c:f>
              <c:numCache>
                <c:formatCode>General</c:formatCode>
                <c:ptCount val="21"/>
                <c:pt idx="0">
                  <c:v>70.2681816465101</c:v>
                </c:pt>
                <c:pt idx="1">
                  <c:v>77.74101474195197</c:v>
                </c:pt>
                <c:pt idx="2">
                  <c:v>77.21306338383958</c:v>
                </c:pt>
                <c:pt idx="3">
                  <c:v>92.17745640317605</c:v>
                </c:pt>
                <c:pt idx="4">
                  <c:v>91.21694067669181</c:v>
                </c:pt>
                <c:pt idx="5">
                  <c:v>64.92335227192734</c:v>
                </c:pt>
                <c:pt idx="6">
                  <c:v>102.0751051263289</c:v>
                </c:pt>
                <c:pt idx="7">
                  <c:v>121.7252763143805</c:v>
                </c:pt>
                <c:pt idx="8">
                  <c:v>142.2044678694797</c:v>
                </c:pt>
                <c:pt idx="9">
                  <c:v>191.7418654236531</c:v>
                </c:pt>
                <c:pt idx="10">
                  <c:v>171.4548863673313</c:v>
                </c:pt>
                <c:pt idx="11">
                  <c:v>208.7503538792496</c:v>
                </c:pt>
                <c:pt idx="12">
                  <c:v>142.4528224548531</c:v>
                </c:pt>
                <c:pt idx="13">
                  <c:v>114.5045575935546</c:v>
                </c:pt>
                <c:pt idx="14">
                  <c:v>104.5612942315469</c:v>
                </c:pt>
                <c:pt idx="15">
                  <c:v>81.35531448034747</c:v>
                </c:pt>
                <c:pt idx="16">
                  <c:v>88.91210563484592</c:v>
                </c:pt>
                <c:pt idx="17">
                  <c:v>72.86523721803067</c:v>
                </c:pt>
                <c:pt idx="18">
                  <c:v>92.91709719218156</c:v>
                </c:pt>
                <c:pt idx="19">
                  <c:v>85.23115559671762</c:v>
                </c:pt>
                <c:pt idx="20">
                  <c:v>67.99194122536125</c:v>
                </c:pt>
              </c:numCache>
            </c:numRef>
          </c:yVal>
          <c:smooth val="0"/>
        </c:ser>
        <c:ser>
          <c:idx val="0"/>
          <c:order val="2"/>
          <c:tx>
            <c:strRef>
              <c:f>Scan!$D$1</c:f>
              <c:strCache>
                <c:ptCount val="1"/>
                <c:pt idx="0">
                  <c:v>Bbar purity .7</c:v>
                </c:pt>
              </c:strCache>
            </c:strRef>
          </c:tx>
          <c:spPr>
            <a:ln w="47625">
              <a:noFill/>
            </a:ln>
          </c:spPr>
          <c:xVal>
            <c:numRef>
              <c:f>Scan!$E$7:$Y$7</c:f>
              <c:numCache>
                <c:formatCode>General</c:formatCode>
                <c:ptCount val="21"/>
                <c:pt idx="0">
                  <c:v>124.98</c:v>
                </c:pt>
                <c:pt idx="1">
                  <c:v>124.982</c:v>
                </c:pt>
                <c:pt idx="2">
                  <c:v>124.984</c:v>
                </c:pt>
                <c:pt idx="3">
                  <c:v>124.986</c:v>
                </c:pt>
                <c:pt idx="4">
                  <c:v>124.988</c:v>
                </c:pt>
                <c:pt idx="5">
                  <c:v>124.99</c:v>
                </c:pt>
                <c:pt idx="6">
                  <c:v>124.992</c:v>
                </c:pt>
                <c:pt idx="7">
                  <c:v>124.994</c:v>
                </c:pt>
                <c:pt idx="8">
                  <c:v>124.996</c:v>
                </c:pt>
                <c:pt idx="9">
                  <c:v>124.998</c:v>
                </c:pt>
                <c:pt idx="10">
                  <c:v>125.0</c:v>
                </c:pt>
                <c:pt idx="11">
                  <c:v>125.002</c:v>
                </c:pt>
                <c:pt idx="12">
                  <c:v>125.004</c:v>
                </c:pt>
                <c:pt idx="13">
                  <c:v>125.006</c:v>
                </c:pt>
                <c:pt idx="14">
                  <c:v>125.008</c:v>
                </c:pt>
                <c:pt idx="15">
                  <c:v>125.01</c:v>
                </c:pt>
                <c:pt idx="16">
                  <c:v>125.012</c:v>
                </c:pt>
                <c:pt idx="17">
                  <c:v>125.014</c:v>
                </c:pt>
                <c:pt idx="18">
                  <c:v>125.016</c:v>
                </c:pt>
                <c:pt idx="19">
                  <c:v>125.018</c:v>
                </c:pt>
                <c:pt idx="20">
                  <c:v>125.02</c:v>
                </c:pt>
              </c:numCache>
            </c:numRef>
          </c:xVal>
          <c:yVal>
            <c:numRef>
              <c:f>Scan!$E$1:$Y$1</c:f>
              <c:numCache>
                <c:formatCode>General</c:formatCode>
                <c:ptCount val="21"/>
                <c:pt idx="0">
                  <c:v>101.2005104118818</c:v>
                </c:pt>
                <c:pt idx="1">
                  <c:v>94.3884777386197</c:v>
                </c:pt>
                <c:pt idx="2">
                  <c:v>98.7485830883585</c:v>
                </c:pt>
                <c:pt idx="3">
                  <c:v>117.1394953062464</c:v>
                </c:pt>
                <c:pt idx="4">
                  <c:v>98.6520358474946</c:v>
                </c:pt>
                <c:pt idx="5">
                  <c:v>128.2388941970415</c:v>
                </c:pt>
                <c:pt idx="6">
                  <c:v>121.0039257471526</c:v>
                </c:pt>
                <c:pt idx="7">
                  <c:v>134.3432755394863</c:v>
                </c:pt>
                <c:pt idx="8">
                  <c:v>165.181191331819</c:v>
                </c:pt>
                <c:pt idx="9">
                  <c:v>197.3303956476717</c:v>
                </c:pt>
                <c:pt idx="10">
                  <c:v>224.3103390583458</c:v>
                </c:pt>
                <c:pt idx="11">
                  <c:v>197.5299155202653</c:v>
                </c:pt>
                <c:pt idx="12">
                  <c:v>159.7334317089397</c:v>
                </c:pt>
                <c:pt idx="13">
                  <c:v>143.2470912263287</c:v>
                </c:pt>
                <c:pt idx="14">
                  <c:v>109.6542188689514</c:v>
                </c:pt>
                <c:pt idx="15">
                  <c:v>125.6706564027471</c:v>
                </c:pt>
                <c:pt idx="16">
                  <c:v>100.6470464403425</c:v>
                </c:pt>
                <c:pt idx="17">
                  <c:v>106.7067206831675</c:v>
                </c:pt>
                <c:pt idx="18">
                  <c:v>98.32420930725968</c:v>
                </c:pt>
                <c:pt idx="19">
                  <c:v>124.2069379325191</c:v>
                </c:pt>
                <c:pt idx="20">
                  <c:v>119.6811435595049</c:v>
                </c:pt>
              </c:numCache>
            </c:numRef>
          </c:yVal>
          <c:smooth val="0"/>
        </c:ser>
        <c:ser>
          <c:idx val="2"/>
          <c:order val="3"/>
          <c:tx>
            <c:strRef>
              <c:f>Scan!$D$4</c:f>
              <c:strCache>
                <c:ptCount val="1"/>
                <c:pt idx="0">
                  <c:v>Bbar purity .5</c:v>
                </c:pt>
              </c:strCache>
            </c:strRef>
          </c:tx>
          <c:spPr>
            <a:ln w="47625">
              <a:noFill/>
            </a:ln>
          </c:spPr>
          <c:xVal>
            <c:numRef>
              <c:f>Scan!$E$7:$Y$7</c:f>
              <c:numCache>
                <c:formatCode>General</c:formatCode>
                <c:ptCount val="21"/>
                <c:pt idx="0">
                  <c:v>124.98</c:v>
                </c:pt>
                <c:pt idx="1">
                  <c:v>124.982</c:v>
                </c:pt>
                <c:pt idx="2">
                  <c:v>124.984</c:v>
                </c:pt>
                <c:pt idx="3">
                  <c:v>124.986</c:v>
                </c:pt>
                <c:pt idx="4">
                  <c:v>124.988</c:v>
                </c:pt>
                <c:pt idx="5">
                  <c:v>124.99</c:v>
                </c:pt>
                <c:pt idx="6">
                  <c:v>124.992</c:v>
                </c:pt>
                <c:pt idx="7">
                  <c:v>124.994</c:v>
                </c:pt>
                <c:pt idx="8">
                  <c:v>124.996</c:v>
                </c:pt>
                <c:pt idx="9">
                  <c:v>124.998</c:v>
                </c:pt>
                <c:pt idx="10">
                  <c:v>125.0</c:v>
                </c:pt>
                <c:pt idx="11">
                  <c:v>125.002</c:v>
                </c:pt>
                <c:pt idx="12">
                  <c:v>125.004</c:v>
                </c:pt>
                <c:pt idx="13">
                  <c:v>125.006</c:v>
                </c:pt>
                <c:pt idx="14">
                  <c:v>125.008</c:v>
                </c:pt>
                <c:pt idx="15">
                  <c:v>125.01</c:v>
                </c:pt>
                <c:pt idx="16">
                  <c:v>125.012</c:v>
                </c:pt>
                <c:pt idx="17">
                  <c:v>125.014</c:v>
                </c:pt>
                <c:pt idx="18">
                  <c:v>125.016</c:v>
                </c:pt>
                <c:pt idx="19">
                  <c:v>125.018</c:v>
                </c:pt>
                <c:pt idx="20">
                  <c:v>125.02</c:v>
                </c:pt>
              </c:numCache>
            </c:numRef>
          </c:xVal>
          <c:yVal>
            <c:numRef>
              <c:f>Scan!$E$4:$Y$4</c:f>
              <c:numCache>
                <c:formatCode>General</c:formatCode>
                <c:ptCount val="21"/>
                <c:pt idx="0">
                  <c:v>159.6854186060561</c:v>
                </c:pt>
                <c:pt idx="1">
                  <c:v>147.9206764135722</c:v>
                </c:pt>
                <c:pt idx="2">
                  <c:v>167.8659330047202</c:v>
                </c:pt>
                <c:pt idx="3">
                  <c:v>165.8056495152593</c:v>
                </c:pt>
                <c:pt idx="4">
                  <c:v>168.0819753951275</c:v>
                </c:pt>
                <c:pt idx="5">
                  <c:v>170.9203803404319</c:v>
                </c:pt>
                <c:pt idx="6">
                  <c:v>163.4470047100147</c:v>
                </c:pt>
                <c:pt idx="7">
                  <c:v>197.7588411086561</c:v>
                </c:pt>
                <c:pt idx="8">
                  <c:v>215.9829096774367</c:v>
                </c:pt>
                <c:pt idx="9">
                  <c:v>242.326543601897</c:v>
                </c:pt>
                <c:pt idx="10">
                  <c:v>231.7630552596106</c:v>
                </c:pt>
                <c:pt idx="11">
                  <c:v>271.1746807749045</c:v>
                </c:pt>
                <c:pt idx="12">
                  <c:v>231.1771057321909</c:v>
                </c:pt>
                <c:pt idx="13">
                  <c:v>200.8662972399273</c:v>
                </c:pt>
                <c:pt idx="14">
                  <c:v>154.5905712077345</c:v>
                </c:pt>
                <c:pt idx="15">
                  <c:v>157.717907341953</c:v>
                </c:pt>
                <c:pt idx="16">
                  <c:v>156.8416421052394</c:v>
                </c:pt>
                <c:pt idx="17">
                  <c:v>139.0280233427345</c:v>
                </c:pt>
                <c:pt idx="18">
                  <c:v>162.6549660369478</c:v>
                </c:pt>
                <c:pt idx="19">
                  <c:v>126.9540695158777</c:v>
                </c:pt>
                <c:pt idx="20">
                  <c:v>139.7892987913987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2651544"/>
        <c:axId val="2132670424"/>
      </c:scatterChart>
      <c:valAx>
        <c:axId val="21326515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Mass</a:t>
                </a:r>
              </a:p>
              <a:p>
                <a:pPr>
                  <a:defRPr/>
                </a:pPr>
                <a:endParaRPr lang="en-US"/>
              </a:p>
            </c:rich>
          </c:tx>
          <c:layout>
            <c:manualLayout>
              <c:xMode val="edge"/>
              <c:yMode val="edge"/>
              <c:x val="0.492458518377244"/>
              <c:y val="0.895057034220532"/>
            </c:manualLayout>
          </c:layout>
          <c:overlay val="0"/>
        </c:title>
        <c:numFmt formatCode="#,##0.00" sourceLinked="0"/>
        <c:majorTickMark val="none"/>
        <c:minorTickMark val="none"/>
        <c:tickLblPos val="nextTo"/>
        <c:crossAx val="2132670424"/>
        <c:crosses val="autoZero"/>
        <c:crossBetween val="midCat"/>
      </c:valAx>
      <c:valAx>
        <c:axId val="21326704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Events</a:t>
                </a:r>
              </a:p>
            </c:rich>
          </c:tx>
          <c:layout/>
          <c:overlay val="0"/>
        </c:title>
        <c:numFmt formatCode="#,##0" sourceLinked="0"/>
        <c:majorTickMark val="none"/>
        <c:minorTickMark val="none"/>
        <c:tickLblPos val="nextTo"/>
        <c:crossAx val="2132651544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56709669509304"/>
          <c:y val="0.0556151013442711"/>
          <c:w val="0.255464789080048"/>
          <c:h val="0.24347228311383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3E760-95AB-5C49-BF77-4F4825F35299}" type="datetimeFigureOut">
              <a:rPr lang="en-US" smtClean="0"/>
              <a:t>9/5/12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9F01-ECB1-0A42-A33A-E6713833CB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3E760-95AB-5C49-BF77-4F4825F35299}" type="datetimeFigureOut">
              <a:rPr lang="en-US" smtClean="0"/>
              <a:t>9/5/12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9B2B-0122-2449-A951-ADA25041C2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3E760-95AB-5C49-BF77-4F4825F35299}" type="datetimeFigureOut">
              <a:rPr lang="en-US" smtClean="0"/>
              <a:t>9/5/12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9B2B-0122-2449-A951-ADA25041C2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3E760-95AB-5C49-BF77-4F4825F35299}" type="datetimeFigureOut">
              <a:rPr lang="en-US" smtClean="0"/>
              <a:t>9/5/12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9B2B-0122-2449-A951-ADA25041C2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3E760-95AB-5C49-BF77-4F4825F35299}" type="datetimeFigureOut">
              <a:rPr lang="en-US" smtClean="0"/>
              <a:t>9/5/12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9B2B-0122-2449-A951-ADA25041C2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3E760-95AB-5C49-BF77-4F4825F35299}" type="datetimeFigureOut">
              <a:rPr lang="en-US" smtClean="0"/>
              <a:t>9/5/12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9B2B-0122-2449-A951-ADA25041C2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3E760-95AB-5C49-BF77-4F4825F35299}" type="datetimeFigureOut">
              <a:rPr lang="en-US" smtClean="0"/>
              <a:t>9/5/12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9B2B-0122-2449-A951-ADA25041C2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3E760-95AB-5C49-BF77-4F4825F35299}" type="datetimeFigureOut">
              <a:rPr lang="en-US" smtClean="0"/>
              <a:t>9/5/12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9B2B-0122-2449-A951-ADA25041C2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3E760-95AB-5C49-BF77-4F4825F35299}" type="datetimeFigureOut">
              <a:rPr lang="en-US" smtClean="0"/>
              <a:t>9/5/12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9B2B-0122-2449-A951-ADA25041C2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3E760-95AB-5C49-BF77-4F4825F35299}" type="datetimeFigureOut">
              <a:rPr lang="en-US" smtClean="0"/>
              <a:t>9/5/12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9F01-ECB1-0A42-A33A-E6713833CB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3E760-95AB-5C49-BF77-4F4825F35299}" type="datetimeFigureOut">
              <a:rPr lang="en-US" smtClean="0"/>
              <a:t>9/5/12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9B2B-0122-2449-A951-ADA25041C2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4740169" cy="114300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43000"/>
            <a:ext cx="6019800" cy="5213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3E760-95AB-5C49-BF77-4F4825F35299}" type="datetimeFigureOut">
              <a:rPr lang="en-US" smtClean="0"/>
              <a:t>9/5/12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29B2B-0122-2449-A951-ADA25041C29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rgbClr val="1F497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009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8000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Higgs Scan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6353" y="1337431"/>
            <a:ext cx="8344686" cy="5275592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Muon</a:t>
            </a:r>
            <a:r>
              <a:rPr lang="en-US" dirty="0" smtClean="0"/>
              <a:t> Collider has the unique capability to directly measure the width of a 125 </a:t>
            </a:r>
            <a:r>
              <a:rPr lang="en-US" dirty="0" err="1" smtClean="0"/>
              <a:t>GeV</a:t>
            </a:r>
            <a:r>
              <a:rPr lang="en-US" dirty="0" smtClean="0"/>
              <a:t> Higgs boson</a:t>
            </a:r>
          </a:p>
          <a:p>
            <a:pPr lvl="1"/>
            <a:r>
              <a:rPr lang="en-US" dirty="0" smtClean="0"/>
              <a:t>Higgs width is 4.2 MeV</a:t>
            </a:r>
          </a:p>
          <a:p>
            <a:pPr lvl="1"/>
            <a:r>
              <a:rPr lang="en-US" dirty="0" smtClean="0"/>
              <a:t>Projected luminosity– 10</a:t>
            </a:r>
            <a:r>
              <a:rPr lang="en-US" baseline="30000" dirty="0" smtClean="0"/>
              <a:t>32 </a:t>
            </a:r>
            <a:r>
              <a:rPr lang="en-US" dirty="0"/>
              <a:t>assume 10</a:t>
            </a:r>
            <a:r>
              <a:rPr lang="en-US" baseline="30000" dirty="0"/>
              <a:t>31</a:t>
            </a:r>
            <a:r>
              <a:rPr lang="en-US" dirty="0"/>
              <a:t> </a:t>
            </a:r>
            <a:r>
              <a:rPr lang="en-US" dirty="0" smtClean="0"/>
              <a:t>(assume 10</a:t>
            </a:r>
            <a:r>
              <a:rPr lang="en-US" baseline="30000" dirty="0" smtClean="0"/>
              <a:t>31)</a:t>
            </a:r>
            <a:r>
              <a:rPr lang="en-US" dirty="0" smtClean="0"/>
              <a:t> </a:t>
            </a:r>
            <a:endParaRPr lang="en-US" baseline="30000" dirty="0" smtClean="0"/>
          </a:p>
          <a:p>
            <a:pPr lvl="1"/>
            <a:r>
              <a:rPr lang="en-US" dirty="0" smtClean="0"/>
              <a:t>RMS momentum spread ~0.4% - 3.5 MeV beam resolution</a:t>
            </a:r>
          </a:p>
          <a:p>
            <a:r>
              <a:rPr lang="en-US" dirty="0" smtClean="0"/>
              <a:t>Cross sections</a:t>
            </a:r>
          </a:p>
          <a:p>
            <a:pPr lvl="1"/>
            <a:r>
              <a:rPr lang="en-US" dirty="0" smtClean="0"/>
              <a:t>Higgs at 125 </a:t>
            </a:r>
            <a:r>
              <a:rPr lang="en-US" dirty="0" err="1" smtClean="0"/>
              <a:t>GeV</a:t>
            </a:r>
            <a:r>
              <a:rPr lang="en-US" dirty="0" smtClean="0"/>
              <a:t> ~ 76 </a:t>
            </a:r>
            <a:r>
              <a:rPr lang="en-US" dirty="0" err="1" smtClean="0"/>
              <a:t>pb</a:t>
            </a:r>
            <a:r>
              <a:rPr lang="en-US" dirty="0" smtClean="0"/>
              <a:t> (delta beam)</a:t>
            </a:r>
          </a:p>
          <a:p>
            <a:pPr lvl="1"/>
            <a:r>
              <a:rPr lang="en-US" dirty="0" smtClean="0"/>
              <a:t>Higgs at 125 folded with beam resolution ~ 46 </a:t>
            </a:r>
            <a:r>
              <a:rPr lang="en-US" dirty="0" err="1" smtClean="0"/>
              <a:t>pb</a:t>
            </a:r>
            <a:endParaRPr lang="en-US" dirty="0" smtClean="0"/>
          </a:p>
          <a:p>
            <a:pPr lvl="1"/>
            <a:r>
              <a:rPr lang="en-US" dirty="0" err="1" smtClean="0">
                <a:latin typeface="Symbol" charset="2"/>
                <a:cs typeface="Symbol" charset="2"/>
              </a:rPr>
              <a:t>m</a:t>
            </a:r>
            <a:r>
              <a:rPr lang="en-US" baseline="30000" dirty="0" err="1" smtClean="0">
                <a:latin typeface="Symbol" charset="2"/>
                <a:cs typeface="Symbol" charset="2"/>
              </a:rPr>
              <a:t>+</a:t>
            </a:r>
            <a:r>
              <a:rPr lang="en-US" dirty="0" err="1" smtClean="0">
                <a:latin typeface="Symbol" charset="2"/>
                <a:cs typeface="Symbol" charset="2"/>
              </a:rPr>
              <a:t>m</a:t>
            </a:r>
            <a:r>
              <a:rPr lang="en-US" baseline="30000" dirty="0">
                <a:latin typeface="Symbol" charset="2"/>
                <a:cs typeface="Symbol" charset="2"/>
              </a:rPr>
              <a:t>-</a:t>
            </a:r>
            <a:r>
              <a:rPr lang="en-US" dirty="0" smtClean="0"/>
              <a:t> -&gt; hadrons  ~ 100 </a:t>
            </a:r>
            <a:r>
              <a:rPr lang="en-US" dirty="0" err="1" smtClean="0"/>
              <a:t>pb</a:t>
            </a:r>
            <a:r>
              <a:rPr lang="en-US" dirty="0"/>
              <a:t> </a:t>
            </a:r>
            <a:r>
              <a:rPr lang="en-US" dirty="0" smtClean="0"/>
              <a:t>(?)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202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3199" y="0"/>
            <a:ext cx="5010165" cy="3530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3530599" cy="1143000"/>
          </a:xfrm>
        </p:spPr>
        <p:txBody>
          <a:bodyPr/>
          <a:lstStyle/>
          <a:p>
            <a:r>
              <a:rPr lang="en-US" dirty="0" smtClean="0"/>
              <a:t>Mass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999" y="1384300"/>
            <a:ext cx="8877299" cy="54737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Spreadsheet exercise</a:t>
            </a:r>
            <a:br>
              <a:rPr lang="en-US" dirty="0" smtClean="0"/>
            </a:br>
            <a:r>
              <a:rPr lang="en-US" dirty="0" smtClean="0"/>
              <a:t>to demonstrate </a:t>
            </a:r>
            <a:br>
              <a:rPr lang="en-US" dirty="0" smtClean="0"/>
            </a:br>
            <a:r>
              <a:rPr lang="en-US" dirty="0" smtClean="0"/>
              <a:t>strategy </a:t>
            </a:r>
            <a:r>
              <a:rPr lang="en-US" dirty="0" smtClean="0"/>
              <a:t>and </a:t>
            </a:r>
            <a:r>
              <a:rPr lang="en-US" dirty="0" smtClean="0"/>
              <a:t>optimization</a:t>
            </a:r>
          </a:p>
          <a:p>
            <a:r>
              <a:rPr lang="en-US" dirty="0" smtClean="0"/>
              <a:t>Calculate signal and </a:t>
            </a:r>
            <a:r>
              <a:rPr lang="en-US" dirty="0" err="1" smtClean="0"/>
              <a:t>bkd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event rates assuming </a:t>
            </a:r>
            <a:br>
              <a:rPr lang="en-US" dirty="0" smtClean="0"/>
            </a:br>
            <a:r>
              <a:rPr lang="en-US" dirty="0" smtClean="0"/>
              <a:t>various efficiencies and background rejection</a:t>
            </a:r>
            <a:endParaRPr lang="en-US" dirty="0" smtClean="0"/>
          </a:p>
          <a:p>
            <a:r>
              <a:rPr lang="en-US" dirty="0" smtClean="0"/>
              <a:t>H-&gt;</a:t>
            </a:r>
            <a:r>
              <a:rPr lang="en-US" dirty="0" err="1" smtClean="0"/>
              <a:t>bbar</a:t>
            </a:r>
            <a:r>
              <a:rPr lang="en-US" dirty="0" smtClean="0"/>
              <a:t> looks like the best mode if s/b is ~1.  Looks worse</a:t>
            </a:r>
            <a:br>
              <a:rPr lang="en-US" dirty="0" smtClean="0"/>
            </a:br>
            <a:r>
              <a:rPr lang="en-US" dirty="0" smtClean="0"/>
              <a:t>in BBHG study.</a:t>
            </a:r>
          </a:p>
          <a:p>
            <a:r>
              <a:rPr lang="en-US" dirty="0" smtClean="0"/>
              <a:t>Just </a:t>
            </a:r>
            <a:r>
              <a:rPr lang="en-US" dirty="0" smtClean="0"/>
              <a:t>use WW*-</a:t>
            </a:r>
            <a:r>
              <a:rPr lang="en-US" dirty="0" smtClean="0"/>
              <a:t>&gt; lepton </a:t>
            </a:r>
            <a:r>
              <a:rPr lang="en-US" dirty="0" smtClean="0"/>
              <a:t>+ jets?</a:t>
            </a:r>
          </a:p>
          <a:p>
            <a:r>
              <a:rPr lang="en-US" dirty="0" smtClean="0"/>
              <a:t>Is WW*-&gt;4j reasonable?</a:t>
            </a:r>
            <a:br>
              <a:rPr lang="en-US" dirty="0" smtClean="0"/>
            </a:br>
            <a:r>
              <a:rPr lang="en-US" dirty="0" smtClean="0"/>
              <a:t>What background rejection is </a:t>
            </a:r>
            <a:r>
              <a:rPr lang="en-US" dirty="0" smtClean="0"/>
              <a:t>needed, reasonable (x50 assumed)?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jet-jet mass resolution is necessary?</a:t>
            </a:r>
          </a:p>
        </p:txBody>
      </p:sp>
    </p:spTree>
    <p:extLst>
      <p:ext uri="{BB962C8B-B14F-4D97-AF65-F5344CB8AC3E}">
        <p14:creationId xmlns:p14="http://schemas.microsoft.com/office/powerpoint/2010/main" val="2553387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9545174"/>
              </p:ext>
            </p:extLst>
          </p:nvPr>
        </p:nvGraphicFramePr>
        <p:xfrm>
          <a:off x="520700" y="577850"/>
          <a:ext cx="8102600" cy="5702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37000" y="170934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723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0" y="1295400"/>
            <a:ext cx="8458200" cy="4525963"/>
          </a:xfrm>
        </p:spPr>
        <p:txBody>
          <a:bodyPr/>
          <a:lstStyle/>
          <a:p>
            <a:r>
              <a:rPr lang="en-US" dirty="0" smtClean="0"/>
              <a:t>We need to quantify these studies</a:t>
            </a:r>
          </a:p>
          <a:p>
            <a:pPr lvl="1"/>
            <a:r>
              <a:rPr lang="en-US" dirty="0" smtClean="0"/>
              <a:t>Understand cross sections (cross check with BBGH)</a:t>
            </a:r>
          </a:p>
          <a:p>
            <a:pPr lvl="1"/>
            <a:r>
              <a:rPr lang="en-US" dirty="0" smtClean="0"/>
              <a:t>Simulation with LCSIM – jet resolutions</a:t>
            </a:r>
          </a:p>
          <a:p>
            <a:pPr lvl="1"/>
            <a:r>
              <a:rPr lang="en-US" dirty="0" smtClean="0"/>
              <a:t>Signal/background for various beam resolutions</a:t>
            </a:r>
          </a:p>
          <a:p>
            <a:pPr lvl="1"/>
            <a:r>
              <a:rPr lang="en-US" dirty="0" smtClean="0"/>
              <a:t>Efficiencies and background rejection</a:t>
            </a:r>
          </a:p>
          <a:p>
            <a:pPr lvl="1"/>
            <a:r>
              <a:rPr lang="en-US" dirty="0" smtClean="0"/>
              <a:t>Is WW* mode feasible – in what circumstances – does it help to have very high s/b</a:t>
            </a:r>
          </a:p>
          <a:p>
            <a:pPr lvl="1"/>
            <a:r>
              <a:rPr lang="en-US" dirty="0" smtClean="0"/>
              <a:t>Scanning strategy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637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 Ratios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5900" y="1975853"/>
            <a:ext cx="8623300" cy="397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/>
              <a:t>Process 	Branching </a:t>
            </a:r>
            <a:r>
              <a:rPr lang="el-GR" sz="1200" dirty="0" smtClean="0"/>
              <a:t>rat </a:t>
            </a:r>
            <a:r>
              <a:rPr lang="el-GR" sz="1200" dirty="0"/>
              <a:t>	Uncertainty</a:t>
            </a:r>
          </a:p>
          <a:p>
            <a:r>
              <a:rPr lang="el-GR" sz="1200" dirty="0"/>
              <a:t>H → bb 	5.77 x 10-1 	+3.2% 	-3.3%</a:t>
            </a:r>
          </a:p>
          <a:p>
            <a:r>
              <a:rPr lang="el-GR" sz="1200" dirty="0"/>
              <a:t>H → ττ 	</a:t>
            </a:r>
            <a:r>
              <a:rPr lang="en-US" sz="1200" dirty="0" smtClean="0"/>
              <a:t>	</a:t>
            </a:r>
            <a:r>
              <a:rPr lang="el-GR" sz="1200" dirty="0" smtClean="0"/>
              <a:t>6.32 </a:t>
            </a:r>
            <a:r>
              <a:rPr lang="el-GR" sz="1200" dirty="0"/>
              <a:t>x 10-2 	+5.7% 	-5.7%</a:t>
            </a:r>
          </a:p>
          <a:p>
            <a:r>
              <a:rPr lang="el-GR" sz="1200" dirty="0"/>
              <a:t>H → μμ 	2.20 x 10-4 	+6.0% 	-5.9%</a:t>
            </a:r>
          </a:p>
          <a:p>
            <a:r>
              <a:rPr lang="el-GR" sz="1200" dirty="0"/>
              <a:t>H → cc 	2.91 x 10-2 	+12.2% 	-12.2%</a:t>
            </a:r>
          </a:p>
          <a:p>
            <a:r>
              <a:rPr lang="el-GR" sz="1200" dirty="0"/>
              <a:t>H → gg 	8.57 x 10-2 	+10.2% 	-10.0%</a:t>
            </a:r>
          </a:p>
          <a:p>
            <a:r>
              <a:rPr lang="el-GR" sz="1200" dirty="0"/>
              <a:t>H → γγ 	2.28 x 10-3 	+5.0% 	-4.9%</a:t>
            </a:r>
          </a:p>
          <a:p>
            <a:r>
              <a:rPr lang="el-GR" sz="1200" dirty="0"/>
              <a:t>H → Zγ 	1.54 x 10-3 	+9.0% 	-8.8%</a:t>
            </a:r>
          </a:p>
          <a:p>
            <a:r>
              <a:rPr lang="el-GR" sz="1200" dirty="0"/>
              <a:t>H → WW 	2.15 x 10-1 	+4.3% 	-4.2%</a:t>
            </a:r>
          </a:p>
          <a:p>
            <a:r>
              <a:rPr lang="el-GR" sz="1200" dirty="0"/>
              <a:t>H → ZZ 	2.64 x 10-2 	+4.3% 	-4.2%</a:t>
            </a:r>
          </a:p>
          <a:p>
            <a:r>
              <a:rPr lang="el-GR" sz="1200" dirty="0"/>
              <a:t>ΓH [GeV] 	4.07 x 10-3 	+4.0% 	-3.9%</a:t>
            </a:r>
          </a:p>
          <a:p>
            <a:endParaRPr lang="el-GR" sz="1200" dirty="0"/>
          </a:p>
          <a:p>
            <a:r>
              <a:rPr lang="el-GR" sz="1200" dirty="0"/>
              <a:t>Process 	</a:t>
            </a:r>
            <a:r>
              <a:rPr lang="en-US" sz="1200" dirty="0" smtClean="0"/>
              <a:t>	</a:t>
            </a:r>
            <a:r>
              <a:rPr lang="el-GR" sz="1200" dirty="0" smtClean="0"/>
              <a:t>Branching </a:t>
            </a:r>
            <a:r>
              <a:rPr lang="el-GR" sz="1200" dirty="0"/>
              <a:t>ratio </a:t>
            </a:r>
            <a:r>
              <a:rPr lang="el-GR" sz="1200" dirty="0" smtClean="0"/>
              <a:t> </a:t>
            </a:r>
            <a:r>
              <a:rPr lang="el-GR" sz="1200" dirty="0"/>
              <a:t>	  	Process 	</a:t>
            </a:r>
            <a:r>
              <a:rPr lang="en-US" sz="1200" dirty="0" smtClean="0"/>
              <a:t>		</a:t>
            </a:r>
            <a:r>
              <a:rPr lang="el-GR" sz="1200" dirty="0" smtClean="0"/>
              <a:t>Branching </a:t>
            </a:r>
            <a:r>
              <a:rPr lang="el-GR" sz="1200" dirty="0"/>
              <a:t>ratio 	Uncertainty</a:t>
            </a:r>
          </a:p>
          <a:p>
            <a:r>
              <a:rPr lang="el-GR" sz="1200" dirty="0"/>
              <a:t>H → 4l (l=e,μ,τ) 	2.76 x 10-4 	±4.3% 	  	H → 2l2q (l=e,μ,τ, q=udcsb) 	3.70 x 10-3 	±4.3%</a:t>
            </a:r>
          </a:p>
          <a:p>
            <a:r>
              <a:rPr lang="el-GR" sz="1200" dirty="0"/>
              <a:t>H → 4l (l=e,μ) </a:t>
            </a:r>
            <a:r>
              <a:rPr lang="en-US" sz="1200" dirty="0" smtClean="0"/>
              <a:t>	</a:t>
            </a:r>
            <a:r>
              <a:rPr lang="el-GR" sz="1200" dirty="0"/>
              <a:t>	1.25 x 10-4 	±4.3% 	  	H → 2l2q (l=e,μ, q=udcsb) 	2.47 x 10-3 	±4.3%</a:t>
            </a:r>
          </a:p>
          <a:p>
            <a:r>
              <a:rPr lang="el-GR" sz="1200" dirty="0"/>
              <a:t>H → eeee 	</a:t>
            </a:r>
            <a:r>
              <a:rPr lang="en-US" sz="1200" dirty="0" smtClean="0"/>
              <a:t>	</a:t>
            </a:r>
            <a:r>
              <a:rPr lang="el-GR" sz="1200" dirty="0" smtClean="0"/>
              <a:t>3.27 </a:t>
            </a:r>
            <a:r>
              <a:rPr lang="el-GR" sz="1200" dirty="0"/>
              <a:t>x 10-5 	±4.3% 	  	H → lνqq (l=e,μ, q=udcsb) 	3.14 x 10-2 	±4.3%</a:t>
            </a:r>
          </a:p>
          <a:p>
            <a:r>
              <a:rPr lang="el-GR" sz="1200" dirty="0"/>
              <a:t>H → eeμμ 	</a:t>
            </a:r>
            <a:r>
              <a:rPr lang="en-US" sz="1200" dirty="0" smtClean="0"/>
              <a:t>	</a:t>
            </a:r>
            <a:r>
              <a:rPr lang="el-GR" sz="1200" dirty="0" smtClean="0"/>
              <a:t>5.93 </a:t>
            </a:r>
            <a:r>
              <a:rPr lang="el-GR" sz="1200" dirty="0"/>
              <a:t>x 10-5 	±4.3% 	  	H → ννqq (ν=any, q=udcsb) 	7.38 x 10-3 	±4.3%</a:t>
            </a:r>
          </a:p>
          <a:p>
            <a:r>
              <a:rPr lang="el-GR" sz="1200" dirty="0"/>
              <a:t>H → 2l2ν 	</a:t>
            </a:r>
            <a:r>
              <a:rPr lang="en-US" sz="1200" dirty="0" smtClean="0"/>
              <a:t>	</a:t>
            </a:r>
            <a:r>
              <a:rPr lang="el-GR" sz="1200" dirty="0" smtClean="0"/>
              <a:t>2.34 </a:t>
            </a:r>
            <a:r>
              <a:rPr lang="el-GR" sz="1200" dirty="0"/>
              <a:t>x 10-2 	±4.3% 	  	H → 4q (q=udcsb) 	</a:t>
            </a:r>
            <a:r>
              <a:rPr lang="en-US" sz="1200" dirty="0" smtClean="0"/>
              <a:t>	</a:t>
            </a:r>
            <a:r>
              <a:rPr lang="el-GR" sz="1200" dirty="0" smtClean="0"/>
              <a:t>1.10 </a:t>
            </a:r>
            <a:r>
              <a:rPr lang="el-GR" sz="1200" dirty="0"/>
              <a:t>x 10-1 	±4.3%</a:t>
            </a:r>
          </a:p>
          <a:p>
            <a:r>
              <a:rPr lang="el-GR" sz="1200" dirty="0"/>
              <a:t>H → 2l2ν </a:t>
            </a:r>
            <a:r>
              <a:rPr lang="en-US" sz="1200" dirty="0" smtClean="0"/>
              <a:t>	</a:t>
            </a:r>
            <a:r>
              <a:rPr lang="el-GR" sz="1200" dirty="0" smtClean="0"/>
              <a:t> </a:t>
            </a:r>
            <a:r>
              <a:rPr lang="el-GR" sz="1200" dirty="0"/>
              <a:t>	1.06 x 10-2 	±4.3% 	  	H → 4f (f=any fefrmion) 	2.40 x 10-1 	±4.3%</a:t>
            </a:r>
          </a:p>
          <a:p>
            <a:r>
              <a:rPr lang="el-GR" sz="1200" dirty="0"/>
              <a:t>H → eνeν 	</a:t>
            </a:r>
            <a:r>
              <a:rPr lang="en-US" sz="1200" dirty="0" smtClean="0"/>
              <a:t>	</a:t>
            </a:r>
            <a:r>
              <a:rPr lang="el-GR" sz="1200" dirty="0" smtClean="0"/>
              <a:t>2.52 </a:t>
            </a:r>
            <a:r>
              <a:rPr lang="el-GR" sz="1200" dirty="0"/>
              <a:t>x 10-3 	±4.3% 	  	  	  	 </a:t>
            </a:r>
          </a:p>
          <a:p>
            <a:r>
              <a:rPr lang="el-GR" sz="1200" dirty="0"/>
              <a:t>H → eνμν 	</a:t>
            </a:r>
            <a:r>
              <a:rPr lang="en-US" sz="1200" dirty="0" smtClean="0"/>
              <a:t>	</a:t>
            </a:r>
            <a:r>
              <a:rPr lang="el-GR" sz="1200" dirty="0" smtClean="0"/>
              <a:t>2.52 </a:t>
            </a:r>
            <a:r>
              <a:rPr lang="el-GR" sz="1200" dirty="0"/>
              <a:t>x 10-3 	±4.3% 	  	  	  	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28981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0300"/>
            <a:ext cx="9144000" cy="4596607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8382522" y="3991759"/>
            <a:ext cx="0" cy="13154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47360" y="4649492"/>
            <a:ext cx="77109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68700" y="711200"/>
            <a:ext cx="1782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PDG Compilation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78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Scan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86" y="1257300"/>
            <a:ext cx="6502577" cy="5511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85000" y="1981200"/>
            <a:ext cx="16997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Convolute Higgs</a:t>
            </a:r>
          </a:p>
          <a:p>
            <a:r>
              <a:rPr lang="en-US" dirty="0" smtClean="0"/>
              <a:t>B-W with beam </a:t>
            </a:r>
            <a:br>
              <a:rPr lang="en-US" dirty="0" smtClean="0"/>
            </a:br>
            <a:r>
              <a:rPr lang="en-US" dirty="0" err="1" smtClean="0"/>
              <a:t>gaussian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41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" y="0"/>
            <a:ext cx="8316905" cy="68580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H="1" flipV="1">
            <a:off x="2086491" y="464949"/>
            <a:ext cx="22680" cy="30845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3740709" y="464949"/>
            <a:ext cx="22680" cy="30845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53530" y="2676293"/>
            <a:ext cx="31866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55355" y="22680"/>
            <a:ext cx="2288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(Barger Berger </a:t>
            </a:r>
            <a:r>
              <a:rPr lang="en-US" dirty="0" err="1" smtClean="0"/>
              <a:t>Gunion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Han)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553530" y="2114259"/>
            <a:ext cx="31866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153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876300"/>
            <a:ext cx="8915400" cy="50927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3708400" y="1549400"/>
            <a:ext cx="0" cy="3289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308100" y="2705100"/>
            <a:ext cx="35687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892300" y="1549400"/>
            <a:ext cx="0" cy="3289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4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Isolation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048" y="1475458"/>
            <a:ext cx="8686801" cy="4525963"/>
          </a:xfrm>
        </p:spPr>
        <p:txBody>
          <a:bodyPr/>
          <a:lstStyle/>
          <a:p>
            <a:r>
              <a:rPr lang="en-US" dirty="0" smtClean="0"/>
              <a:t>B,B, G and H assume:</a:t>
            </a:r>
          </a:p>
          <a:p>
            <a:pPr lvl="1"/>
            <a:r>
              <a:rPr lang="en-US" dirty="0" smtClean="0"/>
              <a:t>WW*-&gt; l</a:t>
            </a:r>
            <a:r>
              <a:rPr lang="en-US" dirty="0" smtClean="0">
                <a:latin typeface="Symbol" charset="2"/>
                <a:cs typeface="Symbol" charset="2"/>
              </a:rPr>
              <a:t>n</a:t>
            </a:r>
            <a:r>
              <a:rPr lang="en-US" dirty="0" smtClean="0"/>
              <a:t>2jet only at 50% efficiency</a:t>
            </a:r>
          </a:p>
          <a:p>
            <a:pPr lvl="1"/>
            <a:r>
              <a:rPr lang="en-US" dirty="0" smtClean="0"/>
              <a:t>No 4jet final state included</a:t>
            </a:r>
          </a:p>
          <a:p>
            <a:pPr lvl="2"/>
            <a:r>
              <a:rPr lang="en-US" dirty="0" smtClean="0"/>
              <a:t>Can we do this with good jet w-mass resolution?</a:t>
            </a:r>
          </a:p>
          <a:p>
            <a:pPr lvl="1"/>
            <a:r>
              <a:rPr lang="en-US" dirty="0" smtClean="0"/>
              <a:t>bb channel at 50% efficiency </a:t>
            </a:r>
          </a:p>
          <a:p>
            <a:pPr lvl="2"/>
            <a:r>
              <a:rPr lang="en-US" dirty="0" smtClean="0"/>
              <a:t>S/B is much worse than WW*</a:t>
            </a:r>
          </a:p>
          <a:p>
            <a:r>
              <a:rPr lang="en-US" dirty="0" smtClean="0"/>
              <a:t>This should be redone with detector simulation, realistic efficiencies and background rejections.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227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H-&gt;</a:t>
            </a:r>
            <a:r>
              <a:rPr lang="en-US" dirty="0" err="1" smtClean="0"/>
              <a:t>bbar</a:t>
            </a:r>
            <a:endParaRPr lang="en-US" dirty="0" smtClean="0"/>
          </a:p>
          <a:p>
            <a:pPr lvl="1"/>
            <a:r>
              <a:rPr lang="en-US" dirty="0" smtClean="0"/>
              <a:t>Pure </a:t>
            </a:r>
            <a:r>
              <a:rPr lang="en-US" dirty="0" err="1" smtClean="0"/>
              <a:t>bbar</a:t>
            </a:r>
            <a:r>
              <a:rPr lang="en-US" dirty="0" smtClean="0"/>
              <a:t> s/b ~ 1.67 (</a:t>
            </a:r>
            <a:r>
              <a:rPr lang="en-US" dirty="0" err="1" smtClean="0"/>
              <a:t>gZ</a:t>
            </a:r>
            <a:r>
              <a:rPr lang="en-US" dirty="0" smtClean="0"/>
              <a:t>*-&gt;bb br~14% ) – different than BBGH</a:t>
            </a:r>
          </a:p>
          <a:p>
            <a:r>
              <a:rPr lang="en-US" dirty="0" smtClean="0"/>
              <a:t>Assume:</a:t>
            </a:r>
          </a:p>
          <a:p>
            <a:pPr lvl="1"/>
            <a:r>
              <a:rPr lang="en-US" dirty="0" smtClean="0"/>
              <a:t>Geom. </a:t>
            </a:r>
            <a:r>
              <a:rPr lang="en-US" dirty="0" err="1" smtClean="0"/>
              <a:t>Eff</a:t>
            </a:r>
            <a:r>
              <a:rPr lang="en-US" dirty="0" smtClean="0"/>
              <a:t> ~ .8</a:t>
            </a:r>
          </a:p>
          <a:p>
            <a:pPr lvl="1"/>
            <a:r>
              <a:rPr lang="en-US" dirty="0" smtClean="0"/>
              <a:t>Purity ~ 95% (as for LCFI at Z0)</a:t>
            </a:r>
          </a:p>
          <a:p>
            <a:pPr lvl="1"/>
            <a:r>
              <a:rPr lang="en-US" dirty="0" smtClean="0"/>
              <a:t>Also look at purity ~ 70%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H-&gt;WW*</a:t>
            </a:r>
          </a:p>
          <a:p>
            <a:pPr lvl="1"/>
            <a:r>
              <a:rPr lang="en-US" dirty="0" smtClean="0"/>
              <a:t>BR ~ .215</a:t>
            </a:r>
          </a:p>
          <a:p>
            <a:pPr lvl="1"/>
            <a:r>
              <a:rPr lang="en-US" dirty="0" smtClean="0"/>
              <a:t>BR W-&gt; lepton nu ~ .325</a:t>
            </a:r>
          </a:p>
          <a:p>
            <a:pPr lvl="1"/>
            <a:r>
              <a:rPr lang="en-US" dirty="0" smtClean="0"/>
              <a:t>BR W-&gt;hadrons ~.67</a:t>
            </a:r>
          </a:p>
          <a:p>
            <a:r>
              <a:rPr lang="en-US" dirty="0" smtClean="0"/>
              <a:t>Assume</a:t>
            </a:r>
          </a:p>
          <a:p>
            <a:pPr lvl="1"/>
            <a:r>
              <a:rPr lang="en-US" dirty="0" smtClean="0"/>
              <a:t>Jet-jet mode can be used</a:t>
            </a:r>
          </a:p>
          <a:p>
            <a:pPr lvl="1"/>
            <a:r>
              <a:rPr lang="en-US" dirty="0" err="1" smtClean="0"/>
              <a:t>Eff</a:t>
            </a:r>
            <a:r>
              <a:rPr lang="en-US" dirty="0" smtClean="0"/>
              <a:t> ~ 0.8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541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ILC B Tagging (</a:t>
            </a:r>
            <a:r>
              <a:rPr lang="en-US" dirty="0" err="1" smtClean="0"/>
              <a:t>Hillert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549900" y="681335"/>
            <a:ext cx="14672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Peak</a:t>
            </a:r>
          </a:p>
          <a:p>
            <a:r>
              <a:rPr lang="en-US" dirty="0" smtClean="0"/>
              <a:t>Purity ~ .7</a:t>
            </a:r>
          </a:p>
          <a:p>
            <a:r>
              <a:rPr lang="en-US" dirty="0" smtClean="0"/>
              <a:t>Efficiency ~ .8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1765300"/>
            <a:ext cx="7325556" cy="4987412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 flipV="1">
            <a:off x="6413500" y="1892300"/>
            <a:ext cx="0" cy="4203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38300" y="3213100"/>
            <a:ext cx="59309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625912"/>
      </p:ext>
    </p:extLst>
  </p:cSld>
  <p:clrMapOvr>
    <a:masterClrMapping/>
  </p:clrMapOvr>
</p:sld>
</file>

<file path=ppt/theme/theme1.xml><?xml version="1.0" encoding="utf-8"?>
<a:theme xmlns:a="http://schemas.openxmlformats.org/drawingml/2006/main" name="RL_temp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RL_templ.potx</Template>
  <TotalTime>884</TotalTime>
  <Words>353</Words>
  <Application>Microsoft Macintosh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RL_templ</vt:lpstr>
      <vt:lpstr>Higgs Scan Discussion</vt:lpstr>
      <vt:lpstr>Branching Ratios</vt:lpstr>
      <vt:lpstr>PowerPoint Presentation</vt:lpstr>
      <vt:lpstr>Energy Scan</vt:lpstr>
      <vt:lpstr>Backgrounds</vt:lpstr>
      <vt:lpstr>PowerPoint Presentation</vt:lpstr>
      <vt:lpstr>Signal Isolation</vt:lpstr>
      <vt:lpstr>Strategies</vt:lpstr>
      <vt:lpstr>ILC B Tagging (Hillert)</vt:lpstr>
      <vt:lpstr>Mass Scan</vt:lpstr>
      <vt:lpstr>PowerPoint Presentation</vt:lpstr>
      <vt:lpstr>Detailed Studies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Ronald Lipton</dc:creator>
  <cp:lastModifiedBy>Ronald Lipton</cp:lastModifiedBy>
  <cp:revision>28</cp:revision>
  <dcterms:created xsi:type="dcterms:W3CDTF">2009-10-19T13:17:27Z</dcterms:created>
  <dcterms:modified xsi:type="dcterms:W3CDTF">2012-09-05T16:09:45Z</dcterms:modified>
</cp:coreProperties>
</file>