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2" r:id="rId1"/>
  </p:sldMasterIdLst>
  <p:notesMasterIdLst>
    <p:notesMasterId r:id="rId12"/>
  </p:notesMasterIdLst>
  <p:handoutMasterIdLst>
    <p:handoutMasterId r:id="rId13"/>
  </p:handoutMasterIdLst>
  <p:sldIdLst>
    <p:sldId id="294" r:id="rId2"/>
    <p:sldId id="298" r:id="rId3"/>
    <p:sldId id="299" r:id="rId4"/>
    <p:sldId id="300" r:id="rId5"/>
    <p:sldId id="301" r:id="rId6"/>
    <p:sldId id="303" r:id="rId7"/>
    <p:sldId id="373" r:id="rId8"/>
    <p:sldId id="282" r:id="rId9"/>
    <p:sldId id="1116" r:id="rId10"/>
    <p:sldId id="302" r:id="rId11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 snapToObjects="1" showGuides="1">
      <p:cViewPr varScale="1">
        <p:scale>
          <a:sx n="90" d="100"/>
          <a:sy n="90" d="100"/>
        </p:scale>
        <p:origin x="96" y="1008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3/10/2023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Broemmelsiek | ARD Meeting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3/10/2023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Broemmelsiek | ARD Meeting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4350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r>
              <a:rPr lang="en-US"/>
              <a:t>3/10/2023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Broemmelsiek | ARD Meeting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3/10/2023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Broemmelsiek | ARD Meeting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3/10/2023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Broemmelsiek | ARD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3/10/2023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/>
              <a:t>Broemmelsiek | ARD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7751"/>
            <a:ext cx="8686800" cy="481304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4" y="782286"/>
            <a:ext cx="8672513" cy="374090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404040"/>
                </a:solidFill>
              </a:defRPr>
            </a:lvl1pPr>
            <a:lvl2pPr>
              <a:defRPr sz="1650">
                <a:solidFill>
                  <a:srgbClr val="404040"/>
                </a:solidFill>
              </a:defRPr>
            </a:lvl2pPr>
            <a:lvl3pPr>
              <a:defRPr sz="1500">
                <a:solidFill>
                  <a:srgbClr val="404040"/>
                </a:solidFill>
              </a:defRPr>
            </a:lvl3pPr>
            <a:lvl4pPr>
              <a:defRPr sz="1350">
                <a:solidFill>
                  <a:srgbClr val="404040"/>
                </a:solidFill>
              </a:defRPr>
            </a:lvl4pPr>
            <a:lvl5pPr marL="1543050" indent="-171450">
              <a:buFont typeface="Arial"/>
              <a:buChar char="•"/>
              <a:defRPr sz="135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274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3/10/2023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Broemmelsiek | ARD Meeting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  <p:sldLayoutId id="2147484123" r:id="rId8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ermicloud.sharepoint.com/sites/FNALO365-WeeklyEventSummaries/Shared%20Documents/Forms/AllItems.aspx?id=%2Fsites%2FFNALO365%2DWeeklyEventSummaries%2FShared%20Documents%2FGeneral%2FFY2023%20Weekly%20Event%20Summaries%2F2023%2D02%2D27%20Weekly%20event%20summary%20%2Epdf&amp;parent=%2Fsites%2FFNALO365%2DWeeklyEventSummaries%2FShared%20Documents%2FGeneral%2FFY2023%20Weekly%20Event%20Summaries&amp;p=true&amp;ga=1" TargetMode="External"/><Relationship Id="rId2" Type="http://schemas.openxmlformats.org/officeDocument/2006/relationships/hyperlink" Target="https://fermicloud.sharepoint.com/sites/FNALO365-WeeklyEventSummaries/Shared%20Documents/Forms/AllItems.aspx?id=%2Fsites%2FFNALO365%2DWeeklyEventSummaries%2FShared%20Documents%2FGeneral%2FFY2023%20Weekly%20Event%20Summaries%2F2023%2D03%2D06%20Weekly%20event%20summary%20%2Epdf&amp;parent=%2Fsites%2FFNALO365%2DWeeklyEventSummaries%2FShared%20Documents%2FGeneral%2FFY2023%20Weekly%20Event%20Summaries&amp;p=true&amp;ga=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fermicloud.sharepoint.com/sites/FNALO365-WeeklyEventSummaries/Shared%20Documents/Forms/AllItems.aspx?ga=1&amp;id=%2Fsites%2FFNALO365%2DWeeklyEventSummaries%2FShared%20Documents%2FGeneral%2FFY2023%20Weekly%20Event%20Summaries%2F2023%2D02%2D20%20Weekly%20event%20summary%20%2Epdf&amp;parent=%2Fsites%2FFNALO365%2DWeeklyEventSummaries%2FShared%20Documents%2FGeneral%2FFY2023%20Weekly%20Event%20Summaries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ngprod.fnal.gov:9031/idp/SSO.saml2?SAMLRequest=hZJbawMhEIX%2FyuJ71o25S7KQKwTSC9m2D30p1p0kwq5ax03bf193Q9P0oSkIwjjH%2Bc7RMYqysHxa%2BYPewlsF6KOPstDIm4MJqZzmRqBCrkUJyL3k2fRmw1mccOuMN9IU5EJyXSEQwXllNInWiwl5YaPRtDectQeLbm%2FO2LC96o%2F6%2FYQNhoNk1lkuSfQEDkP%2FhAR5ECFWsNbohfahlLBOKwmLPbS7vMt4d%2FBMokXwoLTwjergvUVOqVV6H3DzeKdFEe%2FNkY%2BSTpuq3NIsu4trckaiudEI9c3XPMhTE5eVc2FvqdIWSipPopVxEpooJ2QnCoQa%2BD54Vkc4V6bfEdTDqhJcBu6oJDxuNz%2B4gIdWbmT%2BeualJRSF0dQa9FtAW0OQdFyD8yYVl%2F4tHtPLvvHpzW%2BDs%2FXi3gT4zxq9FP8Yrysqb%2B2aVu6d0KhCAMFSIHufOxA%2B2PSuAkLT08jfPyv9Ag%3D%3D&amp;RelayState=https%3A%2F%2Fesh-docdb.fnal.gov%2Fcgi-bin%2Fsso%2FShowDocument%3Fdocid%3D562&amp;SigAlg=http%3A%2F%2Fwww.w3.org%2F2001%2F04%2Fxmldsig-more%23rsa-sha256&amp;Signature=HtwwPTTg3zQ3vW5WG3rVKW5Sh0RjjVYyBgyAF7%2BT56kztzQLNilNDZFR0RsOpxzPeUPVk54v7T9cokbnmmSviVxy2I2s%2BMsh9R1HJrerP%2F9H0pmCtDWP3buoIZ5jaDVMFv%2Fvk7OMRnra%2Fu7u0KsworFI5H76bvftCxDX7jePp5Os4mRoj9UpbAT078P5STHERDnoapv%2BkyPBP%2F%2BWVX1qjSHMkBweYHklSkTyxR%2B3yTnXslebgq%2F%2FJIPtCZlg5XHXSjZ51kzriMXOlPtgEVOebzCPOsTKJOoZGWeRwj8fD%2F%2FM2fiGVBXwoO%2BuiLar%2F9QBb1GeXjJjFJLzJWEV6mfczg%3D%3D" TargetMode="External"/><Relationship Id="rId2" Type="http://schemas.openxmlformats.org/officeDocument/2006/relationships/hyperlink" Target="https://esh-docdb.fnal.gov/cgi-bin/sso/ShowDocument?docid=3353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-esh.fnal.gov/pls/cert/esh_drafts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ermipoint.fnal.gov/org/wdrs/doclibraryfermiworks/goal%20setting.pdf" TargetMode="External"/><Relationship Id="rId2" Type="http://schemas.openxmlformats.org/officeDocument/2006/relationships/hyperlink" Target="https://fermipoint.fnal.gov/org/wdrs/doclibraryfermiworks/goal%20setting%20myteam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itehouse.gov/omb/budget/" TargetMode="External"/><Relationship Id="rId2" Type="http://schemas.openxmlformats.org/officeDocument/2006/relationships/hyperlink" Target="https://indico.fnal.gov/event/58272/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energy.gov/cfo/listings/budget-justification-supporting-document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ura-hq.org/fellowships-awards/ura-engineering-award/" TargetMode="External"/><Relationship Id="rId2" Type="http://schemas.openxmlformats.org/officeDocument/2006/relationships/hyperlink" Target="https://ura-hq.org/fellowships-awards/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ARD Business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Dan Broemmelsiek</a:t>
            </a:r>
          </a:p>
          <a:p>
            <a:r>
              <a:rPr lang="en-US" dirty="0"/>
              <a:t>ARD Meeting</a:t>
            </a:r>
          </a:p>
          <a:p>
            <a:r>
              <a:rPr lang="en-US" dirty="0"/>
              <a:t>10 March 2023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16288B-AC19-552D-9F26-993DFAC0BAE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3/10/2023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E8BF8-F6EB-DD18-AFCD-DEF4DB303D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Broemmelsiek | ARD Meeting</a:t>
            </a:r>
            <a:endParaRPr lang="en-US" b="1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3C4DDB-78A1-228A-C16E-D6B8A29673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2FAE9A9-8198-2F7C-94A7-BDB1DEEFD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8989" y="83184"/>
            <a:ext cx="4255988" cy="457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270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BCF635-1ACE-F887-1D57-879F81559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marR="704850" indent="0" algn="just">
              <a:spcBef>
                <a:spcPts val="0"/>
              </a:spcBef>
              <a:buNone/>
            </a:pPr>
            <a:endParaRPr lang="en-US" sz="2000" dirty="0">
              <a:solidFill>
                <a:schemeClr val="tx1">
                  <a:lumMod val="50000"/>
                </a:schemeClr>
              </a:solidFill>
              <a:ea typeface="Calibri" panose="020F0502020204030204" pitchFamily="34" charset="0"/>
            </a:endParaRPr>
          </a:p>
          <a:p>
            <a:pPr marR="704850" lvl="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TRAINING/ITNA STATUS</a:t>
            </a:r>
          </a:p>
          <a:p>
            <a:pPr marR="704850" lvl="1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Course completion rates down due to new training requirements</a:t>
            </a:r>
          </a:p>
          <a:p>
            <a:pPr marR="704850" lvl="1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chemeClr val="tx1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pPr marL="230188" marR="704850" indent="-230188" algn="just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TRAINING COURSE UPDATES</a:t>
            </a:r>
          </a:p>
          <a:p>
            <a:pPr marL="230188" marR="704850" indent="-230188" algn="just"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2000" dirty="0">
              <a:solidFill>
                <a:schemeClr val="tx1">
                  <a:lumMod val="50000"/>
                </a:schemeClr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230188" marR="704850" indent="-230188" algn="just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ea typeface="Times New Roman" panose="02020603050405020304" pitchFamily="18" charset="0"/>
              </a:rPr>
              <a:t>NEW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a typeface="Times New Roman" panose="02020603050405020304" pitchFamily="18" charset="0"/>
              </a:rPr>
              <a:t> - WEEKLY EVENT REVIEW SUMMARIES</a:t>
            </a:r>
            <a:endParaRPr lang="en-US" sz="18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704850" indent="0" algn="just">
              <a:spcBef>
                <a:spcPts val="0"/>
              </a:spcBef>
              <a:buNone/>
            </a:pPr>
            <a:endParaRPr lang="en-US" sz="20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R="70485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INJURIES IN FEBRUARY</a:t>
            </a:r>
          </a:p>
          <a:p>
            <a:pPr marR="704850" lvl="1" algn="just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</a:rPr>
              <a:t>One Reportable Case at SD</a:t>
            </a:r>
          </a:p>
          <a:p>
            <a:pPr marR="704850" lvl="1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Two First 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</a:rPr>
              <a:t>A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id cases</a:t>
            </a:r>
            <a:endParaRPr lang="en-US" sz="1800" dirty="0">
              <a:solidFill>
                <a:schemeClr val="tx1">
                  <a:lumMod val="50000"/>
                </a:schemeClr>
              </a:solidFill>
              <a:ea typeface="Calibri" panose="020F0502020204030204" pitchFamily="34" charset="0"/>
            </a:endParaRPr>
          </a:p>
          <a:p>
            <a:pPr marL="0" marR="704850" indent="0" algn="just">
              <a:spcBef>
                <a:spcPts val="0"/>
              </a:spcBef>
              <a:buNone/>
            </a:pPr>
            <a:endParaRPr lang="en-US" sz="2000" dirty="0">
              <a:solidFill>
                <a:schemeClr val="tx1">
                  <a:lumMod val="50000"/>
                </a:schemeClr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R="70485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ORPS/NTS IN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</a:rPr>
              <a:t>FEBRUARY</a:t>
            </a:r>
            <a:endParaRPr lang="en-US" sz="2000" dirty="0">
              <a:solidFill>
                <a:schemeClr val="tx1">
                  <a:lumMod val="50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 marR="704850" lvl="1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NuMI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 Stop Work – Access control issues. Operations restarted after corrective actions implemented</a:t>
            </a:r>
            <a:endParaRPr lang="en-US" sz="1800" dirty="0">
              <a:solidFill>
                <a:schemeClr val="tx1">
                  <a:lumMod val="50000"/>
                </a:schemeClr>
              </a:solidFill>
              <a:ea typeface="Calibri" panose="020F0502020204030204" pitchFamily="34" charset="0"/>
            </a:endParaRPr>
          </a:p>
          <a:p>
            <a:pPr marR="704850" lvl="1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Unauthorized Surveying Work on Booster and MI-8 Berms</a:t>
            </a:r>
          </a:p>
          <a:p>
            <a:pPr marR="70485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dirty="0">
              <a:solidFill>
                <a:schemeClr val="tx1">
                  <a:lumMod val="50000"/>
                </a:schemeClr>
              </a:solidFill>
              <a:ea typeface="Calibri" panose="020F0502020204030204" pitchFamily="34" charset="0"/>
            </a:endParaRPr>
          </a:p>
          <a:p>
            <a:pPr marR="70485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</a:rPr>
              <a:t>EVENT REVIEW STATUS</a:t>
            </a:r>
          </a:p>
          <a:p>
            <a:pPr marR="704850" lvl="1" algn="just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</a:rPr>
              <a:t>Seven reviews underway</a:t>
            </a:r>
          </a:p>
          <a:p>
            <a:pPr marR="704850" lvl="1" algn="just"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1800" dirty="0">
              <a:solidFill>
                <a:schemeClr val="tx1">
                  <a:lumMod val="50000"/>
                </a:schemeClr>
              </a:solidFill>
              <a:ea typeface="Calibri" panose="020F0502020204030204" pitchFamily="34" charset="0"/>
            </a:endParaRPr>
          </a:p>
          <a:p>
            <a:pPr marR="70485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b="0" dirty="0">
                <a:solidFill>
                  <a:schemeClr val="tx1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</a:rPr>
              <a:t>FESHM UPDATES/OUT-FOR-COMMENTS </a:t>
            </a:r>
          </a:p>
          <a:p>
            <a:pPr marR="704850" lvl="1" algn="just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  <a:ea typeface="Times New Roman" panose="02020603050405020304" pitchFamily="18" charset="0"/>
              </a:rPr>
              <a:t>March 3</a:t>
            </a:r>
            <a:r>
              <a:rPr lang="en-US" sz="1800" baseline="30000" dirty="0">
                <a:solidFill>
                  <a:schemeClr val="tx1">
                    <a:lumMod val="50000"/>
                  </a:schemeClr>
                </a:solidFill>
                <a:ea typeface="Times New Roman" panose="02020603050405020304" pitchFamily="18" charset="0"/>
              </a:rPr>
              <a:t>rd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ea typeface="Times New Roman" panose="02020603050405020304" pitchFamily="18" charset="0"/>
              </a:rPr>
              <a:t> email from MSS on FESHM 7080 Sept 2022 revision</a:t>
            </a:r>
          </a:p>
          <a:p>
            <a:pPr marR="704850" lvl="1" algn="just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  <a:ea typeface="Times New Roman" panose="02020603050405020304" pitchFamily="18" charset="0"/>
              </a:rPr>
              <a:t>One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</a:rPr>
              <a:t> chapter out for comment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25B516-FB1B-D4C6-21E8-226EB42DA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ESH Summary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8E7DE4-68CD-8A83-1B83-BB096FB4B87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3/10/2023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52B9A7-03D6-7052-5D4B-721A8E3153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Broemmelsiek | ARD Meeting</a:t>
            </a:r>
            <a:endParaRPr lang="en-US" b="1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F3E47F-1C0A-7201-A18F-79F64B3F8A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781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EE7CF9-FEC2-C657-BFE8-1271B9501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Weekly Event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A069F94-5077-7610-3BC2-56B866B31AE6}"/>
              </a:ext>
            </a:extLst>
          </p:cNvPr>
          <p:cNvSpPr txBox="1">
            <a:spLocks/>
          </p:cNvSpPr>
          <p:nvPr/>
        </p:nvSpPr>
        <p:spPr>
          <a:xfrm>
            <a:off x="222250" y="577582"/>
            <a:ext cx="6112933" cy="3864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800" dirty="0"/>
              <a:t>Posted weekly by the Event Response Team  in Fermilab Today</a:t>
            </a:r>
          </a:p>
          <a:p>
            <a:pPr lvl="1" indent="-342900">
              <a:buFont typeface="Arial" charset="0"/>
              <a:buChar char="•"/>
              <a:defRPr/>
            </a:pPr>
            <a:r>
              <a:rPr lang="en-US" sz="1800" dirty="0">
                <a:hlinkClick r:id="rId2"/>
              </a:rPr>
              <a:t>March 7</a:t>
            </a:r>
            <a:r>
              <a:rPr lang="en-US" sz="1800" baseline="30000" dirty="0">
                <a:hlinkClick r:id="rId2"/>
              </a:rPr>
              <a:t>th</a:t>
            </a:r>
            <a:endParaRPr lang="en-US" sz="1800" dirty="0"/>
          </a:p>
          <a:p>
            <a:pPr lvl="1" indent="-342900">
              <a:buFont typeface="Arial" charset="0"/>
              <a:buChar char="•"/>
              <a:defRPr/>
            </a:pPr>
            <a:r>
              <a:rPr lang="en-US" sz="1800" dirty="0">
                <a:hlinkClick r:id="rId3"/>
              </a:rPr>
              <a:t>February 27</a:t>
            </a:r>
            <a:r>
              <a:rPr lang="en-US" sz="1800" baseline="30000" dirty="0">
                <a:hlinkClick r:id="rId3"/>
              </a:rPr>
              <a:t>th</a:t>
            </a:r>
            <a:r>
              <a:rPr lang="en-US" sz="1800" dirty="0">
                <a:hlinkClick r:id="rId3"/>
              </a:rPr>
              <a:t> </a:t>
            </a:r>
            <a:endParaRPr lang="en-US" sz="1800" dirty="0"/>
          </a:p>
          <a:p>
            <a:pPr lvl="1" indent="-342900">
              <a:buFont typeface="Arial" charset="0"/>
              <a:buChar char="•"/>
              <a:defRPr/>
            </a:pPr>
            <a:r>
              <a:rPr lang="en-US" sz="1800" dirty="0">
                <a:hlinkClick r:id="rId4"/>
              </a:rPr>
              <a:t>February 20</a:t>
            </a:r>
            <a:r>
              <a:rPr lang="en-US" sz="1800" baseline="30000" dirty="0">
                <a:hlinkClick r:id="rId4"/>
              </a:rPr>
              <a:t>th</a:t>
            </a:r>
            <a:r>
              <a:rPr lang="en-US" sz="1800" dirty="0">
                <a:hlinkClick r:id="rId4"/>
              </a:rPr>
              <a:t> </a:t>
            </a:r>
            <a:endParaRPr lang="en-US" sz="1800" dirty="0"/>
          </a:p>
          <a:p>
            <a:pPr>
              <a:defRPr/>
            </a:pPr>
            <a:r>
              <a:rPr lang="en-US" sz="1800" dirty="0"/>
              <a:t>Injuries/illnesses from the previous week</a:t>
            </a:r>
          </a:p>
          <a:p>
            <a:pPr>
              <a:defRPr/>
            </a:pPr>
            <a:r>
              <a:rPr lang="en-US" sz="1800" dirty="0"/>
              <a:t>Events under review</a:t>
            </a:r>
          </a:p>
          <a:p>
            <a:pPr>
              <a:defRPr/>
            </a:pPr>
            <a:r>
              <a:rPr lang="en-US" sz="1800" dirty="0"/>
              <a:t>Completed event review summaries</a:t>
            </a:r>
          </a:p>
          <a:p>
            <a:pPr>
              <a:defRPr/>
            </a:pPr>
            <a:endParaRPr lang="en-US" dirty="0"/>
          </a:p>
          <a:p>
            <a:pPr lvl="1" indent="-342900">
              <a:buFont typeface="Arial" charset="0"/>
              <a:buChar char="•"/>
              <a:defRPr/>
            </a:pPr>
            <a:endParaRPr lang="en-US" sz="1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E18D24-A0AC-E33D-E8FB-447D0E6A86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0847" y="1105779"/>
            <a:ext cx="4155285" cy="3034830"/>
          </a:xfrm>
          <a:prstGeom prst="rect">
            <a:avLst/>
          </a:prstGeom>
          <a:ln w="44450">
            <a:solidFill>
              <a:schemeClr val="accent1"/>
            </a:solidFill>
          </a:ln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FE5EC443-733B-D48C-739B-43652E8DACC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3/10/2023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C154DE9-69A4-C839-A828-58911B1C1A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Broemmelsiek | ARD Meeting</a:t>
            </a:r>
            <a:endParaRPr lang="en-US" b="1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E6C5BA7-BB57-B19D-E36C-0F66DD698D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687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C131A15-9F39-F5A0-BE65-55D431EF5C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In Progress: </a:t>
            </a:r>
          </a:p>
          <a:p>
            <a:pPr lvl="1"/>
            <a:r>
              <a:rPr lang="en-US" sz="1800" b="0" i="0" u="none" strike="noStrike" dirty="0">
                <a:solidFill>
                  <a:srgbClr val="505050"/>
                </a:solidFill>
                <a:effectLst/>
                <a:latin typeface="Helvetica" panose="020B0604020202020204" pitchFamily="34" charset="0"/>
              </a:rPr>
              <a:t>Access incident at NML (FAST/IOTA) (Level 2 review)</a:t>
            </a:r>
          </a:p>
          <a:p>
            <a:pPr lvl="1"/>
            <a:r>
              <a:rPr lang="en-US" sz="1800" b="0" i="0" u="none" strike="noStrike" dirty="0">
                <a:solidFill>
                  <a:srgbClr val="505050"/>
                </a:solidFill>
                <a:effectLst/>
                <a:latin typeface="Helvetica" panose="020B0604020202020204" pitchFamily="34" charset="0"/>
              </a:rPr>
              <a:t>Personnel experienced symptoms during cleaning process (Level 1 review)</a:t>
            </a:r>
            <a:r>
              <a:rPr lang="en-US" sz="1800" b="0" i="0" dirty="0">
                <a:solidFill>
                  <a:srgbClr val="003087"/>
                </a:solidFill>
                <a:effectLst/>
                <a:latin typeface="Helvetica" panose="020B0604020202020204" pitchFamily="34" charset="0"/>
              </a:rPr>
              <a:t>​</a:t>
            </a:r>
            <a:endParaRPr lang="en-US" sz="1800" dirty="0">
              <a:solidFill>
                <a:srgbClr val="003087"/>
              </a:solidFill>
              <a:latin typeface="Arial" panose="020B0604020202020204" pitchFamily="34" charset="0"/>
            </a:endParaRPr>
          </a:p>
          <a:p>
            <a:pPr lvl="1"/>
            <a:r>
              <a:rPr lang="en-US" sz="1800" b="0" i="0" u="none" strike="noStrike" dirty="0">
                <a:solidFill>
                  <a:srgbClr val="505050"/>
                </a:solidFill>
                <a:effectLst/>
                <a:latin typeface="Helvetica" panose="020B0604020202020204" pitchFamily="34" charset="0"/>
              </a:rPr>
              <a:t>Lab 5 Injection Molding Machine Left in Uncontrolled State (ORPS event, Level 2 review)</a:t>
            </a:r>
            <a:r>
              <a:rPr lang="en-US" sz="1800" b="0" i="0" dirty="0">
                <a:solidFill>
                  <a:srgbClr val="003087"/>
                </a:solidFill>
                <a:effectLst/>
                <a:latin typeface="Helvetica" panose="020B0604020202020204" pitchFamily="34" charset="0"/>
              </a:rPr>
              <a:t>​</a:t>
            </a:r>
            <a:endParaRPr lang="en-US" sz="1800" dirty="0">
              <a:solidFill>
                <a:srgbClr val="003087"/>
              </a:solidFill>
              <a:latin typeface="Arial" panose="020B0604020202020204" pitchFamily="34" charset="0"/>
            </a:endParaRPr>
          </a:p>
          <a:p>
            <a:pPr lvl="1"/>
            <a:r>
              <a:rPr lang="en-US" sz="1800" b="0" i="0" u="none" strike="noStrike" dirty="0">
                <a:solidFill>
                  <a:srgbClr val="505050"/>
                </a:solidFill>
                <a:effectLst/>
                <a:latin typeface="Helvetica" panose="020B0604020202020204" pitchFamily="34" charset="0"/>
              </a:rPr>
              <a:t>Surveying work in unauthorized area (ORPS event, Level 3 review)</a:t>
            </a:r>
            <a:r>
              <a:rPr lang="en-US" sz="1800" b="0" i="0" dirty="0">
                <a:solidFill>
                  <a:srgbClr val="003087"/>
                </a:solidFill>
                <a:effectLst/>
                <a:latin typeface="Helvetica" panose="020B0604020202020204" pitchFamily="34" charset="0"/>
              </a:rPr>
              <a:t>​</a:t>
            </a:r>
            <a:endParaRPr lang="en-US" sz="1800" dirty="0">
              <a:solidFill>
                <a:srgbClr val="003087"/>
              </a:solidFill>
              <a:latin typeface="Arial" panose="020B0604020202020204" pitchFamily="34" charset="0"/>
            </a:endParaRPr>
          </a:p>
          <a:p>
            <a:pPr lvl="1"/>
            <a:r>
              <a:rPr lang="en-US" sz="1800" b="0" i="0" u="none" strike="noStrike" dirty="0">
                <a:solidFill>
                  <a:srgbClr val="505050"/>
                </a:solidFill>
                <a:effectLst/>
                <a:latin typeface="Helvetica" panose="020B0604020202020204" pitchFamily="34" charset="0"/>
              </a:rPr>
              <a:t>Lithium battery off-gassing issue (Level 1 review)</a:t>
            </a:r>
            <a:r>
              <a:rPr lang="en-US" sz="1800" b="0" i="0" dirty="0">
                <a:solidFill>
                  <a:srgbClr val="003087"/>
                </a:solidFill>
                <a:effectLst/>
                <a:latin typeface="Helvetica" panose="020B0604020202020204" pitchFamily="34" charset="0"/>
              </a:rPr>
              <a:t>​</a:t>
            </a:r>
            <a:endParaRPr lang="en-US" sz="1800" dirty="0">
              <a:solidFill>
                <a:srgbClr val="003087"/>
              </a:solidFill>
              <a:latin typeface="Arial" panose="020B0604020202020204" pitchFamily="34" charset="0"/>
            </a:endParaRPr>
          </a:p>
          <a:p>
            <a:pPr lvl="1"/>
            <a:r>
              <a:rPr lang="en-US" sz="1800" b="0" i="0" u="none" strike="noStrike" dirty="0">
                <a:solidFill>
                  <a:srgbClr val="505050"/>
                </a:solidFill>
                <a:effectLst/>
                <a:latin typeface="Helvetica" panose="020B0604020202020204" pitchFamily="34" charset="0"/>
              </a:rPr>
              <a:t>Irradiated sample shipment issue (Level 2 review)</a:t>
            </a:r>
            <a:r>
              <a:rPr lang="en-US" sz="1800" b="0" i="0" dirty="0">
                <a:solidFill>
                  <a:srgbClr val="003087"/>
                </a:solidFill>
                <a:effectLst/>
                <a:latin typeface="Helvetica" panose="020B0604020202020204" pitchFamily="34" charset="0"/>
              </a:rPr>
              <a:t>​</a:t>
            </a:r>
            <a:endParaRPr lang="en-US" sz="1800" dirty="0">
              <a:solidFill>
                <a:srgbClr val="003087"/>
              </a:solidFill>
              <a:latin typeface="Arial" panose="020B0604020202020204" pitchFamily="34" charset="0"/>
            </a:endParaRPr>
          </a:p>
          <a:p>
            <a:pPr lvl="1"/>
            <a:r>
              <a:rPr lang="en-US" sz="1800" b="0" i="0" u="none" strike="noStrike" dirty="0" err="1">
                <a:solidFill>
                  <a:srgbClr val="505050"/>
                </a:solidFill>
                <a:effectLst/>
                <a:latin typeface="Helvetica" panose="020B0604020202020204" pitchFamily="34" charset="0"/>
              </a:rPr>
              <a:t>Linac</a:t>
            </a:r>
            <a:r>
              <a:rPr lang="en-US" sz="1800" b="0" i="0" u="none" strike="noStrike" dirty="0">
                <a:solidFill>
                  <a:srgbClr val="505050"/>
                </a:solidFill>
                <a:effectLst/>
                <a:latin typeface="Helvetica" panose="020B0604020202020204" pitchFamily="34" charset="0"/>
              </a:rPr>
              <a:t> LCW pump skid trip (Level 1 review)</a:t>
            </a:r>
            <a:r>
              <a:rPr lang="en-US" sz="1800" b="0" i="0" dirty="0">
                <a:solidFill>
                  <a:srgbClr val="003087"/>
                </a:solidFill>
                <a:effectLst/>
                <a:latin typeface="Helvetica" panose="020B0604020202020204" pitchFamily="34" charset="0"/>
              </a:rPr>
              <a:t>​​</a:t>
            </a:r>
            <a:endParaRPr lang="en-US" sz="1800" b="0" i="0" dirty="0">
              <a:solidFill>
                <a:srgbClr val="003087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AB39B6-8276-C126-DE65-54294F396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Review Status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1E0F93-0DAE-2D28-C5F1-0C9B4EB3415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3/10/2023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401C82-7F8A-118F-E6D6-218DC6F548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Broemmelsiek | ARD Meeting</a:t>
            </a:r>
            <a:endParaRPr lang="en-US" b="1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8FB01B-0E80-F545-4E3C-E903CBA89B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362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A79F413C-F763-4869-1B64-B175595E7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616684"/>
            <a:ext cx="8571220" cy="2005580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Memo sent to All Engineers regarding FESHM 7080 on March 3</a:t>
            </a:r>
            <a:r>
              <a:rPr lang="en-US" sz="2000" b="0" i="0" u="none" strike="noStrike" baseline="30000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rd</a:t>
            </a:r>
            <a:r>
              <a:rPr lang="en-US" sz="20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 (m</a:t>
            </a:r>
            <a:r>
              <a:rPr lang="en-US" sz="2000" dirty="0">
                <a:solidFill>
                  <a:srgbClr val="212121"/>
                </a:solidFill>
                <a:latin typeface="Calibri" panose="020F0502020204030204" pitchFamily="34" charset="0"/>
              </a:rPr>
              <a:t>emo on next slide):</a:t>
            </a:r>
            <a:endParaRPr lang="en-US" sz="2000" dirty="0"/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rgbClr val="212121"/>
              </a:solidFill>
              <a:latin typeface="Calibri" panose="020F0502020204030204" pitchFamily="34" charset="0"/>
            </a:endParaRPr>
          </a:p>
          <a:p>
            <a:pPr marL="40005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“Recently, FESHM 7080 Concrete Anchor Devices Chapter had been updated from its initial December 2016 version. The Mechanical Safety Subcommittee (MSS) wished to expound on and provide additional clarifications/background on the revised concrete anchor inspection requirements included therein. Refer to the Chapter for definitions and additional provisions not addressed in this Memorandum.”</a:t>
            </a:r>
          </a:p>
          <a:p>
            <a:pPr marL="40005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dirty="0">
              <a:solidFill>
                <a:srgbClr val="212121"/>
              </a:solidFill>
              <a:effectLst/>
              <a:latin typeface="Calibri" panose="020F0502020204030204" pitchFamily="34" charset="0"/>
            </a:endParaRPr>
          </a:p>
          <a:p>
            <a:pPr marL="40005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The chapter is available here: </a:t>
            </a:r>
            <a:r>
              <a:rPr lang="en-US" sz="1400" b="0" i="0" u="sng" dirty="0">
                <a:solidFill>
                  <a:srgbClr val="0078D7"/>
                </a:solidFill>
                <a:effectLst/>
                <a:latin typeface="Calibri" panose="020F0502020204030204" pitchFamily="34" charset="0"/>
                <a:hlinkClick r:id="rId2" tooltip="https://esh-docdb.fnal.gov/cgi-bin/sso/ShowDocument?docid=3353"/>
              </a:rPr>
              <a:t>https://esh-docdb.fnal.gov/cgi-bin/sso/ShowDocument?docid=3353</a:t>
            </a:r>
            <a:endParaRPr lang="en-US" sz="1800" dirty="0">
              <a:solidFill>
                <a:srgbClr val="21212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B3B07696-A5A5-6FD9-5BD9-08D1D2E38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78098"/>
            <a:ext cx="8571220" cy="302546"/>
          </a:xfrm>
        </p:spPr>
        <p:txBody>
          <a:bodyPr>
            <a:normAutofit fontScale="90000"/>
          </a:bodyPr>
          <a:lstStyle/>
          <a:p>
            <a:r>
              <a:rPr lang="en-US" sz="2000" dirty="0"/>
              <a:t>FESHM updates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51523062-6805-1C38-1D1F-3CA5F2CEDED3}"/>
              </a:ext>
            </a:extLst>
          </p:cNvPr>
          <p:cNvSpPr txBox="1">
            <a:spLocks/>
          </p:cNvSpPr>
          <p:nvPr/>
        </p:nvSpPr>
        <p:spPr>
          <a:xfrm>
            <a:off x="304800" y="2622263"/>
            <a:ext cx="8470156" cy="267197"/>
          </a:xfrm>
          <a:prstGeom prst="rect">
            <a:avLst/>
          </a:prstGeom>
        </p:spPr>
        <p:txBody>
          <a:bodyPr lIns="0" tIns="0" rIns="0" bIns="0" anchor="b" anchorCtr="0">
            <a:normAutofit fontScale="92500" lnSpcReduction="10000"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000" dirty="0"/>
              <a:t>FESHM Chapter Out for Comment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F511E8-B763-6579-0924-8B2294B7E3A6}"/>
              </a:ext>
            </a:extLst>
          </p:cNvPr>
          <p:cNvSpPr txBox="1"/>
          <p:nvPr/>
        </p:nvSpPr>
        <p:spPr>
          <a:xfrm>
            <a:off x="203735" y="2889461"/>
            <a:ext cx="8571221" cy="1767600"/>
          </a:xfrm>
          <a:prstGeom prst="rect">
            <a:avLst/>
          </a:prstGeom>
          <a:noFill/>
        </p:spPr>
        <p:txBody>
          <a:bodyPr wrap="square">
            <a:normAutofit fontScale="77500" lnSpcReduction="20000"/>
          </a:bodyPr>
          <a:lstStyle/>
          <a:p>
            <a:pPr>
              <a:defRPr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Chapter 7020 – ES&amp;H Program for Subcontractor Safety Other Than Construction </a:t>
            </a:r>
          </a:p>
          <a:p>
            <a:pPr lvl="1" indent="-342900">
              <a:defRPr/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Open for lab-wide comments until 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</a:rPr>
              <a:t>March 14</a:t>
            </a:r>
            <a:r>
              <a:rPr lang="en-US" sz="1800" b="1" baseline="30000" dirty="0">
                <a:solidFill>
                  <a:schemeClr val="accent6">
                    <a:lumMod val="50000"/>
                  </a:schemeClr>
                </a:solidFill>
              </a:rPr>
              <a:t>th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</a:rPr>
              <a:t>, 2023</a:t>
            </a:r>
          </a:p>
          <a:p>
            <a:pPr lvl="1" indent="-342900">
              <a:defRPr/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Changes are:</a:t>
            </a:r>
          </a:p>
          <a:p>
            <a:pPr lvl="2" indent="-34290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Required ESH review of documents</a:t>
            </a:r>
          </a:p>
          <a:p>
            <a:pPr lvl="2" indent="-34290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Added activities to “Higher Level Hazard” category</a:t>
            </a:r>
          </a:p>
          <a:p>
            <a:pPr lvl="2" indent="-34290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Aligned requirements in Section 4 to new terminology and program expectations</a:t>
            </a:r>
          </a:p>
          <a:p>
            <a:pPr lvl="2" indent="-34290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Removed Service Coordinator, Service Manager and Point of Contact, replaced with Subcontractor Coordinator</a:t>
            </a:r>
          </a:p>
          <a:p>
            <a:pPr lvl="1" indent="-342900">
              <a:defRPr/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Link to the draft chapter </a:t>
            </a: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lang="en-US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 indent="-342900">
              <a:defRPr/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Chapter comments required to be entered </a:t>
            </a: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lang="en-US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EBB5EC07-7363-9449-394A-10DDFBBD5C4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3/10/2023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145CFC99-C00F-B30C-9820-4E85583CF8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Broemmelsiek | ARD Meeting</a:t>
            </a:r>
            <a:endParaRPr lang="en-US" b="1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5F7CD782-A560-04A5-7474-48A248C108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174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Reminder to ensure that your employees have Individual Goals in WorkDay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Goals should be in SMART format(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SMART (Specific, Measurable, Action Oriented, Realistic/Relevant, Timebound)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All retained probationary employees must have Individual Goals entered.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With SMART Goals entered and tracked will allow for a more substantive performance evaluation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Manager Goal Setting instructions for teams can be found </a:t>
            </a:r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HERE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Individual Goal Setting instructions can be found </a:t>
            </a:r>
            <a:r>
              <a:rPr lang="en-US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HERE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2">
              <a:buFont typeface="Wingdings" panose="05000000000000000000" pitchFamily="2" charset="2"/>
              <a:buChar char="§"/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1" indent="0">
              <a:buNone/>
            </a:pPr>
            <a:endParaRPr lang="en-US" sz="135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1" indent="0">
              <a:buNone/>
            </a:pPr>
            <a:endParaRPr lang="en-US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§"/>
            </a:pPr>
            <a:endParaRPr lang="en-US" dirty="0"/>
          </a:p>
          <a:p>
            <a:pPr lvl="2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1" y="230268"/>
            <a:ext cx="6515100" cy="32090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/>
              <a:t>Goal Setting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CFC7FD-7CC8-AAE3-D276-21C595A598B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3/10/2023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5AB5E8-6BED-739A-5DDA-3ED729AAEE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Broemmelsiek | ARD Meeting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E6ECEB-EBC3-6BE4-FB8C-926690DA8D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417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Succession Planning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Phase 1 Rollout for senior leaders will occur first; followed by lab wide rollout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Progressive Discipline Policy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Is currently under review by Office of General Counsel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Performance Management (PIPs), Drug/ Alcohol Violations will be separate policies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dirty="0"/>
          </a:p>
          <a:p>
            <a:pPr lvl="2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1" y="230268"/>
            <a:ext cx="6515100" cy="32090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/>
              <a:t>HR Projects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1604B8-358D-6C3D-16F2-3408DD51AA1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3/10/2023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AF6A9E-6E7B-83B9-AE52-71E78F2854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Broemmelsiek | ARD Meeting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8B9374-9420-7D80-0147-5900C6659B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086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>
            <a:extLst>
              <a:ext uri="{FF2B5EF4-FFF2-40B4-BE49-F238E27FC236}">
                <a16:creationId xmlns:a16="http://schemas.microsoft.com/office/drawing/2014/main" id="{F5501AC1-A154-4543-9016-8338BA9C85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AD General News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7EF120DD-77A6-EF67-2F90-7209BDB678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84699" y="689373"/>
            <a:ext cx="6039181" cy="3702746"/>
          </a:xfrm>
        </p:spPr>
        <p:txBody>
          <a:bodyPr>
            <a:normAutofit lnSpcReduction="10000"/>
          </a:bodyPr>
          <a:lstStyle/>
          <a:p>
            <a:r>
              <a:rPr lang="en-US" altLang="en-US" dirty="0"/>
              <a:t>Sasha in Germantown to propose ACE</a:t>
            </a:r>
          </a:p>
          <a:p>
            <a:endParaRPr lang="en-US" altLang="en-US" dirty="0"/>
          </a:p>
          <a:p>
            <a:r>
              <a:rPr lang="en-US" altLang="en-US" dirty="0"/>
              <a:t>Recovering from Power Glitch</a:t>
            </a:r>
          </a:p>
          <a:p>
            <a:endParaRPr lang="en-US" altLang="en-US" dirty="0"/>
          </a:p>
          <a:p>
            <a:r>
              <a:rPr lang="en-US" altLang="en-US" dirty="0"/>
              <a:t>P5 Town Hall March 21-24</a:t>
            </a:r>
          </a:p>
          <a:p>
            <a:pPr lvl="1"/>
            <a:r>
              <a:rPr lang="en-US" altLang="en-US" dirty="0">
                <a:hlinkClick r:id="rId2"/>
              </a:rPr>
              <a:t>https://indico.fnal.gov/event/58272/</a:t>
            </a:r>
            <a:r>
              <a:rPr lang="en-US" altLang="en-US" dirty="0"/>
              <a:t>  </a:t>
            </a:r>
          </a:p>
          <a:p>
            <a:pPr lvl="1"/>
            <a:r>
              <a:rPr lang="en-US" altLang="en-US" dirty="0"/>
              <a:t>Consider attending</a:t>
            </a:r>
          </a:p>
          <a:p>
            <a:pPr lvl="1"/>
            <a:r>
              <a:rPr lang="en-US" altLang="en-US" dirty="0"/>
              <a:t>Encourage abstract submission for 3-5 open remarks</a:t>
            </a:r>
          </a:p>
          <a:p>
            <a:endParaRPr lang="en-US" altLang="en-US" dirty="0"/>
          </a:p>
          <a:p>
            <a:r>
              <a:rPr lang="en-US" altLang="en-US" dirty="0"/>
              <a:t>FY24 President’s Budget Request to be released today:</a:t>
            </a:r>
          </a:p>
          <a:p>
            <a:pPr lvl="1"/>
            <a:r>
              <a:rPr lang="en-US" altLang="en-US" dirty="0">
                <a:hlinkClick r:id="rId3"/>
              </a:rPr>
              <a:t>https://www.whitehouse.gov/omb/budget/</a:t>
            </a:r>
            <a:r>
              <a:rPr lang="en-US" altLang="en-US" dirty="0"/>
              <a:t> </a:t>
            </a:r>
          </a:p>
          <a:p>
            <a:pPr lvl="1"/>
            <a:r>
              <a:rPr lang="en-US" altLang="en-US" dirty="0">
                <a:hlinkClick r:id="rId4"/>
              </a:rPr>
              <a:t>https://www.energy.gov/cfo/listings/budget-justification-supporting-documents</a:t>
            </a:r>
            <a:r>
              <a:rPr lang="en-US" altLang="en-US" dirty="0"/>
              <a:t>  </a:t>
            </a:r>
          </a:p>
          <a:p>
            <a:pPr lvl="1"/>
            <a:endParaRPr lang="en-US" altLang="en-US" dirty="0"/>
          </a:p>
        </p:txBody>
      </p:sp>
      <p:sp>
        <p:nvSpPr>
          <p:cNvPr id="15364" name="Slide Number Placeholder 4">
            <a:extLst>
              <a:ext uri="{FF2B5EF4-FFF2-40B4-BE49-F238E27FC236}">
                <a16:creationId xmlns:a16="http://schemas.microsoft.com/office/drawing/2014/main" id="{155FA9F1-9981-21D5-DB39-4B40A5799C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9982200" y="6477000"/>
            <a:ext cx="83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5CA136F-19D0-46B3-9495-94FE60AE69F7}" type="slidenum">
              <a:rPr lang="en-US" altLang="en-US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90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FEF9F9-B60E-4CAA-AA9A-60F1EDF9BA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xfrm>
            <a:off x="2362200" y="6477000"/>
            <a:ext cx="640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/>
              <a:t>Broemmelsiek | ARD Meeting</a:t>
            </a:r>
            <a:endParaRPr lang="en-US">
              <a:latin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026F1-ACCF-96B2-CA8F-D725DD226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URA Awards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03891-EB28-74D1-B601-B71DF9E91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4453" y="782286"/>
            <a:ext cx="3156365" cy="3740900"/>
          </a:xfrm>
        </p:spPr>
        <p:txBody>
          <a:bodyPr/>
          <a:lstStyle/>
          <a:p>
            <a:r>
              <a:rPr lang="en-US" sz="1400" dirty="0"/>
              <a:t>Accepting Nominations:</a:t>
            </a:r>
          </a:p>
          <a:p>
            <a:pPr lvl="1"/>
            <a:r>
              <a:rPr lang="en-US" sz="1400" dirty="0">
                <a:hlinkClick r:id="rId2"/>
              </a:rPr>
              <a:t>https://ura-hq.org/fellowships-awards/</a:t>
            </a:r>
            <a:endParaRPr lang="en-US" sz="1400" dirty="0"/>
          </a:p>
          <a:p>
            <a:pPr lvl="1"/>
            <a:r>
              <a:rPr lang="en-US" sz="1400" dirty="0"/>
              <a:t>Deadline April 7</a:t>
            </a:r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r>
              <a:rPr lang="en-US" sz="1400" dirty="0"/>
              <a:t>New Engineering Award:</a:t>
            </a:r>
          </a:p>
          <a:p>
            <a:pPr lvl="1"/>
            <a:r>
              <a:rPr lang="en-US" sz="1400" dirty="0">
                <a:hlinkClick r:id="rId3"/>
              </a:rPr>
              <a:t>https://ura-hq.org/fellowships-awards/ura-engineering-award/</a:t>
            </a:r>
            <a:r>
              <a:rPr lang="en-US" sz="1400" dirty="0"/>
              <a:t>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28F330-4925-EF37-BA63-C7A56FFA4C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3184" y="1"/>
            <a:ext cx="3250584" cy="449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883916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C8109F18-D3F1-4F3F-B026-3A27E0AEB3D7}" vid="{5174E10A-46A9-4B77-98F7-96C44A12B2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FNAL_16x9</Template>
  <TotalTime>35</TotalTime>
  <Words>682</Words>
  <Application>Microsoft Office PowerPoint</Application>
  <PresentationFormat>On-screen Show (16:9)</PresentationFormat>
  <Paragraphs>126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Comic Sans MS</vt:lpstr>
      <vt:lpstr>Helvetica</vt:lpstr>
      <vt:lpstr>Symbol</vt:lpstr>
      <vt:lpstr>Times New Roman</vt:lpstr>
      <vt:lpstr>Wingdings</vt:lpstr>
      <vt:lpstr>Fermilab_PPT_090915</vt:lpstr>
      <vt:lpstr>PowerPoint Presentation</vt:lpstr>
      <vt:lpstr>ESH Summary</vt:lpstr>
      <vt:lpstr>Weekly Event</vt:lpstr>
      <vt:lpstr>Event Review Status</vt:lpstr>
      <vt:lpstr>FESHM updates</vt:lpstr>
      <vt:lpstr>Goal Setting</vt:lpstr>
      <vt:lpstr>HR Projects</vt:lpstr>
      <vt:lpstr>AD General News</vt:lpstr>
      <vt:lpstr>URA Awards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R Broemmelsiek</dc:creator>
  <cp:lastModifiedBy>Daniel R Broemmelsiek</cp:lastModifiedBy>
  <cp:revision>1</cp:revision>
  <cp:lastPrinted>2014-01-20T19:40:21Z</cp:lastPrinted>
  <dcterms:created xsi:type="dcterms:W3CDTF">2023-03-10T16:22:31Z</dcterms:created>
  <dcterms:modified xsi:type="dcterms:W3CDTF">2023-03-10T16:58:19Z</dcterms:modified>
</cp:coreProperties>
</file>