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"/>
  </p:notesMasterIdLst>
  <p:sldIdLst>
    <p:sldId id="277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0"/>
    <p:restoredTop sz="96663"/>
  </p:normalViewPr>
  <p:slideViewPr>
    <p:cSldViewPr snapToGrid="0" snapToObjects="1">
      <p:cViewPr varScale="1">
        <p:scale>
          <a:sx n="125" d="100"/>
          <a:sy n="125" d="100"/>
        </p:scale>
        <p:origin x="54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1DA91-91D0-694F-9836-BBEEC926D639}" type="datetimeFigureOut">
              <a:rPr lang="en-US" smtClean="0"/>
              <a:t>3/10/23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FC018-DA64-8044-96DE-7A983052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>
                <a:highlight>
                  <a:srgbClr val="FFFF00"/>
                </a:highlight>
              </a:rPr>
              <a:t>Yellow</a:t>
            </a:r>
            <a:r>
              <a:rPr lang="en-US" sz="1400" dirty="0"/>
              <a:t> highlight is new.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the FAST/IOTA calendar on the home page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Startup for Run4 continues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Cryo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cool-down continues. Cave is ODH 1.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Cold liquid/gas flowing system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LCW issues from 3/23 continue 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Chiller has not been functioning for a month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Fluids Group now has a repair PO with a vendor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Controls issues continue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Gun water PLC is still not functioning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Controls Group looking into it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unauthorized accesses allowed this Monday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Laser, RF Gun, and magnet testing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you to the Dpt. Heads who have signed-off on their systems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accelerators at NML are now in Operational Mode.</a:t>
            </a:r>
          </a:p>
          <a:p>
            <a:pPr lvl="1"/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work on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accelerator related system for FAST or IOTA must be cleared through the FAST/IOTA Machine Coordinator!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b="1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DFC018-DA64-8044-96DE-7A98305266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0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5" y="971552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spcBef>
                <a:spcPts val="1312"/>
              </a:spcBef>
              <a:defRPr sz="2400">
                <a:solidFill>
                  <a:srgbClr val="505050"/>
                </a:solidFill>
              </a:defRPr>
            </a:lvl1pPr>
            <a:lvl2pPr marL="376757" marR="0" indent="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133">
                <a:solidFill>
                  <a:srgbClr val="505050"/>
                </a:solidFill>
              </a:defRPr>
            </a:lvl2pPr>
            <a:lvl3pPr marL="764097" marR="0" indent="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rgbClr val="505050"/>
                </a:solidFill>
              </a:defRPr>
            </a:lvl3pPr>
            <a:lvl4pPr marL="1142971" marR="0" indent="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67">
                <a:solidFill>
                  <a:srgbClr val="505050"/>
                </a:solidFill>
              </a:defRPr>
            </a:lvl4pPr>
            <a:lvl5pPr marL="1519729" marR="0" indent="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 sz="1867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styles.</a:t>
            </a:r>
          </a:p>
          <a:p>
            <a:pPr marL="683667" marR="0" lvl="1" indent="-30691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marL="1071007" marR="0" lvl="2" indent="-30691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447764" marR="0" lvl="3" indent="-304792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dirty="0"/>
              <a:t>Fourth level</a:t>
            </a:r>
          </a:p>
          <a:p>
            <a:pPr marL="1826638" marR="0" lvl="4" indent="-30691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04215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7 Oct. 2022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4" y="6504216"/>
            <a:ext cx="8349491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DRM | FAST/IOTA Departmental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504215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AA69CF24-F572-1D4A-841D-0D6930238C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22041" y="6229315"/>
            <a:ext cx="1477859" cy="2655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E809BEC-FF0E-7C47-ACC3-F2E5E0425E29}"/>
              </a:ext>
            </a:extLst>
          </p:cNvPr>
          <p:cNvSpPr/>
          <p:nvPr userDrawn="1"/>
        </p:nvSpPr>
        <p:spPr>
          <a:xfrm>
            <a:off x="292101" y="6316134"/>
            <a:ext cx="10041468" cy="97367"/>
          </a:xfrm>
          <a:prstGeom prst="rect">
            <a:avLst/>
          </a:prstGeom>
          <a:solidFill>
            <a:srgbClr val="97D7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203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2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0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13ED-DA73-2B44-B3AF-49A557C7FA7F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6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A055036-B616-F113-1D6E-B799C4ED6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80" y="184757"/>
            <a:ext cx="11582400" cy="427877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latin typeface="Helvetica" pitchFamily="2" charset="0"/>
              </a:rPr>
              <a:t>FAST/IOTA 9:00 slides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CD17B7B-BD9D-9600-2DEF-FE58507BE042}"/>
              </a:ext>
            </a:extLst>
          </p:cNvPr>
          <p:cNvSpPr txBox="1">
            <a:spLocks/>
          </p:cNvSpPr>
          <p:nvPr/>
        </p:nvSpPr>
        <p:spPr>
          <a:xfrm>
            <a:off x="350528" y="586484"/>
            <a:ext cx="11455391" cy="567207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7F7F7F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171450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FAST has been down for planned installation work in the enclosure this week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will likely continue into </a:t>
            </a:r>
            <a:r>
              <a:rPr 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next week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Ongoing tasks:	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FAST-GREENS Stage-Ø installation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stripline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BPM beampipe section @ C-Straight in IOTA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700 XFER line to HEA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D601 GV installed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500 vacuum recovering</a:t>
            </a:r>
          </a:p>
          <a:p>
            <a:pPr marL="228600" indent="-171450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Until further notice, AD/HQ and ES&amp;H require that all requested accesses into the FAST/IOTA beamline enclosure must first satisfy the following: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Work-Plan approved by the FAST/IOTA Machine Coordinator (FAST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RunCo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Entrants have an Access Planning meeting with the FAST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RunCo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Entrants receive their enclosure keys from the FAST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RunCo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current FAST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RunCo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is Jamie Santucci </a:t>
            </a:r>
            <a:r>
              <a:rPr lang="en-US" sz="2400" i="1" dirty="0">
                <a:solidFill>
                  <a:srgbClr val="004C97"/>
                </a:solidFill>
              </a:rPr>
              <a:t>(x4996 </a:t>
            </a:r>
            <a:r>
              <a:rPr lang="en-US" sz="2400" dirty="0">
                <a:solidFill>
                  <a:srgbClr val="004C97"/>
                </a:solidFill>
              </a:rPr>
              <a:t>| </a:t>
            </a:r>
            <a:r>
              <a:rPr lang="en-US" sz="2400" i="1" dirty="0">
                <a:solidFill>
                  <a:srgbClr val="004C97"/>
                </a:solidFill>
              </a:rPr>
              <a:t>santucci@fnal.gov)</a:t>
            </a:r>
          </a:p>
          <a:p>
            <a:pPr marL="628650" lvl="1" indent="-171450"/>
            <a:endParaRPr lang="en-US" sz="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7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A1CD-57D5-394E-A642-D6AEB51C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78719"/>
            <a:ext cx="11673015" cy="586299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RunCo Report for IOTA/FAST Meeting 03/10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B79-D90A-644B-ADDB-25CEBE95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7916"/>
            <a:ext cx="12192000" cy="6150681"/>
          </a:xfrm>
        </p:spPr>
        <p:txBody>
          <a:bodyPr vert="horz" lIns="91440" tIns="45720" rIns="91440" bIns="45720" numCol="1" rtlCol="0" anchor="t">
            <a:normAutofit/>
          </a:bodyPr>
          <a:lstStyle/>
          <a:p>
            <a:pPr marL="1143000">
              <a:tabLst>
                <a:tab pos="5821363" algn="l"/>
              </a:tabLst>
            </a:pPr>
            <a:r>
              <a:rPr lang="en-US" sz="3200" b="1" dirty="0">
                <a:solidFill>
                  <a:srgbClr val="FF0000"/>
                </a:solidFill>
              </a:rPr>
              <a:t>Important Dates &amp; misc.:</a:t>
            </a:r>
            <a:r>
              <a:rPr lang="en-US" sz="3200" dirty="0">
                <a:solidFill>
                  <a:srgbClr val="FF0000"/>
                </a:solidFill>
              </a:rPr>
              <a:t> </a:t>
            </a:r>
            <a:r>
              <a:rPr lang="en-US" sz="3200" dirty="0">
                <a:solidFill>
                  <a:srgbClr val="002060"/>
                </a:solidFill>
              </a:rPr>
              <a:t> </a:t>
            </a:r>
            <a:endParaRPr lang="en-US" sz="3200" dirty="0">
              <a:solidFill>
                <a:srgbClr val="002060"/>
              </a:solidFill>
              <a:cs typeface="Calibri"/>
            </a:endParaRPr>
          </a:p>
          <a:p>
            <a:pPr marL="1143000" lvl="1">
              <a:tabLst>
                <a:tab pos="5821363" algn="l"/>
              </a:tabLst>
            </a:pPr>
            <a:r>
              <a:rPr lang="en-US" sz="2800" dirty="0"/>
              <a:t>FAST Run 4: </a:t>
            </a:r>
            <a:r>
              <a:rPr lang="en-US" sz="2800" i="1" dirty="0"/>
              <a:t>4/2022 – </a:t>
            </a:r>
            <a:r>
              <a:rPr lang="en-US" sz="2800" b="1" i="1" dirty="0"/>
              <a:t>TBD</a:t>
            </a:r>
            <a:r>
              <a:rPr lang="en-US" sz="2800" b="1" i="1" baseline="30000" dirty="0"/>
              <a:t>*</a:t>
            </a:r>
          </a:p>
          <a:p>
            <a:pPr lvl="2">
              <a:tabLst>
                <a:tab pos="5821363" algn="l"/>
              </a:tabLst>
            </a:pPr>
            <a:r>
              <a:rPr lang="en-US" sz="2800" i="1" dirty="0">
                <a:cs typeface="Calibri"/>
              </a:rPr>
              <a:t>Science </a:t>
            </a:r>
            <a:r>
              <a:rPr lang="en-US" sz="2800" i="1" u="sng" dirty="0">
                <a:cs typeface="Calibri"/>
              </a:rPr>
              <a:t>soon</a:t>
            </a:r>
            <a:r>
              <a:rPr lang="en-US" sz="2800" i="1" dirty="0">
                <a:cs typeface="Calibri"/>
              </a:rPr>
              <a:t>!!!!!</a:t>
            </a:r>
            <a:endParaRPr lang="en-US" sz="2400" dirty="0">
              <a:cs typeface="Calibri"/>
            </a:endParaRPr>
          </a:p>
          <a:p>
            <a:pPr marL="1143000" lvl="1">
              <a:tabLst>
                <a:tab pos="5821363" algn="l"/>
              </a:tabLst>
            </a:pPr>
            <a:r>
              <a:rPr lang="en-US" sz="3600" dirty="0">
                <a:highlight>
                  <a:srgbClr val="FFFF00"/>
                </a:highlight>
              </a:rPr>
              <a:t>Operations Schedule</a:t>
            </a:r>
            <a:r>
              <a:rPr lang="en-US" sz="3600" baseline="30000" dirty="0"/>
              <a:t>*</a:t>
            </a:r>
            <a:endParaRPr lang="en-US" sz="3600" dirty="0"/>
          </a:p>
          <a:p>
            <a:pPr lvl="2">
              <a:tabLst>
                <a:tab pos="5821363" algn="l"/>
              </a:tabLst>
            </a:pPr>
            <a:r>
              <a:rPr lang="en-US" sz="3200" b="1" dirty="0"/>
              <a:t>Today</a:t>
            </a:r>
            <a:r>
              <a:rPr lang="en-US" sz="3200" dirty="0"/>
              <a:t>:  CA: 700 &amp; MPI</a:t>
            </a:r>
          </a:p>
          <a:p>
            <a:pPr lvl="2">
              <a:tabLst>
                <a:tab pos="5821363" algn="l"/>
              </a:tabLst>
            </a:pPr>
            <a:r>
              <a:rPr lang="en-US" sz="3200" b="1" dirty="0"/>
              <a:t>M-T</a:t>
            </a:r>
            <a:r>
              <a:rPr lang="en-US" sz="3200" dirty="0"/>
              <a:t>:    CA</a:t>
            </a:r>
            <a:r>
              <a:rPr lang="en-US" sz="3200"/>
              <a:t>: C-L </a:t>
            </a:r>
            <a:r>
              <a:rPr lang="en-US" sz="3200" dirty="0"/>
              <a:t>Vacuum (Dave &amp; Co.)</a:t>
            </a:r>
          </a:p>
          <a:p>
            <a:pPr lvl="2">
              <a:tabLst>
                <a:tab pos="5821363" algn="l"/>
              </a:tabLst>
            </a:pPr>
            <a:r>
              <a:rPr lang="en-US" sz="3200" b="1" dirty="0"/>
              <a:t>W-F</a:t>
            </a:r>
            <a:r>
              <a:rPr lang="en-US" sz="3200" dirty="0"/>
              <a:t>: </a:t>
            </a:r>
          </a:p>
          <a:p>
            <a:pPr lvl="3">
              <a:tabLst>
                <a:tab pos="5821363" algn="l"/>
              </a:tabLst>
            </a:pPr>
            <a:r>
              <a:rPr lang="en-US" sz="3000" dirty="0"/>
              <a:t>Gun (</a:t>
            </a:r>
            <a:r>
              <a:rPr lang="en-US" sz="3000" dirty="0" err="1"/>
              <a:t>Jinhao</a:t>
            </a:r>
            <a:r>
              <a:rPr lang="en-US" sz="3000" dirty="0"/>
              <a:t>) </a:t>
            </a:r>
          </a:p>
          <a:p>
            <a:pPr lvl="3">
              <a:tabLst>
                <a:tab pos="5821363" algn="l"/>
              </a:tabLst>
            </a:pPr>
            <a:r>
              <a:rPr lang="en-US" sz="3000" dirty="0"/>
              <a:t>Run to IOTA</a:t>
            </a:r>
            <a:r>
              <a:rPr lang="en-US" sz="3000" baseline="30000" dirty="0"/>
              <a:t>*</a:t>
            </a:r>
            <a:endParaRPr lang="en-US" sz="2400" baseline="30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C23DAD-CD01-B4B8-5B06-5587FB66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88037" y="6700058"/>
            <a:ext cx="4003963" cy="157942"/>
          </a:xfrm>
        </p:spPr>
        <p:txBody>
          <a:bodyPr/>
          <a:lstStyle/>
          <a:p>
            <a:r>
              <a:rPr lang="en-US" sz="800" dirty="0"/>
              <a:t>( * Subject to change. Terms and conditions apply. Offer not valid in TX, KS, AR, GA, or FL)</a:t>
            </a:r>
          </a:p>
        </p:txBody>
      </p:sp>
    </p:spTree>
    <p:extLst>
      <p:ext uri="{BB962C8B-B14F-4D97-AF65-F5344CB8AC3E}">
        <p14:creationId xmlns:p14="http://schemas.microsoft.com/office/powerpoint/2010/main" val="840824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26863</TotalTime>
  <Words>343</Words>
  <Application>Microsoft Macintosh PowerPoint</Application>
  <PresentationFormat>Widescreen</PresentationFormat>
  <Paragraphs>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Helvetica</vt:lpstr>
      <vt:lpstr>Wingdings</vt:lpstr>
      <vt:lpstr>Office Theme</vt:lpstr>
      <vt:lpstr>FAST/IOTA 9:00 slides</vt:lpstr>
      <vt:lpstr>RunCo Report for IOTA/FAST Meeting 03/10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IOTA/FAST: Shutdown for upgrade Shutdown Coordinator: Jamie Santucci</dc:title>
  <dc:creator>James K Santucci</dc:creator>
  <cp:lastModifiedBy>James K Santucci</cp:lastModifiedBy>
  <cp:revision>648</cp:revision>
  <cp:lastPrinted>2023-02-03T01:04:41Z</cp:lastPrinted>
  <dcterms:created xsi:type="dcterms:W3CDTF">2020-05-08T13:38:44Z</dcterms:created>
  <dcterms:modified xsi:type="dcterms:W3CDTF">2023-03-10T18:22:56Z</dcterms:modified>
</cp:coreProperties>
</file>