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65" r:id="rId4"/>
    <p:sldId id="264" r:id="rId5"/>
    <p:sldId id="258" r:id="rId6"/>
    <p:sldId id="261" r:id="rId7"/>
    <p:sldId id="260" r:id="rId8"/>
    <p:sldId id="262" r:id="rId9"/>
    <p:sldId id="263" r:id="rId10"/>
    <p:sldId id="259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7A00"/>
    <a:srgbClr val="00FF00"/>
    <a:srgbClr val="00FFFF"/>
    <a:srgbClr val="FFFF00"/>
    <a:srgbClr val="FF5555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784" autoAdjust="0"/>
  </p:normalViewPr>
  <p:slideViewPr>
    <p:cSldViewPr snapToGrid="0" snapToObjects="1" showGuides="1">
      <p:cViewPr varScale="1">
        <p:scale>
          <a:sx n="99" d="100"/>
          <a:sy n="99" d="100"/>
        </p:scale>
        <p:origin x="1926" y="9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9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77669" y="6504213"/>
            <a:ext cx="79368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906C9-27F5-4A0E-94BB-80F524E2FC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Steve Boi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D4AE8-B26A-4FEB-8502-F9C5D9B9C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Muon Campus Report - 03/10/2023</a:t>
            </a:r>
          </a:p>
        </p:txBody>
      </p:sp>
    </p:spTree>
    <p:extLst>
      <p:ext uri="{BB962C8B-B14F-4D97-AF65-F5344CB8AC3E}">
        <p14:creationId xmlns:p14="http://schemas.microsoft.com/office/powerpoint/2010/main" val="2806220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01FA3B-62DF-4941-B84E-C6F7F53C6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Mu2e studies</a:t>
            </a:r>
          </a:p>
          <a:p>
            <a:pPr lvl="1"/>
            <a:r>
              <a:rPr lang="en-US" dirty="0"/>
              <a:t>Prepare DR for resonant extraction with ESS2 only.</a:t>
            </a:r>
          </a:p>
          <a:p>
            <a:pPr lvl="2"/>
            <a:r>
              <a:rPr lang="en-US" dirty="0"/>
              <a:t>BPM commissioning.</a:t>
            </a:r>
          </a:p>
          <a:p>
            <a:pPr lvl="2"/>
            <a:r>
              <a:rPr lang="en-US" dirty="0"/>
              <a:t>ESS conditioning.</a:t>
            </a:r>
          </a:p>
          <a:p>
            <a:pPr lvl="2"/>
            <a:r>
              <a:rPr lang="en-US" b="1" dirty="0"/>
              <a:t>Resonant Extraction</a:t>
            </a:r>
            <a:r>
              <a:rPr lang="en-US" dirty="0"/>
              <a:t>.</a:t>
            </a:r>
          </a:p>
          <a:p>
            <a:r>
              <a:rPr lang="en-US" dirty="0"/>
              <a:t>g-2 running between Mu2e study time.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784DF6-0C6D-4616-8A56-1577CCBC8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Prospects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DA0ED-2BB1-4473-A374-D614266BE6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A6998-921F-4067-A376-98241DBB9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85C5-690B-4BC5-8A66-A2F1E2B4E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918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FEDF0B-13B8-42CC-BD2F-AA6E50765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Saturday/Sunday/Monday/Tuesday: beam to g-2.</a:t>
            </a:r>
          </a:p>
          <a:p>
            <a:r>
              <a:rPr lang="en-US" dirty="0"/>
              <a:t>Wednesday: </a:t>
            </a:r>
          </a:p>
          <a:p>
            <a:pPr lvl="1"/>
            <a:r>
              <a:rPr lang="en-US" dirty="0"/>
              <a:t>Mu2e studies planned – cancelled due to </a:t>
            </a:r>
            <a:r>
              <a:rPr lang="en-US" dirty="0" err="1"/>
              <a:t>Linac</a:t>
            </a:r>
            <a:r>
              <a:rPr lang="en-US" dirty="0"/>
              <a:t> work.</a:t>
            </a:r>
          </a:p>
          <a:p>
            <a:pPr lvl="1"/>
            <a:r>
              <a:rPr lang="en-US" dirty="0"/>
              <a:t>AP0 rad detector changeout.</a:t>
            </a:r>
          </a:p>
          <a:p>
            <a:pPr lvl="1"/>
            <a:r>
              <a:rPr lang="en-US" dirty="0"/>
              <a:t>Timing card in crate 51 replaced, save file 635.</a:t>
            </a:r>
          </a:p>
          <a:p>
            <a:r>
              <a:rPr lang="en-US" dirty="0"/>
              <a:t>Thursday:</a:t>
            </a:r>
          </a:p>
          <a:p>
            <a:pPr lvl="1"/>
            <a:r>
              <a:rPr lang="en-US" dirty="0"/>
              <a:t>Mu2e studies planned – cancelled due to sitewide power glitch.</a:t>
            </a:r>
          </a:p>
          <a:p>
            <a:pPr lvl="1"/>
            <a:r>
              <a:rPr lang="en-US" dirty="0"/>
              <a:t>AP0 Remnant LCW system had significant leaks on M:Q108A and M:Q108C, several hundred gallons in the tunnel.</a:t>
            </a:r>
          </a:p>
          <a:p>
            <a:pPr lvl="2"/>
            <a:r>
              <a:rPr lang="en-US" dirty="0"/>
              <a:t>Sprayed HEPA system, EF3 blower motor reported ground fault.</a:t>
            </a:r>
          </a:p>
          <a:p>
            <a:pPr lvl="2"/>
            <a:r>
              <a:rPr lang="en-US" dirty="0"/>
              <a:t>Leaks were quickly repaired, water pushed into sumps, and fan put on EF3 to dry it. </a:t>
            </a:r>
            <a:r>
              <a:rPr lang="en-US" dirty="0">
                <a:solidFill>
                  <a:srgbClr val="007A00"/>
                </a:solidFill>
              </a:rPr>
              <a:t>Special thanks to Fluids and Ops for their effort!</a:t>
            </a:r>
          </a:p>
          <a:p>
            <a:pPr lvl="1"/>
            <a:r>
              <a:rPr lang="en-US" dirty="0"/>
              <a:t>AP0 target blower maintenance was performed.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AB5C6-29CD-4155-B7FB-966B9C3BB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and Issues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317CECE-418E-48D0-BC97-91502730D5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7D1035-F01C-4E4F-A80B-118B593F7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C8E56C-B153-4CD5-8ECF-53981E260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65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BA3951-BC7A-DE94-F444-8084EB9A0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Thursday:</a:t>
            </a:r>
          </a:p>
          <a:p>
            <a:pPr lvl="1"/>
            <a:r>
              <a:rPr lang="en-US" dirty="0"/>
              <a:t>Vacuum was slow to recover in F-17 at the junction between P2 and M1 line.</a:t>
            </a:r>
          </a:p>
          <a:p>
            <a:pPr lvl="2"/>
            <a:r>
              <a:rPr lang="en-US" dirty="0"/>
              <a:t>Pumps have been repeatedly tripping.</a:t>
            </a:r>
          </a:p>
          <a:p>
            <a:r>
              <a:rPr lang="en-US" dirty="0"/>
              <a:t>Today:</a:t>
            </a:r>
          </a:p>
          <a:p>
            <a:pPr lvl="1"/>
            <a:r>
              <a:rPr lang="en-US" dirty="0">
                <a:solidFill>
                  <a:srgbClr val="007A00"/>
                </a:solidFill>
              </a:rPr>
              <a:t>Permission to begin commissioning resonant extraction from the delivery ring was granted!</a:t>
            </a:r>
          </a:p>
          <a:p>
            <a:pPr lvl="1"/>
            <a:r>
              <a:rPr lang="en-US" dirty="0"/>
              <a:t>Started up EF3 motor on HEPA system.</a:t>
            </a:r>
          </a:p>
          <a:p>
            <a:pPr lvl="1"/>
            <a:r>
              <a:rPr lang="en-US" dirty="0"/>
              <a:t>Access AP0 Pre-Vault:</a:t>
            </a:r>
          </a:p>
          <a:p>
            <a:pPr lvl="2"/>
            <a:r>
              <a:rPr lang="en-US" dirty="0"/>
              <a:t>Double check EF3 and remove fan prior to beam delivery.</a:t>
            </a:r>
          </a:p>
          <a:p>
            <a:pPr lvl="1"/>
            <a:r>
              <a:rPr lang="en-US" dirty="0"/>
              <a:t>Await beam delivery.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54EF3B-3356-29D4-9547-247873B9F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and Issues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ED44A-0461-D2D2-6B1A-0BD86F25E4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74DE9-672A-0DDF-11BD-F67059D30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CBD3B-38A0-4BE9-7B26-B1A44D5DC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8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DC529BB-AA50-A4CD-0B42-D1A363D3A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110617" y="1531739"/>
            <a:ext cx="5059363" cy="379452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E0A90B-F8E2-5927-2068-3AF348207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Remnant LCW Leaks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4ABA7-6CFD-69FC-4114-65F9D17BB0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C3BC7-FACA-68DD-7D03-C910911D1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20BFB-B8B1-5CB5-C0EA-76F890B97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D0B907-0204-5A30-3DB2-692D0BBC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273" y="2857489"/>
            <a:ext cx="4134924" cy="3101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153709-1CCC-B361-9248-BE86E91D9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273" y="899318"/>
            <a:ext cx="2098715" cy="1958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846B8C-7084-3CBF-9370-9474CB946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988" y="899318"/>
            <a:ext cx="2036209" cy="19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65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7BB3272-2467-4535-A97E-5EB469283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29788" y="1081864"/>
            <a:ext cx="6046042" cy="483873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C16110-2D17-40B9-8145-AA1DDD6D9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to g-2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530F0-2B74-41DB-B872-3C900DA46A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9AE77-92B7-4A9D-9206-B93CA9D01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6F34F-FC70-4895-9564-75EE06531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65A4CF-AFF2-4517-9507-E0A2A212E993}"/>
                  </a:ext>
                </a:extLst>
              </p:cNvPr>
              <p:cNvSpPr txBox="1"/>
              <p:nvPr/>
            </p:nvSpPr>
            <p:spPr>
              <a:xfrm>
                <a:off x="6277019" y="1608405"/>
                <a:ext cx="2799869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FF00"/>
                    </a:solidFill>
                  </a:rPr>
                  <a:t>Protons to AP0 Target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FF5555"/>
                    </a:solidFill>
                  </a:rPr>
                  <a:t>g-2 Calorimeter-Tagged Muon Decays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555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5555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5555"/>
                            </a:solidFill>
                            <a:latin typeface="Cambria Math" panose="02040503050406030204" pitchFamily="18" charset="0"/>
                          </a:rPr>
                          <m:t>24 </m:t>
                        </m:r>
                        <m:r>
                          <a:rPr lang="en-US" b="0" i="1" smtClean="0">
                            <a:solidFill>
                              <a:srgbClr val="FF5555"/>
                            </a:solidFill>
                            <a:latin typeface="Cambria Math" panose="02040503050406030204" pitchFamily="18" charset="0"/>
                          </a:rPr>
                          <m:t>𝑐𝑎𝑙𝑜𝑠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FF555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5555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5555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5555"/>
                    </a:solidFill>
                  </a:rPr>
                  <a:t>)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FFFF00"/>
                    </a:solidFill>
                    <a:effectLst>
                      <a:glow rad="114300">
                        <a:schemeClr val="accent6">
                          <a:lumMod val="50000"/>
                          <a:alpha val="40000"/>
                        </a:schemeClr>
                      </a:glow>
                    </a:effectLst>
                  </a:rPr>
                  <a:t>g-2 T0 Detector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FFFF"/>
                    </a:solidFill>
                  </a:rPr>
                  <a:t>Delivery Ring Abort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65A4CF-AFF2-4517-9507-E0A2A212E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019" y="1608405"/>
                <a:ext cx="2799869" cy="3785652"/>
              </a:xfrm>
              <a:prstGeom prst="rect">
                <a:avLst/>
              </a:prstGeom>
              <a:blipFill>
                <a:blip r:embed="rId3"/>
                <a:stretch>
                  <a:fillRect l="-5447" t="-1288" r="-5229" b="-2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084B884-B27E-4AD9-8D8E-62CC6B5E8DE6}"/>
              </a:ext>
            </a:extLst>
          </p:cNvPr>
          <p:cNvSpPr txBox="1"/>
          <p:nvPr/>
        </p:nvSpPr>
        <p:spPr>
          <a:xfrm rot="16200000">
            <a:off x="4777786" y="3105930"/>
            <a:ext cx="646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glow rad="127000">
                    <a:schemeClr val="accent6">
                      <a:lumMod val="50000"/>
                      <a:alpha val="72000"/>
                    </a:schemeClr>
                  </a:glow>
                </a:effectLst>
              </a:rPr>
              <a:t>Power</a:t>
            </a:r>
            <a:br>
              <a:rPr lang="en-US" sz="1400" dirty="0">
                <a:solidFill>
                  <a:schemeClr val="bg1"/>
                </a:solidFill>
                <a:effectLst>
                  <a:glow rad="127000">
                    <a:schemeClr val="accent6">
                      <a:lumMod val="50000"/>
                      <a:alpha val="72000"/>
                    </a:schemeClr>
                  </a:glow>
                </a:effectLst>
              </a:rPr>
            </a:br>
            <a:r>
              <a:rPr lang="en-US" sz="1400" dirty="0">
                <a:solidFill>
                  <a:schemeClr val="bg1"/>
                </a:solidFill>
                <a:effectLst>
                  <a:glow rad="127000">
                    <a:schemeClr val="accent6">
                      <a:lumMod val="50000"/>
                      <a:alpha val="72000"/>
                    </a:schemeClr>
                  </a:glow>
                </a:effectLst>
              </a:rPr>
              <a:t>Glitch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1C9AA3-3137-D33A-D0F6-AEBC3A154115}"/>
              </a:ext>
            </a:extLst>
          </p:cNvPr>
          <p:cNvSpPr txBox="1"/>
          <p:nvPr/>
        </p:nvSpPr>
        <p:spPr>
          <a:xfrm rot="16200000">
            <a:off x="3855658" y="3213651"/>
            <a:ext cx="989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effectLst>
                  <a:glow rad="127000">
                    <a:schemeClr val="accent6">
                      <a:lumMod val="50000"/>
                      <a:alpha val="72000"/>
                    </a:schemeClr>
                  </a:glow>
                </a:effectLst>
              </a:rPr>
              <a:t>Linac</a:t>
            </a:r>
            <a:r>
              <a:rPr lang="en-US" sz="1400" dirty="0">
                <a:solidFill>
                  <a:schemeClr val="bg1"/>
                </a:solidFill>
                <a:effectLst>
                  <a:glow rad="127000">
                    <a:schemeClr val="accent6">
                      <a:lumMod val="50000"/>
                      <a:alpha val="72000"/>
                    </a:schemeClr>
                  </a:glow>
                </a:effectLst>
              </a:rPr>
              <a:t> Work</a:t>
            </a:r>
          </a:p>
        </p:txBody>
      </p:sp>
    </p:spTree>
    <p:extLst>
      <p:ext uri="{BB962C8B-B14F-4D97-AF65-F5344CB8AC3E}">
        <p14:creationId xmlns:p14="http://schemas.microsoft.com/office/powerpoint/2010/main" val="2310308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2B25A-1DB5-40F9-A178-FE8793118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g-2 Protons on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A27B5-09C0-48C9-9B40-73D0E38061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B7F37-09D7-4388-8268-3DE4B1C0BD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E56FB-0074-4EA8-AB34-1217B751F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5EF0DC-AE19-6DF3-3CD2-05A19A54D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8" y="1142998"/>
            <a:ext cx="6857999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35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D21A82-E813-4757-9C03-C20EFBD45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g-2 Protons on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C124A-CEB7-4024-8A64-1960162BA2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D1088-FE25-4B6B-80AA-474342FA46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3A71F-5093-4377-AD86-D4F06AFD0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065E26-94CA-ED32-8DBE-630A40CC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82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CF371B-E9CC-4CD0-8114-F4C1BDF96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g-2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9BBF0-7334-4373-BC56-1FBCE18CAE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5DA56-D1F1-4271-95ED-ADCA8E829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7A13E-7893-461D-9518-AF2B6AC3D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050" name="Picture 2" descr="CTAG cumulative loading, please wait...">
            <a:extLst>
              <a:ext uri="{FF2B5EF4-FFF2-40B4-BE49-F238E27FC236}">
                <a16:creationId xmlns:a16="http://schemas.microsoft.com/office/drawing/2014/main" id="{3499C723-A5DC-3AE8-D62F-28892DCB51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9565"/>
            <a:ext cx="8672513" cy="49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207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TAG cumulative loading, please wait...">
            <a:extLst>
              <a:ext uri="{FF2B5EF4-FFF2-40B4-BE49-F238E27FC236}">
                <a16:creationId xmlns:a16="http://schemas.microsoft.com/office/drawing/2014/main" id="{8A391078-69B7-9A42-A159-0CE235201B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70" y="1306667"/>
            <a:ext cx="5852172" cy="438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34D0D0-B06B-4CA3-8DA7-907A3A4E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g-2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D6095-DE97-422C-8E80-E0CA060C35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03/10/2023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B448-450D-4B78-AC52-5C0108115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Muon Campus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6CE75-CF2F-43E4-A5D8-06DC09612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B5A528-CA44-4D76-938E-21D87D6A12CB}"/>
              </a:ext>
            </a:extLst>
          </p:cNvPr>
          <p:cNvSpPr txBox="1"/>
          <p:nvPr/>
        </p:nvSpPr>
        <p:spPr>
          <a:xfrm>
            <a:off x="6096798" y="3429000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A00"/>
                </a:solidFill>
              </a:rPr>
              <a:t>2.18 BNL</a:t>
            </a:r>
          </a:p>
        </p:txBody>
      </p:sp>
    </p:spTree>
    <p:extLst>
      <p:ext uri="{BB962C8B-B14F-4D97-AF65-F5344CB8AC3E}">
        <p14:creationId xmlns:p14="http://schemas.microsoft.com/office/powerpoint/2010/main" val="270296692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8" id="{8CC8AC50-A9CA-7F4B-BFA5-9BE337716F4E}" vid="{D9B41E3C-529C-7B49-9BBD-8F1C9DF381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FNAL_PowerPoint_4x3-seasons_010521</Template>
  <TotalTime>3092</TotalTime>
  <Words>320</Words>
  <Application>Microsoft Office PowerPoint</Application>
  <PresentationFormat>On-screen Show (4:3)</PresentationFormat>
  <Paragraphs>75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Cambria Math</vt:lpstr>
      <vt:lpstr>Helvetica</vt:lpstr>
      <vt:lpstr>Fermilab_PPT_090815</vt:lpstr>
      <vt:lpstr>PowerPoint Presentation</vt:lpstr>
      <vt:lpstr>Overview and Issues</vt:lpstr>
      <vt:lpstr>Overview and Issues</vt:lpstr>
      <vt:lpstr>Remnant LCW Leaks</vt:lpstr>
      <vt:lpstr>Beam to g-2</vt:lpstr>
      <vt:lpstr>g-2 Protons on Target</vt:lpstr>
      <vt:lpstr>g-2 Protons on Target</vt:lpstr>
      <vt:lpstr>g-2 Performance</vt:lpstr>
      <vt:lpstr>g-2 Performance</vt:lpstr>
      <vt:lpstr>Future Prospects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Boi</dc:creator>
  <cp:lastModifiedBy>Boi</cp:lastModifiedBy>
  <cp:revision>42</cp:revision>
  <cp:lastPrinted>2014-01-20T19:40:21Z</cp:lastPrinted>
  <dcterms:created xsi:type="dcterms:W3CDTF">2022-03-03T20:48:50Z</dcterms:created>
  <dcterms:modified xsi:type="dcterms:W3CDTF">2023-03-10T14:30:34Z</dcterms:modified>
</cp:coreProperties>
</file>