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6" r:id="rId3"/>
    <p:sldId id="267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D4D96"/>
    <a:srgbClr val="FF8C00"/>
    <a:srgbClr val="50C878"/>
    <a:srgbClr val="404040"/>
    <a:srgbClr val="505050"/>
    <a:srgbClr val="004C97"/>
    <a:srgbClr val="63666A"/>
    <a:srgbClr val="A7A8AA"/>
    <a:srgbClr val="003087"/>
    <a:srgbClr val="0F2D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/>
  </p:normalViewPr>
  <p:slideViewPr>
    <p:cSldViewPr snapToGrid="0" snapToObjects="1">
      <p:cViewPr varScale="1">
        <p:scale>
          <a:sx n="130" d="100"/>
          <a:sy n="130" d="100"/>
        </p:scale>
        <p:origin x="122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3/10/2023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3/10/2023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3/10/2023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3/10/2023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3/10/2023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3/10/2023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3/10/2023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3/10/2023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3/10/2023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3/10/2023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3/10/2023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3/10/2023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6A79650-FDD2-DD96-AD13-BB2CF3EA61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925348"/>
            <a:ext cx="5138750" cy="4101350"/>
          </a:xfrm>
          <a:prstGeom prst="rect">
            <a:avLst/>
          </a:prstGeom>
        </p:spPr>
      </p:pic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Linac/Preacc Operation (Mar 3 – Mar 10)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3/10/2023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John Stanton | Friday 9 o’clock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6" name="Title 6">
            <a:extLst>
              <a:ext uri="{FF2B5EF4-FFF2-40B4-BE49-F238E27FC236}">
                <a16:creationId xmlns:a16="http://schemas.microsoft.com/office/drawing/2014/main" id="{DA62B3BA-8921-91EC-74B8-E3E421D9E06A}"/>
              </a:ext>
            </a:extLst>
          </p:cNvPr>
          <p:cNvSpPr txBox="1">
            <a:spLocks/>
          </p:cNvSpPr>
          <p:nvPr/>
        </p:nvSpPr>
        <p:spPr>
          <a:xfrm>
            <a:off x="5260968" y="2911030"/>
            <a:ext cx="3760814" cy="402927"/>
          </a:xfrm>
          <a:prstGeom prst="rect">
            <a:avLst/>
          </a:prstGeom>
          <a:noFill/>
        </p:spPr>
        <p:txBody>
          <a:bodyPr lIns="0" tIns="0" rIns="0" bIns="0" anchor="b" anchorCtr="0"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4C97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Geneva" charset="0"/>
                <a:cs typeface="ＭＳ Ｐゴシック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Geneva" charset="0"/>
                <a:cs typeface="ＭＳ Ｐゴシック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Geneva" charset="0"/>
                <a:cs typeface="ＭＳ Ｐゴシック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Geneva" charset="0"/>
                <a:cs typeface="ＭＳ Ｐゴシック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2000" dirty="0"/>
              <a:t>LINAC: (24 hr 33 min) 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ABB3D0B-32D1-96A6-F3B0-7F9C2E5FCEDB}"/>
              </a:ext>
            </a:extLst>
          </p:cNvPr>
          <p:cNvSpPr txBox="1">
            <a:spLocks/>
          </p:cNvSpPr>
          <p:nvPr/>
        </p:nvSpPr>
        <p:spPr>
          <a:xfrm>
            <a:off x="4923686" y="927436"/>
            <a:ext cx="4435378" cy="285584"/>
          </a:xfrm>
          <a:prstGeom prst="rect">
            <a:avLst/>
          </a:prstGeom>
          <a:noFill/>
        </p:spPr>
        <p:txBody>
          <a:bodyPr lIns="0" tIns="0" rIns="0" bIns="0" anchor="b" anchorCtr="0"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4C97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Geneva" charset="0"/>
                <a:cs typeface="ＭＳ Ｐゴシック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Geneva" charset="0"/>
                <a:cs typeface="ＭＳ Ｐゴシック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Geneva" charset="0"/>
                <a:cs typeface="ＭＳ Ｐゴシック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Geneva" charset="0"/>
                <a:cs typeface="ＭＳ Ｐゴシック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2000" dirty="0"/>
              <a:t>PREACC: (5 min) 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F4A55B0-87BB-D98A-620E-8B04C17F6BB9}"/>
              </a:ext>
            </a:extLst>
          </p:cNvPr>
          <p:cNvSpPr txBox="1">
            <a:spLocks/>
          </p:cNvSpPr>
          <p:nvPr/>
        </p:nvSpPr>
        <p:spPr>
          <a:xfrm>
            <a:off x="311848" y="5051099"/>
            <a:ext cx="6675105" cy="249050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505050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50" b="1" u="sng" dirty="0">
                <a:solidFill>
                  <a:srgbClr val="0D4D96"/>
                </a:solidFill>
                <a:sym typeface="Wingdings" panose="05000000000000000000" pitchFamily="2" charset="2"/>
              </a:rPr>
              <a:t>Issues: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050" b="1" dirty="0">
                <a:solidFill>
                  <a:srgbClr val="0D4D96"/>
                </a:solidFill>
                <a:sym typeface="Wingdings" panose="05000000000000000000" pitchFamily="2" charset="2"/>
              </a:rPr>
              <a:t>Sa/Sun: KRF2 VXI module swap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050" b="1" dirty="0">
                <a:solidFill>
                  <a:srgbClr val="0D4D96"/>
                </a:solidFill>
                <a:sym typeface="Wingdings" panose="05000000000000000000" pitchFamily="2" charset="2"/>
              </a:rPr>
              <a:t>Mon: L:GR5MID instability inhibiting beam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050" b="1" dirty="0">
                <a:solidFill>
                  <a:srgbClr val="0D4D96"/>
                </a:solidFill>
                <a:sym typeface="Wingdings" panose="05000000000000000000" pitchFamily="2" charset="2"/>
              </a:rPr>
              <a:t>W: Access day (Tank 5 Vac, KRF2/5 diagnostics, LRF2 PA change)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050" b="1" dirty="0">
                <a:solidFill>
                  <a:srgbClr val="0D4D96"/>
                </a:solidFill>
                <a:sym typeface="Wingdings" panose="05000000000000000000" pitchFamily="2" charset="2"/>
              </a:rPr>
              <a:t>Th: Power glitch, spoiled vacuum at Tank 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050" b="1" dirty="0">
                <a:solidFill>
                  <a:srgbClr val="0D4D96"/>
                </a:solidFill>
                <a:sym typeface="Wingdings" panose="05000000000000000000" pitchFamily="2" charset="2"/>
              </a:rPr>
              <a:t>F: QPS212, Tank 5 vacuum not recovering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050" b="1" dirty="0">
                <a:solidFill>
                  <a:srgbClr val="0D4D96"/>
                </a:solidFill>
                <a:sym typeface="Wingdings" panose="05000000000000000000" pitchFamily="2" charset="2"/>
              </a:rPr>
              <a:t>All Week: LRF2 OV Trips (corrected by PA change), KRF2 phase instability, CS Faults at KRF2/5</a:t>
            </a:r>
          </a:p>
          <a:p>
            <a:pPr marL="0" indent="0">
              <a:buNone/>
            </a:pPr>
            <a:endParaRPr lang="en-US" sz="1400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endParaRPr lang="en-US" sz="1400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endParaRPr lang="en-US" sz="1400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C298E82-800E-4C2E-BC0F-2C304FE1CD97}"/>
              </a:ext>
            </a:extLst>
          </p:cNvPr>
          <p:cNvSpPr txBox="1">
            <a:spLocks/>
          </p:cNvSpPr>
          <p:nvPr/>
        </p:nvSpPr>
        <p:spPr>
          <a:xfrm>
            <a:off x="5449567" y="5051098"/>
            <a:ext cx="3423193" cy="1464001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505050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US" sz="1050" b="1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1050" b="1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1400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endParaRPr lang="en-US" sz="1400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endParaRPr lang="en-US" sz="1400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</p:txBody>
      </p:sp>
      <p:sp>
        <p:nvSpPr>
          <p:cNvPr id="11" name="Left Bracket 10">
            <a:extLst>
              <a:ext uri="{FF2B5EF4-FFF2-40B4-BE49-F238E27FC236}">
                <a16:creationId xmlns:a16="http://schemas.microsoft.com/office/drawing/2014/main" id="{3260117E-54D1-F077-F3B0-8EDFDC8A4355}"/>
              </a:ext>
            </a:extLst>
          </p:cNvPr>
          <p:cNvSpPr/>
          <p:nvPr/>
        </p:nvSpPr>
        <p:spPr>
          <a:xfrm rot="5400000">
            <a:off x="2112970" y="2174969"/>
            <a:ext cx="45719" cy="73398"/>
          </a:xfrm>
          <a:prstGeom prst="leftBracke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6277243-0C27-D38E-D4A0-604BEAFB4249}"/>
              </a:ext>
            </a:extLst>
          </p:cNvPr>
          <p:cNvSpPr txBox="1"/>
          <p:nvPr/>
        </p:nvSpPr>
        <p:spPr>
          <a:xfrm rot="16200000">
            <a:off x="1605477" y="1525886"/>
            <a:ext cx="106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KRF2 Phase </a:t>
            </a:r>
          </a:p>
        </p:txBody>
      </p:sp>
      <p:sp>
        <p:nvSpPr>
          <p:cNvPr id="4" name="Left Bracket 3">
            <a:extLst>
              <a:ext uri="{FF2B5EF4-FFF2-40B4-BE49-F238E27FC236}">
                <a16:creationId xmlns:a16="http://schemas.microsoft.com/office/drawing/2014/main" id="{CCB5B312-2FE2-F09B-E42A-5EACC11DBC07}"/>
              </a:ext>
            </a:extLst>
          </p:cNvPr>
          <p:cNvSpPr/>
          <p:nvPr/>
        </p:nvSpPr>
        <p:spPr>
          <a:xfrm rot="5400000">
            <a:off x="4026742" y="2101023"/>
            <a:ext cx="45719" cy="221292"/>
          </a:xfrm>
          <a:prstGeom prst="leftBracke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82F805C-426F-00E7-BB95-18EA684A8232}"/>
              </a:ext>
            </a:extLst>
          </p:cNvPr>
          <p:cNvSpPr txBox="1"/>
          <p:nvPr/>
        </p:nvSpPr>
        <p:spPr>
          <a:xfrm rot="16200000">
            <a:off x="3447446" y="1550286"/>
            <a:ext cx="106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Access Day</a:t>
            </a:r>
          </a:p>
        </p:txBody>
      </p:sp>
      <p:sp>
        <p:nvSpPr>
          <p:cNvPr id="13" name="Left Bracket 12">
            <a:extLst>
              <a:ext uri="{FF2B5EF4-FFF2-40B4-BE49-F238E27FC236}">
                <a16:creationId xmlns:a16="http://schemas.microsoft.com/office/drawing/2014/main" id="{262955D3-70B4-283E-B439-8C9C8F000623}"/>
              </a:ext>
            </a:extLst>
          </p:cNvPr>
          <p:cNvSpPr/>
          <p:nvPr/>
        </p:nvSpPr>
        <p:spPr>
          <a:xfrm rot="5400000">
            <a:off x="4595307" y="1906152"/>
            <a:ext cx="45719" cy="611038"/>
          </a:xfrm>
          <a:prstGeom prst="leftBracke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C998F67-68AC-0D7C-B6EC-E2645B38B4EC}"/>
              </a:ext>
            </a:extLst>
          </p:cNvPr>
          <p:cNvSpPr txBox="1"/>
          <p:nvPr/>
        </p:nvSpPr>
        <p:spPr>
          <a:xfrm rot="16200000">
            <a:off x="4064923" y="1504567"/>
            <a:ext cx="106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Tank 5 Vac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595ABDD-503D-99E1-04A6-16827E3918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0963" y="1323061"/>
            <a:ext cx="3200400" cy="154585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A7EA0CC-7781-77C5-64D0-5CA38456BE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0265" y="3356072"/>
            <a:ext cx="3200400" cy="147339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Tank 5 Vacuum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3/10/2023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John Stanton | Friday 9 o’clock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B56C8AF-E2CA-DB06-64B0-9683DAB3CA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370" y="918063"/>
            <a:ext cx="6535737" cy="5208165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079CB664-F23F-AB8A-E17B-AF7767E36968}"/>
              </a:ext>
            </a:extLst>
          </p:cNvPr>
          <p:cNvSpPr txBox="1"/>
          <p:nvPr/>
        </p:nvSpPr>
        <p:spPr>
          <a:xfrm rot="16200000">
            <a:off x="2357113" y="2169638"/>
            <a:ext cx="13015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Power Glitch</a:t>
            </a:r>
          </a:p>
        </p:txBody>
      </p:sp>
      <p:cxnSp>
        <p:nvCxnSpPr>
          <p:cNvPr id="23" name="Connector: Curved 22">
            <a:extLst>
              <a:ext uri="{FF2B5EF4-FFF2-40B4-BE49-F238E27FC236}">
                <a16:creationId xmlns:a16="http://schemas.microsoft.com/office/drawing/2014/main" id="{44C1D4A8-861B-8C96-31D8-7E77D2D48C80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957240" y="1550244"/>
            <a:ext cx="288199" cy="151693"/>
          </a:xfrm>
          <a:prstGeom prst="curvedConnector3">
            <a:avLst/>
          </a:prstGeom>
          <a:ln>
            <a:solidFill>
              <a:schemeClr val="bg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4912904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987</TotalTime>
  <Words>128</Words>
  <Application>Microsoft Office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Linac/Preacc Operation (Mar 3 – Mar 10)</vt:lpstr>
      <vt:lpstr>Tank 5 Vacuum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— one line or two lines</dc:title>
  <dc:creator>Kiyomi Seiya</dc:creator>
  <cp:lastModifiedBy>John Stanton</cp:lastModifiedBy>
  <cp:revision>53</cp:revision>
  <cp:lastPrinted>2014-01-20T19:40:21Z</cp:lastPrinted>
  <dcterms:created xsi:type="dcterms:W3CDTF">2021-03-01T14:25:52Z</dcterms:created>
  <dcterms:modified xsi:type="dcterms:W3CDTF">2023-03-10T14:48:52Z</dcterms:modified>
</cp:coreProperties>
</file>