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1" r:id="rId6"/>
    <p:sldId id="260" r:id="rId7"/>
    <p:sldId id="266" r:id="rId8"/>
    <p:sldId id="267" r:id="rId9"/>
    <p:sldId id="268" r:id="rId10"/>
    <p:sldId id="269" r:id="rId11"/>
    <p:sldId id="265" r:id="rId12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owdhury, Barnali" initials="CB" lastIdx="1" clrIdx="0">
    <p:extLst>
      <p:ext uri="{19B8F6BF-5375-455C-9EA6-DF929625EA0E}">
        <p15:presenceInfo xmlns:p15="http://schemas.microsoft.com/office/powerpoint/2012/main" userId="S::bchowdhury@anl.gov::6eff17f1-aa6e-4c20-93d6-5295c36e56a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/>
    <p:restoredTop sz="94577"/>
  </p:normalViewPr>
  <p:slideViewPr>
    <p:cSldViewPr snapToGrid="0" snapToObjects="1">
      <p:cViewPr varScale="1">
        <p:scale>
          <a:sx n="116" d="100"/>
          <a:sy n="116" d="100"/>
        </p:scale>
        <p:origin x="4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2-27T00:11:21.620" idx="1">
    <p:pos x="10" y="10"/>
    <p:text/>
    <p:extLst>
      <p:ext uri="{C676402C-5697-4E1C-873F-D02D1690AC5C}">
        <p15:threadingInfo xmlns:p15="http://schemas.microsoft.com/office/powerpoint/2012/main" timeZoneBias="3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5A46F-199D-3847-A681-262E8DAA51F6}" type="datetimeFigureOut">
              <a:rPr lang="en-US" smtClean="0"/>
              <a:t>3/13/23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14675-5234-EC4F-9FB0-C5E4401A9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37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14675-5234-EC4F-9FB0-C5E4401A9EF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04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ABFAC-B7F0-5B46-9F81-746D1C77F4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396DEA-65A2-1C47-B785-98EC49F884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B79A29-2150-D344-A88B-B5E0A2796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4AA3D-9B28-554D-9595-395DD55F0452}" type="datetime1">
              <a:rPr lang="en-US" smtClean="0"/>
              <a:t>3/13/23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938FA-36FF-3947-89D1-5E727E5A1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BD26F-EDC3-3047-B7F4-B89FD74C3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9A9C-D00C-9D40-94D9-3B8EE426A1D1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515686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FB2D2-7127-3240-9E30-55D231E9C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16FB86-EB36-354E-919D-160838DF9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03F88-D827-7142-8731-F8F42BCB3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7C005-EEAD-7E4A-A919-950C4684C66B}" type="datetime1">
              <a:rPr lang="en-US" smtClean="0"/>
              <a:t>3/13/23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32AA8-D6B9-A744-AA9C-6AF8856C8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0C5C2-E577-9F4C-B57D-483BE6785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9A9C-D00C-9D40-94D9-3B8EE426A1D1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202070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9EA211-E12A-B546-8F2C-AB5B3754D2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73D388-6C76-694D-B4A2-6FC59F41E0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AE387-E943-BE48-8F7D-D802BC519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62D0-3274-BE4D-9D28-6952D3A83984}" type="datetime1">
              <a:rPr lang="en-US" smtClean="0"/>
              <a:t>3/13/23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D99B1-2923-CC42-973D-3A3DE069C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FA978-3F1B-E948-8751-6792EF83B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9A9C-D00C-9D40-94D9-3B8EE426A1D1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410855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D12FF-59F3-3443-AE3B-78D029ED5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BEECF-87F1-8643-9960-D609B3322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C04AE-1BDF-C442-B1AE-C32D698E1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D0248-6C64-1B44-9B5C-05235048E648}" type="datetime1">
              <a:rPr lang="en-US" smtClean="0"/>
              <a:t>3/13/23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89863-B97D-CC4B-A19E-B6ECB7FA1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61D0E-9B42-1D47-B115-499A4A125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9A9C-D00C-9D40-94D9-3B8EE426A1D1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821412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2B1C9-2B47-234D-B0E7-500BE2A69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2EBA32-6C34-6247-92C4-7C234ACBA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4C997-1015-F542-AB6C-9B790E7BC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122E-F621-3544-8311-44A5B46A9897}" type="datetime1">
              <a:rPr lang="en-US" smtClean="0"/>
              <a:t>3/13/23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D33C3-6D50-CF42-803E-74BA2DC0A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42F7-E1D7-AC41-97B9-A4DB38FE8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9A9C-D00C-9D40-94D9-3B8EE426A1D1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898193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6D5EE-DEAA-834E-8A2D-DD0FF6052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D997B-D969-0046-ABEC-7AD2C75590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BAAF87-0E4C-234E-B253-FB481C0E3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90D5BB-823D-AC49-8712-1CDC161F9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D057-49D1-5E4F-B68C-6404AA2E78CF}" type="datetime1">
              <a:rPr lang="en-US" smtClean="0"/>
              <a:t>3/13/23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54843E-B25B-0E48-978E-D9B99968F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920CF3-30B2-5843-A7B0-D7DB78309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9A9C-D00C-9D40-94D9-3B8EE426A1D1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85324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6255D-BD9C-C448-8855-94C37E9E9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431778-4395-AD49-BB44-CA92F0AD6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BF6811-B1B2-7A47-838E-28EEB1635E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FDD499-4EBD-6740-A344-AA8B28811A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86AAEA-CA5D-194C-8444-E3DFBB66DF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83405F-3945-1141-84EE-77D9E8764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4B03-C91C-2543-B902-99780296E20D}" type="datetime1">
              <a:rPr lang="en-US" smtClean="0"/>
              <a:t>3/13/23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F2D040-1182-A549-BA48-C8963D831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CC4332-0E4C-434F-829F-645199F6A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9A9C-D00C-9D40-94D9-3B8EE426A1D1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702420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0B3D2-DF30-1D44-982E-AB6B63BC8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F98F51-3A60-1746-ABA3-ED3B22434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04BDF-119D-2F4D-9B91-DA9D1F508837}" type="datetime1">
              <a:rPr lang="en-US" smtClean="0"/>
              <a:t>3/13/23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458C9B-E20F-6547-9DD6-98BD51D0C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FD79D1-9988-C940-A717-2B95D099F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9A9C-D00C-9D40-94D9-3B8EE426A1D1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553566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A7FAD0-1B9B-084A-AC42-7836D4956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A895-34F1-314A-9E29-2816D5AB5B48}" type="datetime1">
              <a:rPr lang="en-US" smtClean="0"/>
              <a:t>3/13/23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3E4825-CE18-F543-B675-B16A3BCF7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6B0B4A-F177-744D-857C-05FD987E7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9A9C-D00C-9D40-94D9-3B8EE426A1D1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220817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DB75F-585C-EB43-96DD-1040ABDA5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EE8E3-2619-954A-8A8A-DDD8AAFE7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EC7B9A-77B0-C842-8F6A-C833F35C0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BA1FBA-EC06-F549-AF9E-D1AFA006A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3AB5-2147-2C46-9FFD-7BEC3FCAC043}" type="datetime1">
              <a:rPr lang="en-US" smtClean="0"/>
              <a:t>3/13/23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3EA644-5548-2546-A764-2C7678C6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28A47E-09FE-A54D-AC45-348B992AF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9A9C-D00C-9D40-94D9-3B8EE426A1D1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065200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226C9-B9AE-B34E-9546-E75D78239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D3BE18-E0F5-D440-87AB-90254D3DCD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D262E2-035A-7F47-9773-574B232008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425A32-1EA9-5047-9032-7BA82D941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E374-A3E7-5949-BDAB-C6CF6BB6C443}" type="datetime1">
              <a:rPr lang="en-US" smtClean="0"/>
              <a:t>3/13/23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C0C8B0-A5C0-8246-A118-D643420D3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E84561-3AF8-A641-A090-6B2E477F7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9A9C-D00C-9D40-94D9-3B8EE426A1D1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842501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6CAE8A-834B-9E4C-A9BE-84DC85979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E0ED51-D615-3A4C-A7E8-2B62F317B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AB3A89-1779-5042-9676-E13C75E081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5AAF7-2887-9D43-90AA-58243C57E5E6}" type="datetime1">
              <a:rPr lang="en-US" smtClean="0"/>
              <a:t>3/13/23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BB6A8-076D-0B4E-A3AE-29FB9CED82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477BA-5746-194B-AF8E-FD2D2E5A48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29A9C-D00C-9D40-94D9-3B8EE426A1D1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788709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rogramming data on computer monitor">
            <a:extLst>
              <a:ext uri="{FF2B5EF4-FFF2-40B4-BE49-F238E27FC236}">
                <a16:creationId xmlns:a16="http://schemas.microsoft.com/office/drawing/2014/main" id="{2C94F28C-9B9A-4528-9DA8-15FBF05FB1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t="10722" b="5008"/>
          <a:stretch/>
        </p:blipFill>
        <p:spPr>
          <a:xfrm>
            <a:off x="118773" y="-1448789"/>
            <a:ext cx="12191980" cy="685799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BDB960-81E1-AD42-A117-B4FFBACBA3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9532" y="1695576"/>
            <a:ext cx="8652938" cy="2857191"/>
          </a:xfrm>
        </p:spPr>
        <p:txBody>
          <a:bodyPr anchor="ctr">
            <a:normAutofit/>
          </a:bodyPr>
          <a:lstStyle/>
          <a:p>
            <a:r>
              <a:rPr lang="en-US" sz="8000" dirty="0"/>
              <a:t>Memory Profiling</a:t>
            </a:r>
            <a:endParaRPr lang="en-CH" sz="80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9CD632-A902-DF4E-88CE-0DD278CAAF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7801" y="4521659"/>
            <a:ext cx="9114600" cy="952553"/>
          </a:xfrm>
        </p:spPr>
        <p:txBody>
          <a:bodyPr>
            <a:normAutofit/>
          </a:bodyPr>
          <a:lstStyle/>
          <a:p>
            <a:r>
              <a:rPr lang="en-US" dirty="0"/>
              <a:t>B. Chowdhury on bahalf of Memory Task Force</a:t>
            </a:r>
          </a:p>
          <a:p>
            <a:r>
              <a:rPr lang="en-US" dirty="0"/>
              <a:t>Mar. 12, 2023</a:t>
            </a:r>
            <a:endParaRPr lang="en-CH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5646317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2FD9A6-FBF6-EC44-9F20-0DFAD3664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79241" y="407985"/>
            <a:ext cx="6835988" cy="1325563"/>
          </a:xfrm>
        </p:spPr>
        <p:txBody>
          <a:bodyPr anchor="b">
            <a:normAutofit/>
          </a:bodyPr>
          <a:lstStyle/>
          <a:p>
            <a:pPr algn="r"/>
            <a:r>
              <a:rPr lang="en-US" sz="4100" dirty="0">
                <a:solidFill>
                  <a:schemeClr val="bg1"/>
                </a:solidFill>
              </a:rPr>
              <a:t>FD (1x8x14 geo)  Reco Stage</a:t>
            </a:r>
            <a:endParaRPr lang="en-CH" sz="41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233D9-0C36-5E40-AA1B-82F8A6EDB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2194" y="310679"/>
            <a:ext cx="4746876" cy="3009478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/dune/app/users/</a:t>
            </a:r>
            <a:r>
              <a:rPr lang="en-US" sz="2000" b="1" dirty="0" err="1">
                <a:solidFill>
                  <a:srgbClr val="FFFF00"/>
                </a:solidFill>
              </a:rPr>
              <a:t>barnali</a:t>
            </a:r>
            <a:r>
              <a:rPr lang="en-US" sz="2000" b="1" dirty="0">
                <a:solidFill>
                  <a:srgbClr val="FFFF00"/>
                </a:solidFill>
              </a:rPr>
              <a:t>/</a:t>
            </a:r>
            <a:r>
              <a:rPr lang="en-US" sz="2000" b="1" dirty="0" err="1">
                <a:solidFill>
                  <a:srgbClr val="FFFF00"/>
                </a:solidFill>
              </a:rPr>
              <a:t>prmon</a:t>
            </a:r>
            <a:r>
              <a:rPr lang="en-US" sz="2000" b="1" dirty="0">
                <a:solidFill>
                  <a:srgbClr val="FFFF00"/>
                </a:solidFill>
              </a:rPr>
              <a:t>/prmon_3.0.2_x86_64-static-gnu94-opt/bin/</a:t>
            </a:r>
            <a:r>
              <a:rPr lang="en-US" sz="2000" b="1" dirty="0" err="1">
                <a:solidFill>
                  <a:srgbClr val="FFFF00"/>
                </a:solidFill>
              </a:rPr>
              <a:t>prmon</a:t>
            </a:r>
            <a:r>
              <a:rPr lang="en-US" sz="2000" b="1" dirty="0">
                <a:solidFill>
                  <a:srgbClr val="FFFF00"/>
                </a:solidFill>
              </a:rPr>
              <a:t> --interval 10  --disable </a:t>
            </a:r>
            <a:r>
              <a:rPr lang="en-US" sz="2000" b="1" dirty="0" err="1">
                <a:solidFill>
                  <a:srgbClr val="FFFF00"/>
                </a:solidFill>
              </a:rPr>
              <a:t>netmon</a:t>
            </a:r>
            <a:r>
              <a:rPr lang="en-US" sz="2000" b="1" dirty="0">
                <a:solidFill>
                  <a:srgbClr val="FFFF00"/>
                </a:solidFill>
              </a:rPr>
              <a:t> -- lar -n 30 -c standard_reco_dunevd10kt_1x8x14_3view_30deg.fcl -o </a:t>
            </a:r>
            <a:r>
              <a:rPr lang="en-US" sz="2000" b="1" dirty="0" err="1">
                <a:solidFill>
                  <a:srgbClr val="FFFF00"/>
                </a:solidFill>
              </a:rPr>
              <a:t>reco.root</a:t>
            </a:r>
            <a:r>
              <a:rPr lang="en-US" sz="2000" b="1" dirty="0">
                <a:solidFill>
                  <a:srgbClr val="FFFF00"/>
                </a:solidFill>
              </a:rPr>
              <a:t>  </a:t>
            </a:r>
            <a:r>
              <a:rPr lang="en-US" sz="2000" b="1" dirty="0" err="1">
                <a:solidFill>
                  <a:srgbClr val="FFFF00"/>
                </a:solidFill>
              </a:rPr>
              <a:t>detsim.root</a:t>
            </a:r>
            <a:endParaRPr lang="en-US" sz="2000" b="1" dirty="0">
              <a:solidFill>
                <a:srgbClr val="FFFF00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Processing 30 events take ~90 second</a:t>
            </a:r>
          </a:p>
          <a:p>
            <a:r>
              <a:rPr lang="en-GB" sz="2000" dirty="0">
                <a:solidFill>
                  <a:schemeClr val="bg1"/>
                </a:solidFill>
              </a:rPr>
              <a:t>Resident memory is in GB (mislabelled in diagram)</a:t>
            </a:r>
          </a:p>
          <a:p>
            <a:endParaRPr lang="en-CH" sz="2000" b="1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CH" sz="200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26B81CA-F9BA-B14F-847B-043E1344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9A9C-D00C-9D40-94D9-3B8EE426A1D1}" type="slidenum">
              <a:rPr lang="en-CH" smtClean="0"/>
              <a:t>10</a:t>
            </a:fld>
            <a:endParaRPr lang="en-C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6764B3-A8B8-A443-979E-88D237B43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793" y="2432366"/>
            <a:ext cx="5872954" cy="36596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2B5E4E-6845-CB43-A9CA-EAD848D63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6144" y="3435350"/>
            <a:ext cx="3327400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284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18548B-0B8E-6D46-B5CE-737275B30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4330" y="446850"/>
            <a:ext cx="4508946" cy="1325563"/>
          </a:xfrm>
        </p:spPr>
        <p:txBody>
          <a:bodyPr anchor="b">
            <a:norm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To do…</a:t>
            </a:r>
            <a:endParaRPr lang="en-CH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807F6-6F2F-7B46-BA1B-273E6693D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6558" y="2219263"/>
            <a:ext cx="9406666" cy="3526144"/>
          </a:xfrm>
        </p:spPr>
        <p:txBody>
          <a:bodyPr>
            <a:normAutofit/>
          </a:bodyPr>
          <a:lstStyle/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Check memory usage for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Raw Data reconstruction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Data recalibration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Tuple creation</a:t>
            </a:r>
            <a:br>
              <a:rPr lang="en-US" sz="2000" dirty="0">
                <a:solidFill>
                  <a:schemeClr val="bg1"/>
                </a:solidFill>
              </a:rPr>
            </a:br>
            <a:br>
              <a:rPr lang="en-US" sz="2000" dirty="0">
                <a:solidFill>
                  <a:schemeClr val="bg1"/>
                </a:solidFill>
              </a:rPr>
            </a:b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		</a:t>
            </a:r>
          </a:p>
          <a:p>
            <a:pPr lvl="1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921EB1-4E76-6048-B731-6ADF1BA31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9A9C-D00C-9D40-94D9-3B8EE426A1D1}" type="slidenum">
              <a:rPr lang="en-CH" smtClean="0"/>
              <a:t>11</a:t>
            </a:fld>
            <a:endParaRPr lang="en-C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5AD25D-449D-3D47-88C2-BD2A50D4BBF8}"/>
              </a:ext>
            </a:extLst>
          </p:cNvPr>
          <p:cNvSpPr txBox="1"/>
          <p:nvPr/>
        </p:nvSpPr>
        <p:spPr>
          <a:xfrm>
            <a:off x="4741504" y="6063962"/>
            <a:ext cx="2312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Thank You !</a:t>
            </a:r>
          </a:p>
        </p:txBody>
      </p:sp>
    </p:spTree>
    <p:extLst>
      <p:ext uri="{BB962C8B-B14F-4D97-AF65-F5344CB8AC3E}">
        <p14:creationId xmlns:p14="http://schemas.microsoft.com/office/powerpoint/2010/main" val="2330741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59FB6D-0E3A-FB42-96D0-00DD8695C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83094" y="585584"/>
            <a:ext cx="5730240" cy="1325563"/>
          </a:xfrm>
        </p:spPr>
        <p:txBody>
          <a:bodyPr anchor="b">
            <a:norm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Overview</a:t>
            </a:r>
            <a:endParaRPr lang="en-CH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3BD75-FB90-CB4B-BEEC-0E845731C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5107" y="2830206"/>
            <a:ext cx="9406666" cy="3526144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Start with Simulation </a:t>
            </a:r>
            <a:endParaRPr lang="en-CH" sz="200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Run Beam MC fhicl files from ProtoDUNE-SP Production IV </a:t>
            </a:r>
          </a:p>
          <a:p>
            <a:r>
              <a:rPr lang="en-US" sz="2000" dirty="0">
                <a:solidFill>
                  <a:schemeClr val="bg1"/>
                </a:solidFill>
              </a:rPr>
              <a:t>Run DUNE-FD2-VD simulation (1x8x14_3view_30deg production)</a:t>
            </a:r>
          </a:p>
          <a:p>
            <a:r>
              <a:rPr lang="en-US" sz="2000" dirty="0">
                <a:solidFill>
                  <a:schemeClr val="bg1"/>
                </a:solidFill>
              </a:rPr>
              <a:t>Run with “dunesw v09_66_02d00”</a:t>
            </a:r>
          </a:p>
          <a:p>
            <a:r>
              <a:rPr lang="en-US" sz="2000" dirty="0">
                <a:solidFill>
                  <a:schemeClr val="bg1"/>
                </a:solidFill>
              </a:rPr>
              <a:t>PRocess MONitor is used  to monitor the resource consumption of a process</a:t>
            </a:r>
          </a:p>
          <a:p>
            <a:r>
              <a:rPr lang="en-US" sz="2000" dirty="0">
                <a:solidFill>
                  <a:schemeClr val="bg1"/>
                </a:solidFill>
              </a:rPr>
              <a:t>The PRocess MONitor is a small stand alone program.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     </a:t>
            </a:r>
            <a:r>
              <a:rPr lang="en-US" sz="2000" u="sng" dirty="0">
                <a:solidFill>
                  <a:schemeClr val="bg1"/>
                </a:solidFill>
              </a:rPr>
              <a:t>Github Link</a:t>
            </a:r>
            <a:r>
              <a:rPr lang="en-US" sz="2000" dirty="0">
                <a:solidFill>
                  <a:schemeClr val="bg1"/>
                </a:solidFill>
              </a:rPr>
              <a:t>: https://github.com/HSF/prmon  </a:t>
            </a:r>
          </a:p>
          <a:p>
            <a:pPr marL="0" indent="0">
              <a:buNone/>
            </a:pPr>
            <a:endParaRPr lang="en-CH" sz="2000">
              <a:solidFill>
                <a:schemeClr val="bg1"/>
              </a:solidFill>
            </a:endParaRPr>
          </a:p>
          <a:p>
            <a:endParaRPr lang="en-CH" sz="200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CH" sz="200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434ACB-91A6-564A-8679-E97D22D69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9A9C-D00C-9D40-94D9-3B8EE426A1D1}" type="slidenum">
              <a:rPr lang="en-CH" sz="1800" smtClean="0"/>
              <a:t>2</a:t>
            </a:fld>
            <a:endParaRPr lang="en-CH" sz="1800"/>
          </a:p>
        </p:txBody>
      </p:sp>
    </p:spTree>
    <p:extLst>
      <p:ext uri="{BB962C8B-B14F-4D97-AF65-F5344CB8AC3E}">
        <p14:creationId xmlns:p14="http://schemas.microsoft.com/office/powerpoint/2010/main" val="31277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E8E6F-7657-2D47-929E-0E7C9D854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133" y="198447"/>
            <a:ext cx="6145185" cy="1225650"/>
          </a:xfrm>
        </p:spPr>
        <p:txBody>
          <a:bodyPr anchor="b"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ProtoDUNE Gen Stage (1GeV)</a:t>
            </a:r>
            <a:endParaRPr lang="en-CH" sz="380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EE079-CF5B-2946-BA8C-0356B9EDF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874" y="1961599"/>
            <a:ext cx="4713998" cy="3647710"/>
          </a:xfrm>
        </p:spPr>
        <p:txBody>
          <a:bodyPr>
            <a:normAutofit/>
          </a:bodyPr>
          <a:lstStyle/>
          <a:p>
            <a:r>
              <a:rPr lang="en-US" sz="19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/dune/app/users/barnali/prmon/prmon_3.0.2_x86_64-static-gnu94-opt/bin/prmon --interval 10  --disable netmon -- lar -n 10 -c </a:t>
            </a:r>
            <a:r>
              <a:rPr lang="en-US" sz="19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prod4_gen_protoDUNE_beam_cosmics_1GeV.fcl -o gen.root</a:t>
            </a:r>
            <a:endParaRPr lang="en-CH" sz="1900" b="1" dirty="0">
              <a:solidFill>
                <a:srgbClr val="FF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900" dirty="0">
                <a:solidFill>
                  <a:schemeClr val="bg1"/>
                </a:solidFill>
              </a:rPr>
              <a:t>Total time 1.48 minute</a:t>
            </a:r>
          </a:p>
          <a:p>
            <a:r>
              <a:rPr lang="en-US" sz="1900" dirty="0">
                <a:solidFill>
                  <a:schemeClr val="bg1"/>
                </a:solidFill>
              </a:rPr>
              <a:t>10 events are processed</a:t>
            </a:r>
          </a:p>
          <a:p>
            <a:pPr marL="0" indent="0">
              <a:buNone/>
            </a:pPr>
            <a:endParaRPr lang="en-CH" sz="1900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3747CC20-6C4E-474E-94B3-3F093997A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1070" y="3019007"/>
            <a:ext cx="5904255" cy="36791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4673070-B495-2D4B-BF0D-72D7CA68A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2688" y="123226"/>
            <a:ext cx="4140200" cy="2667000"/>
          </a:xfrm>
          <a:prstGeom prst="rect">
            <a:avLst/>
          </a:prstGeom>
        </p:spPr>
      </p:pic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739ED98E-E5C2-9C4A-A5F2-EAA43993E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2140996" y="6333062"/>
            <a:ext cx="2743200" cy="365125"/>
          </a:xfrm>
        </p:spPr>
        <p:txBody>
          <a:bodyPr/>
          <a:lstStyle/>
          <a:p>
            <a:fld id="{9A629A9C-D00C-9D40-94D9-3B8EE426A1D1}" type="slidenum">
              <a:rPr lang="en-CH" sz="1600" smtClean="0"/>
              <a:t>3</a:t>
            </a:fld>
            <a:endParaRPr lang="en-CH" sz="1600"/>
          </a:p>
        </p:txBody>
      </p:sp>
    </p:spTree>
    <p:extLst>
      <p:ext uri="{BB962C8B-B14F-4D97-AF65-F5344CB8AC3E}">
        <p14:creationId xmlns:p14="http://schemas.microsoft.com/office/powerpoint/2010/main" val="367454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138758-D218-0B44-AD7A-F08D06E7B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48808" y="407985"/>
            <a:ext cx="5550199" cy="1325563"/>
          </a:xfrm>
        </p:spPr>
        <p:txBody>
          <a:bodyPr anchor="b">
            <a:norm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ProtoDUNE G4 Stage</a:t>
            </a:r>
            <a:endParaRPr lang="en-CH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86577-667C-3F45-A1D8-F4313F7AF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1468" y="195511"/>
            <a:ext cx="5465460" cy="3815660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/dune/app/users/barnali/prmon/prmon_3.0.2_x86_64-static-gnu94-opt/bin/prmon --interval 30  --disable netmon -- lar -c </a:t>
            </a:r>
            <a:r>
              <a:rPr lang="en-GB" sz="2000" b="1" dirty="0">
                <a:solidFill>
                  <a:srgbClr val="FFFF00"/>
                </a:solidFill>
              </a:rPr>
              <a:t>protoDUNE_refactored_g4.fcl -o g4.root gen.root</a:t>
            </a:r>
          </a:p>
          <a:p>
            <a:r>
              <a:rPr lang="en-GB" sz="2000" dirty="0">
                <a:solidFill>
                  <a:schemeClr val="bg1"/>
                </a:solidFill>
              </a:rPr>
              <a:t>Processing 10 events takes 11.38 minutes</a:t>
            </a:r>
          </a:p>
          <a:p>
            <a:r>
              <a:rPr lang="en-GB" sz="2000" dirty="0">
                <a:solidFill>
                  <a:schemeClr val="bg1"/>
                </a:solidFill>
              </a:rPr>
              <a:t>This includes</a:t>
            </a:r>
          </a:p>
          <a:p>
            <a:pPr lvl="1"/>
            <a:r>
              <a:rPr lang="en-GB" sz="1600" dirty="0">
                <a:solidFill>
                  <a:schemeClr val="bg1"/>
                </a:solidFill>
              </a:rPr>
              <a:t>G4 stage 1: Geant 4 simulation</a:t>
            </a:r>
          </a:p>
          <a:p>
            <a:pPr lvl="1"/>
            <a:r>
              <a:rPr lang="en-GB" sz="1600" dirty="0">
                <a:solidFill>
                  <a:schemeClr val="bg1"/>
                </a:solidFill>
              </a:rPr>
              <a:t>G4 stage 2: Light simulation without space charge effect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7A459D-A184-4840-9645-87A825450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69" y="2520953"/>
            <a:ext cx="5921816" cy="36779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A98D24-AFB9-F146-8CA4-ED923FBAE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7151" y="3428999"/>
            <a:ext cx="3392522" cy="3150993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8B20B7E-E16C-EE44-8007-9CE99D67F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4198" y="6330060"/>
            <a:ext cx="2743200" cy="365125"/>
          </a:xfrm>
        </p:spPr>
        <p:txBody>
          <a:bodyPr/>
          <a:lstStyle/>
          <a:p>
            <a:fld id="{9A629A9C-D00C-9D40-94D9-3B8EE426A1D1}" type="slidenum">
              <a:rPr lang="en-CH" sz="1600" smtClean="0"/>
              <a:t>4</a:t>
            </a:fld>
            <a:endParaRPr lang="en-CH" sz="1600"/>
          </a:p>
        </p:txBody>
      </p:sp>
    </p:spTree>
    <p:extLst>
      <p:ext uri="{BB962C8B-B14F-4D97-AF65-F5344CB8AC3E}">
        <p14:creationId xmlns:p14="http://schemas.microsoft.com/office/powerpoint/2010/main" val="3058800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AC050D-5B49-6442-8030-64A155AC8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071" y="495377"/>
            <a:ext cx="5038458" cy="1325563"/>
          </a:xfrm>
        </p:spPr>
        <p:txBody>
          <a:bodyPr anchor="b">
            <a:norm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</a:rPr>
              <a:t>ProtoDUNE Detsim Stage</a:t>
            </a:r>
            <a:endParaRPr lang="en-CH" sz="36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6E093-A482-C347-B769-80C76D462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9411" y="320775"/>
            <a:ext cx="5495021" cy="2624305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/dune/app/users/barnali/prmon/prmon_3.0.2_x86_64-static-gnu94-opt/bin/prmon --interval 30  --disable netmon -- lar -c </a:t>
            </a:r>
            <a:r>
              <a:rPr lang="en-US" sz="2000" b="1" dirty="0" err="1">
                <a:solidFill>
                  <a:srgbClr val="FFFF00"/>
                </a:solidFill>
              </a:rPr>
              <a:t>protoDUNE_refactored_detsim.fcl</a:t>
            </a:r>
            <a:r>
              <a:rPr lang="en-US" sz="2000" b="1" dirty="0">
                <a:solidFill>
                  <a:srgbClr val="FFFF00"/>
                </a:solidFill>
              </a:rPr>
              <a:t> -o </a:t>
            </a:r>
            <a:r>
              <a:rPr lang="en-US" sz="2000" b="1" dirty="0" err="1">
                <a:solidFill>
                  <a:srgbClr val="FFFF00"/>
                </a:solidFill>
              </a:rPr>
              <a:t>detsim.root</a:t>
            </a:r>
            <a:r>
              <a:rPr lang="en-US" sz="2000" b="1" dirty="0">
                <a:solidFill>
                  <a:srgbClr val="FFFF00"/>
                </a:solidFill>
              </a:rPr>
              <a:t> g4.root</a:t>
            </a:r>
          </a:p>
          <a:p>
            <a:r>
              <a:rPr lang="en-GB" sz="2000" dirty="0">
                <a:solidFill>
                  <a:schemeClr val="bg1"/>
                </a:solidFill>
              </a:rPr>
              <a:t>Processing 10 events take 118.33 minute</a:t>
            </a:r>
          </a:p>
          <a:p>
            <a:r>
              <a:rPr lang="en-CH" sz="200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is includes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Detsim Stage 1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Detsim Stage 2</a:t>
            </a:r>
            <a:endParaRPr lang="en-CH" sz="16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C92650-197B-C54C-B0C6-EC6F97332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71" y="2541318"/>
            <a:ext cx="5963475" cy="36865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273D19-6B2F-F947-A360-C914B96C0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6552" y="2945080"/>
            <a:ext cx="2754086" cy="3553111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34DC9B-F659-0042-A887-ABB747A43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9A9C-D00C-9D40-94D9-3B8EE426A1D1}" type="slidenum">
              <a:rPr lang="en-CH" smtClean="0"/>
              <a:t>5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870170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2FD9A6-FBF6-EC44-9F20-0DFAD3664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631" y="310679"/>
            <a:ext cx="5347146" cy="1325563"/>
          </a:xfrm>
        </p:spPr>
        <p:txBody>
          <a:bodyPr anchor="b">
            <a:normAutofit/>
          </a:bodyPr>
          <a:lstStyle/>
          <a:p>
            <a:pPr algn="r"/>
            <a:r>
              <a:rPr lang="en-US" sz="4100" dirty="0">
                <a:solidFill>
                  <a:schemeClr val="bg1"/>
                </a:solidFill>
              </a:rPr>
              <a:t>ProtoDUNE Reco Stage 1</a:t>
            </a:r>
            <a:endParaRPr lang="en-CH" sz="41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233D9-0C36-5E40-AA1B-82F8A6EDB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2194" y="310679"/>
            <a:ext cx="4473743" cy="2636181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/dune/app/users/barnali/prmon/prmon_3.0.2_x86_64-static-gnu94-opt/bin/prmon --interval 60  --disable netmon -- lar -c </a:t>
            </a:r>
            <a:r>
              <a:rPr lang="en-US" sz="2000" b="1" dirty="0">
                <a:solidFill>
                  <a:srgbClr val="FFFF00"/>
                </a:solidFill>
              </a:rPr>
              <a:t>protoDUNE_refactored_reco_stage1.fcl -o </a:t>
            </a:r>
            <a:r>
              <a:rPr lang="en-US" sz="2000" b="1" dirty="0" err="1">
                <a:solidFill>
                  <a:srgbClr val="FFFF00"/>
                </a:solidFill>
              </a:rPr>
              <a:t>reco.root</a:t>
            </a:r>
            <a:r>
              <a:rPr lang="en-US" sz="2000" b="1" dirty="0">
                <a:solidFill>
                  <a:srgbClr val="FFFF00"/>
                </a:solidFill>
              </a:rPr>
              <a:t>  </a:t>
            </a:r>
            <a:r>
              <a:rPr lang="en-US" sz="2000" b="1" dirty="0" err="1">
                <a:solidFill>
                  <a:srgbClr val="FFFF00"/>
                </a:solidFill>
              </a:rPr>
              <a:t>detsim.root</a:t>
            </a:r>
            <a:endParaRPr lang="en-US" sz="2000" b="1" dirty="0">
              <a:solidFill>
                <a:srgbClr val="FFFF00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Processing 10 events take 48.81 minute</a:t>
            </a:r>
          </a:p>
          <a:p>
            <a:endParaRPr lang="en-CH" sz="2000" b="1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CH" sz="200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C08495-524D-4943-8D17-8C554B7FD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140" y="2437745"/>
            <a:ext cx="5891197" cy="36613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0C7732-0FB3-EC4E-8E68-1624AA2B9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5065" y="2946860"/>
            <a:ext cx="3707745" cy="3351893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26B81CA-F9BA-B14F-847B-043E1344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9A9C-D00C-9D40-94D9-3B8EE426A1D1}" type="slidenum">
              <a:rPr lang="en-CH" smtClean="0"/>
              <a:t>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720050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2FD9A6-FBF6-EC44-9F20-0DFAD3664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0629" y="437497"/>
            <a:ext cx="6127668" cy="1325563"/>
          </a:xfrm>
        </p:spPr>
        <p:txBody>
          <a:bodyPr anchor="b">
            <a:normAutofit/>
          </a:bodyPr>
          <a:lstStyle/>
          <a:p>
            <a:pPr algn="r"/>
            <a:r>
              <a:rPr lang="en-US" sz="4100" dirty="0">
                <a:solidFill>
                  <a:schemeClr val="bg1"/>
                </a:solidFill>
              </a:rPr>
              <a:t>FD (1x8x14 geo) Gen Stage</a:t>
            </a:r>
            <a:endParaRPr lang="en-CH" sz="41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233D9-0C36-5E40-AA1B-82F8A6EDB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2194" y="310679"/>
            <a:ext cx="4473743" cy="2636181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/dune/app/users/</a:t>
            </a:r>
            <a:r>
              <a:rPr lang="en-US" sz="2000" b="1" dirty="0" err="1">
                <a:solidFill>
                  <a:srgbClr val="FFFF00"/>
                </a:solidFill>
              </a:rPr>
              <a:t>barnali</a:t>
            </a:r>
            <a:r>
              <a:rPr lang="en-US" sz="2000" b="1" dirty="0">
                <a:solidFill>
                  <a:srgbClr val="FFFF00"/>
                </a:solidFill>
              </a:rPr>
              <a:t>/</a:t>
            </a:r>
            <a:r>
              <a:rPr lang="en-US" sz="2000" b="1" dirty="0" err="1">
                <a:solidFill>
                  <a:srgbClr val="FFFF00"/>
                </a:solidFill>
              </a:rPr>
              <a:t>prmon</a:t>
            </a:r>
            <a:r>
              <a:rPr lang="en-US" sz="2000" b="1" dirty="0">
                <a:solidFill>
                  <a:srgbClr val="FFFF00"/>
                </a:solidFill>
              </a:rPr>
              <a:t>/prmon_3.0.2_x86_64-static-gnu94-opt/bin/</a:t>
            </a:r>
            <a:r>
              <a:rPr lang="en-US" sz="2000" b="1" dirty="0" err="1">
                <a:solidFill>
                  <a:srgbClr val="FFFF00"/>
                </a:solidFill>
              </a:rPr>
              <a:t>prmon</a:t>
            </a:r>
            <a:r>
              <a:rPr lang="en-US" sz="2000" b="1" dirty="0">
                <a:solidFill>
                  <a:srgbClr val="FFFF00"/>
                </a:solidFill>
              </a:rPr>
              <a:t> --interval 10  --disable </a:t>
            </a:r>
            <a:r>
              <a:rPr lang="en-US" sz="2000" b="1" dirty="0" err="1">
                <a:solidFill>
                  <a:srgbClr val="FFFF00"/>
                </a:solidFill>
              </a:rPr>
              <a:t>netmon</a:t>
            </a:r>
            <a:r>
              <a:rPr lang="en-US" sz="2000" b="1" dirty="0">
                <a:solidFill>
                  <a:srgbClr val="FFFF00"/>
                </a:solidFill>
              </a:rPr>
              <a:t> -- lar -n 30 -c prodgenie_nu_dunevd10kt_1x8x14_3view_30deg.fcl -o </a:t>
            </a:r>
            <a:r>
              <a:rPr lang="en-US" sz="2000" b="1" dirty="0" err="1">
                <a:solidFill>
                  <a:srgbClr val="FFFF00"/>
                </a:solidFill>
              </a:rPr>
              <a:t>gen.root</a:t>
            </a:r>
            <a:endParaRPr lang="en-US" sz="2000" b="1" dirty="0">
              <a:solidFill>
                <a:srgbClr val="FFFF00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Processing 30 events take ~88 second</a:t>
            </a:r>
          </a:p>
          <a:p>
            <a:endParaRPr lang="en-CH" sz="2000" b="1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CH" sz="200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26B81CA-F9BA-B14F-847B-043E1344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0605" y="6327253"/>
            <a:ext cx="2743200" cy="365125"/>
          </a:xfrm>
        </p:spPr>
        <p:txBody>
          <a:bodyPr/>
          <a:lstStyle/>
          <a:p>
            <a:fld id="{9A629A9C-D00C-9D40-94D9-3B8EE426A1D1}" type="slidenum">
              <a:rPr lang="en-CH" sz="1400" smtClean="0"/>
              <a:t>7</a:t>
            </a:fld>
            <a:endParaRPr lang="en-CH" sz="1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700C1C-1837-2A40-B079-2E3893B8B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852" y="2946860"/>
            <a:ext cx="3572364" cy="28991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C6351D-C776-5D48-9AAA-704C4ED16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46" y="2552901"/>
            <a:ext cx="5780123" cy="360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912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233D9-0C36-5E40-AA1B-82F8A6EDB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2194" y="310679"/>
            <a:ext cx="4473743" cy="2636181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/dune/app/users/</a:t>
            </a:r>
            <a:r>
              <a:rPr lang="en-US" sz="2000" b="1" dirty="0" err="1">
                <a:solidFill>
                  <a:srgbClr val="FFFF00"/>
                </a:solidFill>
              </a:rPr>
              <a:t>barnali</a:t>
            </a:r>
            <a:r>
              <a:rPr lang="en-US" sz="2000" b="1" dirty="0">
                <a:solidFill>
                  <a:srgbClr val="FFFF00"/>
                </a:solidFill>
              </a:rPr>
              <a:t>/</a:t>
            </a:r>
            <a:r>
              <a:rPr lang="en-US" sz="2000" b="1" dirty="0" err="1">
                <a:solidFill>
                  <a:srgbClr val="FFFF00"/>
                </a:solidFill>
              </a:rPr>
              <a:t>prmon</a:t>
            </a:r>
            <a:r>
              <a:rPr lang="en-US" sz="2000" b="1" dirty="0">
                <a:solidFill>
                  <a:srgbClr val="FFFF00"/>
                </a:solidFill>
              </a:rPr>
              <a:t>/prmon_3.0.2_x86_64-static-gnu94-opt/bin/</a:t>
            </a:r>
            <a:r>
              <a:rPr lang="en-US" sz="2000" b="1" dirty="0" err="1">
                <a:solidFill>
                  <a:srgbClr val="FFFF00"/>
                </a:solidFill>
              </a:rPr>
              <a:t>prmon</a:t>
            </a:r>
            <a:r>
              <a:rPr lang="en-US" sz="2000" b="1" dirty="0">
                <a:solidFill>
                  <a:srgbClr val="FFFF00"/>
                </a:solidFill>
              </a:rPr>
              <a:t> --interval 30  --disable </a:t>
            </a:r>
            <a:r>
              <a:rPr lang="en-US" sz="2000" b="1" dirty="0" err="1">
                <a:solidFill>
                  <a:srgbClr val="FFFF00"/>
                </a:solidFill>
              </a:rPr>
              <a:t>netmon</a:t>
            </a:r>
            <a:r>
              <a:rPr lang="en-US" sz="2000" b="1" dirty="0">
                <a:solidFill>
                  <a:srgbClr val="FFFF00"/>
                </a:solidFill>
              </a:rPr>
              <a:t> -- lar -n 30 -c standard_g4_dunevd10kt_1x8x14_3view_30deg.fcl -o g4.root </a:t>
            </a:r>
            <a:r>
              <a:rPr lang="en-US" sz="2000" b="1" dirty="0" err="1">
                <a:solidFill>
                  <a:srgbClr val="FFFF00"/>
                </a:solidFill>
              </a:rPr>
              <a:t>gen.root</a:t>
            </a:r>
            <a:endParaRPr lang="en-US" sz="2000" b="1" dirty="0">
              <a:solidFill>
                <a:srgbClr val="FFFF00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Processing 30 events take ~4.20 min</a:t>
            </a:r>
          </a:p>
          <a:p>
            <a:endParaRPr lang="en-CH" sz="2000" b="1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CH" sz="200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26B81CA-F9BA-B14F-847B-043E1344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9A9C-D00C-9D40-94D9-3B8EE426A1D1}" type="slidenum">
              <a:rPr lang="en-CH" sz="1600" smtClean="0"/>
              <a:t>8</a:t>
            </a:fld>
            <a:endParaRPr lang="en-CH" sz="160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846191D-9B3E-4246-BA49-CD065137D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99348" y="391804"/>
            <a:ext cx="6472052" cy="1325563"/>
          </a:xfrm>
        </p:spPr>
        <p:txBody>
          <a:bodyPr anchor="b">
            <a:normAutofit/>
          </a:bodyPr>
          <a:lstStyle/>
          <a:p>
            <a:pPr algn="r"/>
            <a:r>
              <a:rPr lang="en-US" sz="4100" dirty="0">
                <a:solidFill>
                  <a:schemeClr val="bg1"/>
                </a:solidFill>
              </a:rPr>
              <a:t>FD (1x8x14 geo)  G4 Stage</a:t>
            </a:r>
            <a:endParaRPr lang="en-CH" sz="41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86E0D0-FEC6-3D42-B3FC-5FAB5F830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513" y="3008957"/>
            <a:ext cx="3775064" cy="29999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CD8631-6104-4140-BAF0-08EC7C7CB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51" y="2541120"/>
            <a:ext cx="5579827" cy="346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981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2FD9A6-FBF6-EC44-9F20-0DFAD3664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8722" y="212297"/>
            <a:ext cx="6835988" cy="1325563"/>
          </a:xfrm>
        </p:spPr>
        <p:txBody>
          <a:bodyPr anchor="b">
            <a:normAutofit/>
          </a:bodyPr>
          <a:lstStyle/>
          <a:p>
            <a:pPr algn="r"/>
            <a:r>
              <a:rPr lang="en-US" sz="4100" dirty="0">
                <a:solidFill>
                  <a:schemeClr val="bg1"/>
                </a:solidFill>
              </a:rPr>
              <a:t>FD (1x8x14 geo)  Detsim Stage</a:t>
            </a:r>
            <a:endParaRPr lang="en-CH" sz="41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233D9-0C36-5E40-AA1B-82F8A6EDB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2194" y="310679"/>
            <a:ext cx="4473743" cy="2636181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/dune/app/users/</a:t>
            </a:r>
            <a:r>
              <a:rPr lang="en-US" sz="2000" b="1" dirty="0" err="1">
                <a:solidFill>
                  <a:srgbClr val="FFFF00"/>
                </a:solidFill>
              </a:rPr>
              <a:t>barnali</a:t>
            </a:r>
            <a:r>
              <a:rPr lang="en-US" sz="2000" b="1" dirty="0">
                <a:solidFill>
                  <a:srgbClr val="FFFF00"/>
                </a:solidFill>
              </a:rPr>
              <a:t>/</a:t>
            </a:r>
            <a:r>
              <a:rPr lang="en-US" sz="2000" b="1" dirty="0" err="1">
                <a:solidFill>
                  <a:srgbClr val="FFFF00"/>
                </a:solidFill>
              </a:rPr>
              <a:t>prmon</a:t>
            </a:r>
            <a:r>
              <a:rPr lang="en-US" sz="2000" b="1" dirty="0">
                <a:solidFill>
                  <a:srgbClr val="FFFF00"/>
                </a:solidFill>
              </a:rPr>
              <a:t>/prmon_3.0.2_x86_64-static-gnu94-opt/bin/</a:t>
            </a:r>
            <a:r>
              <a:rPr lang="en-US" sz="2000" b="1" dirty="0" err="1">
                <a:solidFill>
                  <a:srgbClr val="FFFF00"/>
                </a:solidFill>
              </a:rPr>
              <a:t>prmon</a:t>
            </a:r>
            <a:r>
              <a:rPr lang="en-US" sz="2000" b="1" dirty="0">
                <a:solidFill>
                  <a:srgbClr val="FFFF00"/>
                </a:solidFill>
              </a:rPr>
              <a:t> --interval 30  --disable </a:t>
            </a:r>
            <a:r>
              <a:rPr lang="en-US" sz="2000" b="1" dirty="0" err="1">
                <a:solidFill>
                  <a:srgbClr val="FFFF00"/>
                </a:solidFill>
              </a:rPr>
              <a:t>netmon</a:t>
            </a:r>
            <a:r>
              <a:rPr lang="en-US" sz="2000" b="1" dirty="0">
                <a:solidFill>
                  <a:srgbClr val="FFFF00"/>
                </a:solidFill>
              </a:rPr>
              <a:t> -- lar -n 30 -c standard_detsim_dunevd10kt_1x8x14_3view_30deg.fcl -o g4.root </a:t>
            </a:r>
            <a:r>
              <a:rPr lang="en-US" sz="2000" b="1" dirty="0" err="1">
                <a:solidFill>
                  <a:srgbClr val="FFFF00"/>
                </a:solidFill>
              </a:rPr>
              <a:t>gen.root</a:t>
            </a:r>
            <a:endParaRPr lang="en-US" sz="2000" b="1" dirty="0">
              <a:solidFill>
                <a:srgbClr val="FFFF00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Processing 30 events take ~205 min.</a:t>
            </a:r>
          </a:p>
          <a:p>
            <a:endParaRPr lang="en-CH" sz="2000" b="1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CH" sz="200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26B81CA-F9BA-B14F-847B-043E1344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7220" y="6325301"/>
            <a:ext cx="2743200" cy="365125"/>
          </a:xfrm>
        </p:spPr>
        <p:txBody>
          <a:bodyPr/>
          <a:lstStyle/>
          <a:p>
            <a:fld id="{9A629A9C-D00C-9D40-94D9-3B8EE426A1D1}" type="slidenum">
              <a:rPr lang="en-CH" sz="1400" smtClean="0"/>
              <a:t>9</a:t>
            </a:fld>
            <a:endParaRPr lang="en-CH" sz="14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91BE7AC-E179-5548-8CFC-7F807B64B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0686" y="2612962"/>
            <a:ext cx="2618348" cy="387937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722F239-5B6C-414B-99DD-C1B8BFE3C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25" y="2612962"/>
            <a:ext cx="5725253" cy="356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588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9986</TotalTime>
  <Words>644</Words>
  <Application>Microsoft Macintosh PowerPoint</Application>
  <PresentationFormat>Widescreen</PresentationFormat>
  <Paragraphs>63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Office Theme</vt:lpstr>
      <vt:lpstr>Memory Profiling</vt:lpstr>
      <vt:lpstr>Overview</vt:lpstr>
      <vt:lpstr>ProtoDUNE Gen Stage (1GeV)</vt:lpstr>
      <vt:lpstr>ProtoDUNE G4 Stage</vt:lpstr>
      <vt:lpstr>ProtoDUNE Detsim Stage</vt:lpstr>
      <vt:lpstr>ProtoDUNE Reco Stage 1</vt:lpstr>
      <vt:lpstr>FD (1x8x14 geo) Gen Stage</vt:lpstr>
      <vt:lpstr>FD (1x8x14 geo)  G4 Stage</vt:lpstr>
      <vt:lpstr>FD (1x8x14 geo)  Detsim Stage</vt:lpstr>
      <vt:lpstr>FD (1x8x14 geo)  Reco Stage</vt:lpstr>
      <vt:lpstr>To do…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online view on data</dc:title>
  <dc:creator>Giovanna Lehmann Miotto</dc:creator>
  <cp:lastModifiedBy>Chowdhury, Barnali</cp:lastModifiedBy>
  <cp:revision>49</cp:revision>
  <dcterms:created xsi:type="dcterms:W3CDTF">2021-10-29T06:37:00Z</dcterms:created>
  <dcterms:modified xsi:type="dcterms:W3CDTF">2023-03-13T05:20:30Z</dcterms:modified>
</cp:coreProperties>
</file>