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692" r:id="rId3"/>
  </p:sldMasterIdLst>
  <p:notesMasterIdLst>
    <p:notesMasterId r:id="rId16"/>
  </p:notesMasterIdLst>
  <p:sldIdLst>
    <p:sldId id="308" r:id="rId4"/>
    <p:sldId id="310" r:id="rId5"/>
    <p:sldId id="314" r:id="rId6"/>
    <p:sldId id="316" r:id="rId7"/>
    <p:sldId id="315" r:id="rId8"/>
    <p:sldId id="311" r:id="rId9"/>
    <p:sldId id="312" r:id="rId10"/>
    <p:sldId id="309" r:id="rId11"/>
    <p:sldId id="313" r:id="rId12"/>
    <p:sldId id="317" r:id="rId13"/>
    <p:sldId id="307" r:id="rId14"/>
    <p:sldId id="306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1950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6/11/relationships/changesInfo" Target="changesInfos/changesInfo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. Shekhar Mishra" userId="089dd682-271e-4ef1-8531-5a148cf54ff7" providerId="ADAL" clId="{2C33474A-10C7-4021-80DD-6293B7546E7B}"/>
    <pc:docChg chg="modSld">
      <pc:chgData name="C. Shekhar Mishra" userId="089dd682-271e-4ef1-8531-5a148cf54ff7" providerId="ADAL" clId="{2C33474A-10C7-4021-80DD-6293B7546E7B}" dt="2023-03-14T17:41:00.867" v="39" actId="20577"/>
      <pc:docMkLst>
        <pc:docMk/>
      </pc:docMkLst>
      <pc:sldChg chg="modSp mod">
        <pc:chgData name="C. Shekhar Mishra" userId="089dd682-271e-4ef1-8531-5a148cf54ff7" providerId="ADAL" clId="{2C33474A-10C7-4021-80DD-6293B7546E7B}" dt="2023-03-14T17:40:40.236" v="25" actId="20577"/>
        <pc:sldMkLst>
          <pc:docMk/>
          <pc:sldMk cId="2437329813" sldId="313"/>
        </pc:sldMkLst>
        <pc:spChg chg="mod">
          <ac:chgData name="C. Shekhar Mishra" userId="089dd682-271e-4ef1-8531-5a148cf54ff7" providerId="ADAL" clId="{2C33474A-10C7-4021-80DD-6293B7546E7B}" dt="2023-03-14T17:40:40.236" v="25" actId="20577"/>
          <ac:spMkLst>
            <pc:docMk/>
            <pc:sldMk cId="2437329813" sldId="313"/>
            <ac:spMk id="9" creationId="{35FC809D-E489-8C99-6804-ABBCAF1CC7A4}"/>
          </ac:spMkLst>
        </pc:spChg>
      </pc:sldChg>
      <pc:sldChg chg="modSp mod">
        <pc:chgData name="C. Shekhar Mishra" userId="089dd682-271e-4ef1-8531-5a148cf54ff7" providerId="ADAL" clId="{2C33474A-10C7-4021-80DD-6293B7546E7B}" dt="2023-03-14T17:41:00.867" v="39" actId="20577"/>
        <pc:sldMkLst>
          <pc:docMk/>
          <pc:sldMk cId="3288296985" sldId="317"/>
        </pc:sldMkLst>
        <pc:spChg chg="mod">
          <ac:chgData name="C. Shekhar Mishra" userId="089dd682-271e-4ef1-8531-5a148cf54ff7" providerId="ADAL" clId="{2C33474A-10C7-4021-80DD-6293B7546E7B}" dt="2023-03-14T17:41:00.867" v="39" actId="20577"/>
          <ac:spMkLst>
            <pc:docMk/>
            <pc:sldMk cId="3288296985" sldId="317"/>
            <ac:spMk id="9" creationId="{1EDE566C-0A78-6210-3D0A-19EACBC1E26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B03086-3A1E-4A9D-B889-367063AD6ED9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AE724C-ED91-45CF-94A9-D2C11F9DB1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786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3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4026" y="462518"/>
            <a:ext cx="82296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3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454030" y="1207770"/>
            <a:ext cx="8232771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192024" indent="-198882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Arial"/>
              <a:buChar char="•"/>
              <a:defRPr sz="1650" b="0" i="0">
                <a:solidFill>
                  <a:srgbClr val="3C5A77"/>
                </a:solidFill>
                <a:latin typeface="Helvetica"/>
              </a:defRPr>
            </a:lvl1pPr>
            <a:lvl2pPr marL="406004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90000"/>
              <a:buFont typeface="Lucida Grande"/>
              <a:buChar char="-"/>
              <a:defRPr sz="1500" b="0" i="0">
                <a:solidFill>
                  <a:srgbClr val="3C5A77"/>
                </a:solidFill>
                <a:latin typeface="Helvetica"/>
              </a:defRPr>
            </a:lvl2pPr>
            <a:lvl3pPr marL="673894" indent="-204788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88000"/>
              <a:buFont typeface="Arial"/>
              <a:buChar char="•"/>
              <a:defRPr sz="1350" b="0" i="0">
                <a:solidFill>
                  <a:srgbClr val="3C5A77"/>
                </a:solidFill>
                <a:latin typeface="Helvetica"/>
              </a:defRPr>
            </a:lvl3pPr>
            <a:lvl4pPr marL="873919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90000"/>
              <a:buFont typeface="Lucida Grande"/>
              <a:buChar char="-"/>
              <a:defRPr sz="1200" b="0" i="0">
                <a:solidFill>
                  <a:srgbClr val="3C5A77"/>
                </a:solidFill>
                <a:latin typeface="Helvetica"/>
              </a:defRPr>
            </a:lvl4pPr>
            <a:lvl5pPr marL="1073944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88000"/>
              <a:buFont typeface="Arial"/>
              <a:buChar char="•"/>
              <a:defRPr sz="105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20" y="6549550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2B0B079-6ED1-4AB3-9528-12D1C0F10396}" type="datetime1">
              <a:rPr lang="en-US" smtClean="0">
                <a:latin typeface="Helvetica"/>
                <a:cs typeface="Helvetica"/>
              </a:rPr>
              <a:t>3/14/2023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6" y="6549550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S. Mishra | ICEBERG Data Communication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50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110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33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20" y="6549550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23D4CE0-A5AA-46E7-9242-CF56D49FC710}" type="datetime1">
              <a:rPr lang="en-US" smtClean="0">
                <a:latin typeface="Helvetica"/>
                <a:cs typeface="Helvetica"/>
              </a:rPr>
              <a:t>3/14/2023</a:t>
            </a:fld>
            <a:endParaRPr lang="en-US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6" y="6549550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S. Mishra | ICEBERG Data Communication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50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454025" y="1207771"/>
            <a:ext cx="8302047" cy="243273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192024" indent="-198882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Arial"/>
              <a:buChar char="•"/>
              <a:defRPr sz="1650" b="0" i="0">
                <a:solidFill>
                  <a:srgbClr val="3C5A77"/>
                </a:solidFill>
                <a:latin typeface="Helvetica"/>
              </a:defRPr>
            </a:lvl1pPr>
            <a:lvl2pPr marL="406004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90000"/>
              <a:buFont typeface="Lucida Grande"/>
              <a:buChar char="-"/>
              <a:defRPr sz="1500" b="0" i="0">
                <a:solidFill>
                  <a:srgbClr val="3C5A77"/>
                </a:solidFill>
                <a:latin typeface="Helvetica"/>
              </a:defRPr>
            </a:lvl2pPr>
            <a:lvl3pPr marL="673894" indent="-204788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88000"/>
              <a:buFont typeface="Arial"/>
              <a:buChar char="•"/>
              <a:defRPr sz="1350" b="0" i="0">
                <a:solidFill>
                  <a:srgbClr val="3C5A77"/>
                </a:solidFill>
                <a:latin typeface="Helvetica"/>
              </a:defRPr>
            </a:lvl3pPr>
            <a:lvl4pPr marL="873919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90000"/>
              <a:buFont typeface="Lucida Grande"/>
              <a:buChar char="-"/>
              <a:defRPr sz="1200" b="0" i="0">
                <a:solidFill>
                  <a:srgbClr val="3C5A77"/>
                </a:solidFill>
                <a:latin typeface="Helvetica"/>
              </a:defRPr>
            </a:lvl4pPr>
            <a:lvl5pPr marL="1073944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88000"/>
              <a:buFont typeface="Arial"/>
              <a:buChar char="•"/>
              <a:defRPr sz="1050" b="0" i="0">
                <a:solidFill>
                  <a:srgbClr val="3C5A77"/>
                </a:solidFill>
                <a:latin typeface="Helvetica"/>
              </a:defRPr>
            </a:lvl5pPr>
          </a:lstStyle>
          <a:p>
            <a:pPr marL="192024" marR="0" lvl="0" indent="-198882" algn="l" defTabSz="3429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2"/>
          </p:nvPr>
        </p:nvSpPr>
        <p:spPr>
          <a:xfrm>
            <a:off x="454026" y="3814619"/>
            <a:ext cx="8232775" cy="2432729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192024" indent="-198882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Arial"/>
              <a:buChar char="•"/>
              <a:defRPr sz="1650" b="0" i="0">
                <a:solidFill>
                  <a:srgbClr val="3C5A77"/>
                </a:solidFill>
                <a:latin typeface="Helvetica"/>
              </a:defRPr>
            </a:lvl1pPr>
            <a:lvl2pPr marL="406004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90000"/>
              <a:buFont typeface="Lucida Grande"/>
              <a:buChar char="-"/>
              <a:defRPr sz="1500" b="0" i="0">
                <a:solidFill>
                  <a:srgbClr val="3C5A77"/>
                </a:solidFill>
                <a:latin typeface="Helvetica"/>
              </a:defRPr>
            </a:lvl2pPr>
            <a:lvl3pPr marL="673894" indent="-204788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88000"/>
              <a:buFont typeface="Arial"/>
              <a:buChar char="•"/>
              <a:defRPr sz="1350" b="0" i="0">
                <a:solidFill>
                  <a:srgbClr val="3C5A77"/>
                </a:solidFill>
                <a:latin typeface="Helvetica"/>
              </a:defRPr>
            </a:lvl3pPr>
            <a:lvl4pPr marL="873919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90000"/>
              <a:buFont typeface="Lucida Grande"/>
              <a:buChar char="-"/>
              <a:defRPr sz="1200" b="0" i="0">
                <a:solidFill>
                  <a:srgbClr val="3C5A77"/>
                </a:solidFill>
                <a:latin typeface="Helvetica"/>
              </a:defRPr>
            </a:lvl4pPr>
            <a:lvl5pPr marL="1073944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88000"/>
              <a:buFont typeface="Arial"/>
              <a:buChar char="•"/>
              <a:defRPr sz="105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7061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5" y="5521484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200" b="0" i="0" baseline="0">
                <a:solidFill>
                  <a:srgbClr val="E95125"/>
                </a:solidFill>
                <a:latin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83196" y="5521484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200" b="0" i="0" baseline="0">
                <a:solidFill>
                  <a:srgbClr val="E95125"/>
                </a:solidFill>
                <a:latin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33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879220" y="6549550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0472CA4-FD83-40C4-ABCB-B1492B709F6A}" type="datetime1">
              <a:rPr lang="en-US" smtClean="0">
                <a:latin typeface="Helvetica"/>
                <a:cs typeface="Helvetica"/>
              </a:rPr>
              <a:t>3/14/2023</a:t>
            </a:fld>
            <a:endParaRPr lang="en-US">
              <a:latin typeface="Helvetica"/>
              <a:cs typeface="Helvetica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6" y="6549550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S. Mishra | ICEBERG Data Communication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50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6" name="Content Placeholder 2"/>
          <p:cNvSpPr>
            <a:spLocks noGrp="1"/>
          </p:cNvSpPr>
          <p:nvPr>
            <p:ph idx="11"/>
          </p:nvPr>
        </p:nvSpPr>
        <p:spPr>
          <a:xfrm>
            <a:off x="470059" y="1206941"/>
            <a:ext cx="399075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192024" indent="-198882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Arial"/>
              <a:buChar char="•"/>
              <a:defRPr sz="1650" b="0" i="0">
                <a:solidFill>
                  <a:srgbClr val="3C5A77"/>
                </a:solidFill>
                <a:latin typeface="Helvetica"/>
              </a:defRPr>
            </a:lvl1pPr>
            <a:lvl2pPr marL="406004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90000"/>
              <a:buFont typeface="Lucida Grande"/>
              <a:buChar char="-"/>
              <a:defRPr sz="1500" b="0" i="0">
                <a:solidFill>
                  <a:srgbClr val="3C5A77"/>
                </a:solidFill>
                <a:latin typeface="Helvetica"/>
              </a:defRPr>
            </a:lvl2pPr>
            <a:lvl3pPr marL="673894" indent="-204788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88000"/>
              <a:buFont typeface="Arial"/>
              <a:buChar char="•"/>
              <a:defRPr sz="1350" b="0" i="0">
                <a:solidFill>
                  <a:srgbClr val="3C5A77"/>
                </a:solidFill>
                <a:latin typeface="Helvetica"/>
              </a:defRPr>
            </a:lvl3pPr>
            <a:lvl4pPr marL="873919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90000"/>
              <a:buFont typeface="Lucida Grande"/>
              <a:buChar char="-"/>
              <a:defRPr sz="1200" b="0" i="0">
                <a:solidFill>
                  <a:srgbClr val="3C5A77"/>
                </a:solidFill>
                <a:latin typeface="Helvetica"/>
              </a:defRPr>
            </a:lvl4pPr>
            <a:lvl5pPr marL="1073944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88000"/>
              <a:buFont typeface="Arial"/>
              <a:buChar char="•"/>
              <a:defRPr sz="105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4696050" y="1206941"/>
            <a:ext cx="399075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192024" indent="-198882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Arial"/>
              <a:buChar char="•"/>
              <a:defRPr sz="1650" b="0" i="0">
                <a:solidFill>
                  <a:srgbClr val="3C5A77"/>
                </a:solidFill>
                <a:latin typeface="Helvetica"/>
              </a:defRPr>
            </a:lvl1pPr>
            <a:lvl2pPr marL="406004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90000"/>
              <a:buFont typeface="Lucida Grande"/>
              <a:buChar char="-"/>
              <a:defRPr sz="1500" b="0" i="0">
                <a:solidFill>
                  <a:srgbClr val="3C5A77"/>
                </a:solidFill>
                <a:latin typeface="Helvetica"/>
              </a:defRPr>
            </a:lvl2pPr>
            <a:lvl3pPr marL="673894" indent="-204788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88000"/>
              <a:buFont typeface="Arial"/>
              <a:buChar char="•"/>
              <a:defRPr sz="1350" b="0" i="0">
                <a:solidFill>
                  <a:srgbClr val="3C5A77"/>
                </a:solidFill>
                <a:latin typeface="Helvetica"/>
              </a:defRPr>
            </a:lvl3pPr>
            <a:lvl4pPr marL="873919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90000"/>
              <a:buFont typeface="Lucida Grande"/>
              <a:buChar char="-"/>
              <a:defRPr sz="1200" b="0" i="0">
                <a:solidFill>
                  <a:srgbClr val="3C5A77"/>
                </a:solidFill>
                <a:latin typeface="Helvetica"/>
              </a:defRPr>
            </a:lvl4pPr>
            <a:lvl5pPr marL="1073944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88000"/>
              <a:buFont typeface="Arial"/>
              <a:buChar char="•"/>
              <a:defRPr sz="105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3458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0" y="1238252"/>
            <a:ext cx="8229600" cy="5009097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33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79220" y="6549550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AF2FF10-E27B-445A-9278-837233186ED6}" type="datetime1">
              <a:rPr lang="en-US" smtClean="0">
                <a:latin typeface="Helvetica"/>
                <a:cs typeface="Helvetica"/>
              </a:rPr>
              <a:t>3/14/2023</a:t>
            </a:fld>
            <a:endParaRPr lang="en-US">
              <a:latin typeface="Helvetica"/>
              <a:cs typeface="Helvetica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6" y="6549550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S. Mishra | ICEBERG Data Communication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50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955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23710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879220" y="6549550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DAE4AB6-ED3B-4EA2-A6FF-2B5242CA9180}" type="datetime1">
              <a:rPr lang="en-US" smtClean="0">
                <a:latin typeface="Helvetica"/>
                <a:cs typeface="Helvetica"/>
              </a:rPr>
              <a:t>3/14/2023</a:t>
            </a:fld>
            <a:endParaRPr lang="en-US">
              <a:latin typeface="Helvetica"/>
              <a:cs typeface="Helvetica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6" y="6549550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S. Mishra | ICEBERG Data Communication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50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4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340612"/>
            <a:ext cx="3017520" cy="91533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200" b="0" i="0" baseline="0">
                <a:solidFill>
                  <a:srgbClr val="E95125"/>
                </a:solidFill>
                <a:latin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716339" y="1208366"/>
            <a:ext cx="4959767" cy="5047578"/>
          </a:xfrm>
          <a:prstGeom prst="rect">
            <a:avLst/>
          </a:prstGeom>
        </p:spPr>
        <p:txBody>
          <a:bodyPr vert="horz" lIns="0" rIns="0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33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79220" y="6549550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7E861D9-AB11-42BD-9BEC-5A8870DB3CAE}" type="datetime1">
              <a:rPr lang="en-US" smtClean="0">
                <a:latin typeface="Helvetica"/>
                <a:cs typeface="Helvetica"/>
              </a:rPr>
              <a:t>3/14/2023</a:t>
            </a:fld>
            <a:endParaRPr lang="en-US">
              <a:latin typeface="Helvetica"/>
              <a:cs typeface="Helvetica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6" y="6549550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S. Mishra | ICEBERG Data Communication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50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470060" y="1206941"/>
            <a:ext cx="3004665" cy="404697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192024" indent="-198882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Arial"/>
              <a:buChar char="•"/>
              <a:defRPr sz="1650" b="0" i="0">
                <a:solidFill>
                  <a:srgbClr val="3C5A77"/>
                </a:solidFill>
                <a:latin typeface="Helvetica"/>
              </a:defRPr>
            </a:lvl1pPr>
            <a:lvl2pPr marL="406004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90000"/>
              <a:buFont typeface="Lucida Grande"/>
              <a:buChar char="-"/>
              <a:defRPr sz="1500" b="0" i="0">
                <a:solidFill>
                  <a:srgbClr val="3C5A77"/>
                </a:solidFill>
                <a:latin typeface="Helvetica"/>
              </a:defRPr>
            </a:lvl2pPr>
            <a:lvl3pPr marL="673894" indent="-204788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88000"/>
              <a:buFont typeface="Arial"/>
              <a:buChar char="•"/>
              <a:defRPr sz="1350" b="0" i="0">
                <a:solidFill>
                  <a:srgbClr val="3C5A77"/>
                </a:solidFill>
                <a:latin typeface="Helvetica"/>
              </a:defRPr>
            </a:lvl3pPr>
            <a:lvl4pPr marL="873919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90000"/>
              <a:buFont typeface="Lucida Grande"/>
              <a:buChar char="-"/>
              <a:defRPr sz="1200" b="0" i="0">
                <a:solidFill>
                  <a:srgbClr val="3C5A77"/>
                </a:solidFill>
                <a:latin typeface="Helvetica"/>
              </a:defRPr>
            </a:lvl4pPr>
            <a:lvl5pPr marL="1073944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88000"/>
              <a:buFont typeface="Arial"/>
              <a:buChar char="•"/>
              <a:defRPr sz="105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163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025" y="1227137"/>
            <a:ext cx="8229600" cy="448765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2400">
                <a:solidFill>
                  <a:srgbClr val="3C5A77"/>
                </a:solidFill>
                <a:latin typeface="Helvetica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839748"/>
            <a:ext cx="8229596" cy="4397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200" b="0" i="0" baseline="0">
                <a:solidFill>
                  <a:srgbClr val="E95125"/>
                </a:solidFill>
                <a:latin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458988"/>
            <a:ext cx="8229600" cy="7019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33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20" y="6549550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BE7E93D-3471-404A-B224-0CF0630899E2}" type="datetime1">
              <a:rPr lang="en-US" smtClean="0">
                <a:latin typeface="Helvetica"/>
                <a:cs typeface="Helvetica"/>
              </a:rPr>
              <a:t>3/14/2023</a:t>
            </a:fld>
            <a:endParaRPr lang="en-US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6" y="6549550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S. Mishra | ICEBERG Data Communication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50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00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4026" y="462518"/>
            <a:ext cx="82296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454029" y="1207770"/>
            <a:ext cx="8232771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DDAEC37-84FC-414D-AACE-BF959D54837D}" type="datetime1">
              <a:rPr lang="en-US" smtClean="0">
                <a:latin typeface="Helvetica"/>
                <a:cs typeface="Helvetica"/>
              </a:rPr>
              <a:t>3/14/2023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S. Mishra | ICEBERG Data Communication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577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3C048AB-32DC-41B3-A472-1DEAAD63FB0B}" type="datetime1">
              <a:rPr lang="en-US" smtClean="0">
                <a:latin typeface="Helvetica"/>
                <a:cs typeface="Helvetica"/>
              </a:rPr>
              <a:t>3/14/2023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S. Mishra | ICEBERG Data Communication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454026" y="1207770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marL="256032" marR="0" lvl="0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2"/>
          </p:nvPr>
        </p:nvSpPr>
        <p:spPr>
          <a:xfrm>
            <a:off x="4696050" y="1215721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86220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5521482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83195" y="5521482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A7DAA0C-07E4-48B8-B865-A4F923656A61}" type="datetime1">
              <a:rPr lang="en-US" smtClean="0">
                <a:latin typeface="Helvetica"/>
                <a:cs typeface="Helvetica"/>
              </a:rPr>
              <a:t>3/14/2023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S. Mishra | ICEBERG Data Communication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1"/>
          </p:nvPr>
        </p:nvSpPr>
        <p:spPr>
          <a:xfrm>
            <a:off x="470059" y="1206941"/>
            <a:ext cx="399075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4696050" y="1206941"/>
            <a:ext cx="399075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93898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0" y="1238250"/>
            <a:ext cx="8229600" cy="5009097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8945DBF-91EE-475E-B807-7F23593A5BA8}" type="datetime1">
              <a:rPr lang="en-US" smtClean="0">
                <a:latin typeface="Helvetica"/>
                <a:cs typeface="Helvetica"/>
              </a:rPr>
              <a:t>3/14/2023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S. Mishra | ICEBERG Data Communication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83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33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20" y="6549550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9636A02-7FBF-4FFD-B60F-2EF07BBA2FDF}" type="datetime1">
              <a:rPr lang="en-US" smtClean="0">
                <a:latin typeface="Helvetica"/>
                <a:cs typeface="Helvetica"/>
              </a:rPr>
              <a:t>3/14/2023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6" y="6549550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S. Mishra | ICEBERG Data Communication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50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454026" y="1207770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192024" indent="-198882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Arial"/>
              <a:buChar char="•"/>
              <a:defRPr sz="1650" b="0" i="0">
                <a:solidFill>
                  <a:srgbClr val="3C5A77"/>
                </a:solidFill>
                <a:latin typeface="Helvetica"/>
              </a:defRPr>
            </a:lvl1pPr>
            <a:lvl2pPr marL="406004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90000"/>
              <a:buFont typeface="Lucida Grande"/>
              <a:buChar char="-"/>
              <a:defRPr sz="1500" b="0" i="0">
                <a:solidFill>
                  <a:srgbClr val="3C5A77"/>
                </a:solidFill>
                <a:latin typeface="Helvetica"/>
              </a:defRPr>
            </a:lvl2pPr>
            <a:lvl3pPr marL="673894" indent="-204788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88000"/>
              <a:buFont typeface="Arial"/>
              <a:buChar char="•"/>
              <a:defRPr sz="1350" b="0" i="0">
                <a:solidFill>
                  <a:srgbClr val="3C5A77"/>
                </a:solidFill>
                <a:latin typeface="Helvetica"/>
              </a:defRPr>
            </a:lvl3pPr>
            <a:lvl4pPr marL="873919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90000"/>
              <a:buFont typeface="Lucida Grande"/>
              <a:buChar char="-"/>
              <a:defRPr sz="1200" b="0" i="0">
                <a:solidFill>
                  <a:srgbClr val="3C5A77"/>
                </a:solidFill>
                <a:latin typeface="Helvetica"/>
              </a:defRPr>
            </a:lvl4pPr>
            <a:lvl5pPr marL="1073944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88000"/>
              <a:buFont typeface="Arial"/>
              <a:buChar char="•"/>
              <a:defRPr sz="1050" b="0" i="0">
                <a:solidFill>
                  <a:srgbClr val="3C5A77"/>
                </a:solidFill>
                <a:latin typeface="Helvetica"/>
              </a:defRPr>
            </a:lvl5pPr>
          </a:lstStyle>
          <a:p>
            <a:pPr marL="192024" marR="0" lvl="0" indent="-198882" algn="l" defTabSz="3429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2"/>
          </p:nvPr>
        </p:nvSpPr>
        <p:spPr>
          <a:xfrm>
            <a:off x="4696050" y="1215721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192024" indent="-198882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Arial"/>
              <a:buChar char="•"/>
              <a:defRPr sz="1650" b="0" i="0">
                <a:solidFill>
                  <a:srgbClr val="3C5A77"/>
                </a:solidFill>
                <a:latin typeface="Helvetica"/>
              </a:defRPr>
            </a:lvl1pPr>
            <a:lvl2pPr marL="406004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90000"/>
              <a:buFont typeface="Lucida Grande"/>
              <a:buChar char="-"/>
              <a:defRPr sz="1500" b="0" i="0">
                <a:solidFill>
                  <a:srgbClr val="3C5A77"/>
                </a:solidFill>
                <a:latin typeface="Helvetica"/>
              </a:defRPr>
            </a:lvl2pPr>
            <a:lvl3pPr marL="673894" indent="-204788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88000"/>
              <a:buFont typeface="Arial"/>
              <a:buChar char="•"/>
              <a:defRPr sz="1350" b="0" i="0">
                <a:solidFill>
                  <a:srgbClr val="3C5A77"/>
                </a:solidFill>
                <a:latin typeface="Helvetica"/>
              </a:defRPr>
            </a:lvl3pPr>
            <a:lvl4pPr marL="873919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90000"/>
              <a:buFont typeface="Lucida Grande"/>
              <a:buChar char="-"/>
              <a:defRPr sz="1200" b="0" i="0">
                <a:solidFill>
                  <a:srgbClr val="3C5A77"/>
                </a:solidFill>
                <a:latin typeface="Helvetica"/>
              </a:defRPr>
            </a:lvl4pPr>
            <a:lvl5pPr marL="1073944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88000"/>
              <a:buFont typeface="Arial"/>
              <a:buChar char="•"/>
              <a:defRPr sz="105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76841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23710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CD7E165-17D6-4279-A313-BF4D3CED4023}" type="datetime1">
              <a:rPr lang="en-US" smtClean="0">
                <a:latin typeface="Helvetica"/>
                <a:cs typeface="Helvetica"/>
              </a:rPr>
              <a:t>3/14/2023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S. Mishra | ICEBERG Data Communication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2529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340612"/>
            <a:ext cx="3017520" cy="91533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716338" y="1208366"/>
            <a:ext cx="4959767" cy="5047578"/>
          </a:xfrm>
          <a:prstGeom prst="rect">
            <a:avLst/>
          </a:prstGeom>
        </p:spPr>
        <p:txBody>
          <a:bodyPr vert="horz" lIns="0" rIns="0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8CD4FAF-BB20-46FB-821D-B9A481CF98BB}" type="datetime1">
              <a:rPr lang="en-US" smtClean="0">
                <a:latin typeface="Helvetica"/>
                <a:cs typeface="Helvetica"/>
              </a:rPr>
              <a:t>3/14/2023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S. Mishra | ICEBERG Data Communication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470059" y="1206941"/>
            <a:ext cx="3004665" cy="404697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15076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025" y="1227137"/>
            <a:ext cx="8229600" cy="448765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3200">
                <a:solidFill>
                  <a:srgbClr val="3C5A77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839748"/>
            <a:ext cx="8229596" cy="4397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458988"/>
            <a:ext cx="8229600" cy="7019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A88994D-6A04-4D40-8D63-8892DA087709}" type="datetime1">
              <a:rPr lang="en-US" smtClean="0">
                <a:latin typeface="Helvetica"/>
                <a:cs typeface="Helvetica"/>
              </a:rPr>
              <a:t>3/14/2023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S. Mishra | ICEBERG Data Communication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878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5" y="5521484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200" b="0" i="0" baseline="0">
                <a:solidFill>
                  <a:srgbClr val="E95125"/>
                </a:solidFill>
                <a:latin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83196" y="5521484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200" b="0" i="0" baseline="0">
                <a:solidFill>
                  <a:srgbClr val="E95125"/>
                </a:solidFill>
                <a:latin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33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879220" y="6549550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79DBD6F-0AC1-4859-859E-A5F091427AC7}" type="datetime1">
              <a:rPr lang="en-US" smtClean="0">
                <a:latin typeface="Helvetica"/>
                <a:cs typeface="Helvetica"/>
              </a:rPr>
              <a:t>3/14/2023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6" y="6549550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S. Mishra | ICEBERG Data Communication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50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1"/>
          </p:nvPr>
        </p:nvSpPr>
        <p:spPr>
          <a:xfrm>
            <a:off x="470059" y="1206941"/>
            <a:ext cx="399075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192024" indent="-198882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Arial"/>
              <a:buChar char="•"/>
              <a:defRPr sz="1650" b="0" i="0">
                <a:solidFill>
                  <a:srgbClr val="3C5A77"/>
                </a:solidFill>
                <a:latin typeface="Helvetica"/>
              </a:defRPr>
            </a:lvl1pPr>
            <a:lvl2pPr marL="406004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90000"/>
              <a:buFont typeface="Lucida Grande"/>
              <a:buChar char="-"/>
              <a:defRPr sz="1500" b="0" i="0">
                <a:solidFill>
                  <a:srgbClr val="3C5A77"/>
                </a:solidFill>
                <a:latin typeface="Helvetica"/>
              </a:defRPr>
            </a:lvl2pPr>
            <a:lvl3pPr marL="673894" indent="-204788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88000"/>
              <a:buFont typeface="Arial"/>
              <a:buChar char="•"/>
              <a:defRPr sz="1350" b="0" i="0">
                <a:solidFill>
                  <a:srgbClr val="3C5A77"/>
                </a:solidFill>
                <a:latin typeface="Helvetica"/>
              </a:defRPr>
            </a:lvl3pPr>
            <a:lvl4pPr marL="873919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90000"/>
              <a:buFont typeface="Lucida Grande"/>
              <a:buChar char="-"/>
              <a:defRPr sz="1200" b="0" i="0">
                <a:solidFill>
                  <a:srgbClr val="3C5A77"/>
                </a:solidFill>
                <a:latin typeface="Helvetica"/>
              </a:defRPr>
            </a:lvl4pPr>
            <a:lvl5pPr marL="1073944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88000"/>
              <a:buFont typeface="Arial"/>
              <a:buChar char="•"/>
              <a:defRPr sz="105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4696050" y="1206941"/>
            <a:ext cx="399075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192024" indent="-198882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Arial"/>
              <a:buChar char="•"/>
              <a:defRPr sz="1650" b="0" i="0">
                <a:solidFill>
                  <a:srgbClr val="3C5A77"/>
                </a:solidFill>
                <a:latin typeface="Helvetica"/>
              </a:defRPr>
            </a:lvl1pPr>
            <a:lvl2pPr marL="406004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90000"/>
              <a:buFont typeface="Lucida Grande"/>
              <a:buChar char="-"/>
              <a:defRPr sz="1500" b="0" i="0">
                <a:solidFill>
                  <a:srgbClr val="3C5A77"/>
                </a:solidFill>
                <a:latin typeface="Helvetica"/>
              </a:defRPr>
            </a:lvl2pPr>
            <a:lvl3pPr marL="673894" indent="-204788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88000"/>
              <a:buFont typeface="Arial"/>
              <a:buChar char="•"/>
              <a:defRPr sz="1350" b="0" i="0">
                <a:solidFill>
                  <a:srgbClr val="3C5A77"/>
                </a:solidFill>
                <a:latin typeface="Helvetica"/>
              </a:defRPr>
            </a:lvl3pPr>
            <a:lvl4pPr marL="873919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90000"/>
              <a:buFont typeface="Lucida Grande"/>
              <a:buChar char="-"/>
              <a:defRPr sz="1200" b="0" i="0">
                <a:solidFill>
                  <a:srgbClr val="3C5A77"/>
                </a:solidFill>
                <a:latin typeface="Helvetica"/>
              </a:defRPr>
            </a:lvl4pPr>
            <a:lvl5pPr marL="1073944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88000"/>
              <a:buFont typeface="Arial"/>
              <a:buChar char="•"/>
              <a:defRPr sz="105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8791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0" y="1238252"/>
            <a:ext cx="8229600" cy="5009097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33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79220" y="6549550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471E250-4AB1-42BF-B984-2B3B43AFD7DE}" type="datetime1">
              <a:rPr lang="en-US" smtClean="0">
                <a:latin typeface="Helvetica"/>
                <a:cs typeface="Helvetica"/>
              </a:rPr>
              <a:t>3/14/2023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6" y="6549550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S. Mishra | ICEBERG Data Communication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50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942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23710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879220" y="6549550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46ED54A-6041-4632-A282-1A96BA823CA9}" type="datetime1">
              <a:rPr lang="en-US" smtClean="0">
                <a:latin typeface="Helvetica"/>
                <a:cs typeface="Helvetica"/>
              </a:rPr>
              <a:t>3/14/2023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6" y="6549550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S. Mishra | ICEBERG Data Communication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50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101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340612"/>
            <a:ext cx="3017520" cy="91533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200" b="0" i="0" baseline="0">
                <a:solidFill>
                  <a:srgbClr val="E95125"/>
                </a:solidFill>
                <a:latin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716339" y="1208366"/>
            <a:ext cx="4959767" cy="5047578"/>
          </a:xfrm>
          <a:prstGeom prst="rect">
            <a:avLst/>
          </a:prstGeom>
        </p:spPr>
        <p:txBody>
          <a:bodyPr vert="horz" lIns="0" rIns="0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33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79220" y="6549550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7774F03-72B8-4FDF-B574-27E6D4A80033}" type="datetime1">
              <a:rPr lang="en-US" smtClean="0">
                <a:latin typeface="Helvetica"/>
                <a:cs typeface="Helvetica"/>
              </a:rPr>
              <a:t>3/14/2023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6" y="6549550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S. Mishra | ICEBERG Data Communication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50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470060" y="1206941"/>
            <a:ext cx="3004665" cy="404697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192024" indent="-198882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Arial"/>
              <a:buChar char="•"/>
              <a:defRPr sz="1650" b="0" i="0">
                <a:solidFill>
                  <a:srgbClr val="3C5A77"/>
                </a:solidFill>
                <a:latin typeface="Helvetica"/>
              </a:defRPr>
            </a:lvl1pPr>
            <a:lvl2pPr marL="406004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90000"/>
              <a:buFont typeface="Lucida Grande"/>
              <a:buChar char="-"/>
              <a:defRPr sz="1500" b="0" i="0">
                <a:solidFill>
                  <a:srgbClr val="3C5A77"/>
                </a:solidFill>
                <a:latin typeface="Helvetica"/>
              </a:defRPr>
            </a:lvl2pPr>
            <a:lvl3pPr marL="673894" indent="-204788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88000"/>
              <a:buFont typeface="Arial"/>
              <a:buChar char="•"/>
              <a:defRPr sz="1350" b="0" i="0">
                <a:solidFill>
                  <a:srgbClr val="3C5A77"/>
                </a:solidFill>
                <a:latin typeface="Helvetica"/>
              </a:defRPr>
            </a:lvl3pPr>
            <a:lvl4pPr marL="873919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90000"/>
              <a:buFont typeface="Lucida Grande"/>
              <a:buChar char="-"/>
              <a:defRPr sz="1200" b="0" i="0">
                <a:solidFill>
                  <a:srgbClr val="3C5A77"/>
                </a:solidFill>
                <a:latin typeface="Helvetica"/>
              </a:defRPr>
            </a:lvl4pPr>
            <a:lvl5pPr marL="1073944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88000"/>
              <a:buFont typeface="Arial"/>
              <a:buChar char="•"/>
              <a:defRPr sz="105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8564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025" y="1227137"/>
            <a:ext cx="8229600" cy="448765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2400">
                <a:solidFill>
                  <a:srgbClr val="3C5A77"/>
                </a:solidFill>
                <a:latin typeface="Helvetica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839748"/>
            <a:ext cx="8229596" cy="4397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200" b="0" i="0" baseline="0">
                <a:solidFill>
                  <a:srgbClr val="E95125"/>
                </a:solidFill>
                <a:latin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458988"/>
            <a:ext cx="8229600" cy="7019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33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20" y="6549550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6E632ED-D1B0-451F-AE5C-5AA6D906108A}" type="datetime1">
              <a:rPr lang="en-US" smtClean="0">
                <a:latin typeface="Helvetica"/>
                <a:cs typeface="Helvetica"/>
              </a:rPr>
              <a:t>3/14/2023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6" y="6549550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S. Mishra | ICEBERG Data Communication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50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81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30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4026" y="462518"/>
            <a:ext cx="82296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3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454030" y="1207770"/>
            <a:ext cx="8232771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192024" indent="-198882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Arial"/>
              <a:buChar char="•"/>
              <a:defRPr sz="1650" b="0" i="0">
                <a:solidFill>
                  <a:srgbClr val="3C5A77"/>
                </a:solidFill>
                <a:latin typeface="Helvetica"/>
              </a:defRPr>
            </a:lvl1pPr>
            <a:lvl2pPr marL="406004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90000"/>
              <a:buFont typeface="Lucida Grande"/>
              <a:buChar char="-"/>
              <a:defRPr sz="1500" b="0" i="0">
                <a:solidFill>
                  <a:srgbClr val="3C5A77"/>
                </a:solidFill>
                <a:latin typeface="Helvetica"/>
              </a:defRPr>
            </a:lvl2pPr>
            <a:lvl3pPr marL="673894" indent="-204788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88000"/>
              <a:buFont typeface="Arial"/>
              <a:buChar char="•"/>
              <a:defRPr sz="1350" b="0" i="0">
                <a:solidFill>
                  <a:srgbClr val="3C5A77"/>
                </a:solidFill>
                <a:latin typeface="Helvetica"/>
              </a:defRPr>
            </a:lvl3pPr>
            <a:lvl4pPr marL="873919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90000"/>
              <a:buFont typeface="Lucida Grande"/>
              <a:buChar char="-"/>
              <a:defRPr sz="1200" b="0" i="0">
                <a:solidFill>
                  <a:srgbClr val="3C5A77"/>
                </a:solidFill>
                <a:latin typeface="Helvetica"/>
              </a:defRPr>
            </a:lvl4pPr>
            <a:lvl5pPr marL="1073944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88000"/>
              <a:buFont typeface="Arial"/>
              <a:buChar char="•"/>
              <a:defRPr sz="105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20" y="6549550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C27DD21-CF8D-4C3B-8767-D680B60700F0}" type="datetime1">
              <a:rPr lang="en-US" smtClean="0">
                <a:latin typeface="Helvetica"/>
                <a:cs typeface="Helvetica"/>
              </a:rPr>
              <a:t>3/14/2023</a:t>
            </a:fld>
            <a:endParaRPr lang="en-US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6" y="6549550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S. Mishra | ICEBERG Data Communication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50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75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307573"/>
            <a:ext cx="8229600" cy="802049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33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20" y="6549550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77DDC68-F313-4003-9AC9-3B021BC3E5A3}" type="datetime1">
              <a:rPr lang="en-US" smtClean="0">
                <a:latin typeface="Helvetica"/>
                <a:cs typeface="Helvetica"/>
              </a:rPr>
              <a:t>3/14/2023</a:t>
            </a:fld>
            <a:endParaRPr lang="en-US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6" y="6549550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S. Mishra | ICEBERG Data Communication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50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454025" y="1109622"/>
            <a:ext cx="8315901" cy="247316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192024" indent="-198882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Arial"/>
              <a:buChar char="•"/>
              <a:defRPr sz="1650" b="0" i="0">
                <a:solidFill>
                  <a:srgbClr val="3C5A77"/>
                </a:solidFill>
                <a:latin typeface="Helvetica"/>
              </a:defRPr>
            </a:lvl1pPr>
            <a:lvl2pPr marL="406004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90000"/>
              <a:buFont typeface="Lucida Grande"/>
              <a:buChar char="-"/>
              <a:defRPr sz="1500" b="0" i="0">
                <a:solidFill>
                  <a:srgbClr val="3C5A77"/>
                </a:solidFill>
                <a:latin typeface="Helvetica"/>
              </a:defRPr>
            </a:lvl2pPr>
            <a:lvl3pPr marL="673894" indent="-204788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88000"/>
              <a:buFont typeface="Arial"/>
              <a:buChar char="•"/>
              <a:defRPr sz="1350" b="0" i="0">
                <a:solidFill>
                  <a:srgbClr val="3C5A77"/>
                </a:solidFill>
                <a:latin typeface="Helvetica"/>
              </a:defRPr>
            </a:lvl3pPr>
            <a:lvl4pPr marL="873919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90000"/>
              <a:buFont typeface="Lucida Grande"/>
              <a:buChar char="-"/>
              <a:defRPr sz="1200" b="0" i="0">
                <a:solidFill>
                  <a:srgbClr val="3C5A77"/>
                </a:solidFill>
                <a:latin typeface="Helvetica"/>
              </a:defRPr>
            </a:lvl4pPr>
            <a:lvl5pPr marL="1073944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88000"/>
              <a:buFont typeface="Arial"/>
              <a:buChar char="•"/>
              <a:defRPr sz="1050" b="0" i="0">
                <a:solidFill>
                  <a:srgbClr val="3C5A77"/>
                </a:solidFill>
                <a:latin typeface="Helvetica"/>
              </a:defRPr>
            </a:lvl5pPr>
          </a:lstStyle>
          <a:p>
            <a:pPr marL="192024" marR="0" lvl="0" indent="-198882" algn="l" defTabSz="3429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2"/>
          </p:nvPr>
        </p:nvSpPr>
        <p:spPr>
          <a:xfrm>
            <a:off x="454026" y="3582786"/>
            <a:ext cx="8232775" cy="2812697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192024" indent="-198882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Arial"/>
              <a:buChar char="•"/>
              <a:defRPr sz="1650" b="0" i="0">
                <a:solidFill>
                  <a:srgbClr val="3C5A77"/>
                </a:solidFill>
                <a:latin typeface="Helvetica"/>
              </a:defRPr>
            </a:lvl1pPr>
            <a:lvl2pPr marL="406004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90000"/>
              <a:buFont typeface="Lucida Grande"/>
              <a:buChar char="-"/>
              <a:defRPr sz="1500" b="0" i="0">
                <a:solidFill>
                  <a:srgbClr val="3C5A77"/>
                </a:solidFill>
                <a:latin typeface="Helvetica"/>
              </a:defRPr>
            </a:lvl2pPr>
            <a:lvl3pPr marL="673894" indent="-204788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88000"/>
              <a:buFont typeface="Arial"/>
              <a:buChar char="•"/>
              <a:defRPr sz="1350" b="0" i="0">
                <a:solidFill>
                  <a:srgbClr val="3C5A77"/>
                </a:solidFill>
                <a:latin typeface="Helvetica"/>
              </a:defRPr>
            </a:lvl3pPr>
            <a:lvl4pPr marL="873919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90000"/>
              <a:buFont typeface="Lucida Grande"/>
              <a:buChar char="-"/>
              <a:defRPr sz="1200" b="0" i="0">
                <a:solidFill>
                  <a:srgbClr val="3C5A77"/>
                </a:solidFill>
                <a:latin typeface="Helvetica"/>
              </a:defRPr>
            </a:lvl4pPr>
            <a:lvl5pPr marL="1073944" indent="-200025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88000"/>
              <a:buFont typeface="Arial"/>
              <a:buChar char="•"/>
              <a:defRPr sz="105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3045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9220" y="6549550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8C1A52C-0BDF-4D4A-B984-82EA926AA252}" type="datetime1">
              <a:rPr lang="en-US" smtClean="0">
                <a:latin typeface="Helvetica"/>
                <a:cs typeface="Helvetica"/>
              </a:rPr>
              <a:t>3/14/2023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892514" cy="170720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S. Mishra | ICEBERG Data Communication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50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" y="6357635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1176" y="6489520"/>
            <a:ext cx="561974" cy="2370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3C658D2-0058-48DD-B273-75D1C043262B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847716" y="6489522"/>
            <a:ext cx="1214908" cy="26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179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/>
  <p:txStyles>
    <p:titleStyle>
      <a:lvl1pPr algn="ctr" defTabSz="342900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257175" indent="-257175" algn="l" defTabSz="3429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557213" indent="-214313" algn="l" defTabSz="342900" rtl="0" fontAlgn="base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857250" indent="-171450" algn="l" defTabSz="342900" rtl="0" fontAlgn="base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200150" indent="-171450" algn="l" defTabSz="342900" rtl="0" fontAlgn="base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1543050" indent="-171450" algn="l" defTabSz="342900" rtl="0" fontAlgn="base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9220" y="6549550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55A6D0A-F2DE-4239-9E52-6DF2A8F6DF44}" type="datetime1">
              <a:rPr lang="en-US" smtClean="0">
                <a:latin typeface="Helvetica"/>
                <a:cs typeface="Helvetica"/>
              </a:rPr>
              <a:t>3/14/2023</a:t>
            </a:fld>
            <a:endParaRPr lang="en-US">
              <a:latin typeface="Helvetic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892514" cy="170720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S. Mishra | ICEBERG Data Communication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50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" y="6357635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1176" y="6489520"/>
            <a:ext cx="561974" cy="2370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987BCA-8D7D-47DC-8933-CEE7714CD68E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6120" y="6510348"/>
            <a:ext cx="1109235" cy="23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214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</p:sldLayoutIdLst>
  <p:hf hdr="0"/>
  <p:txStyles>
    <p:titleStyle>
      <a:lvl1pPr algn="ctr" defTabSz="342900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257175" indent="-257175" algn="l" defTabSz="3429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557213" indent="-214313" algn="l" defTabSz="342900" rtl="0" fontAlgn="base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857250" indent="-171450" algn="l" defTabSz="342900" rtl="0" fontAlgn="base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200150" indent="-171450" algn="l" defTabSz="342900" rtl="0" fontAlgn="base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1543050" indent="-171450" algn="l" defTabSz="342900" rtl="0" fontAlgn="base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E6184E0-6284-462A-BCB7-68A231313BD6}" type="datetime1">
              <a:rPr lang="en-US" smtClean="0">
                <a:latin typeface="Helvetica"/>
                <a:cs typeface="Helvetica"/>
              </a:rPr>
              <a:t>3/14/2023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892514" cy="170720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S. Mishra | ICEBERG Data Communication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" y="6357635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1175" y="6489520"/>
            <a:ext cx="561974" cy="2370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3C658D2-0058-48DD-B273-75D1C043262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716" y="6489520"/>
            <a:ext cx="1214908" cy="26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936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ntel.com/content/www/us/en/products/sku/218110/intel-ethernet-network-adapter-e810cqda2t/specifications.html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4129B0E-6CD5-9ACA-2FB8-B07EAD9F5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ICEBERG DAQ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9588947-E581-C6FB-D829-57BF53AF9610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dirty="0"/>
              <a:t>Iceberg01.fnal.gov now has 2 FELIX</a:t>
            </a:r>
          </a:p>
          <a:p>
            <a:pPr lvl="1"/>
            <a:r>
              <a:rPr lang="en-US" dirty="0"/>
              <a:t>FELIX 01 is connected to WIB Fiber Combiner</a:t>
            </a:r>
          </a:p>
          <a:p>
            <a:pPr lvl="1"/>
            <a:r>
              <a:rPr lang="en-US" dirty="0"/>
              <a:t>FELIX 02 will be connected to DAPHNE Fiber</a:t>
            </a:r>
          </a:p>
          <a:p>
            <a:pPr lvl="1"/>
            <a:r>
              <a:rPr lang="en-US" dirty="0"/>
              <a:t>No change is planned to this setup.</a:t>
            </a:r>
          </a:p>
          <a:p>
            <a:pPr marL="205979" lvl="1" indent="0">
              <a:buNone/>
            </a:pPr>
            <a:endParaRPr lang="en-US" dirty="0"/>
          </a:p>
          <a:p>
            <a:r>
              <a:rPr lang="en-US" dirty="0"/>
              <a:t>Iceberg01.fnal.gov has been tested with DUNE-DAQ V3.3.2</a:t>
            </a:r>
          </a:p>
          <a:p>
            <a:pPr lvl="1"/>
            <a:r>
              <a:rPr lang="en-US" dirty="0"/>
              <a:t>One software HDF5 has been written for WIB configuration</a:t>
            </a:r>
          </a:p>
          <a:p>
            <a:pPr marL="205979" lvl="1" indent="0">
              <a:buNone/>
            </a:pPr>
            <a:endParaRPr lang="en-US" dirty="0"/>
          </a:p>
          <a:p>
            <a:r>
              <a:rPr lang="en-US" dirty="0"/>
              <a:t>Iceberg01.fnal.gov TLU has been updated and tested to the latest firmware which runs with DAQ V3.2.2</a:t>
            </a:r>
          </a:p>
          <a:p>
            <a:pPr lvl="1"/>
            <a:r>
              <a:rPr lang="en-US" dirty="0"/>
              <a:t>This clock has been tested with DAPHNE</a:t>
            </a:r>
          </a:p>
          <a:p>
            <a:pPr lvl="1"/>
            <a:r>
              <a:rPr lang="en-US" dirty="0"/>
              <a:t>WIB 2 at ICEBERG does not have the firmware to test with this version of TLU</a:t>
            </a:r>
          </a:p>
          <a:p>
            <a:pPr marL="205979" lvl="1" indent="0">
              <a:buNone/>
            </a:pPr>
            <a:endParaRPr lang="en-US" dirty="0"/>
          </a:p>
          <a:p>
            <a:r>
              <a:rPr lang="en-US" dirty="0"/>
              <a:t>DAPHNE DAQ Fiber will directly go to FELIX 2 from a fiber combiner box.</a:t>
            </a: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2A4F46-3303-C5F0-E2DF-F16E35DF503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9636A02-7FBF-4FFD-B60F-2EF07BBA2FDF}" type="datetime1">
              <a:rPr lang="en-US" smtClean="0">
                <a:latin typeface="Helvetica"/>
                <a:cs typeface="Helvetica"/>
              </a:rPr>
              <a:t>3/14/2023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81B4AA-05E7-4348-36AB-94A2BF53EA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Mishra | ICEBERG Data Communication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AFBEB1-F778-D0B9-3C03-5BF30AEBD2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D413AF1-D7D1-7451-99BE-4DDF1C58F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7097" y="579928"/>
            <a:ext cx="2377717" cy="317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997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BDE7E82-35BF-5562-AE8E-C28C0BF76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ProtoDUNE-DAQ02.fnal.gov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EDE566C-0A78-6210-3D0A-19EACBC1E263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dirty="0"/>
              <a:t>Will be used for TLU server</a:t>
            </a:r>
          </a:p>
          <a:p>
            <a:r>
              <a:rPr lang="en-US" dirty="0"/>
              <a:t>Will be used for database server</a:t>
            </a:r>
          </a:p>
          <a:p>
            <a:r>
              <a:rPr lang="en-US" dirty="0"/>
              <a:t>Need DQM</a:t>
            </a: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6CF2A5-5A00-128F-2251-A6B6DA98321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9636A02-7FBF-4FFD-B60F-2EF07BBA2FDF}" type="datetime1">
              <a:rPr lang="en-US" smtClean="0">
                <a:latin typeface="Helvetica"/>
                <a:cs typeface="Helvetica"/>
              </a:rPr>
              <a:t>3/14/2023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CE445A-9306-08AC-AA0F-B98B978A05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Mishra | ICEBERG Data Communication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6BEA6B-A453-E27B-785E-BBDFE863E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296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ECDF0-8CEE-4802-83A9-480B65AC4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WIB Internet Connection for DUNEDAQ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A19A5D-5C00-41D1-87A4-C0CC758DFF4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F9F07E6-BCD8-40E0-9FD0-8374D3BC6C3F}" type="datetime1">
              <a:rPr lang="en-US" smtClean="0">
                <a:latin typeface="Helvetica"/>
                <a:cs typeface="Helvetica"/>
              </a:rPr>
              <a:t>3/14/2023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1343C7-D5B7-43AC-B24C-EA3A20736A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Mishra | ICEBERG Data Communication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08C401-55BC-4C80-8C08-A67CA3AEB2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857ADB6-E389-47A8-8571-85EFDF50A24F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2"/>
          <a:stretch>
            <a:fillRect/>
          </a:stretch>
        </p:blipFill>
        <p:spPr>
          <a:xfrm>
            <a:off x="4705442" y="1639667"/>
            <a:ext cx="3990975" cy="29917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E5F20F-889A-424A-96DD-87EE07856C27}"/>
              </a:ext>
            </a:extLst>
          </p:cNvPr>
          <p:cNvSpPr txBox="1"/>
          <p:nvPr/>
        </p:nvSpPr>
        <p:spPr>
          <a:xfrm>
            <a:off x="1449237" y="1199822"/>
            <a:ext cx="2268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NetGear 1 &amp;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B88B4C-F0A0-447E-9C1E-029936216E84}"/>
              </a:ext>
            </a:extLst>
          </p:cNvPr>
          <p:cNvSpPr txBox="1"/>
          <p:nvPr/>
        </p:nvSpPr>
        <p:spPr>
          <a:xfrm>
            <a:off x="5776911" y="1270335"/>
            <a:ext cx="1570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Cisco 2960G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331EF1DA-943A-405B-9361-7EBDA3653AC3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3"/>
          <a:stretch>
            <a:fillRect/>
          </a:stretch>
        </p:blipFill>
        <p:spPr>
          <a:xfrm>
            <a:off x="447585" y="1617053"/>
            <a:ext cx="3990975" cy="299323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A6208E2-8815-4E36-95D2-B3F242282CA6}"/>
              </a:ext>
            </a:extLst>
          </p:cNvPr>
          <p:cNvSpPr/>
          <p:nvPr/>
        </p:nvSpPr>
        <p:spPr>
          <a:xfrm>
            <a:off x="5419907" y="4730717"/>
            <a:ext cx="2562044" cy="154179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CISCO 2960G (CE Power Rack)</a:t>
            </a:r>
          </a:p>
          <a:p>
            <a:r>
              <a:rPr lang="en-US" sz="1200" dirty="0"/>
              <a:t>1,2,3 not connected at the WEIC</a:t>
            </a:r>
          </a:p>
          <a:p>
            <a:r>
              <a:rPr lang="en-US" sz="1200" dirty="0"/>
              <a:t>5. Purity Monitor PC</a:t>
            </a:r>
          </a:p>
          <a:p>
            <a:r>
              <a:rPr lang="en-US" sz="1200" dirty="0"/>
              <a:t>6. Test Bench WIB</a:t>
            </a:r>
          </a:p>
          <a:p>
            <a:r>
              <a:rPr lang="en-US" sz="1200" dirty="0"/>
              <a:t>7. PL506</a:t>
            </a:r>
          </a:p>
          <a:p>
            <a:r>
              <a:rPr lang="en-US" sz="1200" dirty="0"/>
              <a:t>15. MPOD</a:t>
            </a:r>
          </a:p>
          <a:p>
            <a:r>
              <a:rPr lang="en-US" sz="1200" dirty="0"/>
              <a:t>1. NetGear 2 (Fiber)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D664CE7-EF7F-4ED2-AD2C-F360C2E4306A}"/>
              </a:ext>
            </a:extLst>
          </p:cNvPr>
          <p:cNvCxnSpPr>
            <a:cxnSpLocks/>
          </p:cNvCxnSpPr>
          <p:nvPr/>
        </p:nvCxnSpPr>
        <p:spPr>
          <a:xfrm flipH="1" flipV="1">
            <a:off x="5210356" y="3338425"/>
            <a:ext cx="396814" cy="13922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1AB3239C-317B-436F-9F40-60E26441B065}"/>
              </a:ext>
            </a:extLst>
          </p:cNvPr>
          <p:cNvSpPr/>
          <p:nvPr/>
        </p:nvSpPr>
        <p:spPr>
          <a:xfrm>
            <a:off x="155276" y="4658183"/>
            <a:ext cx="2216990" cy="157008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/>
              <a:t>NetGear 2 (Top DAQ Rack)</a:t>
            </a:r>
          </a:p>
          <a:p>
            <a:pPr marL="342900" indent="-342900">
              <a:buAutoNum type="arabicPeriod"/>
            </a:pPr>
            <a:r>
              <a:rPr lang="en-US" sz="1200" dirty="0"/>
              <a:t>NetGear 1</a:t>
            </a:r>
          </a:p>
          <a:p>
            <a:pPr marL="342900" indent="-342900">
              <a:buAutoNum type="arabicPeriod"/>
            </a:pPr>
            <a:r>
              <a:rPr lang="en-US" sz="1200" dirty="0"/>
              <a:t>ProtoDUNE-DAQ02</a:t>
            </a:r>
          </a:p>
          <a:p>
            <a:pPr marL="342900" indent="-342900">
              <a:buAutoNum type="arabicPeriod"/>
            </a:pPr>
            <a:r>
              <a:rPr lang="en-US" sz="1200" dirty="0"/>
              <a:t>Iceberg01</a:t>
            </a:r>
          </a:p>
          <a:p>
            <a:pPr marL="342900" indent="-342900">
              <a:buAutoNum type="arabicPeriod"/>
            </a:pPr>
            <a:r>
              <a:rPr lang="en-US" sz="1200" dirty="0"/>
              <a:t>Iceberg01</a:t>
            </a:r>
          </a:p>
          <a:p>
            <a:r>
              <a:rPr lang="en-US" sz="1200" dirty="0"/>
              <a:t>8.     Bench</a:t>
            </a:r>
          </a:p>
          <a:p>
            <a:pPr marL="342900" indent="-342900">
              <a:buAutoNum type="arabicPeriod"/>
            </a:pPr>
            <a:r>
              <a:rPr lang="en-US" sz="1200" dirty="0"/>
              <a:t>WIB003 (Fiber)</a:t>
            </a:r>
          </a:p>
          <a:p>
            <a:pPr marL="342900" indent="-342900">
              <a:buAutoNum type="arabicPeriod"/>
            </a:pPr>
            <a:r>
              <a:rPr lang="en-US" sz="1200" dirty="0"/>
              <a:t>Cisco 2960(Fiber)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297A6EE-AF96-46D7-AFA8-CAA85F9D7CF2}"/>
              </a:ext>
            </a:extLst>
          </p:cNvPr>
          <p:cNvSpPr/>
          <p:nvPr/>
        </p:nvSpPr>
        <p:spPr>
          <a:xfrm>
            <a:off x="2581817" y="4658183"/>
            <a:ext cx="2361119" cy="157008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/>
              <a:t>NetGear 1 (Bottom DAQ Rack)</a:t>
            </a:r>
          </a:p>
          <a:p>
            <a:pPr marL="342900" indent="-342900">
              <a:buAutoNum type="arabicPeriod"/>
            </a:pPr>
            <a:r>
              <a:rPr lang="en-US" sz="1200"/>
              <a:t>NetGear 2</a:t>
            </a:r>
            <a:endParaRPr lang="en-US" sz="1200" dirty="0"/>
          </a:p>
          <a:p>
            <a:pPr marL="342900" indent="-342900">
              <a:buAutoNum type="arabicPeriod"/>
            </a:pPr>
            <a:r>
              <a:rPr lang="en-US" sz="1200" dirty="0"/>
              <a:t>DUNE-Room-1a</a:t>
            </a:r>
          </a:p>
          <a:p>
            <a:pPr marL="342900" indent="-342900">
              <a:buAutoNum type="arabicPeriod"/>
            </a:pPr>
            <a:r>
              <a:rPr lang="en-US" sz="1200" dirty="0"/>
              <a:t>DUNE-Room-1b</a:t>
            </a:r>
          </a:p>
          <a:p>
            <a:pPr marL="342900" indent="-342900">
              <a:buAutoNum type="arabicPeriod"/>
            </a:pPr>
            <a:r>
              <a:rPr lang="en-US" sz="1200" dirty="0"/>
              <a:t>XXX</a:t>
            </a:r>
          </a:p>
          <a:p>
            <a:r>
              <a:rPr lang="en-US" sz="1200" dirty="0"/>
              <a:t>8.     TLU</a:t>
            </a:r>
          </a:p>
          <a:p>
            <a:pPr marL="342900" indent="-342900">
              <a:buAutoNum type="arabicPeriod"/>
            </a:pPr>
            <a:r>
              <a:rPr lang="en-US" sz="1200" dirty="0"/>
              <a:t>WIB001 (Fiber)</a:t>
            </a:r>
          </a:p>
          <a:p>
            <a:pPr marL="342900" indent="-342900">
              <a:buAutoNum type="arabicPeriod"/>
            </a:pPr>
            <a:r>
              <a:rPr lang="en-US" sz="1200" dirty="0"/>
              <a:t>WIB002 (Fiber)</a:t>
            </a:r>
          </a:p>
        </p:txBody>
      </p:sp>
    </p:spTree>
    <p:extLst>
      <p:ext uri="{BB962C8B-B14F-4D97-AF65-F5344CB8AC3E}">
        <p14:creationId xmlns:p14="http://schemas.microsoft.com/office/powerpoint/2010/main" val="1115137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F370EE4-B9F5-4E75-8712-CF587C1D5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ICEBERG Intranet and Internet Connection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9BEB0-0726-4B71-9D8C-E7C0C6FD2FA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ED2A60D-352C-4D8A-A8D0-0E3E75E6B887}" type="datetime1">
              <a:rPr lang="en-US" smtClean="0">
                <a:latin typeface="Helvetica"/>
                <a:cs typeface="Helvetica"/>
              </a:rPr>
              <a:t>3/14/2023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5875E4-8AC2-48E2-AB82-2CF6784029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Mishra | ICEBERG Data Communication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596424-F0E6-4845-BA16-44DBF85111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23E42E3-CD27-4636-9C18-92947B7928E2}"/>
              </a:ext>
            </a:extLst>
          </p:cNvPr>
          <p:cNvSpPr/>
          <p:nvPr/>
        </p:nvSpPr>
        <p:spPr>
          <a:xfrm>
            <a:off x="454026" y="1798282"/>
            <a:ext cx="1245378" cy="64710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Switch 1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1C80D10-767F-47E8-B946-C61401DD31B0}"/>
              </a:ext>
            </a:extLst>
          </p:cNvPr>
          <p:cNvCxnSpPr>
            <a:cxnSpLocks/>
          </p:cNvCxnSpPr>
          <p:nvPr/>
        </p:nvCxnSpPr>
        <p:spPr>
          <a:xfrm flipV="1">
            <a:off x="1292375" y="1231582"/>
            <a:ext cx="0" cy="5667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D145295-D698-4575-8A34-BA13CD816D08}"/>
              </a:ext>
            </a:extLst>
          </p:cNvPr>
          <p:cNvSpPr txBox="1"/>
          <p:nvPr/>
        </p:nvSpPr>
        <p:spPr>
          <a:xfrm>
            <a:off x="242850" y="1053326"/>
            <a:ext cx="1406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Fermi Network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B73FC2-A9D2-407C-B945-2DF976211E2A}"/>
              </a:ext>
            </a:extLst>
          </p:cNvPr>
          <p:cNvSpPr/>
          <p:nvPr/>
        </p:nvSpPr>
        <p:spPr>
          <a:xfrm>
            <a:off x="3739591" y="1109620"/>
            <a:ext cx="1768415" cy="48706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ProtoDUNE-DAQ02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D606E33-F5F3-4930-AF78-28DED1F93F20}"/>
              </a:ext>
            </a:extLst>
          </p:cNvPr>
          <p:cNvSpPr/>
          <p:nvPr/>
        </p:nvSpPr>
        <p:spPr>
          <a:xfrm>
            <a:off x="2395284" y="2333398"/>
            <a:ext cx="1768415" cy="48706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Iceberg01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721CAB-CB6E-4AB2-A8A1-C0AD967C0FEA}"/>
              </a:ext>
            </a:extLst>
          </p:cNvPr>
          <p:cNvSpPr/>
          <p:nvPr/>
        </p:nvSpPr>
        <p:spPr>
          <a:xfrm>
            <a:off x="6227097" y="1785668"/>
            <a:ext cx="1768415" cy="48706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Bench Test PC</a:t>
            </a: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1B135F50-14A2-4EC3-B242-BDFF907C1B4A}"/>
              </a:ext>
            </a:extLst>
          </p:cNvPr>
          <p:cNvCxnSpPr>
            <a:cxnSpLocks/>
          </p:cNvCxnSpPr>
          <p:nvPr/>
        </p:nvCxnSpPr>
        <p:spPr>
          <a:xfrm flipV="1">
            <a:off x="1693130" y="1344711"/>
            <a:ext cx="2069672" cy="586425"/>
          </a:xfrm>
          <a:prstGeom prst="bentConnector3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2DEA4B59-457E-4932-ADAD-5EB63A9DF3DB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1674625" y="2289805"/>
            <a:ext cx="720659" cy="287127"/>
          </a:xfrm>
          <a:prstGeom prst="bentConnector3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DDD2C83B-AC05-4560-BEE6-1DFC7521531C}"/>
              </a:ext>
            </a:extLst>
          </p:cNvPr>
          <p:cNvCxnSpPr>
            <a:cxnSpLocks/>
            <a:stCxn id="12" idx="3"/>
            <a:endCxn id="18" idx="1"/>
          </p:cNvCxnSpPr>
          <p:nvPr/>
        </p:nvCxnSpPr>
        <p:spPr>
          <a:xfrm flipV="1">
            <a:off x="1699404" y="2029202"/>
            <a:ext cx="4527693" cy="92631"/>
          </a:xfrm>
          <a:prstGeom prst="bentConnector3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A3DE81EA-4D46-43DC-9C7A-8906D571BA4A}"/>
              </a:ext>
            </a:extLst>
          </p:cNvPr>
          <p:cNvSpPr/>
          <p:nvPr/>
        </p:nvSpPr>
        <p:spPr>
          <a:xfrm>
            <a:off x="6724665" y="1076343"/>
            <a:ext cx="1659604" cy="567019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EPICS &amp; Ignition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D6F351D-5661-461C-91D3-59A9CAB0B76D}"/>
              </a:ext>
            </a:extLst>
          </p:cNvPr>
          <p:cNvCxnSpPr>
            <a:stCxn id="16" idx="3"/>
            <a:endCxn id="35" idx="2"/>
          </p:cNvCxnSpPr>
          <p:nvPr/>
        </p:nvCxnSpPr>
        <p:spPr>
          <a:xfrm>
            <a:off x="5508006" y="1353154"/>
            <a:ext cx="1216659" cy="6699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BE20A6B8-63EA-4BFF-AA6D-C477CEEE9FBF}"/>
              </a:ext>
            </a:extLst>
          </p:cNvPr>
          <p:cNvSpPr txBox="1"/>
          <p:nvPr/>
        </p:nvSpPr>
        <p:spPr>
          <a:xfrm>
            <a:off x="5809263" y="1042500"/>
            <a:ext cx="767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Apps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B7044003-9A19-45B8-9102-3E5D1600AAE7}"/>
              </a:ext>
            </a:extLst>
          </p:cNvPr>
          <p:cNvSpPr/>
          <p:nvPr/>
        </p:nvSpPr>
        <p:spPr>
          <a:xfrm>
            <a:off x="2107701" y="3432162"/>
            <a:ext cx="1406105" cy="64710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NetGear 1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5E49D99-D789-4C33-90F3-516B48B6B456}"/>
              </a:ext>
            </a:extLst>
          </p:cNvPr>
          <p:cNvSpPr/>
          <p:nvPr/>
        </p:nvSpPr>
        <p:spPr>
          <a:xfrm>
            <a:off x="4036505" y="3024604"/>
            <a:ext cx="1406105" cy="64710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NetGear 2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5F49F43-D501-48F1-9292-26948801DC50}"/>
              </a:ext>
            </a:extLst>
          </p:cNvPr>
          <p:cNvSpPr/>
          <p:nvPr/>
        </p:nvSpPr>
        <p:spPr>
          <a:xfrm>
            <a:off x="7381038" y="2987043"/>
            <a:ext cx="1406105" cy="64710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Cisco 2960G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0CDF8998-D5C0-4FD8-8BB1-5A3F0F10950F}"/>
              </a:ext>
            </a:extLst>
          </p:cNvPr>
          <p:cNvCxnSpPr>
            <a:cxnSpLocks/>
            <a:stCxn id="81" idx="0"/>
            <a:endCxn id="92" idx="3"/>
          </p:cNvCxnSpPr>
          <p:nvPr/>
        </p:nvCxnSpPr>
        <p:spPr>
          <a:xfrm flipV="1">
            <a:off x="6009175" y="3361029"/>
            <a:ext cx="805298" cy="1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6002CF7D-B4B2-41A2-8F6C-2660E2DFE605}"/>
              </a:ext>
            </a:extLst>
          </p:cNvPr>
          <p:cNvSpPr txBox="1"/>
          <p:nvPr/>
        </p:nvSpPr>
        <p:spPr>
          <a:xfrm>
            <a:off x="6134689" y="3140559"/>
            <a:ext cx="531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Fiber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E09DBC1-F2BD-48C4-BBDE-6EA510984B6B}"/>
              </a:ext>
            </a:extLst>
          </p:cNvPr>
          <p:cNvSpPr/>
          <p:nvPr/>
        </p:nvSpPr>
        <p:spPr>
          <a:xfrm>
            <a:off x="8084090" y="3959525"/>
            <a:ext cx="703053" cy="57796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PL506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8AA0E5B-A97B-4633-B39D-159BFF604A63}"/>
              </a:ext>
            </a:extLst>
          </p:cNvPr>
          <p:cNvSpPr/>
          <p:nvPr/>
        </p:nvSpPr>
        <p:spPr>
          <a:xfrm>
            <a:off x="8084089" y="4689894"/>
            <a:ext cx="703053" cy="57796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MPOD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43E4715-58F4-4588-B7AB-7FE79CEC6689}"/>
              </a:ext>
            </a:extLst>
          </p:cNvPr>
          <p:cNvSpPr/>
          <p:nvPr/>
        </p:nvSpPr>
        <p:spPr>
          <a:xfrm>
            <a:off x="8084089" y="5511568"/>
            <a:ext cx="703053" cy="57796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Purity Monitor PC</a:t>
            </a:r>
          </a:p>
        </p:txBody>
      </p:sp>
      <p:cxnSp>
        <p:nvCxnSpPr>
          <p:cNvPr id="59" name="Connector: Elbow 58">
            <a:extLst>
              <a:ext uri="{FF2B5EF4-FFF2-40B4-BE49-F238E27FC236}">
                <a16:creationId xmlns:a16="http://schemas.microsoft.com/office/drawing/2014/main" id="{03E490B0-3D94-4219-B8DD-2B96BE53EF69}"/>
              </a:ext>
            </a:extLst>
          </p:cNvPr>
          <p:cNvCxnSpPr>
            <a:cxnSpLocks/>
            <a:endCxn id="55" idx="1"/>
          </p:cNvCxnSpPr>
          <p:nvPr/>
        </p:nvCxnSpPr>
        <p:spPr>
          <a:xfrm rot="16200000" flipH="1">
            <a:off x="7673542" y="3837962"/>
            <a:ext cx="632094" cy="189001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onnector: Elbow 64">
            <a:extLst>
              <a:ext uri="{FF2B5EF4-FFF2-40B4-BE49-F238E27FC236}">
                <a16:creationId xmlns:a16="http://schemas.microsoft.com/office/drawing/2014/main" id="{7F343465-17C7-4E65-AAC6-F62191219BA8}"/>
              </a:ext>
            </a:extLst>
          </p:cNvPr>
          <p:cNvCxnSpPr>
            <a:cxnSpLocks/>
            <a:endCxn id="56" idx="1"/>
          </p:cNvCxnSpPr>
          <p:nvPr/>
        </p:nvCxnSpPr>
        <p:spPr>
          <a:xfrm rot="16200000" flipH="1">
            <a:off x="7225623" y="4120413"/>
            <a:ext cx="1338930" cy="378001"/>
          </a:xfrm>
          <a:prstGeom prst="bentConnector2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onnector: Elbow 69">
            <a:extLst>
              <a:ext uri="{FF2B5EF4-FFF2-40B4-BE49-F238E27FC236}">
                <a16:creationId xmlns:a16="http://schemas.microsoft.com/office/drawing/2014/main" id="{9B7355F2-17DD-4FEA-8D53-D6485BCB13F2}"/>
              </a:ext>
            </a:extLst>
          </p:cNvPr>
          <p:cNvCxnSpPr>
            <a:cxnSpLocks/>
          </p:cNvCxnSpPr>
          <p:nvPr/>
        </p:nvCxnSpPr>
        <p:spPr>
          <a:xfrm rot="16200000" flipH="1">
            <a:off x="6704014" y="4429490"/>
            <a:ext cx="2193147" cy="566999"/>
          </a:xfrm>
          <a:prstGeom prst="bentConnector3">
            <a:avLst>
              <a:gd name="adj1" fmla="val 100347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D3865B61-65D9-4E5D-B086-F6F32F7EF8E8}"/>
              </a:ext>
            </a:extLst>
          </p:cNvPr>
          <p:cNvSpPr txBox="1"/>
          <p:nvPr/>
        </p:nvSpPr>
        <p:spPr>
          <a:xfrm>
            <a:off x="3231761" y="3040590"/>
            <a:ext cx="6075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CAT6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37E3C076-16D0-4862-B9F6-8F894CA5E659}"/>
              </a:ext>
            </a:extLst>
          </p:cNvPr>
          <p:cNvSpPr/>
          <p:nvPr/>
        </p:nvSpPr>
        <p:spPr>
          <a:xfrm>
            <a:off x="2084703" y="5054047"/>
            <a:ext cx="1450825" cy="63717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WIB001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70AF12A3-B7F8-4A5A-8BE0-163515435532}"/>
              </a:ext>
            </a:extLst>
          </p:cNvPr>
          <p:cNvSpPr/>
          <p:nvPr/>
        </p:nvSpPr>
        <p:spPr>
          <a:xfrm>
            <a:off x="3918403" y="4650182"/>
            <a:ext cx="1450825" cy="63717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WIB002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EF8A494A-DA59-40C6-B629-DA5DA67E68F8}"/>
              </a:ext>
            </a:extLst>
          </p:cNvPr>
          <p:cNvSpPr/>
          <p:nvPr/>
        </p:nvSpPr>
        <p:spPr>
          <a:xfrm>
            <a:off x="5688073" y="4372201"/>
            <a:ext cx="1450825" cy="57796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WIB003</a:t>
            </a:r>
          </a:p>
        </p:txBody>
      </p:sp>
      <p:sp>
        <p:nvSpPr>
          <p:cNvPr id="81" name="Hexagon 80">
            <a:extLst>
              <a:ext uri="{FF2B5EF4-FFF2-40B4-BE49-F238E27FC236}">
                <a16:creationId xmlns:a16="http://schemas.microsoft.com/office/drawing/2014/main" id="{69C9B912-2F05-4C0B-AF72-C91E0B16A211}"/>
              </a:ext>
            </a:extLst>
          </p:cNvPr>
          <p:cNvSpPr/>
          <p:nvPr/>
        </p:nvSpPr>
        <p:spPr>
          <a:xfrm>
            <a:off x="5415513" y="3222530"/>
            <a:ext cx="593662" cy="276999"/>
          </a:xfrm>
          <a:prstGeom prst="hexagon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Fiber SFP</a:t>
            </a:r>
          </a:p>
        </p:txBody>
      </p:sp>
      <p:sp>
        <p:nvSpPr>
          <p:cNvPr id="92" name="Hexagon 91">
            <a:extLst>
              <a:ext uri="{FF2B5EF4-FFF2-40B4-BE49-F238E27FC236}">
                <a16:creationId xmlns:a16="http://schemas.microsoft.com/office/drawing/2014/main" id="{1FE49833-C7E6-4313-819B-A730ED628825}"/>
              </a:ext>
            </a:extLst>
          </p:cNvPr>
          <p:cNvSpPr/>
          <p:nvPr/>
        </p:nvSpPr>
        <p:spPr>
          <a:xfrm>
            <a:off x="6814473" y="3240498"/>
            <a:ext cx="593662" cy="241061"/>
          </a:xfrm>
          <a:prstGeom prst="hexagon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Fiber SFP</a:t>
            </a:r>
          </a:p>
        </p:txBody>
      </p:sp>
      <p:sp>
        <p:nvSpPr>
          <p:cNvPr id="93" name="Hexagon 92">
            <a:extLst>
              <a:ext uri="{FF2B5EF4-FFF2-40B4-BE49-F238E27FC236}">
                <a16:creationId xmlns:a16="http://schemas.microsoft.com/office/drawing/2014/main" id="{72171E8B-AD4B-47B4-AD3D-A6521CFE8BBC}"/>
              </a:ext>
            </a:extLst>
          </p:cNvPr>
          <p:cNvSpPr/>
          <p:nvPr/>
        </p:nvSpPr>
        <p:spPr>
          <a:xfrm>
            <a:off x="4452459" y="3659454"/>
            <a:ext cx="593662" cy="300071"/>
          </a:xfrm>
          <a:prstGeom prst="hexagon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Fiber SFP</a:t>
            </a:r>
          </a:p>
        </p:txBody>
      </p:sp>
      <p:sp>
        <p:nvSpPr>
          <p:cNvPr id="94" name="Hexagon 93">
            <a:extLst>
              <a:ext uri="{FF2B5EF4-FFF2-40B4-BE49-F238E27FC236}">
                <a16:creationId xmlns:a16="http://schemas.microsoft.com/office/drawing/2014/main" id="{3278478D-AFF5-4007-8117-9521742AEA3C}"/>
              </a:ext>
            </a:extLst>
          </p:cNvPr>
          <p:cNvSpPr/>
          <p:nvPr/>
        </p:nvSpPr>
        <p:spPr>
          <a:xfrm>
            <a:off x="2890620" y="4079264"/>
            <a:ext cx="593662" cy="275495"/>
          </a:xfrm>
          <a:prstGeom prst="hexagon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Fiber SFP</a:t>
            </a:r>
          </a:p>
        </p:txBody>
      </p:sp>
      <p:sp>
        <p:nvSpPr>
          <p:cNvPr id="95" name="Hexagon 94">
            <a:extLst>
              <a:ext uri="{FF2B5EF4-FFF2-40B4-BE49-F238E27FC236}">
                <a16:creationId xmlns:a16="http://schemas.microsoft.com/office/drawing/2014/main" id="{BE9F94AC-B872-4E31-933A-A2FAE80F6439}"/>
              </a:ext>
            </a:extLst>
          </p:cNvPr>
          <p:cNvSpPr/>
          <p:nvPr/>
        </p:nvSpPr>
        <p:spPr>
          <a:xfrm>
            <a:off x="1981492" y="4083062"/>
            <a:ext cx="593662" cy="250022"/>
          </a:xfrm>
          <a:prstGeom prst="hexagon">
            <a:avLst/>
          </a:prstGeom>
          <a:solidFill>
            <a:schemeClr val="tx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Fiber SFP</a:t>
            </a:r>
          </a:p>
        </p:txBody>
      </p:sp>
      <p:sp>
        <p:nvSpPr>
          <p:cNvPr id="96" name="Hexagon 95">
            <a:extLst>
              <a:ext uri="{FF2B5EF4-FFF2-40B4-BE49-F238E27FC236}">
                <a16:creationId xmlns:a16="http://schemas.microsoft.com/office/drawing/2014/main" id="{AC942DC1-A4E0-4E5A-8915-0D11AE537C01}"/>
              </a:ext>
            </a:extLst>
          </p:cNvPr>
          <p:cNvSpPr/>
          <p:nvPr/>
        </p:nvSpPr>
        <p:spPr>
          <a:xfrm>
            <a:off x="6103386" y="4075444"/>
            <a:ext cx="593662" cy="297118"/>
          </a:xfrm>
          <a:prstGeom prst="hexagon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Fiber SFP</a:t>
            </a:r>
          </a:p>
        </p:txBody>
      </p:sp>
      <p:sp>
        <p:nvSpPr>
          <p:cNvPr id="97" name="Hexagon 96">
            <a:extLst>
              <a:ext uri="{FF2B5EF4-FFF2-40B4-BE49-F238E27FC236}">
                <a16:creationId xmlns:a16="http://schemas.microsoft.com/office/drawing/2014/main" id="{51E48605-C82D-46E3-A4AC-60F8E448D78E}"/>
              </a:ext>
            </a:extLst>
          </p:cNvPr>
          <p:cNvSpPr/>
          <p:nvPr/>
        </p:nvSpPr>
        <p:spPr>
          <a:xfrm>
            <a:off x="4263194" y="4411090"/>
            <a:ext cx="626908" cy="239224"/>
          </a:xfrm>
          <a:prstGeom prst="hexagon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Fiber SFP</a:t>
            </a:r>
          </a:p>
        </p:txBody>
      </p:sp>
      <p:sp>
        <p:nvSpPr>
          <p:cNvPr id="98" name="Hexagon 97">
            <a:extLst>
              <a:ext uri="{FF2B5EF4-FFF2-40B4-BE49-F238E27FC236}">
                <a16:creationId xmlns:a16="http://schemas.microsoft.com/office/drawing/2014/main" id="{B44EA52F-EF44-4FAF-9AC5-7A7079DB6668}"/>
              </a:ext>
            </a:extLst>
          </p:cNvPr>
          <p:cNvSpPr/>
          <p:nvPr/>
        </p:nvSpPr>
        <p:spPr>
          <a:xfrm>
            <a:off x="2513922" y="4803053"/>
            <a:ext cx="593662" cy="262882"/>
          </a:xfrm>
          <a:prstGeom prst="hexagon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Fiber SFP</a:t>
            </a:r>
          </a:p>
        </p:txBody>
      </p: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5EEC6332-CDDE-4CD3-9F2F-2A2BEBC9CEB7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3279491" y="2820465"/>
            <a:ext cx="1" cy="647102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Connector: Elbow 104">
            <a:extLst>
              <a:ext uri="{FF2B5EF4-FFF2-40B4-BE49-F238E27FC236}">
                <a16:creationId xmlns:a16="http://schemas.microsoft.com/office/drawing/2014/main" id="{C14261A8-EBB3-4532-BB89-A589ADF9E490}"/>
              </a:ext>
            </a:extLst>
          </p:cNvPr>
          <p:cNvCxnSpPr>
            <a:cxnSpLocks/>
            <a:stCxn id="95" idx="1"/>
            <a:endCxn id="98" idx="0"/>
          </p:cNvCxnSpPr>
          <p:nvPr/>
        </p:nvCxnSpPr>
        <p:spPr>
          <a:xfrm rot="16200000" flipH="1">
            <a:off x="2509411" y="4336321"/>
            <a:ext cx="601410" cy="594935"/>
          </a:xfrm>
          <a:prstGeom prst="bentConnector4">
            <a:avLst>
              <a:gd name="adj1" fmla="val 39072"/>
              <a:gd name="adj2" fmla="val 138424"/>
            </a:avLst>
          </a:prstGeom>
          <a:ln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7" name="Connector: Elbow 106">
            <a:extLst>
              <a:ext uri="{FF2B5EF4-FFF2-40B4-BE49-F238E27FC236}">
                <a16:creationId xmlns:a16="http://schemas.microsoft.com/office/drawing/2014/main" id="{442B6DA0-1D2F-428B-B6FD-41283CE0C673}"/>
              </a:ext>
            </a:extLst>
          </p:cNvPr>
          <p:cNvCxnSpPr>
            <a:cxnSpLocks/>
            <a:stCxn id="94" idx="0"/>
            <a:endCxn id="97" idx="3"/>
          </p:cNvCxnSpPr>
          <p:nvPr/>
        </p:nvCxnSpPr>
        <p:spPr>
          <a:xfrm>
            <a:off x="3484282" y="4217012"/>
            <a:ext cx="778912" cy="313690"/>
          </a:xfrm>
          <a:prstGeom prst="bentConnector3">
            <a:avLst>
              <a:gd name="adj1" fmla="val 50000"/>
            </a:avLst>
          </a:prstGeom>
          <a:ln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9" name="Connector: Elbow 108">
            <a:extLst>
              <a:ext uri="{FF2B5EF4-FFF2-40B4-BE49-F238E27FC236}">
                <a16:creationId xmlns:a16="http://schemas.microsoft.com/office/drawing/2014/main" id="{99DED202-8050-4B26-893B-F88C174A4C17}"/>
              </a:ext>
            </a:extLst>
          </p:cNvPr>
          <p:cNvCxnSpPr>
            <a:cxnSpLocks/>
          </p:cNvCxnSpPr>
          <p:nvPr/>
        </p:nvCxnSpPr>
        <p:spPr>
          <a:xfrm>
            <a:off x="5032589" y="3828325"/>
            <a:ext cx="1095174" cy="401060"/>
          </a:xfrm>
          <a:prstGeom prst="bentConnector3">
            <a:avLst>
              <a:gd name="adj1" fmla="val 50000"/>
            </a:avLst>
          </a:prstGeom>
          <a:ln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AE6009BE-1BE6-4C5C-8E5D-423FA04C54DD}"/>
              </a:ext>
            </a:extLst>
          </p:cNvPr>
          <p:cNvSpPr/>
          <p:nvPr/>
        </p:nvSpPr>
        <p:spPr>
          <a:xfrm>
            <a:off x="484145" y="3018892"/>
            <a:ext cx="923517" cy="539821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FELIX</a:t>
            </a:r>
          </a:p>
        </p:txBody>
      </p:sp>
      <p:sp>
        <p:nvSpPr>
          <p:cNvPr id="116" name="Hexagon 115">
            <a:extLst>
              <a:ext uri="{FF2B5EF4-FFF2-40B4-BE49-F238E27FC236}">
                <a16:creationId xmlns:a16="http://schemas.microsoft.com/office/drawing/2014/main" id="{B1C21DF6-0277-46C6-A31A-A1B88DB1ADAF}"/>
              </a:ext>
            </a:extLst>
          </p:cNvPr>
          <p:cNvSpPr/>
          <p:nvPr/>
        </p:nvSpPr>
        <p:spPr>
          <a:xfrm>
            <a:off x="5369228" y="5106838"/>
            <a:ext cx="593662" cy="242139"/>
          </a:xfrm>
          <a:prstGeom prst="hexagon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Fiber SFP</a:t>
            </a:r>
          </a:p>
        </p:txBody>
      </p:sp>
      <p:sp>
        <p:nvSpPr>
          <p:cNvPr id="130" name="Hexagon 129">
            <a:extLst>
              <a:ext uri="{FF2B5EF4-FFF2-40B4-BE49-F238E27FC236}">
                <a16:creationId xmlns:a16="http://schemas.microsoft.com/office/drawing/2014/main" id="{21803341-7951-4D61-B9AA-79F804675960}"/>
              </a:ext>
            </a:extLst>
          </p:cNvPr>
          <p:cNvSpPr/>
          <p:nvPr/>
        </p:nvSpPr>
        <p:spPr>
          <a:xfrm>
            <a:off x="3535528" y="5417280"/>
            <a:ext cx="593662" cy="242139"/>
          </a:xfrm>
          <a:prstGeom prst="hexagon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Fiber SFP</a:t>
            </a:r>
          </a:p>
        </p:txBody>
      </p:sp>
      <p:sp>
        <p:nvSpPr>
          <p:cNvPr id="131" name="Hexagon 130">
            <a:extLst>
              <a:ext uri="{FF2B5EF4-FFF2-40B4-BE49-F238E27FC236}">
                <a16:creationId xmlns:a16="http://schemas.microsoft.com/office/drawing/2014/main" id="{2F538157-C522-4315-B057-BFB22F7021DB}"/>
              </a:ext>
            </a:extLst>
          </p:cNvPr>
          <p:cNvSpPr/>
          <p:nvPr/>
        </p:nvSpPr>
        <p:spPr>
          <a:xfrm>
            <a:off x="6513406" y="4950170"/>
            <a:ext cx="593662" cy="242139"/>
          </a:xfrm>
          <a:prstGeom prst="hexagon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Fiber SFP</a:t>
            </a:r>
          </a:p>
        </p:txBody>
      </p:sp>
      <p:sp>
        <p:nvSpPr>
          <p:cNvPr id="132" name="Rectangle: Rounded Corners 131">
            <a:extLst>
              <a:ext uri="{FF2B5EF4-FFF2-40B4-BE49-F238E27FC236}">
                <a16:creationId xmlns:a16="http://schemas.microsoft.com/office/drawing/2014/main" id="{F6C360E2-1594-480F-B70A-2CE86A200ECB}"/>
              </a:ext>
            </a:extLst>
          </p:cNvPr>
          <p:cNvSpPr/>
          <p:nvPr/>
        </p:nvSpPr>
        <p:spPr>
          <a:xfrm>
            <a:off x="4643815" y="5685989"/>
            <a:ext cx="1869591" cy="637174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Fiber Combiner Boxes</a:t>
            </a:r>
          </a:p>
        </p:txBody>
      </p:sp>
      <p:cxnSp>
        <p:nvCxnSpPr>
          <p:cNvPr id="134" name="Connector: Elbow 133">
            <a:extLst>
              <a:ext uri="{FF2B5EF4-FFF2-40B4-BE49-F238E27FC236}">
                <a16:creationId xmlns:a16="http://schemas.microsoft.com/office/drawing/2014/main" id="{8EF2162C-1D62-4622-9F40-EEE113EABD7B}"/>
              </a:ext>
            </a:extLst>
          </p:cNvPr>
          <p:cNvCxnSpPr>
            <a:cxnSpLocks/>
            <a:endCxn id="132" idx="3"/>
          </p:cNvCxnSpPr>
          <p:nvPr/>
        </p:nvCxnSpPr>
        <p:spPr>
          <a:xfrm rot="5400000">
            <a:off x="6257808" y="5447908"/>
            <a:ext cx="812267" cy="301069"/>
          </a:xfrm>
          <a:prstGeom prst="bentConnector2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8" name="Connector: Elbow 137">
            <a:extLst>
              <a:ext uri="{FF2B5EF4-FFF2-40B4-BE49-F238E27FC236}">
                <a16:creationId xmlns:a16="http://schemas.microsoft.com/office/drawing/2014/main" id="{FC0C8696-D67F-4DF4-8CE3-6D308295F370}"/>
              </a:ext>
            </a:extLst>
          </p:cNvPr>
          <p:cNvCxnSpPr>
            <a:endCxn id="43" idx="1"/>
          </p:cNvCxnSpPr>
          <p:nvPr/>
        </p:nvCxnSpPr>
        <p:spPr>
          <a:xfrm flipV="1">
            <a:off x="3513806" y="3348155"/>
            <a:ext cx="522699" cy="285990"/>
          </a:xfrm>
          <a:prstGeom prst="bentConnector3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Connector: Elbow 140">
            <a:extLst>
              <a:ext uri="{FF2B5EF4-FFF2-40B4-BE49-F238E27FC236}">
                <a16:creationId xmlns:a16="http://schemas.microsoft.com/office/drawing/2014/main" id="{273467A8-4615-4CF1-A50F-48D6E578E565}"/>
              </a:ext>
            </a:extLst>
          </p:cNvPr>
          <p:cNvCxnSpPr/>
          <p:nvPr/>
        </p:nvCxnSpPr>
        <p:spPr>
          <a:xfrm rot="16200000" flipH="1">
            <a:off x="5520695" y="5494340"/>
            <a:ext cx="337012" cy="46285"/>
          </a:xfrm>
          <a:prstGeom prst="bentConnector3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3" name="Connector: Elbow 142">
            <a:extLst>
              <a:ext uri="{FF2B5EF4-FFF2-40B4-BE49-F238E27FC236}">
                <a16:creationId xmlns:a16="http://schemas.microsoft.com/office/drawing/2014/main" id="{117D4E88-4BA3-43A6-86CA-92D36854C077}"/>
              </a:ext>
            </a:extLst>
          </p:cNvPr>
          <p:cNvCxnSpPr>
            <a:stCxn id="130" idx="0"/>
          </p:cNvCxnSpPr>
          <p:nvPr/>
        </p:nvCxnSpPr>
        <p:spPr>
          <a:xfrm>
            <a:off x="4129190" y="5538350"/>
            <a:ext cx="903399" cy="147639"/>
          </a:xfrm>
          <a:prstGeom prst="bentConnector3">
            <a:avLst>
              <a:gd name="adj1" fmla="val 102519"/>
            </a:avLst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6" name="Connector: Elbow 145">
            <a:extLst>
              <a:ext uri="{FF2B5EF4-FFF2-40B4-BE49-F238E27FC236}">
                <a16:creationId xmlns:a16="http://schemas.microsoft.com/office/drawing/2014/main" id="{AB2D4CF3-A5B6-4FAC-ABAE-CBA06CB0AE09}"/>
              </a:ext>
            </a:extLst>
          </p:cNvPr>
          <p:cNvCxnSpPr>
            <a:cxnSpLocks/>
          </p:cNvCxnSpPr>
          <p:nvPr/>
        </p:nvCxnSpPr>
        <p:spPr>
          <a:xfrm rot="10800000">
            <a:off x="801831" y="3583262"/>
            <a:ext cx="3832932" cy="2445863"/>
          </a:xfrm>
          <a:prstGeom prst="bentConnector3">
            <a:avLst>
              <a:gd name="adj1" fmla="val 99963"/>
            </a:avLst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1" name="Connector: Elbow 150">
            <a:extLst>
              <a:ext uri="{FF2B5EF4-FFF2-40B4-BE49-F238E27FC236}">
                <a16:creationId xmlns:a16="http://schemas.microsoft.com/office/drawing/2014/main" id="{AC4C9F48-E717-434D-8F58-504FAB1B6353}"/>
              </a:ext>
            </a:extLst>
          </p:cNvPr>
          <p:cNvCxnSpPr>
            <a:cxnSpLocks/>
            <a:stCxn id="112" idx="3"/>
          </p:cNvCxnSpPr>
          <p:nvPr/>
        </p:nvCxnSpPr>
        <p:spPr>
          <a:xfrm flipV="1">
            <a:off x="1407662" y="2811785"/>
            <a:ext cx="1264296" cy="477018"/>
          </a:xfrm>
          <a:prstGeom prst="bentConnector3">
            <a:avLst>
              <a:gd name="adj1" fmla="val 99126"/>
            </a:avLst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0" name="TextBox 159">
            <a:extLst>
              <a:ext uri="{FF2B5EF4-FFF2-40B4-BE49-F238E27FC236}">
                <a16:creationId xmlns:a16="http://schemas.microsoft.com/office/drawing/2014/main" id="{8F9F809C-BD30-4BD6-8995-A4BC426CEA5E}"/>
              </a:ext>
            </a:extLst>
          </p:cNvPr>
          <p:cNvSpPr txBox="1"/>
          <p:nvPr/>
        </p:nvSpPr>
        <p:spPr>
          <a:xfrm>
            <a:off x="756433" y="5011377"/>
            <a:ext cx="531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Fiber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4419FFFD-9C99-4DE0-A790-65FF13764A37}"/>
              </a:ext>
            </a:extLst>
          </p:cNvPr>
          <p:cNvSpPr/>
          <p:nvPr/>
        </p:nvSpPr>
        <p:spPr>
          <a:xfrm>
            <a:off x="5149970" y="2486711"/>
            <a:ext cx="1233574" cy="36571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TLU</a:t>
            </a:r>
          </a:p>
        </p:txBody>
      </p:sp>
      <p:cxnSp>
        <p:nvCxnSpPr>
          <p:cNvPr id="163" name="Connector: Elbow 162">
            <a:extLst>
              <a:ext uri="{FF2B5EF4-FFF2-40B4-BE49-F238E27FC236}">
                <a16:creationId xmlns:a16="http://schemas.microsoft.com/office/drawing/2014/main" id="{630FC4FC-FBB6-48F9-B328-CCA45CC1D671}"/>
              </a:ext>
            </a:extLst>
          </p:cNvPr>
          <p:cNvCxnSpPr>
            <a:stCxn id="43" idx="0"/>
            <a:endCxn id="161" idx="1"/>
          </p:cNvCxnSpPr>
          <p:nvPr/>
        </p:nvCxnSpPr>
        <p:spPr>
          <a:xfrm rot="5400000" flipH="1" flipV="1">
            <a:off x="4767247" y="2641881"/>
            <a:ext cx="355035" cy="410412"/>
          </a:xfrm>
          <a:prstGeom prst="bentConnector2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4" name="Oval 163">
            <a:extLst>
              <a:ext uri="{FF2B5EF4-FFF2-40B4-BE49-F238E27FC236}">
                <a16:creationId xmlns:a16="http://schemas.microsoft.com/office/drawing/2014/main" id="{82698063-6D9B-45F7-8071-55C7F2CBD1A2}"/>
              </a:ext>
            </a:extLst>
          </p:cNvPr>
          <p:cNvSpPr/>
          <p:nvPr/>
        </p:nvSpPr>
        <p:spPr>
          <a:xfrm>
            <a:off x="7881368" y="2395977"/>
            <a:ext cx="905774" cy="38975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Clock to PTC</a:t>
            </a:r>
          </a:p>
        </p:txBody>
      </p:sp>
      <p:sp>
        <p:nvSpPr>
          <p:cNvPr id="165" name="Hexagon 164">
            <a:extLst>
              <a:ext uri="{FF2B5EF4-FFF2-40B4-BE49-F238E27FC236}">
                <a16:creationId xmlns:a16="http://schemas.microsoft.com/office/drawing/2014/main" id="{762626DB-ED5A-4674-B147-BC316BAE01B2}"/>
              </a:ext>
            </a:extLst>
          </p:cNvPr>
          <p:cNvSpPr/>
          <p:nvPr/>
        </p:nvSpPr>
        <p:spPr>
          <a:xfrm>
            <a:off x="6394441" y="2503796"/>
            <a:ext cx="593662" cy="276999"/>
          </a:xfrm>
          <a:prstGeom prst="hexagon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Fiber SFP</a:t>
            </a:r>
          </a:p>
        </p:txBody>
      </p:sp>
      <p:sp>
        <p:nvSpPr>
          <p:cNvPr id="166" name="Hexagon 165">
            <a:extLst>
              <a:ext uri="{FF2B5EF4-FFF2-40B4-BE49-F238E27FC236}">
                <a16:creationId xmlns:a16="http://schemas.microsoft.com/office/drawing/2014/main" id="{A935F6B4-CE59-4F73-998D-C4876A758395}"/>
              </a:ext>
            </a:extLst>
          </p:cNvPr>
          <p:cNvSpPr/>
          <p:nvPr/>
        </p:nvSpPr>
        <p:spPr>
          <a:xfrm>
            <a:off x="7287706" y="2455439"/>
            <a:ext cx="593662" cy="276999"/>
          </a:xfrm>
          <a:prstGeom prst="hexagon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Fiber SFP</a:t>
            </a:r>
          </a:p>
        </p:txBody>
      </p:sp>
      <p:cxnSp>
        <p:nvCxnSpPr>
          <p:cNvPr id="168" name="Connector: Elbow 167">
            <a:extLst>
              <a:ext uri="{FF2B5EF4-FFF2-40B4-BE49-F238E27FC236}">
                <a16:creationId xmlns:a16="http://schemas.microsoft.com/office/drawing/2014/main" id="{35C425ED-DCB2-4C87-A51D-082B7B041F3A}"/>
              </a:ext>
            </a:extLst>
          </p:cNvPr>
          <p:cNvCxnSpPr>
            <a:stCxn id="165" idx="0"/>
            <a:endCxn id="166" idx="3"/>
          </p:cNvCxnSpPr>
          <p:nvPr/>
        </p:nvCxnSpPr>
        <p:spPr>
          <a:xfrm flipV="1">
            <a:off x="6988103" y="2593939"/>
            <a:ext cx="299603" cy="48357"/>
          </a:xfrm>
          <a:prstGeom prst="bentConnector3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9" name="TextBox 168">
            <a:extLst>
              <a:ext uri="{FF2B5EF4-FFF2-40B4-BE49-F238E27FC236}">
                <a16:creationId xmlns:a16="http://schemas.microsoft.com/office/drawing/2014/main" id="{95AC07AB-1A25-4E63-8559-10FA7CA51C32}"/>
              </a:ext>
            </a:extLst>
          </p:cNvPr>
          <p:cNvSpPr txBox="1"/>
          <p:nvPr/>
        </p:nvSpPr>
        <p:spPr>
          <a:xfrm>
            <a:off x="2684331" y="1621845"/>
            <a:ext cx="6075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CAT6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8FAB2ADA-5FD8-45D3-B604-CD90F2822FD1}"/>
              </a:ext>
            </a:extLst>
          </p:cNvPr>
          <p:cNvSpPr txBox="1"/>
          <p:nvPr/>
        </p:nvSpPr>
        <p:spPr>
          <a:xfrm>
            <a:off x="4525300" y="2438431"/>
            <a:ext cx="531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Fiber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F69AC19C-C398-401A-B5A9-350473C3A23D}"/>
              </a:ext>
            </a:extLst>
          </p:cNvPr>
          <p:cNvSpPr txBox="1"/>
          <p:nvPr/>
        </p:nvSpPr>
        <p:spPr>
          <a:xfrm>
            <a:off x="5076732" y="3983196"/>
            <a:ext cx="531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Fiber</a:t>
            </a:r>
          </a:p>
        </p:txBody>
      </p:sp>
    </p:spTree>
    <p:extLst>
      <p:ext uri="{BB962C8B-B14F-4D97-AF65-F5344CB8AC3E}">
        <p14:creationId xmlns:p14="http://schemas.microsoft.com/office/powerpoint/2010/main" val="378766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AFB8714-58D2-13AB-B916-323F9A4D6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WIB Data Flow to WIB2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FELIX Readout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F9073C4-4A29-8B70-41F9-EDDFA115E4D7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25" y="1427858"/>
            <a:ext cx="8232775" cy="4630935"/>
          </a:xfr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EF07F8-6AAF-EB7D-FE01-8D86D3A6975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9636A02-7FBF-4FFD-B60F-2EF07BBA2FDF}" type="datetime1">
              <a:rPr lang="en-US" smtClean="0">
                <a:latin typeface="Helvetica"/>
                <a:cs typeface="Helvetica"/>
              </a:rPr>
              <a:t>3/14/2023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24B386-8BFA-66CB-DD65-AE866BFF7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Mishra | ICEBERG Data Communication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B2A962-D1EC-6F7D-9235-A7F321994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920C984-E1C1-C347-92F0-7F5BFCE944AE}"/>
              </a:ext>
            </a:extLst>
          </p:cNvPr>
          <p:cNvCxnSpPr/>
          <p:nvPr/>
        </p:nvCxnSpPr>
        <p:spPr>
          <a:xfrm flipV="1">
            <a:off x="454025" y="862642"/>
            <a:ext cx="7732443" cy="510683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BB4C1DE-F7D8-68E1-FB4D-D9BA225F9FEA}"/>
              </a:ext>
            </a:extLst>
          </p:cNvPr>
          <p:cNvCxnSpPr>
            <a:cxnSpLocks/>
          </p:cNvCxnSpPr>
          <p:nvPr/>
        </p:nvCxnSpPr>
        <p:spPr>
          <a:xfrm>
            <a:off x="750498" y="1268083"/>
            <a:ext cx="7686136" cy="470139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9314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011B3A6-1BDB-08CA-ABB3-B3D7C2330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needed from DUNE CE Consortium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8309124-7CF4-9C69-1479-13C5CF1C66DC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 marL="342900" marR="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3+1 DUNE WIB, </a:t>
            </a: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10+2 DUNE FEMB, </a:t>
            </a: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 DUNE PTC, </a:t>
            </a: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 DUNE WEIC with modified back plane, </a:t>
            </a: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 Tee Back Plane, </a:t>
            </a: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12 Data cables, </a:t>
            </a: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12 power cables</a:t>
            </a: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 WIB to FEMB interface card for CTS test</a:t>
            </a: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Specifications for new SFP and fibers</a:t>
            </a: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BC4050-BF4D-E3C5-E38F-F4A59027DA3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9636A02-7FBF-4FFD-B60F-2EF07BBA2FDF}" type="datetime1">
              <a:rPr lang="en-US" smtClean="0">
                <a:latin typeface="Helvetica"/>
                <a:cs typeface="Helvetica"/>
              </a:rPr>
              <a:t>3/14/2023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963823-EFE9-79D7-01D6-D2090A181C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Mishra | ICEBERG Data Communication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A0C41B-C60E-9B8B-C686-DFA752980E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30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F77B451-4311-41B8-FA79-B00EEAAC9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Minimal Request to DUNE CE </a:t>
            </a:r>
            <a:r>
              <a:rPr lang="en-US" dirty="0" err="1"/>
              <a:t>Consotrium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C94F889-B69C-A12E-7FA2-FF49FA83120B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dirty="0"/>
              <a:t>1 DUNE-WIB</a:t>
            </a:r>
          </a:p>
          <a:p>
            <a:r>
              <a:rPr lang="en-US" dirty="0"/>
              <a:t>2 DUNE-FEMB</a:t>
            </a:r>
          </a:p>
          <a:p>
            <a:r>
              <a:rPr lang="en-US" dirty="0"/>
              <a:t>1 Extender Card to attach WIB to FEMB on bench</a:t>
            </a:r>
          </a:p>
          <a:p>
            <a:r>
              <a:rPr lang="en-US" dirty="0"/>
              <a:t>2 Data Cables</a:t>
            </a:r>
          </a:p>
          <a:p>
            <a:r>
              <a:rPr lang="en-US" dirty="0"/>
              <a:t>2 Power Cables</a:t>
            </a:r>
          </a:p>
          <a:p>
            <a:r>
              <a:rPr lang="en-US" dirty="0"/>
              <a:t>2 1 </a:t>
            </a:r>
            <a:r>
              <a:rPr lang="en-US" dirty="0" err="1"/>
              <a:t>Gbits</a:t>
            </a:r>
            <a:r>
              <a:rPr lang="en-US" dirty="0"/>
              <a:t> SFP</a:t>
            </a:r>
          </a:p>
          <a:p>
            <a:r>
              <a:rPr lang="en-US" dirty="0"/>
              <a:t>3 10 </a:t>
            </a:r>
            <a:r>
              <a:rPr lang="en-US" dirty="0" err="1"/>
              <a:t>Gbits</a:t>
            </a:r>
            <a:r>
              <a:rPr lang="en-US" dirty="0"/>
              <a:t> SFP</a:t>
            </a:r>
          </a:p>
          <a:p>
            <a:r>
              <a:rPr lang="en-US" dirty="0"/>
              <a:t>1 Clock SFP</a:t>
            </a:r>
          </a:p>
          <a:p>
            <a:endParaRPr lang="en-US" dirty="0"/>
          </a:p>
          <a:p>
            <a:r>
              <a:rPr lang="en-US" dirty="0"/>
              <a:t>Dave Christian to coordinate this with CE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99F660-DE39-AEFC-F69F-87AFEC4E3B6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9636A02-7FBF-4FFD-B60F-2EF07BBA2FDF}" type="datetime1">
              <a:rPr lang="en-US" smtClean="0">
                <a:latin typeface="Helvetica"/>
                <a:cs typeface="Helvetica"/>
              </a:rPr>
              <a:t>3/14/2023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FBB338-E700-3AA5-4B50-CF22009DE1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Mishra | ICEBERG Data Communication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E26D5D-B242-D57B-3B27-23F7E3B5BE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724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AAC1CB1-9010-F4BE-0A1A-F080B19CD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needed from the DUNE PD Consortium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A84F59E-8608-9E06-DF5E-682F16980394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dirty="0"/>
              <a:t>2 DUNE-HD Photon Detector that will in the ICEBERG Slot</a:t>
            </a:r>
          </a:p>
          <a:p>
            <a:r>
              <a:rPr lang="en-US" dirty="0"/>
              <a:t>Associate fiber/power cables </a:t>
            </a:r>
          </a:p>
          <a:p>
            <a:r>
              <a:rPr lang="en-US" dirty="0"/>
              <a:t>Integration to DAPHNE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Dave Christian to coordinate this with PD Consortium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953FD7-C4A0-924C-F3C4-638A1B6DB79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9636A02-7FBF-4FFD-B60F-2EF07BBA2FDF}" type="datetime1">
              <a:rPr lang="en-US" smtClean="0">
                <a:latin typeface="Helvetica"/>
                <a:cs typeface="Helvetica"/>
              </a:rPr>
              <a:t>3/14/2023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0CEA88-BC05-09F7-78D0-392375E67A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Mishra | ICEBERG Data Communication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424847-F7BE-1414-D9D2-4289F2B778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068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0B25F163-959C-5304-3A59-40729DE74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WIB3 Fiber Layout at ProtoDUNE-II-HD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B8E32C-1598-66AE-4922-42851868DC1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9636A02-7FBF-4FFD-B60F-2EF07BBA2FDF}" type="datetime1">
              <a:rPr lang="en-US" smtClean="0">
                <a:latin typeface="Helvetica"/>
                <a:cs typeface="Helvetica"/>
              </a:rPr>
              <a:t>3/14/2023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A5BB30-B485-1E09-8773-4B955A749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Mishra | ICEBERG Data Communication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DA339D-3A15-F13F-E039-287B43AB5B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3A0452A-22C9-CB0D-11A2-B27BFB2EC886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/>
          <a:stretch>
            <a:fillRect/>
          </a:stretch>
        </p:blipFill>
        <p:spPr>
          <a:xfrm>
            <a:off x="562967" y="1208088"/>
            <a:ext cx="3773090" cy="5030787"/>
          </a:xfrm>
          <a:prstGeom prst="rect">
            <a:avLst/>
          </a:prstGeo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08770C81-9BC6-0AC3-A6B6-251D3822C340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3"/>
          <a:stretch>
            <a:fillRect/>
          </a:stretch>
        </p:blipFill>
        <p:spPr>
          <a:xfrm>
            <a:off x="4695825" y="1420295"/>
            <a:ext cx="3990975" cy="481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690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AECD360-909C-4652-A1BC-C9129AED0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WIB3 Fiber to FELIX and Ethernet Readout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D399496-8F1E-46C7-EF40-BC92E7CE8BE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4030" y="1207770"/>
            <a:ext cx="8232771" cy="1440539"/>
          </a:xfrm>
        </p:spPr>
        <p:txBody>
          <a:bodyPr/>
          <a:lstStyle/>
          <a:p>
            <a:r>
              <a:rPr lang="en-US" dirty="0"/>
              <a:t>We need to make a schematic of this layout.</a:t>
            </a:r>
          </a:p>
          <a:p>
            <a:pPr lvl="1"/>
            <a:r>
              <a:rPr lang="en-US" dirty="0"/>
              <a:t>Need part number for SFP </a:t>
            </a:r>
          </a:p>
          <a:p>
            <a:pPr lvl="1"/>
            <a:r>
              <a:rPr lang="en-US" dirty="0"/>
              <a:t>Need Fiber specification</a:t>
            </a:r>
          </a:p>
          <a:p>
            <a:pPr lvl="1"/>
            <a:r>
              <a:rPr lang="en-US" dirty="0"/>
              <a:t>Need specification for combiner boxes</a:t>
            </a:r>
          </a:p>
          <a:p>
            <a:pPr lvl="1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B1BDF2-1E44-A53A-2C03-4BDB40A163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9636A02-7FBF-4FFD-B60F-2EF07BBA2FDF}" type="datetime1">
              <a:rPr lang="en-US" smtClean="0">
                <a:latin typeface="Helvetica"/>
                <a:cs typeface="Helvetica"/>
              </a:rPr>
              <a:t>3/14/2023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514165-ACA6-405E-FAB1-CA26E43D05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Mishra | ICEBERG Data Communication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C6BAC7-7D55-613B-7E6D-F7A98681CC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05B55E-8380-A441-9FB7-538CB109236F}"/>
              </a:ext>
            </a:extLst>
          </p:cNvPr>
          <p:cNvSpPr/>
          <p:nvPr/>
        </p:nvSpPr>
        <p:spPr>
          <a:xfrm>
            <a:off x="750498" y="3001992"/>
            <a:ext cx="603849" cy="6124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WIB1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6979468-688E-F448-0168-0680B0867B36}"/>
              </a:ext>
            </a:extLst>
          </p:cNvPr>
          <p:cNvCxnSpPr>
            <a:cxnSpLocks/>
          </p:cNvCxnSpPr>
          <p:nvPr/>
        </p:nvCxnSpPr>
        <p:spPr>
          <a:xfrm>
            <a:off x="1354346" y="3429000"/>
            <a:ext cx="12163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D94A1FA-5A61-7150-814A-623BDE6CFC53}"/>
              </a:ext>
            </a:extLst>
          </p:cNvPr>
          <p:cNvCxnSpPr>
            <a:cxnSpLocks/>
          </p:cNvCxnSpPr>
          <p:nvPr/>
        </p:nvCxnSpPr>
        <p:spPr>
          <a:xfrm>
            <a:off x="1354347" y="3972465"/>
            <a:ext cx="12163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5B265A5A-E9F7-3B1A-19B1-5ED3045ED32B}"/>
              </a:ext>
            </a:extLst>
          </p:cNvPr>
          <p:cNvSpPr/>
          <p:nvPr/>
        </p:nvSpPr>
        <p:spPr>
          <a:xfrm>
            <a:off x="750498" y="3817189"/>
            <a:ext cx="603849" cy="6124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WIB2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DDD49DA-FEAF-EAA1-3CDC-DE9BF0C30A80}"/>
              </a:ext>
            </a:extLst>
          </p:cNvPr>
          <p:cNvCxnSpPr>
            <a:cxnSpLocks/>
          </p:cNvCxnSpPr>
          <p:nvPr/>
        </p:nvCxnSpPr>
        <p:spPr>
          <a:xfrm>
            <a:off x="1354346" y="4244197"/>
            <a:ext cx="12163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8B5E719-E317-E84B-E8C6-A746E0A34F12}"/>
              </a:ext>
            </a:extLst>
          </p:cNvPr>
          <p:cNvCxnSpPr>
            <a:cxnSpLocks/>
          </p:cNvCxnSpPr>
          <p:nvPr/>
        </p:nvCxnSpPr>
        <p:spPr>
          <a:xfrm>
            <a:off x="1354346" y="4740217"/>
            <a:ext cx="127671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B2BB9631-3C94-552C-710D-C75DF49A309D}"/>
              </a:ext>
            </a:extLst>
          </p:cNvPr>
          <p:cNvSpPr/>
          <p:nvPr/>
        </p:nvSpPr>
        <p:spPr>
          <a:xfrm>
            <a:off x="750497" y="4584941"/>
            <a:ext cx="603849" cy="6124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WIB3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D430304-ADA4-EAB3-D93B-9B3FD381479F}"/>
              </a:ext>
            </a:extLst>
          </p:cNvPr>
          <p:cNvSpPr/>
          <p:nvPr/>
        </p:nvSpPr>
        <p:spPr>
          <a:xfrm>
            <a:off x="2493033" y="2746459"/>
            <a:ext cx="1561382" cy="2510287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Fiber Combiner</a:t>
            </a:r>
          </a:p>
          <a:p>
            <a:pPr algn="ctr"/>
            <a:r>
              <a:rPr lang="en-US" sz="1400" dirty="0"/>
              <a:t>Box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AD49BB0-868B-EE00-1AA6-FFAB777FEE66}"/>
              </a:ext>
            </a:extLst>
          </p:cNvPr>
          <p:cNvCxnSpPr>
            <a:endCxn id="21" idx="1"/>
          </p:cNvCxnSpPr>
          <p:nvPr/>
        </p:nvCxnSpPr>
        <p:spPr>
          <a:xfrm flipV="1">
            <a:off x="1354346" y="3114082"/>
            <a:ext cx="1367346" cy="173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4E271FE-4FA7-7707-2AEF-C0E1B8DBA809}"/>
              </a:ext>
            </a:extLst>
          </p:cNvPr>
          <p:cNvCxnSpPr>
            <a:cxnSpLocks/>
          </p:cNvCxnSpPr>
          <p:nvPr/>
        </p:nvCxnSpPr>
        <p:spPr>
          <a:xfrm>
            <a:off x="4052441" y="4224261"/>
            <a:ext cx="1796268" cy="4512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7E0C3C8-9D31-5852-42EF-74AF6EF14F77}"/>
              </a:ext>
            </a:extLst>
          </p:cNvPr>
          <p:cNvCxnSpPr>
            <a:cxnSpLocks/>
          </p:cNvCxnSpPr>
          <p:nvPr/>
        </p:nvCxnSpPr>
        <p:spPr>
          <a:xfrm flipV="1">
            <a:off x="3985404" y="3209423"/>
            <a:ext cx="2025045" cy="3770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931D12E8-334D-C856-A5EF-14BBE602F86A}"/>
              </a:ext>
            </a:extLst>
          </p:cNvPr>
          <p:cNvSpPr/>
          <p:nvPr/>
        </p:nvSpPr>
        <p:spPr>
          <a:xfrm>
            <a:off x="5958691" y="2918952"/>
            <a:ext cx="830110" cy="58094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FELIX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66AADA1-6903-2AD6-DFB5-054BB39B35D5}"/>
              </a:ext>
            </a:extLst>
          </p:cNvPr>
          <p:cNvSpPr/>
          <p:nvPr/>
        </p:nvSpPr>
        <p:spPr>
          <a:xfrm>
            <a:off x="5848709" y="4244197"/>
            <a:ext cx="1199072" cy="9532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Ethernet DAQ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1872F49-52EA-A8CF-9E3E-69A5E11C8C52}"/>
              </a:ext>
            </a:extLst>
          </p:cNvPr>
          <p:cNvSpPr/>
          <p:nvPr/>
        </p:nvSpPr>
        <p:spPr>
          <a:xfrm>
            <a:off x="1962508" y="5399031"/>
            <a:ext cx="4511615" cy="47445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This ICEBERG could work.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2E08048-F31F-1D66-88EB-E7338823E9F7}"/>
              </a:ext>
            </a:extLst>
          </p:cNvPr>
          <p:cNvSpPr/>
          <p:nvPr/>
        </p:nvSpPr>
        <p:spPr>
          <a:xfrm>
            <a:off x="647700" y="6019800"/>
            <a:ext cx="7067550" cy="32924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Bonnie to get information from CERN on switch</a:t>
            </a:r>
          </a:p>
        </p:txBody>
      </p:sp>
    </p:spTree>
    <p:extLst>
      <p:ext uri="{BB962C8B-B14F-4D97-AF65-F5344CB8AC3E}">
        <p14:creationId xmlns:p14="http://schemas.microsoft.com/office/powerpoint/2010/main" val="3031993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9C07D-B978-425E-9432-9C29531B7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Ethernet DUNE DAQ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1633B8A-73D0-5FDC-D580-DE28C14DF2F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4030" y="1109620"/>
            <a:ext cx="8232771" cy="516845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DUNE WIB Ethernet Integration has “Finalized” the 100 </a:t>
            </a:r>
            <a:r>
              <a:rPr lang="en-US" dirty="0" err="1"/>
              <a:t>Gbits</a:t>
            </a:r>
            <a:r>
              <a:rPr lang="en-US" dirty="0"/>
              <a:t> Ethernet card.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https://www.intel.com/content/www/us/en/products/sku/218110/intel-ethernet-network-adapter-e810cqda2t/specifications.html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285750" indent="-285750"/>
            <a:r>
              <a:rPr lang="en-US" dirty="0"/>
              <a:t>CERN is testing </a:t>
            </a:r>
          </a:p>
          <a:p>
            <a:pPr marL="499730" lvl="1" indent="-285750"/>
            <a:r>
              <a:rPr lang="en-US" dirty="0"/>
              <a:t>AMD Server</a:t>
            </a:r>
          </a:p>
          <a:p>
            <a:pPr marL="767620" lvl="2" indent="-285750"/>
            <a:r>
              <a:rPr lang="en-US" dirty="0"/>
              <a:t>2x AMD EPYC 7313 @ 3GHz			Core: 32			 Disk: 2 TB</a:t>
            </a:r>
          </a:p>
          <a:p>
            <a:pPr marL="767620" lvl="2" indent="-285750"/>
            <a:r>
              <a:rPr lang="en-US" dirty="0"/>
              <a:t>Cache: 1MB, 8MB, 128MB	</a:t>
            </a:r>
          </a:p>
          <a:p>
            <a:pPr marL="767620" lvl="2" indent="-285750"/>
            <a:r>
              <a:rPr lang="en-US" dirty="0"/>
              <a:t>Memory: 512GiB (32x16GiB)	</a:t>
            </a:r>
          </a:p>
          <a:p>
            <a:pPr marL="767620" lvl="2" indent="-285750"/>
            <a:r>
              <a:rPr lang="en-US" dirty="0"/>
              <a:t>NIC: 2xGiB, 2x100GiB QSFP, 2x10GiB SFP+	</a:t>
            </a:r>
          </a:p>
          <a:p>
            <a:pPr marL="499730" lvl="1" indent="-285750"/>
            <a:r>
              <a:rPr lang="en-US" dirty="0"/>
              <a:t>Intel Server</a:t>
            </a:r>
          </a:p>
          <a:p>
            <a:pPr marL="767620" lvl="2" indent="-285750"/>
            <a:r>
              <a:rPr lang="en-US" dirty="0"/>
              <a:t>2x Intel(R) Xeon(R) Gold 6346 CPU @ 3.10GHz		Core: 32	 	Disk: 2 TB</a:t>
            </a:r>
          </a:p>
          <a:p>
            <a:pPr marL="767620" lvl="2" indent="-285750"/>
            <a:r>
              <a:rPr lang="en-US" dirty="0"/>
              <a:t>Cache: 80KiB, 1280KiB, 36864KiB			</a:t>
            </a:r>
          </a:p>
          <a:p>
            <a:pPr marL="767620" lvl="2" indent="-285750"/>
            <a:r>
              <a:rPr lang="en-US" dirty="0"/>
              <a:t>Memory: 512GiB (32x16GiB)	</a:t>
            </a:r>
          </a:p>
          <a:p>
            <a:pPr marL="767620" lvl="2" indent="-285750"/>
            <a:r>
              <a:rPr lang="en-US" dirty="0"/>
              <a:t>NIC: 2x10GiB SFP+, 2x100GiB Intel E810	</a:t>
            </a:r>
          </a:p>
          <a:p>
            <a:pPr marL="213980" lvl="1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0B815A-D2FF-6E21-5497-F426C1D39E5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9636A02-7FBF-4FFD-B60F-2EF07BBA2FDF}" type="datetime1">
              <a:rPr lang="en-US" smtClean="0">
                <a:latin typeface="Helvetica"/>
                <a:cs typeface="Helvetica"/>
              </a:rPr>
              <a:t>3/14/2023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EC404B-A025-400A-FD33-4ACDFE9106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Mishra | ICEBERG Data Communication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3B15B6-FFD2-8004-BB80-68E2BF2661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412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2C73A88-D9B9-7FBB-D2C5-9358952E6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Ethernet DAQ Server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5FC809D-E489-8C99-6804-ABBCAF1CC7A4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b="1" dirty="0"/>
              <a:t>Neutrino Division</a:t>
            </a:r>
            <a:r>
              <a:rPr lang="en-US" dirty="0"/>
              <a:t> in principle has agreed to purchase a new server for Ethernet DAQ and AI/ML development.</a:t>
            </a:r>
          </a:p>
          <a:p>
            <a:pPr lvl="1"/>
            <a:r>
              <a:rPr lang="en-US" dirty="0"/>
              <a:t>DUNE needs to finalize the specification</a:t>
            </a:r>
          </a:p>
          <a:p>
            <a:r>
              <a:rPr lang="en-US" dirty="0"/>
              <a:t>This server will run </a:t>
            </a:r>
            <a:r>
              <a:rPr lang="en-US" dirty="0" err="1"/>
              <a:t>Alama</a:t>
            </a:r>
            <a:r>
              <a:rPr lang="en-US" dirty="0"/>
              <a:t> Linux 9.1 and DUNE DAQ V3.2.2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1A75EB-79B5-4543-8F95-7FDDDB316DC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9636A02-7FBF-4FFD-B60F-2EF07BBA2FDF}" type="datetime1">
              <a:rPr lang="en-US" smtClean="0">
                <a:latin typeface="Helvetica"/>
                <a:cs typeface="Helvetica"/>
              </a:rPr>
              <a:t>3/14/2023</a:t>
            </a:fld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FF6945-A9F9-72A7-EBFF-35CDB4F871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Mishra | ICEBERG Data Communication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62F22B-CC84-6977-EC12-E1691C70DC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329813"/>
      </p:ext>
    </p:extLst>
  </p:cSld>
  <p:clrMapOvr>
    <a:masterClrMapping/>
  </p:clrMapOvr>
</p:sld>
</file>

<file path=ppt/theme/theme1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UNE_Template (1)" id="{83C51530-F70C-4700-A62F-9AD370908C8A}" vid="{C60A01E4-0FB0-4AF5-9900-B5934F47DE3B}"/>
    </a:ext>
  </a:extLst>
</a:theme>
</file>

<file path=ppt/theme/theme2.xml><?xml version="1.0" encoding="utf-8"?>
<a:theme xmlns:a="http://schemas.openxmlformats.org/drawingml/2006/main" name="1_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UNE-Fermilab  -  Compatibility Mode" id="{0D4D9D5B-9DDA-413F-A004-06E0CB232C62}" vid="{F1C45E42-1435-4048-931A-20E0DE744F36}"/>
    </a:ext>
  </a:extLst>
</a:theme>
</file>

<file path=ppt/theme/theme3.xml><?xml version="1.0" encoding="utf-8"?>
<a:theme xmlns:a="http://schemas.openxmlformats.org/drawingml/2006/main" name="2_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UNE_Template (1)" id="{83C51530-F70C-4700-A62F-9AD370908C8A}" vid="{C60A01E4-0FB0-4AF5-9900-B5934F47DE3B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793</Words>
  <Application>Microsoft Office PowerPoint</Application>
  <PresentationFormat>On-screen Show (4:3)</PresentationFormat>
  <Paragraphs>184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Helvetica</vt:lpstr>
      <vt:lpstr>Lucida Grande</vt:lpstr>
      <vt:lpstr>LBNF Content-Footer Theme</vt:lpstr>
      <vt:lpstr>1_LBNF Content-Footer Theme</vt:lpstr>
      <vt:lpstr>2_LBNF Content-Footer Theme</vt:lpstr>
      <vt:lpstr>ICEBERG DAQ</vt:lpstr>
      <vt:lpstr>WIB Data Flow to WIB2  FELIX Readout </vt:lpstr>
      <vt:lpstr>What is needed from DUNE CE Consortium</vt:lpstr>
      <vt:lpstr>Minimal Request to DUNE CE Consotrium</vt:lpstr>
      <vt:lpstr>What is needed from the DUNE PD Consortium</vt:lpstr>
      <vt:lpstr>WIB3 Fiber Layout at ProtoDUNE-II-HD</vt:lpstr>
      <vt:lpstr>WIB3 Fiber to FELIX and Ethernet Readout</vt:lpstr>
      <vt:lpstr>Ethernet DUNE DAQ</vt:lpstr>
      <vt:lpstr>Ethernet DAQ Server</vt:lpstr>
      <vt:lpstr>ProtoDUNE-DAQ02.fnal.gov</vt:lpstr>
      <vt:lpstr>WIB Internet Connection for DUNEDAQ</vt:lpstr>
      <vt:lpstr>ICEBERG Intranet and Internet Connection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C. Shekhar Mishra</dc:creator>
  <cp:lastModifiedBy>C. Shekhar Mishra</cp:lastModifiedBy>
  <cp:revision>4</cp:revision>
  <dcterms:created xsi:type="dcterms:W3CDTF">2022-01-18T13:57:15Z</dcterms:created>
  <dcterms:modified xsi:type="dcterms:W3CDTF">2023-03-14T17:41:08Z</dcterms:modified>
</cp:coreProperties>
</file>