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63" r:id="rId5"/>
    <p:sldId id="272" r:id="rId6"/>
    <p:sldId id="265" r:id="rId7"/>
    <p:sldId id="277" r:id="rId8"/>
    <p:sldId id="266" r:id="rId9"/>
    <p:sldId id="285" r:id="rId10"/>
    <p:sldId id="292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954838" cy="92408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gio Ambrosio" initials="GA" lastIdx="8" clrIdx="0">
    <p:extLst>
      <p:ext uri="{19B8F6BF-5375-455C-9EA6-DF929625EA0E}">
        <p15:presenceInfo xmlns:p15="http://schemas.microsoft.com/office/powerpoint/2012/main" userId="Giorgio Ambrosio" providerId="None"/>
      </p:ext>
    </p:extLst>
  </p:cmAuthor>
  <p:cmAuthor id="2" name="soren.prestemon@me.com" initials="s" lastIdx="3" clrIdx="1">
    <p:extLst>
      <p:ext uri="{19B8F6BF-5375-455C-9EA6-DF929625EA0E}">
        <p15:presenceInfo xmlns:p15="http://schemas.microsoft.com/office/powerpoint/2012/main" userId="52f6d2a7b4eaab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37" autoAdjust="0"/>
    <p:restoredTop sz="96407" autoAdjust="0"/>
  </p:normalViewPr>
  <p:slideViewPr>
    <p:cSldViewPr snapToObjects="1" showGuides="1">
      <p:cViewPr varScale="1">
        <p:scale>
          <a:sx n="75" d="100"/>
          <a:sy n="75" d="100"/>
        </p:scale>
        <p:origin x="48" y="14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2213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28/03/2023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28/03/2023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roundness of these shells are out of tolerance. We were able to accept them because the average diameter is still in spec with the understanding the pre-load will correct the roundness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87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yoke</a:t>
            </a:r>
            <a:r>
              <a:rPr lang="en-US" baseline="0" dirty="0" smtClean="0"/>
              <a:t> laminations had a profile spec that was out of tolerance in a various places. The maximum profile deviation was .013mm. The small deviance allowed us to accept as-is. The pre and half stacks were in tolerance.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994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Load pad</a:t>
            </a:r>
            <a:r>
              <a:rPr lang="en-US" baseline="0" dirty="0" smtClean="0"/>
              <a:t> laminations had a profile spec that was out of tolerance in a various places. The maximum profile deviation was .006mm. The small deviance allowed us to accept as-is. The pre-stacks were in tolerance.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95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52" y="6187107"/>
            <a:ext cx="790600" cy="674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file:///\\engcifs1\allusers\m\msolis\private_msolis\Projects\SUPERCONN\Hilumi%20AUP\A09%20Spec%20PPT\MQXFA-NCR-0139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GB" sz="3600" dirty="0"/>
              <a:t>Magnet Fabrication Travelers, Non-Conformities and Resolution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Katherine </a:t>
            </a:r>
            <a:r>
              <a:rPr lang="en-GB" dirty="0" smtClean="0"/>
              <a:t>Ray, Mike Solis, Jennifer Doyle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0FC54-636B-094F-A9CE-FA619CF13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March 28, 2023 </a:t>
            </a:r>
            <a:r>
              <a:rPr lang="en-US" dirty="0"/>
              <a:t>– </a:t>
            </a:r>
            <a:r>
              <a:rPr lang="en-US" dirty="0" smtClean="0"/>
              <a:t>MQXFA15 </a:t>
            </a:r>
            <a:r>
              <a:rPr lang="en-US" dirty="0"/>
              <a:t>Structure and Loading Review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20" y="904522"/>
            <a:ext cx="8306959" cy="5048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NCR-0272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289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NCR-0272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95536" y="981164"/>
          <a:ext cx="8136463" cy="5184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983">
                  <a:extLst>
                    <a:ext uri="{9D8B030D-6E8A-4147-A177-3AD203B41FA5}">
                      <a16:colId xmlns:a16="http://schemas.microsoft.com/office/drawing/2014/main" val="552525985"/>
                    </a:ext>
                  </a:extLst>
                </a:gridCol>
                <a:gridCol w="2686366">
                  <a:extLst>
                    <a:ext uri="{9D8B030D-6E8A-4147-A177-3AD203B41FA5}">
                      <a16:colId xmlns:a16="http://schemas.microsoft.com/office/drawing/2014/main" val="1575204401"/>
                    </a:ext>
                  </a:extLst>
                </a:gridCol>
                <a:gridCol w="2367275">
                  <a:extLst>
                    <a:ext uri="{9D8B030D-6E8A-4147-A177-3AD203B41FA5}">
                      <a16:colId xmlns:a16="http://schemas.microsoft.com/office/drawing/2014/main" val="3505756578"/>
                    </a:ext>
                  </a:extLst>
                </a:gridCol>
                <a:gridCol w="2519839">
                  <a:extLst>
                    <a:ext uri="{9D8B030D-6E8A-4147-A177-3AD203B41FA5}">
                      <a16:colId xmlns:a16="http://schemas.microsoft.com/office/drawing/2014/main" val="3800410801"/>
                    </a:ext>
                  </a:extLst>
                </a:gridCol>
              </a:tblGrid>
              <a:tr h="6528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</a:t>
                      </a:r>
                      <a:r>
                        <a:rPr lang="en-US" baseline="0" dirty="0" smtClean="0"/>
                        <a:t> # -</a:t>
                      </a:r>
                      <a:r>
                        <a:rPr lang="en-US" dirty="0" smtClean="0"/>
                        <a:t>0516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Short # -0517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# -550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758607"/>
                  </a:ext>
                </a:extLst>
              </a:tr>
              <a:tr h="2210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28941"/>
                  </a:ext>
                </a:extLst>
              </a:tr>
              <a:tr h="2320321">
                <a:tc>
                  <a:txBody>
                    <a:bodyPr/>
                    <a:lstStyle/>
                    <a:p>
                      <a:r>
                        <a:rPr lang="en-US" dirty="0" smtClean="0"/>
                        <a:t>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662179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77" y="1726629"/>
            <a:ext cx="2431373" cy="1896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77" y="3964066"/>
            <a:ext cx="2431373" cy="21392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101" y="1722439"/>
            <a:ext cx="2290471" cy="19006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8347" y="1726629"/>
            <a:ext cx="2285485" cy="1925521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32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83AD-3EDF-4065-8F4A-5FD7A48C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Yoke laminations and stacks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947A5-8673-4ED5-82C6-BF992E98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5E3E19-CA8D-4DE1-AFC6-6047B5CD9D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52283" y="862529"/>
            <a:ext cx="3928535" cy="1868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6059C7-30F6-44D4-BCAF-52CE5E7BC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191" y="3029054"/>
            <a:ext cx="4747643" cy="3064007"/>
          </a:xfrm>
          <a:prstGeom prst="rect">
            <a:avLst/>
          </a:prstGeom>
        </p:spPr>
      </p:pic>
      <p:pic>
        <p:nvPicPr>
          <p:cNvPr id="8" name="table">
            <a:extLst>
              <a:ext uri="{FF2B5EF4-FFF2-40B4-BE49-F238E27FC236}">
                <a16:creationId xmlns:a16="http://schemas.microsoft.com/office/drawing/2014/main" id="{C5DFAFA3-58A8-4305-A189-BAF9F1B46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81" y="764939"/>
            <a:ext cx="3060700" cy="22098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405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83AD-3EDF-4065-8F4A-5FD7A48C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Yoke laminations and stacks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947A5-8673-4ED5-82C6-BF992E98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2B3729-06B9-4E69-A888-F24510326A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5537" y="1370578"/>
            <a:ext cx="3888432" cy="1578134"/>
          </a:xfrm>
          <a:prstGeom prst="rect">
            <a:avLst/>
          </a:prstGeom>
        </p:spPr>
      </p:pic>
      <p:pic>
        <p:nvPicPr>
          <p:cNvPr id="10" name="table">
            <a:extLst>
              <a:ext uri="{FF2B5EF4-FFF2-40B4-BE49-F238E27FC236}">
                <a16:creationId xmlns:a16="http://schemas.microsoft.com/office/drawing/2014/main" id="{60CEBBFC-F7DC-49FA-8B05-01FB35BA1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8" y="3064307"/>
            <a:ext cx="3888432" cy="609600"/>
          </a:xfrm>
          <a:prstGeom prst="rect">
            <a:avLst/>
          </a:prstGeom>
        </p:spPr>
      </p:pic>
      <p:pic>
        <p:nvPicPr>
          <p:cNvPr id="11" name="table">
            <a:extLst>
              <a:ext uri="{FF2B5EF4-FFF2-40B4-BE49-F238E27FC236}">
                <a16:creationId xmlns:a16="http://schemas.microsoft.com/office/drawing/2014/main" id="{769875A4-FC34-42DD-AE7F-6055C1D16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5229200"/>
            <a:ext cx="3831894" cy="853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DCD018-16F5-48C7-BCA3-D5738D012DA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60032" y="3064307"/>
            <a:ext cx="3888432" cy="2008573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128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83AD-3EDF-4065-8F4A-5FD7A48C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Yoke laminations and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43806-DA3E-4010-84F7-482EC69D4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/>
              <a:t>For the yoke outer radius, the following specifications are set:</a:t>
            </a:r>
            <a:r>
              <a:rPr lang="en-US" dirty="0"/>
              <a:t> </a:t>
            </a:r>
          </a:p>
          <a:p>
            <a:pPr lvl="0"/>
            <a:r>
              <a:rPr lang="en-US" b="1" i="1" dirty="0"/>
              <a:t>The yoke radial profile shall maintain a 0.03 [.001”] tolerance.</a:t>
            </a:r>
            <a:endParaRPr lang="en-US" dirty="0"/>
          </a:p>
          <a:p>
            <a:r>
              <a:rPr lang="en-US" u="sng" dirty="0"/>
              <a:t>For the yoke master key interface, the following specifications are set:</a:t>
            </a:r>
            <a:r>
              <a:rPr lang="en-US" dirty="0"/>
              <a:t> </a:t>
            </a:r>
          </a:p>
          <a:p>
            <a:pPr lvl="0"/>
            <a:r>
              <a:rPr lang="en-US" b="1" i="1" dirty="0"/>
              <a:t>The yoke master key interface profile shall maintain a 0.03 [.001”] tolerance.</a:t>
            </a:r>
            <a:endParaRPr lang="en-US" dirty="0"/>
          </a:p>
          <a:p>
            <a:r>
              <a:rPr lang="en-US" u="sng" dirty="0"/>
              <a:t>For the yoke pre-stacks, the following specifications are set:</a:t>
            </a:r>
            <a:r>
              <a:rPr lang="en-US" dirty="0"/>
              <a:t> </a:t>
            </a:r>
          </a:p>
          <a:p>
            <a:pPr lvl="0"/>
            <a:r>
              <a:rPr lang="en-US" b="1" i="1" dirty="0"/>
              <a:t>588 mm Pre-stacks width shall be 588 mm +/- 0.13 with a Parallelism of 0.03 [.001”]</a:t>
            </a:r>
            <a:endParaRPr lang="en-US" dirty="0"/>
          </a:p>
          <a:p>
            <a:pPr lvl="0"/>
            <a:r>
              <a:rPr lang="en-US" b="1" i="1" dirty="0"/>
              <a:t>245 mm Pre-stacks width shall be 245 mm +/- 0.13 with a Parallelism of 0.03 [.001”]</a:t>
            </a:r>
            <a:endParaRPr lang="en-US" dirty="0"/>
          </a:p>
          <a:p>
            <a:r>
              <a:rPr lang="en-US" u="sng" dirty="0"/>
              <a:t>For the yoke half-stacks, the following specifications are set:</a:t>
            </a:r>
            <a:r>
              <a:rPr lang="en-US" dirty="0"/>
              <a:t> </a:t>
            </a:r>
          </a:p>
          <a:p>
            <a:pPr lvl="0"/>
            <a:r>
              <a:rPr lang="en-US" b="1" i="1" dirty="0"/>
              <a:t>Yoke half-stacks width shall be 2281.5 mm +/- 0.25 with a Parallelism of 0.05</a:t>
            </a:r>
            <a:r>
              <a:rPr lang="en-US" b="1" dirty="0"/>
              <a:t> </a:t>
            </a:r>
            <a:endParaRPr lang="en-US" b="1" dirty="0" smtClean="0"/>
          </a:p>
          <a:p>
            <a:pPr lvl="0"/>
            <a:endParaRPr lang="en-US" b="1" dirty="0"/>
          </a:p>
          <a:p>
            <a:pPr lvl="0"/>
            <a:r>
              <a:rPr lang="en-US" b="1" dirty="0" smtClean="0"/>
              <a:t>PO 7532497 </a:t>
            </a:r>
            <a:r>
              <a:rPr lang="en-US" b="1" dirty="0"/>
              <a:t>a</a:t>
            </a:r>
            <a:r>
              <a:rPr lang="en-US" b="1" dirty="0" smtClean="0"/>
              <a:t>pproved </a:t>
            </a:r>
          </a:p>
          <a:p>
            <a:pPr lvl="1"/>
            <a:r>
              <a:rPr lang="en-US" dirty="0" smtClean="0">
                <a:hlinkClick r:id="rId2" action="ppaction://hlinkfile"/>
              </a:rPr>
              <a:t>NCR </a:t>
            </a:r>
            <a:r>
              <a:rPr lang="en-US" dirty="0">
                <a:hlinkClick r:id="rId2" action="ppaction://hlinkfile"/>
              </a:rPr>
              <a:t>-</a:t>
            </a:r>
            <a:r>
              <a:rPr lang="en-US" dirty="0" smtClean="0">
                <a:hlinkClick r:id="rId2" action="ppaction://hlinkfile"/>
              </a:rPr>
              <a:t>0226 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947A5-8673-4ED5-82C6-BF992E98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749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NCR-0226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389" y="1262520"/>
            <a:ext cx="7859222" cy="482032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318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64DA-C00C-4C28-B021-61454EBA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key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8B0AB-B4FC-4B82-8C17-767E5127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501D6A-AA62-4A9C-A7B9-F7F5DE6248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700825"/>
            <a:ext cx="5486400" cy="1944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A078AD-A4C4-41B0-A62F-09946A508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764" y="3406480"/>
            <a:ext cx="4248472" cy="2750695"/>
          </a:xfrm>
          <a:prstGeom prst="rect">
            <a:avLst/>
          </a:prstGeom>
        </p:spPr>
      </p:pic>
      <p:pic>
        <p:nvPicPr>
          <p:cNvPr id="8" name="table">
            <a:extLst>
              <a:ext uri="{FF2B5EF4-FFF2-40B4-BE49-F238E27FC236}">
                <a16:creationId xmlns:a16="http://schemas.microsoft.com/office/drawing/2014/main" id="{E72A408A-11E9-4D14-BF9E-3F53F0D13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78" y="2725800"/>
            <a:ext cx="4127501" cy="60007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70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64DA-C00C-4C28-B021-61454EBA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72664-2B45-49BE-8F6F-AD63CCD3E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For the master key outer profile, the following specifications are set:</a:t>
            </a:r>
            <a:r>
              <a:rPr lang="en-US" dirty="0"/>
              <a:t> </a:t>
            </a:r>
          </a:p>
          <a:p>
            <a:pPr lvl="0"/>
            <a:r>
              <a:rPr lang="en-US" b="1" i="1" dirty="0"/>
              <a:t>The master key outer profile scan shall maintain a .05 [.002”] tolerance. </a:t>
            </a:r>
            <a:endParaRPr lang="en-US" b="1" i="1" dirty="0" smtClean="0"/>
          </a:p>
          <a:p>
            <a:pPr lvl="0"/>
            <a:endParaRPr lang="en-US" b="1" i="1" dirty="0"/>
          </a:p>
          <a:p>
            <a:pPr lvl="0"/>
            <a:r>
              <a:rPr lang="en-US" b="1" i="1" dirty="0" smtClean="0"/>
              <a:t>PO </a:t>
            </a:r>
            <a:r>
              <a:rPr lang="en-US" b="1" dirty="0" smtClean="0"/>
              <a:t>7580674 approved</a:t>
            </a:r>
          </a:p>
          <a:p>
            <a:r>
              <a:rPr lang="en-US" dirty="0" smtClean="0"/>
              <a:t>No NCR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8B0AB-B4FC-4B82-8C17-767E5127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986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17D3E-D256-431D-AE88-9E5272D9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pads </a:t>
            </a:r>
            <a:r>
              <a:rPr lang="en-US" dirty="0" smtClean="0"/>
              <a:t>laminations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0764B-07F4-4170-8A01-29AAD549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899FBA-29C7-464B-ADEA-8F96282E2C0C}"/>
              </a:ext>
            </a:extLst>
          </p:cNvPr>
          <p:cNvPicPr>
            <a:picLocks noGr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128" y="1160598"/>
            <a:ext cx="4230216" cy="1749951"/>
          </a:xfrm>
          <a:prstGeom prst="rect">
            <a:avLst/>
          </a:prstGeom>
        </p:spPr>
      </p:pic>
      <p:pic>
        <p:nvPicPr>
          <p:cNvPr id="7" name="table">
            <a:extLst>
              <a:ext uri="{FF2B5EF4-FFF2-40B4-BE49-F238E27FC236}">
                <a16:creationId xmlns:a16="http://schemas.microsoft.com/office/drawing/2014/main" id="{767A271E-8E20-4F88-9A6E-F825FDA7D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56" y="1211126"/>
            <a:ext cx="4127501" cy="448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4EE32-292E-4C91-8251-8E4054798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128" y="3073049"/>
            <a:ext cx="4000284" cy="262435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117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3652-6A16-416E-B89A-32D7B42D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pad pre-stacks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20365-4F35-4A21-A67D-30131DFA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301067-DC65-4FE5-8BAD-E07306E2A1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700808"/>
            <a:ext cx="7272808" cy="2837897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46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the Magnet Fabrication Travelers</a:t>
            </a:r>
          </a:p>
          <a:p>
            <a:r>
              <a:rPr lang="en-US" dirty="0"/>
              <a:t>Non-Conformances on </a:t>
            </a:r>
            <a:r>
              <a:rPr lang="en-US" dirty="0" smtClean="0"/>
              <a:t>MQXFA15</a:t>
            </a:r>
          </a:p>
          <a:p>
            <a:r>
              <a:rPr lang="en-US" dirty="0" smtClean="0"/>
              <a:t>Structural Components</a:t>
            </a:r>
          </a:p>
          <a:p>
            <a:pPr lvl="1"/>
            <a:r>
              <a:rPr lang="en-US" dirty="0" smtClean="0"/>
              <a:t>Shell</a:t>
            </a:r>
          </a:p>
          <a:p>
            <a:pPr lvl="1"/>
            <a:r>
              <a:rPr lang="en-US" dirty="0" smtClean="0"/>
              <a:t>Yoke laminations and stacks</a:t>
            </a:r>
          </a:p>
          <a:p>
            <a:pPr lvl="1"/>
            <a:r>
              <a:rPr lang="en-US" dirty="0" smtClean="0"/>
              <a:t>Master keys</a:t>
            </a:r>
          </a:p>
          <a:p>
            <a:pPr lvl="1"/>
            <a:r>
              <a:rPr lang="en-US" dirty="0" smtClean="0"/>
              <a:t>Load pad laminations and stacks</a:t>
            </a:r>
          </a:p>
          <a:p>
            <a:pPr lvl="1"/>
            <a:r>
              <a:rPr lang="en-US" dirty="0" smtClean="0"/>
              <a:t>Collar laminations</a:t>
            </a:r>
          </a:p>
          <a:p>
            <a:r>
              <a:rPr lang="en-US" dirty="0" smtClean="0"/>
              <a:t>Assembly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60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50F9-B191-409C-8447-304B201AD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pads laminations and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0DCD8-EDDA-4347-B377-6CAD850E8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u="sng" dirty="0"/>
              <a:t>For the load pad master key interface profile, the following specifications are set:</a:t>
            </a:r>
            <a:r>
              <a:rPr lang="en-US" dirty="0"/>
              <a:t> </a:t>
            </a:r>
          </a:p>
          <a:p>
            <a:pPr lvl="0"/>
            <a:r>
              <a:rPr lang="en-US" b="1" i="1" dirty="0"/>
              <a:t>The Load Pad master key interface profile shall maintain a 0.03 [.001”] tolerance.</a:t>
            </a:r>
            <a:endParaRPr lang="en-US" dirty="0"/>
          </a:p>
          <a:p>
            <a:r>
              <a:rPr lang="en-US" u="sng" dirty="0"/>
              <a:t>For the load pad collar key interface profile, the following specifications are set:</a:t>
            </a:r>
            <a:r>
              <a:rPr lang="en-US" dirty="0"/>
              <a:t> </a:t>
            </a:r>
          </a:p>
          <a:p>
            <a:pPr lvl="0"/>
            <a:r>
              <a:rPr lang="en-US" b="1" i="1" dirty="0"/>
              <a:t>The Load Pad collar interface profile shall maintain a 0.03 [.001”] tolerance.</a:t>
            </a:r>
            <a:endParaRPr lang="en-US" dirty="0"/>
          </a:p>
          <a:p>
            <a:r>
              <a:rPr lang="en-US" u="sng" dirty="0"/>
              <a:t>For the stainless-steel section of the pad pre-stack, the following specifications are set:</a:t>
            </a:r>
            <a:endParaRPr lang="en-US" dirty="0"/>
          </a:p>
          <a:p>
            <a:pPr lvl="0"/>
            <a:r>
              <a:rPr lang="en-US" b="1" i="1" dirty="0"/>
              <a:t>On the LE pre-stack, the LE pads shall have a stainless-steel section of 300 ± 0.6 mm and an overall pre-stack length of 1050 ±0.13 mm</a:t>
            </a:r>
            <a:endParaRPr lang="en-US" dirty="0"/>
          </a:p>
          <a:p>
            <a:pPr lvl="0"/>
            <a:r>
              <a:rPr lang="en-US" b="1" i="1" dirty="0"/>
              <a:t>On the RE pre-stack, the RE pads shall have a stainless-steel section of 200 ± 0.4 mm and an overall pre-stack length of 1088 ±0.13 mm</a:t>
            </a:r>
            <a:endParaRPr lang="en-US" dirty="0"/>
          </a:p>
          <a:p>
            <a:pPr lvl="0"/>
            <a:r>
              <a:rPr lang="en-US" b="1" i="1" dirty="0"/>
              <a:t>The 1100 pre-stack shall have an overall length of 1100 ±0.13 </a:t>
            </a:r>
            <a:endParaRPr lang="en-US" b="1" i="1" dirty="0" smtClean="0"/>
          </a:p>
          <a:p>
            <a:pPr marL="0" lvl="0" indent="0">
              <a:buNone/>
            </a:pPr>
            <a:r>
              <a:rPr lang="en-US" b="1" i="1" dirty="0" smtClean="0"/>
              <a:t>mm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PO</a:t>
            </a:r>
            <a:r>
              <a:rPr lang="en-US" b="1" dirty="0"/>
              <a:t> </a:t>
            </a:r>
            <a:r>
              <a:rPr lang="en-US" b="1" dirty="0" smtClean="0"/>
              <a:t>7532636 approved</a:t>
            </a:r>
          </a:p>
          <a:p>
            <a:pPr lvl="1"/>
            <a:r>
              <a:rPr lang="en-US" dirty="0" smtClean="0"/>
              <a:t>NCR -0153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CD171-2C39-49A6-A6B8-8FA1F512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786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NCR-0453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96" y="1268760"/>
            <a:ext cx="7302203" cy="4386038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358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1AC9-F68F-4769-BBB6-52E87197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Collar laminations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94BD8-B7E3-42E9-92F3-980B23F9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6" name="image18.png">
            <a:extLst>
              <a:ext uri="{FF2B5EF4-FFF2-40B4-BE49-F238E27FC236}">
                <a16:creationId xmlns:a16="http://schemas.microsoft.com/office/drawing/2014/main" id="{BED9314F-3F2F-46F4-A471-32FCD152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91574" y="768635"/>
            <a:ext cx="3396629" cy="1728192"/>
          </a:xfrm>
          <a:prstGeom prst="rect">
            <a:avLst/>
          </a:prstGeom>
          <a:ln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D66312-0012-4C25-87FA-09427C335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188" y="2632445"/>
            <a:ext cx="5302771" cy="3456921"/>
          </a:xfrm>
          <a:prstGeom prst="rect">
            <a:avLst/>
          </a:prstGeom>
        </p:spPr>
      </p:pic>
      <p:pic>
        <p:nvPicPr>
          <p:cNvPr id="8" name="table">
            <a:extLst>
              <a:ext uri="{FF2B5EF4-FFF2-40B4-BE49-F238E27FC236}">
                <a16:creationId xmlns:a16="http://schemas.microsoft.com/office/drawing/2014/main" id="{A901FBC0-13A5-4290-88D8-53A34B11F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96" y="768635"/>
            <a:ext cx="3888431" cy="10001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550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1AC9-F68F-4769-BBB6-52E87197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Collar laminations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F8CC7-6297-4AD4-B6C4-0DD5F242B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For the collar to load pad interface profile, the following specifications are set:</a:t>
            </a:r>
            <a:r>
              <a:rPr lang="en-US" dirty="0"/>
              <a:t> </a:t>
            </a:r>
          </a:p>
          <a:p>
            <a:pPr lvl="0"/>
            <a:r>
              <a:rPr lang="en-US" b="1" i="1" dirty="0"/>
              <a:t>The entire collar to load pad interface profile shall maintain a 0.03 [.001”] tolerance all around.</a:t>
            </a:r>
            <a:endParaRPr lang="en-US" dirty="0"/>
          </a:p>
          <a:p>
            <a:r>
              <a:rPr lang="en-US" u="sng" dirty="0"/>
              <a:t>For the collar to coil interface profile, the following specifications are set:</a:t>
            </a:r>
            <a:r>
              <a:rPr lang="en-US" dirty="0"/>
              <a:t> </a:t>
            </a:r>
          </a:p>
          <a:p>
            <a:pPr lvl="0"/>
            <a:r>
              <a:rPr lang="en-US" b="1" i="1" dirty="0"/>
              <a:t>The collar to coil interface profile shall maintain a 0.03 [.001”] tolerance all around</a:t>
            </a:r>
            <a:r>
              <a:rPr lang="en-US" b="1" i="1" dirty="0" smtClean="0"/>
              <a:t>.</a:t>
            </a:r>
          </a:p>
          <a:p>
            <a:pPr lvl="0"/>
            <a:endParaRPr lang="en-US" b="1" i="1" dirty="0"/>
          </a:p>
          <a:p>
            <a:pPr lvl="0"/>
            <a:r>
              <a:rPr lang="en-US" b="1" i="1" dirty="0" smtClean="0"/>
              <a:t>PO </a:t>
            </a:r>
            <a:r>
              <a:rPr lang="en-US" b="1" dirty="0" smtClean="0"/>
              <a:t>7532707</a:t>
            </a:r>
            <a:r>
              <a:rPr lang="en-US" dirty="0" smtClean="0"/>
              <a:t> </a:t>
            </a:r>
            <a:r>
              <a:rPr lang="en-US" b="1" dirty="0" smtClean="0"/>
              <a:t>approved</a:t>
            </a:r>
          </a:p>
          <a:p>
            <a:pPr lvl="0"/>
            <a:r>
              <a:rPr lang="en-US" b="1" dirty="0" smtClean="0"/>
              <a:t>No NCR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94BD8-B7E3-42E9-92F3-980B23F9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264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MQXFA15 Change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900000"/>
            <a:ext cx="7920000" cy="526530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NCRs on A15 thus far include:</a:t>
            </a:r>
          </a:p>
          <a:p>
            <a:pPr lvl="1"/>
            <a:r>
              <a:rPr lang="en-US" dirty="0" smtClean="0"/>
              <a:t>#153 – minor load pad non-conformances</a:t>
            </a:r>
          </a:p>
          <a:p>
            <a:pPr lvl="1"/>
            <a:r>
              <a:rPr lang="en-US" dirty="0" smtClean="0"/>
              <a:t>#226 – minor yoke non-conformances</a:t>
            </a:r>
          </a:p>
          <a:p>
            <a:pPr lvl="1"/>
            <a:r>
              <a:rPr lang="en-US" dirty="0" smtClean="0"/>
              <a:t>#268 – coil 220 PHB01b label missing</a:t>
            </a:r>
          </a:p>
          <a:p>
            <a:pPr lvl="1"/>
            <a:r>
              <a:rPr lang="en-US" dirty="0" smtClean="0"/>
              <a:t>#272 – minor shell non-conformances</a:t>
            </a:r>
          </a:p>
          <a:p>
            <a:pPr lvl="1"/>
            <a:r>
              <a:rPr lang="en-US" dirty="0" smtClean="0"/>
              <a:t>#276 – coil 220 tall pin</a:t>
            </a:r>
          </a:p>
          <a:p>
            <a:pPr lvl="1"/>
            <a:r>
              <a:rPr lang="en-US" dirty="0" smtClean="0"/>
              <a:t>#359 – coil 220 GPI replaced after long storage</a:t>
            </a:r>
          </a:p>
          <a:p>
            <a:pPr lvl="1"/>
            <a:r>
              <a:rPr lang="en-US" dirty="0" smtClean="0"/>
              <a:t>#468 – coil 233 broken strands on lead 31” from LE</a:t>
            </a:r>
          </a:p>
          <a:p>
            <a:pPr lvl="1"/>
            <a:r>
              <a:rPr lang="en-US" dirty="0" smtClean="0"/>
              <a:t>#470 – coil 127 crate, 1 </a:t>
            </a:r>
            <a:r>
              <a:rPr lang="en-US" dirty="0" err="1" smtClean="0"/>
              <a:t>shockwatch</a:t>
            </a:r>
            <a:r>
              <a:rPr lang="en-US" dirty="0" smtClean="0"/>
              <a:t> tripped</a:t>
            </a:r>
          </a:p>
          <a:p>
            <a:pPr lvl="1"/>
            <a:r>
              <a:rPr lang="en-US" dirty="0" smtClean="0"/>
              <a:t>#</a:t>
            </a:r>
            <a:r>
              <a:rPr lang="en-US" dirty="0"/>
              <a:t>472 – coil 127 </a:t>
            </a:r>
            <a:r>
              <a:rPr lang="en-US" dirty="0" smtClean="0"/>
              <a:t>rubbed </a:t>
            </a:r>
            <a:r>
              <a:rPr lang="en-US" dirty="0" err="1"/>
              <a:t>NbTi</a:t>
            </a:r>
            <a:r>
              <a:rPr lang="en-US" dirty="0"/>
              <a:t> leads due to unprotected leads discovered during in-crate </a:t>
            </a:r>
            <a:r>
              <a:rPr lang="en-US" dirty="0" smtClean="0"/>
              <a:t>inspection</a:t>
            </a:r>
          </a:p>
          <a:p>
            <a:pPr lvl="1"/>
            <a:r>
              <a:rPr lang="en-US" dirty="0" smtClean="0"/>
              <a:t>#490 – coil 127 some surface anomalies on RE OD, proud </a:t>
            </a:r>
            <a:r>
              <a:rPr lang="en-US" dirty="0" smtClean="0"/>
              <a:t>spacer in the cable turn region</a:t>
            </a:r>
            <a:endParaRPr lang="en-US" dirty="0" smtClean="0"/>
          </a:p>
          <a:p>
            <a:pPr lvl="1"/>
            <a:r>
              <a:rPr lang="en-US" dirty="0" smtClean="0"/>
              <a:t>#491 – (DEV) make the SG overlap the solder tabs pad in SG prep process</a:t>
            </a:r>
          </a:p>
          <a:p>
            <a:pPr lvl="1"/>
            <a:r>
              <a:rPr lang="en-US" dirty="0" smtClean="0"/>
              <a:t>#494 – (DEV) test out wrapping leads with 0.002” thick 2/3 overlap instead of 0.002” thick 50% overlap</a:t>
            </a:r>
          </a:p>
          <a:p>
            <a:pPr lvl="1"/>
            <a:r>
              <a:rPr lang="en-US" dirty="0" smtClean="0"/>
              <a:t>#495 – coil 226 has proud pin and several proud epoxy plugs</a:t>
            </a:r>
          </a:p>
          <a:p>
            <a:pPr lvl="1"/>
            <a:r>
              <a:rPr lang="en-US" dirty="0" smtClean="0"/>
              <a:t>#497 – three load pad stacks initially placed with RE and LE reversed</a:t>
            </a:r>
          </a:p>
          <a:p>
            <a:pPr lvl="1"/>
            <a:r>
              <a:rPr lang="en-US" dirty="0" smtClean="0"/>
              <a:t>#498 – load pad bushings not fitting, need to be replaced</a:t>
            </a:r>
          </a:p>
          <a:p>
            <a:pPr lvl="1"/>
            <a:r>
              <a:rPr lang="en-US" dirty="0" smtClean="0"/>
              <a:t>#505 – G11 radial layers shifted during glue drying; redone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NCR #276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MQXFA15 Structure and Loading Review  -  March 28, 2023</a:t>
            </a: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 descr="IMG_20210924_1135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6900" y="3627606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G_20210924_1134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26876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IMG_20210924_1135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600" y="1268616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85488" y="4403446"/>
            <a:ext cx="381642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Tall pins trimmed on coil 220</a:t>
            </a:r>
          </a:p>
          <a:p>
            <a:r>
              <a:rPr lang="en-US" dirty="0" smtClean="0"/>
              <a:t>(Done in Oct. 2021, current instructions are to leave the pins)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20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NCR #468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MQXFA15 Structure and Loading Review  -  March 28, 2023</a:t>
            </a:r>
            <a:endParaRPr lang="en-GB" dirty="0"/>
          </a:p>
        </p:txBody>
      </p:sp>
      <p:pic>
        <p:nvPicPr>
          <p:cNvPr id="2051" name="Picture 3" descr="coil233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8"/>
          <a:stretch>
            <a:fillRect/>
          </a:stretch>
        </p:blipFill>
        <p:spPr bwMode="auto">
          <a:xfrm>
            <a:off x="467544" y="921386"/>
            <a:ext cx="4572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67" descr="coil233-2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500" y="2881630"/>
            <a:ext cx="4572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286000" y="2594218"/>
            <a:ext cx="1306830" cy="13068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81265" y="4152561"/>
            <a:ext cx="1474470" cy="14744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52120" y="1458286"/>
            <a:ext cx="252028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Coil 233, 31” from LE</a:t>
            </a:r>
          </a:p>
        </p:txBody>
      </p:sp>
    </p:spTree>
    <p:extLst>
      <p:ext uri="{BB962C8B-B14F-4D97-AF65-F5344CB8AC3E}">
        <p14:creationId xmlns:p14="http://schemas.microsoft.com/office/powerpoint/2010/main" val="2258134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NCR #470, 472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MQXFA15 Structure and Loading Review  -  March 28, 2023</a:t>
            </a:r>
            <a:endParaRPr lang="en-GB" dirty="0"/>
          </a:p>
        </p:txBody>
      </p:sp>
      <p:pic>
        <p:nvPicPr>
          <p:cNvPr id="3074" name="Picture 2" descr="IMG_1843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50784"/>
            <a:ext cx="2718095" cy="284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G_0804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4171" y="949152"/>
            <a:ext cx="3728109" cy="271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jadoyle\AppData\Local\Microsoft\Windows\INetCache\Content.Word\IMG_0803.jpe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1626" y="3649310"/>
            <a:ext cx="3047774" cy="2707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6" name="Picture 4" descr="IMG_3084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3548" y="942677"/>
            <a:ext cx="1787421" cy="182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16" y="3933056"/>
            <a:ext cx="268362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Coil 127, 1 </a:t>
            </a:r>
            <a:r>
              <a:rPr lang="en-US" dirty="0" err="1" smtClean="0"/>
              <a:t>shockwatch</a:t>
            </a:r>
            <a:r>
              <a:rPr lang="en-US" dirty="0" smtClean="0"/>
              <a:t> tripped, others okay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4651" y="4257357"/>
            <a:ext cx="268362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Coil 127, leads crossed in crate, some discoloration noted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3548" y="2814898"/>
            <a:ext cx="178742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Previous coil for comparison</a:t>
            </a:r>
          </a:p>
        </p:txBody>
      </p:sp>
      <p:sp>
        <p:nvSpPr>
          <p:cNvPr id="13" name="Oval 12"/>
          <p:cNvSpPr/>
          <p:nvPr/>
        </p:nvSpPr>
        <p:spPr>
          <a:xfrm>
            <a:off x="6071667" y="4740873"/>
            <a:ext cx="1393190" cy="1393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21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NCR #490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  <p:pic>
        <p:nvPicPr>
          <p:cNvPr id="4098" name="Picture 2" descr="IMG_2203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0000"/>
            <a:ext cx="44005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MG_2206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400" y="2924944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22231" y="1522565"/>
            <a:ext cx="268362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Coil 127, </a:t>
            </a:r>
            <a:r>
              <a:rPr lang="en-US" dirty="0" smtClean="0"/>
              <a:t>spacer high</a:t>
            </a:r>
            <a:endParaRPr lang="en-US" dirty="0"/>
          </a:p>
          <a:p>
            <a:r>
              <a:rPr lang="en-US" dirty="0" smtClean="0"/>
              <a:t>To be filed down</a:t>
            </a:r>
          </a:p>
        </p:txBody>
      </p:sp>
    </p:spTree>
    <p:extLst>
      <p:ext uri="{BB962C8B-B14F-4D97-AF65-F5344CB8AC3E}">
        <p14:creationId xmlns:p14="http://schemas.microsoft.com/office/powerpoint/2010/main" val="1456443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NCR #495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MQXFA15 Structure and Loading Review  -  March 28, 2023</a:t>
            </a:r>
            <a:endParaRPr lang="en-GB" dirty="0"/>
          </a:p>
        </p:txBody>
      </p:sp>
      <p:pic>
        <p:nvPicPr>
          <p:cNvPr id="5122" name="Picture 2" descr="IMG_2108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68484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096" y="4976088"/>
            <a:ext cx="268362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Coil 226, proud pin at 2167 mm from LE</a:t>
            </a:r>
          </a:p>
        </p:txBody>
      </p:sp>
    </p:spTree>
    <p:extLst>
      <p:ext uri="{BB962C8B-B14F-4D97-AF65-F5344CB8AC3E}">
        <p14:creationId xmlns:p14="http://schemas.microsoft.com/office/powerpoint/2010/main" val="304558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Fabrication Travelers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730644"/>
              </p:ext>
            </p:extLst>
          </p:nvPr>
        </p:nvGraphicFramePr>
        <p:xfrm>
          <a:off x="613551" y="867679"/>
          <a:ext cx="7918449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054">
                <a:tc>
                  <a:txBody>
                    <a:bodyPr/>
                    <a:lstStyle/>
                    <a:p>
                      <a:r>
                        <a:rPr lang="en-US" sz="14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Coil Acceptance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SU-1011-5294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Coil CMM </a:t>
                      </a:r>
                      <a:r>
                        <a:rPr lang="en-US" sz="1200" dirty="0" smtClean="0"/>
                        <a:t>WI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SU-1012-3958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711730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Yoke Pre-Stack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SU-1008-8072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Yoke</a:t>
                      </a:r>
                      <a:r>
                        <a:rPr lang="en-US" sz="1200" baseline="0" dirty="0"/>
                        <a:t> Half Stack WI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SU-1009-7829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Shell</a:t>
                      </a:r>
                      <a:r>
                        <a:rPr lang="en-US" sz="1200" baseline="0" dirty="0"/>
                        <a:t> Instrumentation WI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SU-1009-3745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Shell-Yoke </a:t>
                      </a:r>
                      <a:r>
                        <a:rPr lang="en-US" sz="1200" dirty="0" err="1"/>
                        <a:t>Assy</a:t>
                      </a:r>
                      <a:r>
                        <a:rPr lang="en-US" sz="12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SU-1008-2169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Loadpad</a:t>
                      </a:r>
                      <a:r>
                        <a:rPr lang="en-US" sz="1200" baseline="0" dirty="0"/>
                        <a:t> Pre-Stack WI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SU-1008-8075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Dressed Coil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SU-1008-8073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Pad-Collar </a:t>
                      </a:r>
                      <a:r>
                        <a:rPr lang="en-US" sz="1200" dirty="0" err="1"/>
                        <a:t>Assy</a:t>
                      </a:r>
                      <a:r>
                        <a:rPr lang="en-US" sz="12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SU-1010-1610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Coil Pack </a:t>
                      </a:r>
                      <a:r>
                        <a:rPr lang="en-US" sz="1200" dirty="0" err="1"/>
                        <a:t>Subassy</a:t>
                      </a:r>
                      <a:r>
                        <a:rPr lang="en-US" sz="12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SU-1008-8074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Magnet</a:t>
                      </a:r>
                      <a:r>
                        <a:rPr lang="en-US" sz="1200" baseline="0" dirty="0"/>
                        <a:t> Electrical QA at LBNL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SU-1010-1903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Magnetic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SU-1010-2018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Integration</a:t>
                      </a:r>
                      <a:r>
                        <a:rPr lang="en-US" sz="1200" baseline="0" dirty="0"/>
                        <a:t> and Loading WI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J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SU-1011-5637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Axial Rods Instrumented</a:t>
                      </a:r>
                      <a:r>
                        <a:rPr lang="en-US" sz="1200" baseline="0" dirty="0"/>
                        <a:t> WI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SU-1008-8069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Connectors and Finishing </a:t>
                      </a:r>
                      <a:r>
                        <a:rPr lang="en-US" sz="1200" dirty="0" smtClean="0"/>
                        <a:t>WI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SU-1012-5517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434818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Splice Box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SU-1008-8067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Magnet Shipping</a:t>
                      </a:r>
                      <a:r>
                        <a:rPr lang="en-US" sz="1200" baseline="0" dirty="0"/>
                        <a:t> WI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SU-1011-3284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Disassembly WI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SU-1013-8309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732305"/>
                  </a:ext>
                </a:extLst>
              </a:tr>
            </a:tbl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9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065689"/>
              </p:ext>
            </p:extLst>
          </p:nvPr>
        </p:nvGraphicFramePr>
        <p:xfrm>
          <a:off x="613551" y="867679"/>
          <a:ext cx="7918449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054">
                <a:tc>
                  <a:txBody>
                    <a:bodyPr/>
                    <a:lstStyle/>
                    <a:p>
                      <a:r>
                        <a:rPr lang="en-US" sz="14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Coil Acceptance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SU-1011-5294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Coil CMM </a:t>
                      </a:r>
                      <a:r>
                        <a:rPr lang="en-US" sz="1200" dirty="0" smtClean="0"/>
                        <a:t>WI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SU-1012-3958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711730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Yoke Pre-Stack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SU-1008-8072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Yoke</a:t>
                      </a:r>
                      <a:r>
                        <a:rPr lang="en-US" sz="1200" baseline="0" dirty="0"/>
                        <a:t> Half Stack WI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SU-1009-7829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Shell</a:t>
                      </a:r>
                      <a:r>
                        <a:rPr lang="en-US" sz="1200" baseline="0" dirty="0"/>
                        <a:t> Instrumentation WI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SU-1009-3745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Shell-Yoke </a:t>
                      </a:r>
                      <a:r>
                        <a:rPr lang="en-US" sz="1200" dirty="0" err="1"/>
                        <a:t>Assy</a:t>
                      </a:r>
                      <a:r>
                        <a:rPr lang="en-US" sz="12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SU-1008-2169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Loadpad</a:t>
                      </a:r>
                      <a:r>
                        <a:rPr lang="en-US" sz="1200" baseline="0" dirty="0"/>
                        <a:t> Pre-Stack WI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SU-1008-8075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Dressed Coil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SU-1008-8073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Pad-Collar </a:t>
                      </a:r>
                      <a:r>
                        <a:rPr lang="en-US" sz="1200" dirty="0" err="1"/>
                        <a:t>Assy</a:t>
                      </a:r>
                      <a:r>
                        <a:rPr lang="en-US" sz="12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SU-1010-1610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Coil Pack </a:t>
                      </a:r>
                      <a:r>
                        <a:rPr lang="en-US" sz="1200" dirty="0" err="1"/>
                        <a:t>Subassy</a:t>
                      </a:r>
                      <a:r>
                        <a:rPr lang="en-US" sz="12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SU-1008-8074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Magnet</a:t>
                      </a:r>
                      <a:r>
                        <a:rPr lang="en-US" sz="1200" baseline="0" dirty="0"/>
                        <a:t> Electrical QA at LBNL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SU-1010-1903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Magnetic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SU-1010-2018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Integration</a:t>
                      </a:r>
                      <a:r>
                        <a:rPr lang="en-US" sz="1200" baseline="0" dirty="0"/>
                        <a:t> and Loading WI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J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SU-1011-5637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Axial Rods Instrumented</a:t>
                      </a:r>
                      <a:r>
                        <a:rPr lang="en-US" sz="1200" baseline="0" dirty="0"/>
                        <a:t> WI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SU-1008-8069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Connectors and Finishing </a:t>
                      </a:r>
                      <a:r>
                        <a:rPr lang="en-US" sz="1200" dirty="0" smtClean="0"/>
                        <a:t>WI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SU-1012-5517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434818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Splice Box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SU-1008-8067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Magnet Shipping</a:t>
                      </a:r>
                      <a:r>
                        <a:rPr lang="en-US" sz="1200" baseline="0" dirty="0"/>
                        <a:t> WI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SU-1011-3284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64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Disassembly WI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SU-1013-8309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7323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Fabrication Travelers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115616" y="2924944"/>
            <a:ext cx="6624736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We continue to update the travelers based on lessons learned. </a:t>
            </a:r>
            <a:endParaRPr lang="en-US" sz="280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5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12000" y="1174693"/>
            <a:ext cx="7920000" cy="4906963"/>
          </a:xfrm>
        </p:spPr>
        <p:txBody>
          <a:bodyPr/>
          <a:lstStyle/>
          <a:p>
            <a:r>
              <a:rPr lang="en-US" dirty="0"/>
              <a:t>We are tracking Non-Conformances, Deviations and Engineering Changes in one spreadsheet</a:t>
            </a:r>
          </a:p>
          <a:p>
            <a:r>
              <a:rPr lang="en-US" dirty="0"/>
              <a:t>These are currently communicated to </a:t>
            </a:r>
            <a:r>
              <a:rPr lang="en-US" dirty="0" err="1"/>
              <a:t>Fermilab</a:t>
            </a:r>
            <a:r>
              <a:rPr lang="en-US" dirty="0"/>
              <a:t> L2 on a monthly basis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75" y="3043610"/>
            <a:ext cx="8062725" cy="349274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0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to be used on MQXFA15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parts will be used: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Coils:</a:t>
            </a:r>
          </a:p>
          <a:p>
            <a:pPr lvl="1"/>
            <a:r>
              <a:rPr lang="en-US" dirty="0" smtClean="0"/>
              <a:t>127, 220, 226, 233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774633"/>
              </p:ext>
            </p:extLst>
          </p:nvPr>
        </p:nvGraphicFramePr>
        <p:xfrm>
          <a:off x="1691680" y="1772816"/>
          <a:ext cx="5400600" cy="1956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0300">
                  <a:extLst>
                    <a:ext uri="{9D8B030D-6E8A-4147-A177-3AD203B41FA5}">
                      <a16:colId xmlns:a16="http://schemas.microsoft.com/office/drawing/2014/main" val="1153364452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611072997"/>
                    </a:ext>
                  </a:extLst>
                </a:gridCol>
              </a:tblGrid>
              <a:tr h="237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 #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0859657"/>
                  </a:ext>
                </a:extLst>
              </a:tr>
              <a:tr h="237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Shells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7532740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82133010"/>
                  </a:ext>
                </a:extLst>
              </a:tr>
              <a:tr h="237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Yokes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7532497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957135063"/>
                  </a:ext>
                </a:extLst>
              </a:tr>
              <a:tr h="237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Master Keys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7580674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27006107"/>
                  </a:ext>
                </a:extLst>
              </a:tr>
              <a:tr h="237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Load Pads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7532636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266067730"/>
                  </a:ext>
                </a:extLst>
              </a:tr>
              <a:tr h="237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Collars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7532707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009047027"/>
                  </a:ext>
                </a:extLst>
              </a:tr>
            </a:tbl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9F8A4-057A-4FAE-8B59-12E5A200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6DFDD-80A6-4548-81D7-506FA4D3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09311A-07FD-410C-A16F-BCDC1D9C1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96751"/>
            <a:ext cx="6590402" cy="4947299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8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DDBD9-11F5-444A-AA9A-F1AEDB60F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D357C-CDEC-4D68-9FAF-1E069998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EF349-C84A-4B4F-BD0A-45F5A035A8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1049061"/>
            <a:ext cx="2231808" cy="1673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587FFD-77CE-4643-8EEC-4A760A038F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64088" y="1035887"/>
            <a:ext cx="1944216" cy="1673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F24BF1-0770-46A4-B8B8-484109834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3429000"/>
            <a:ext cx="3255152" cy="2536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10A134-4C75-48CB-B483-E2E7C39AF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51" y="3437159"/>
            <a:ext cx="3267626" cy="25395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B64175-95C7-41A6-8031-2F8992A3330B}"/>
              </a:ext>
            </a:extLst>
          </p:cNvPr>
          <p:cNvSpPr txBox="1"/>
          <p:nvPr/>
        </p:nvSpPr>
        <p:spPr>
          <a:xfrm>
            <a:off x="653300" y="292825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Shell: SU-1010-1073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9AB5C9-8801-4721-A8B9-AFD5DD4A698B}"/>
              </a:ext>
            </a:extLst>
          </p:cNvPr>
          <p:cNvSpPr txBox="1"/>
          <p:nvPr/>
        </p:nvSpPr>
        <p:spPr>
          <a:xfrm>
            <a:off x="4903432" y="292825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 Shell: SU-1010-1072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42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1D1D-1225-4873-815A-7FA7A9AB2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B6425-355B-40BC-B23A-A55EC8B7F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776424" cy="4586064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For the shell ID and OD, the following specifications are set: </a:t>
            </a:r>
            <a:endParaRPr lang="en-US" dirty="0"/>
          </a:p>
          <a:p>
            <a:pPr lvl="0"/>
            <a:r>
              <a:rPr lang="en-US" b="1" i="1" dirty="0"/>
              <a:t>The shell ID at 5 evenly spaced rings shall have an average diameter o</a:t>
            </a:r>
            <a:r>
              <a:rPr lang="en-US" i="1" dirty="0"/>
              <a:t>f </a:t>
            </a:r>
            <a:r>
              <a:rPr lang="en-US" b="1" i="1" dirty="0"/>
              <a:t>556 mm +0.1/-0.0</a:t>
            </a:r>
            <a:endParaRPr lang="en-US" dirty="0"/>
          </a:p>
          <a:p>
            <a:pPr lvl="0"/>
            <a:r>
              <a:rPr lang="en-US" b="1" i="1" dirty="0"/>
              <a:t>The shell OD at 5 evenly spaced rings shall have an average diameter of 614 mm +0.1/-</a:t>
            </a:r>
            <a:r>
              <a:rPr lang="en-US" b="1" i="1" dirty="0" smtClean="0"/>
              <a:t>0.0</a:t>
            </a:r>
          </a:p>
          <a:p>
            <a:pPr lvl="0"/>
            <a:endParaRPr lang="en-US" dirty="0"/>
          </a:p>
          <a:p>
            <a:r>
              <a:rPr lang="en-US" b="1" dirty="0" smtClean="0"/>
              <a:t>PO 7532740 approved</a:t>
            </a:r>
          </a:p>
          <a:p>
            <a:r>
              <a:rPr lang="en-US" b="1" dirty="0" smtClean="0"/>
              <a:t>NCR -0272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C6EF0-0E5C-423A-ABF7-AD515CE6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MQXFA15 Structure and Loading Review  -  March 28,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6965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8946e33d-fd2f-4ae4-8ee9-d90c129cdf9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48797</TotalTime>
  <Words>1602</Words>
  <Application>Microsoft Office PowerPoint</Application>
  <PresentationFormat>On-screen Show (4:3)</PresentationFormat>
  <Paragraphs>351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Thème Office</vt:lpstr>
      <vt:lpstr>Magnet Fabrication Travelers, Non-Conformities and Resolution</vt:lpstr>
      <vt:lpstr>Overview</vt:lpstr>
      <vt:lpstr>Magnet Fabrication Travelers Overview</vt:lpstr>
      <vt:lpstr>Magnet Fabrication Travelers Overview</vt:lpstr>
      <vt:lpstr>Change Records</vt:lpstr>
      <vt:lpstr>Parts to be used on MQXFA15</vt:lpstr>
      <vt:lpstr>Introduction</vt:lpstr>
      <vt:lpstr>Shell</vt:lpstr>
      <vt:lpstr>Shell</vt:lpstr>
      <vt:lpstr>NCR-0272</vt:lpstr>
      <vt:lpstr>NCR-0272 (cont)</vt:lpstr>
      <vt:lpstr>Yoke laminations and stacks</vt:lpstr>
      <vt:lpstr>Yoke laminations and stacks</vt:lpstr>
      <vt:lpstr>Yoke laminations and stacks</vt:lpstr>
      <vt:lpstr>NCR-0226</vt:lpstr>
      <vt:lpstr>Master key</vt:lpstr>
      <vt:lpstr>Master key</vt:lpstr>
      <vt:lpstr>Load pads laminations</vt:lpstr>
      <vt:lpstr>Load pad pre-stacks</vt:lpstr>
      <vt:lpstr>Load pads laminations and stacks</vt:lpstr>
      <vt:lpstr>NCR-0453</vt:lpstr>
      <vt:lpstr>Collar laminations</vt:lpstr>
      <vt:lpstr>Collar laminations</vt:lpstr>
      <vt:lpstr>MQXFA15 Change Records</vt:lpstr>
      <vt:lpstr>NCR #276 Detail</vt:lpstr>
      <vt:lpstr>NCR #468 Detail</vt:lpstr>
      <vt:lpstr>NCR #470, 472 Detail</vt:lpstr>
      <vt:lpstr>NCR #490 Detail</vt:lpstr>
      <vt:lpstr>NCR #495 Detail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Ray, Katherine L.</cp:lastModifiedBy>
  <cp:revision>901</cp:revision>
  <cp:lastPrinted>2019-12-11T23:20:48Z</cp:lastPrinted>
  <dcterms:created xsi:type="dcterms:W3CDTF">2016-03-23T12:58:39Z</dcterms:created>
  <dcterms:modified xsi:type="dcterms:W3CDTF">2023-03-28T14:02:25Z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