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27"/>
  </p:notesMasterIdLst>
  <p:handoutMasterIdLst>
    <p:handoutMasterId r:id="rId28"/>
  </p:handoutMasterIdLst>
  <p:sldIdLst>
    <p:sldId id="591" r:id="rId2"/>
    <p:sldId id="845" r:id="rId3"/>
    <p:sldId id="981" r:id="rId4"/>
    <p:sldId id="986" r:id="rId5"/>
    <p:sldId id="982" r:id="rId6"/>
    <p:sldId id="983" r:id="rId7"/>
    <p:sldId id="977" r:id="rId8"/>
    <p:sldId id="984" r:id="rId9"/>
    <p:sldId id="985" r:id="rId10"/>
    <p:sldId id="994" r:id="rId11"/>
    <p:sldId id="996" r:id="rId12"/>
    <p:sldId id="995" r:id="rId13"/>
    <p:sldId id="997" r:id="rId14"/>
    <p:sldId id="976" r:id="rId15"/>
    <p:sldId id="989" r:id="rId16"/>
    <p:sldId id="979" r:id="rId17"/>
    <p:sldId id="973" r:id="rId18"/>
    <p:sldId id="972" r:id="rId19"/>
    <p:sldId id="993" r:id="rId20"/>
    <p:sldId id="980" r:id="rId21"/>
    <p:sldId id="987" r:id="rId22"/>
    <p:sldId id="988" r:id="rId23"/>
    <p:sldId id="990" r:id="rId24"/>
    <p:sldId id="992" r:id="rId25"/>
    <p:sldId id="978" r:id="rId26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9A79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6600CC"/>
    <a:srgbClr val="006600"/>
    <a:srgbClr val="FF3300"/>
    <a:srgbClr val="0066FF"/>
    <a:srgbClr val="FF00FF"/>
    <a:srgbClr val="FF6600"/>
    <a:srgbClr val="008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6" autoAdjust="0"/>
    <p:restoredTop sz="86570" autoAdjust="0"/>
  </p:normalViewPr>
  <p:slideViewPr>
    <p:cSldViewPr>
      <p:cViewPr>
        <p:scale>
          <a:sx n="70" d="100"/>
          <a:sy n="70" d="100"/>
        </p:scale>
        <p:origin x="-672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77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130" y="-12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426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776" y="0"/>
            <a:ext cx="3006425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16"/>
            <a:ext cx="3006426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776" y="8772516"/>
            <a:ext cx="3006425" cy="46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1" tIns="45691" rIns="91381" bIns="45691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9D1AC01-4EDC-4562-99EC-A48E92C9A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8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t" anchorCtr="0" compatLnSpc="1">
            <a:prstTxWarp prst="textNoShape">
              <a:avLst/>
            </a:prstTxWarp>
          </a:bodyPr>
          <a:lstStyle>
            <a:lvl1pPr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591" y="0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t" anchorCtr="0" compatLnSpc="1">
            <a:prstTxWarp prst="textNoShape">
              <a:avLst/>
            </a:prstTxWarp>
          </a:bodyPr>
          <a:lstStyle>
            <a:lvl1pPr algn="r"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84213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0114" y="4400449"/>
            <a:ext cx="5065818" cy="41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4049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b" anchorCtr="0" compatLnSpc="1">
            <a:prstTxWarp prst="textNoShape">
              <a:avLst/>
            </a:prstTxWarp>
          </a:bodyPr>
          <a:lstStyle>
            <a:lvl1pPr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591" y="8804049"/>
            <a:ext cx="3027292" cy="45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59" tIns="44981" rIns="89959" bIns="44981" numCol="1" anchor="b" anchorCtr="0" compatLnSpc="1">
            <a:prstTxWarp prst="textNoShape">
              <a:avLst/>
            </a:prstTxWarp>
          </a:bodyPr>
          <a:lstStyle>
            <a:lvl1pPr algn="r" defTabSz="90170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C3EACCF-1915-4603-9118-56DE4C58A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13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31319-75C8-46E4-8490-9E65B80188D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3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Shared 10Mbps networks at F23, F27 </a:t>
            </a:r>
            <a:r>
              <a:rPr lang="en-US" smtClean="0"/>
              <a:t>and AP0 limit </a:t>
            </a:r>
            <a:r>
              <a:rPr lang="en-US" dirty="0" smtClean="0"/>
              <a:t>bandwidth</a:t>
            </a:r>
            <a:r>
              <a:rPr lang="en-US" baseline="0" dirty="0" smtClean="0"/>
              <a:t> and connectivity.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M1 line</a:t>
            </a:r>
            <a:r>
              <a:rPr lang="en-US" baseline="0" dirty="0" smtClean="0"/>
              <a:t> – F23, AP0</a:t>
            </a:r>
          </a:p>
          <a:p>
            <a:r>
              <a:rPr lang="en-US" baseline="0" dirty="0" smtClean="0"/>
              <a:t>M2/M3 lines – F27, AP0, AP30</a:t>
            </a:r>
          </a:p>
          <a:p>
            <a:r>
              <a:rPr lang="en-US" baseline="0" dirty="0" smtClean="0"/>
              <a:t>Delivery Ring – AP10, AP30, AP50</a:t>
            </a:r>
          </a:p>
          <a:p>
            <a:r>
              <a:rPr lang="en-US" baseline="0" dirty="0" smtClean="0"/>
              <a:t>G-2/M4 lines – AP30, MC1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5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Flexible data acquisition and control system composed of a remote unit (RU) and a PCI Mezzanine Card (PCI).</a:t>
            </a:r>
            <a:endParaRPr lang="en-US" dirty="0" smtClean="0"/>
          </a:p>
          <a:p>
            <a:r>
              <a:rPr lang="en-US" dirty="0" smtClean="0"/>
              <a:t>-Remote</a:t>
            </a:r>
            <a:r>
              <a:rPr lang="en-US" baseline="0" dirty="0" smtClean="0"/>
              <a:t> Data </a:t>
            </a:r>
            <a:r>
              <a:rPr lang="en-US" baseline="0" dirty="0" err="1" smtClean="0"/>
              <a:t>Acquistion</a:t>
            </a:r>
            <a:r>
              <a:rPr lang="en-US" baseline="0" dirty="0" smtClean="0"/>
              <a:t> chassis</a:t>
            </a:r>
          </a:p>
          <a:p>
            <a:r>
              <a:rPr lang="en-US" baseline="0" dirty="0" smtClean="0"/>
              <a:t>-Companion PMC, resides in host VME crate</a:t>
            </a:r>
          </a:p>
          <a:p>
            <a:r>
              <a:rPr lang="en-US" baseline="0" dirty="0" smtClean="0"/>
              <a:t>-4-wire, 320 Mbps bidirectional serial link.  Cable can be 20m</a:t>
            </a:r>
          </a:p>
          <a:p>
            <a:r>
              <a:rPr lang="en-US" baseline="0" dirty="0" smtClean="0"/>
              <a:t>-Data collected at the remote chassis streams directly into PCI memory at the host with no host processor intervention.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HRM Advantages</a:t>
            </a:r>
          </a:p>
          <a:p>
            <a:r>
              <a:rPr lang="en-US" baseline="0" dirty="0" smtClean="0"/>
              <a:t>-Platform independent</a:t>
            </a:r>
          </a:p>
          <a:p>
            <a:r>
              <a:rPr lang="en-US" baseline="0" dirty="0" smtClean="0"/>
              <a:t>-Operating system independent</a:t>
            </a:r>
          </a:p>
          <a:p>
            <a:r>
              <a:rPr lang="en-US" baseline="0" dirty="0" smtClean="0"/>
              <a:t>-</a:t>
            </a:r>
            <a:r>
              <a:rPr lang="en-US" baseline="0" dirty="0" err="1" smtClean="0"/>
              <a:t>Copact</a:t>
            </a:r>
            <a:endParaRPr lang="en-US" baseline="0" dirty="0" smtClean="0"/>
          </a:p>
          <a:p>
            <a:r>
              <a:rPr lang="en-US" baseline="0" dirty="0" smtClean="0"/>
              <a:t>-Easy expansion</a:t>
            </a:r>
          </a:p>
          <a:p>
            <a:r>
              <a:rPr lang="en-US" baseline="0" dirty="0" smtClean="0"/>
              <a:t>-Potential to do preprocessing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EACCF-1915-4603-9118-56DE4C58A37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1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fld id="{6170E05B-41D8-47C4-BDDC-95E720F3DEB7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fld id="{D34B2B64-F49B-4AC8-A23C-422C0E88593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0DAAF-B418-4BEE-870C-534B74D9478A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22C8-8A43-4C9E-86D4-E0C44E86E0A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583A6-E776-47C6-9A41-4C3093B3321A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27E12-2A7C-4733-881F-277F6F35614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9268-A13E-44BF-97C0-33E468473A1A}" type="datetime3">
              <a:rPr/>
              <a:pPr>
                <a:defRPr/>
              </a:pPr>
              <a:t>29 April 2009</a:t>
            </a:fld>
            <a:endParaRPr dirty="0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6951A-52F7-4A78-8870-EE55F1E26616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1FC2B-E99D-4764-B464-3B217556BFCF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2CFD9-8648-473F-8ABB-9D9AA022378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67CC2-AED0-45B7-83B7-0C19B19D358E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73ED1-777C-4309-B9A6-BF175F150B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F213-DBC4-41F8-90A9-9BEF1A0BFC5F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D700E-7C54-4CB9-AAB3-C3C9CE553D3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5F1E-A0E6-4E87-82B3-182AAAEB83BC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19159-45D3-4E74-AB00-240181BD5B9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6A89-D08F-4A42-9145-C64285503282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3CD6-7CAB-43C2-B9B6-1E2CB8D955D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7A93F-CE6A-4799-B051-4E952EBFFEDA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DC03E-FD0F-4D35-903E-0A1377C9749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475" y="914400"/>
            <a:ext cx="6435725" cy="579120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457200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117474" y="1143000"/>
            <a:ext cx="6435725" cy="53340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6705600" y="914400"/>
            <a:ext cx="2057400" cy="33872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C26E9-3AE9-407B-BA37-E30BACB13BBD}" type="datetimeFigureOut">
              <a:rPr/>
              <a:pPr>
                <a:defRPr/>
              </a:pPr>
              <a:t>4/29/2009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Brian </a:t>
            </a:r>
            <a:r>
              <a:rPr dirty="0" err="1"/>
              <a:t>Drendel</a:t>
            </a:r>
            <a:endParaRPr dirty="0"/>
          </a:p>
          <a:p>
            <a:pPr>
              <a:defRPr/>
            </a:pPr>
            <a:r>
              <a:rPr dirty="0"/>
              <a:t>Pbar Weekly Report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7E9A2-D81F-493D-A887-99477CA5BF6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EB938B35-FD71-4682-9903-796C026A819B}" type="datetimeFigureOut">
              <a:rPr/>
              <a:pPr>
                <a:defRPr/>
              </a:pPr>
              <a:t>4/29/2009</a:t>
            </a:fld>
            <a:endParaRPr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EB46A86D-FAD0-44DC-8C75-443CB44D1ADC}" type="slidenum">
              <a:rPr/>
              <a:pPr>
                <a:defRPr/>
              </a:pPr>
              <a:t>‹#›</a:t>
            </a:fld>
            <a:endParaRPr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4C5976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4C5976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fessesri.fnal.gov:8080/Planning/index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02-08 at 9.53.41 AM   Feb 8.pn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9144000" cy="6868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04800"/>
            <a:ext cx="9067800" cy="32956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Accelerator Controls  </a:t>
            </a:r>
            <a:b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plans for g-2</a:t>
            </a:r>
            <a:endParaRPr sz="36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13316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691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dirty="0" smtClean="0"/>
              <a:t>Brian </a:t>
            </a:r>
            <a:r>
              <a:rPr dirty="0" err="1" smtClean="0"/>
              <a:t>Drendel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>September 11, 2012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Manholes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72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57800" cy="6858000"/>
          </a:xfrm>
        </p:spPr>
      </p:pic>
    </p:spTree>
    <p:extLst>
      <p:ext uri="{BB962C8B-B14F-4D97-AF65-F5344CB8AC3E}">
        <p14:creationId xmlns:p14="http://schemas.microsoft.com/office/powerpoint/2010/main" val="22416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Open Questions, issues?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410200"/>
          </a:xfrm>
        </p:spPr>
        <p:txBody>
          <a:bodyPr/>
          <a:lstStyle/>
          <a:p>
            <a:pPr indent="-274320"/>
            <a:r>
              <a:rPr lang="en-US" dirty="0" smtClean="0"/>
              <a:t>Communications Ducts:</a:t>
            </a:r>
          </a:p>
          <a:p>
            <a:pPr lvl="1" indent="-274320"/>
            <a:r>
              <a:rPr lang="en-US" dirty="0" smtClean="0"/>
              <a:t>Is there room in the communications ducts for the required cable pulls and Heliax splices?  </a:t>
            </a:r>
          </a:p>
          <a:p>
            <a:pPr lvl="1" indent="-274320"/>
            <a:r>
              <a:rPr lang="en-US" dirty="0" smtClean="0"/>
              <a:t>Access manholes?</a:t>
            </a:r>
          </a:p>
          <a:p>
            <a:pPr indent="-274320"/>
            <a:r>
              <a:rPr lang="en-US" dirty="0" smtClean="0"/>
              <a:t>Fiber Pulls</a:t>
            </a:r>
          </a:p>
          <a:p>
            <a:pPr lvl="1" indent="-274320"/>
            <a:r>
              <a:rPr lang="en-US" dirty="0" smtClean="0"/>
              <a:t>MC-1 and Mu2e fiber pulls will have to include multimode fiber.  Costing was only done for </a:t>
            </a:r>
            <a:r>
              <a:rPr lang="en-US" dirty="0" err="1" smtClean="0"/>
              <a:t>singlemode</a:t>
            </a:r>
            <a:r>
              <a:rPr lang="en-US" dirty="0" smtClean="0"/>
              <a:t>.</a:t>
            </a:r>
          </a:p>
          <a:p>
            <a:pPr lvl="1" indent="-274320"/>
            <a:r>
              <a:rPr lang="en-US" dirty="0" smtClean="0"/>
              <a:t>Should we also pull multimode to AP30?</a:t>
            </a:r>
          </a:p>
          <a:p>
            <a:pPr lvl="1" indent="-274320"/>
            <a:r>
              <a:rPr lang="en-US" dirty="0" smtClean="0"/>
              <a:t>FIRUS?</a:t>
            </a:r>
          </a:p>
          <a:p>
            <a:pPr indent="-274320"/>
            <a:r>
              <a:rPr lang="en-US" dirty="0" smtClean="0"/>
              <a:t>Heliax Splicing</a:t>
            </a:r>
          </a:p>
          <a:p>
            <a:pPr lvl="1" indent="-274320"/>
            <a:r>
              <a:rPr lang="en-US" dirty="0" smtClean="0"/>
              <a:t>How serious of an option should pulling new multimode fiber instead of splicing?</a:t>
            </a:r>
          </a:p>
          <a:p>
            <a:pPr lvl="1" indent="-274320"/>
            <a:r>
              <a:rPr lang="en-US" dirty="0" smtClean="0"/>
              <a:t>Pulling new Heliax was the backup to splicing.  Should it be fiber?</a:t>
            </a:r>
          </a:p>
          <a:p>
            <a:pPr lvl="1" indent="-274320"/>
            <a:r>
              <a:rPr lang="en-US" dirty="0" smtClean="0"/>
              <a:t>FIRUS?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Questions, issues?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74320"/>
            <a:r>
              <a:rPr lang="en-US" dirty="0" smtClean="0"/>
              <a:t>Tunnel Cable Trays</a:t>
            </a:r>
          </a:p>
          <a:p>
            <a:pPr lvl="1" indent="-274320"/>
            <a:r>
              <a:rPr lang="en-US" dirty="0" smtClean="0"/>
              <a:t>Delivery Ring abort dump installed in the AP2 line. Do we need to shield the cables?</a:t>
            </a:r>
          </a:p>
          <a:p>
            <a:pPr lvl="1" indent="-274320"/>
            <a:r>
              <a:rPr lang="en-US" dirty="0" smtClean="0"/>
              <a:t>M2/M3 lines (Transport Enclosure) magnet moves.  There will be a lot of work in this enclosure.</a:t>
            </a:r>
          </a:p>
          <a:p>
            <a:pPr lvl="1" indent="-274320"/>
            <a:r>
              <a:rPr lang="en-US" dirty="0" smtClean="0"/>
              <a:t>Delivery Ring Injection and Extraction at D30.   This will become a very crowded area of the tunnel.  Cable tray moves will be required!</a:t>
            </a:r>
          </a:p>
          <a:p>
            <a:pPr indent="-274320"/>
            <a:r>
              <a:rPr lang="en-US" dirty="0" smtClean="0"/>
              <a:t>Replacing Legacy Networks at AP0, F23 and F27</a:t>
            </a:r>
          </a:p>
          <a:p>
            <a:pPr lvl="1" indent="-274320"/>
            <a:r>
              <a:rPr lang="en-US" dirty="0" smtClean="0"/>
              <a:t>Still trying to find someway to pay for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 indent="-274320"/>
            <a:r>
              <a:rPr lang="en-US" sz="1800" dirty="0"/>
              <a:t>FESS Site Maps,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fessesri.fnal.gov:8080/Planning/index.html</a:t>
            </a:r>
            <a:endParaRPr lang="en-US" sz="1800" dirty="0" smtClean="0"/>
          </a:p>
          <a:p>
            <a:pPr indent="-274320"/>
            <a:r>
              <a:rPr lang="en-US" sz="1800" dirty="0" smtClean="0"/>
              <a:t>B </a:t>
            </a:r>
            <a:r>
              <a:rPr lang="en-US" sz="1800" dirty="0" err="1" smtClean="0"/>
              <a:t>Drendel</a:t>
            </a:r>
            <a:r>
              <a:rPr lang="en-US" sz="1800" dirty="0" smtClean="0"/>
              <a:t>, Controls and Instrumentation Plan, GM2-doc-449, August 2012.</a:t>
            </a:r>
          </a:p>
          <a:p>
            <a:pPr indent="-274320"/>
            <a:r>
              <a:rPr lang="en-US" sz="1800" dirty="0" smtClean="0"/>
              <a:t>B </a:t>
            </a:r>
            <a:r>
              <a:rPr lang="en-US" sz="1800" dirty="0" err="1" smtClean="0"/>
              <a:t>Drendel</a:t>
            </a:r>
            <a:r>
              <a:rPr lang="en-US" sz="1800" dirty="0" smtClean="0"/>
              <a:t>, et al., “Pbar Controls Reference Material,” Mu2e-doc-1161, May 2012.</a:t>
            </a:r>
          </a:p>
          <a:p>
            <a:pPr indent="-274320"/>
            <a:r>
              <a:rPr lang="en-US" sz="1800" dirty="0" smtClean="0"/>
              <a:t>B </a:t>
            </a:r>
            <a:r>
              <a:rPr lang="en-US" sz="1800" dirty="0" err="1" smtClean="0"/>
              <a:t>Drendel</a:t>
            </a:r>
            <a:r>
              <a:rPr lang="en-US" sz="1800" dirty="0" smtClean="0"/>
              <a:t>, et al., “Muon Campus Controls Costing,” G2M-doc-429, July 2012</a:t>
            </a:r>
          </a:p>
          <a:p>
            <a:pPr indent="-274320"/>
            <a:r>
              <a:rPr lang="en-US" sz="1800" dirty="0" smtClean="0"/>
              <a:t>A. R. Franck, et. al., “</a:t>
            </a:r>
            <a:r>
              <a:rPr lang="en-US" sz="1800" dirty="0" err="1" smtClean="0"/>
              <a:t>HOTLink</a:t>
            </a:r>
            <a:r>
              <a:rPr lang="en-US" sz="1800" dirty="0" smtClean="0"/>
              <a:t> Rack Monitor,” FERMILIAB-Conf-01/342/E.</a:t>
            </a:r>
          </a:p>
          <a:p>
            <a:pPr indent="-274320"/>
            <a:r>
              <a:rPr lang="en-US" sz="1800" dirty="0" smtClean="0"/>
              <a:t>B </a:t>
            </a:r>
            <a:r>
              <a:rPr lang="en-US" sz="1800" dirty="0" err="1" smtClean="0"/>
              <a:t>Drendel</a:t>
            </a:r>
            <a:r>
              <a:rPr lang="en-US" sz="1800" dirty="0" smtClean="0"/>
              <a:t>, et. al.,  “Muon Campus Controls Costing,” Mu2e-doc-1611, July 2012</a:t>
            </a:r>
          </a:p>
          <a:p>
            <a:pPr indent="-274320"/>
            <a:r>
              <a:rPr lang="en-US" sz="1800" dirty="0" smtClean="0"/>
              <a:t>B </a:t>
            </a:r>
            <a:r>
              <a:rPr lang="en-US" sz="1800" dirty="0" err="1" smtClean="0"/>
              <a:t>Drendel</a:t>
            </a:r>
            <a:r>
              <a:rPr lang="en-US" sz="1800" dirty="0" smtClean="0"/>
              <a:t>, et. al., “BoE 475.02.03.01.02: Delivery Ring Controls,” Mu2e-doc-1468, May 2012.</a:t>
            </a:r>
          </a:p>
          <a:p>
            <a:pPr indent="-274320"/>
            <a:r>
              <a:rPr lang="en-US" sz="1800" dirty="0" smtClean="0"/>
              <a:t>B </a:t>
            </a:r>
            <a:r>
              <a:rPr lang="en-US" sz="1800" dirty="0" err="1" smtClean="0"/>
              <a:t>Drendel</a:t>
            </a:r>
            <a:r>
              <a:rPr lang="en-US" sz="1800" dirty="0" smtClean="0"/>
              <a:t>, et. al., “BoE 475.02.03.01.01: Transport Controls,” Mu2e-doc-1572, May 2012.</a:t>
            </a:r>
          </a:p>
          <a:p>
            <a:pPr indent="-274320"/>
            <a:r>
              <a:rPr lang="en-US" sz="1800" dirty="0" smtClean="0"/>
              <a:t>C. Johnstone, et. al., “BoE 475.02.08.06: External Beamline Controls,” Mu2e-d0c-2136, January 2012.</a:t>
            </a:r>
          </a:p>
          <a:p>
            <a:pPr indent="-274320"/>
            <a:r>
              <a:rPr lang="en-US" sz="1800" dirty="0" smtClean="0"/>
              <a:t>B </a:t>
            </a:r>
            <a:r>
              <a:rPr lang="en-US" sz="1800" dirty="0" err="1" smtClean="0"/>
              <a:t>Drendel</a:t>
            </a:r>
            <a:r>
              <a:rPr lang="en-US" sz="1800" dirty="0" smtClean="0"/>
              <a:t>, et. al., “BoE 475.02.11:  Machine Protection,” Mu2e-doc-1639, May 2012.</a:t>
            </a:r>
          </a:p>
          <a:p>
            <a:pPr indent="-274320"/>
            <a:r>
              <a:rPr lang="en-US" sz="1800" dirty="0" smtClean="0"/>
              <a:t>P </a:t>
            </a:r>
            <a:r>
              <a:rPr lang="en-US" sz="1800" dirty="0" err="1" smtClean="0"/>
              <a:t>Kasley</a:t>
            </a:r>
            <a:r>
              <a:rPr lang="en-US" sz="1800" dirty="0" smtClean="0"/>
              <a:t>, “HRM,” Project X Document 672, September 2010.</a:t>
            </a:r>
          </a:p>
        </p:txBody>
      </p:sp>
    </p:spTree>
    <p:extLst>
      <p:ext uri="{BB962C8B-B14F-4D97-AF65-F5344CB8AC3E}">
        <p14:creationId xmlns:p14="http://schemas.microsoft.com/office/powerpoint/2010/main" val="3196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Controls Duct bank interruption.</a:t>
            </a:r>
          </a:p>
          <a:p>
            <a:r>
              <a:rPr lang="en-US" dirty="0" smtClean="0"/>
              <a:t>Tunnel cable tray moves</a:t>
            </a:r>
          </a:p>
          <a:p>
            <a:r>
              <a:rPr lang="en-US" dirty="0" smtClean="0"/>
              <a:t>Controls signal cables in beam tunnel</a:t>
            </a:r>
          </a:p>
          <a:p>
            <a:r>
              <a:rPr lang="en-US" dirty="0" smtClean="0"/>
              <a:t>Legacy shared Ethernet at F23, F27 and AP0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6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CAMAC Serial Link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163764" cy="5947897"/>
          </a:xfrm>
        </p:spPr>
      </p:pic>
      <p:sp>
        <p:nvSpPr>
          <p:cNvPr id="3" name="Multiply 2"/>
          <p:cNvSpPr/>
          <p:nvPr/>
        </p:nvSpPr>
        <p:spPr>
          <a:xfrm>
            <a:off x="3733800" y="1712843"/>
            <a:ext cx="838200" cy="457200"/>
          </a:xfrm>
          <a:prstGeom prst="mathMultiply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9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3796506"/>
            <a:ext cx="323850" cy="1333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" y="0"/>
            <a:ext cx="8978391" cy="6858000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>
          <a:xfrm rot="16200000">
            <a:off x="5372100" y="1943100"/>
            <a:ext cx="838200" cy="457200"/>
          </a:xfrm>
          <a:prstGeom prst="mathMultiply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2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Serial </a:t>
            </a:r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915400" cy="5943600"/>
          </a:xfrm>
        </p:spPr>
        <p:txBody>
          <a:bodyPr/>
          <a:lstStyle/>
          <a:p>
            <a:pPr indent="-274320"/>
            <a:r>
              <a:rPr lang="en-US" sz="1800" dirty="0" smtClean="0"/>
              <a:t>There are other links used by the accelerator that connect from building to building the accelerator enclosures.</a:t>
            </a:r>
          </a:p>
          <a:p>
            <a:pPr lvl="1" indent="-274320"/>
            <a:r>
              <a:rPr lang="en-US" sz="1600" b="1" dirty="0" smtClean="0"/>
              <a:t>Abort Loop</a:t>
            </a:r>
          </a:p>
          <a:p>
            <a:pPr lvl="2" indent="-274320"/>
            <a:r>
              <a:rPr lang="en-US" sz="1400" dirty="0" smtClean="0"/>
              <a:t>Used for beam permit for the Muon Rings</a:t>
            </a:r>
          </a:p>
          <a:p>
            <a:pPr lvl="2" indent="-274320"/>
            <a:r>
              <a:rPr lang="en-US" sz="1400" dirty="0" smtClean="0"/>
              <a:t>Existing Buildings: MCR → AP10 </a:t>
            </a:r>
            <a:r>
              <a:rPr lang="en-US" sz="1400" dirty="0"/>
              <a:t>→</a:t>
            </a:r>
            <a:r>
              <a:rPr lang="en-US" sz="1400" dirty="0" smtClean="0"/>
              <a:t> AP30 </a:t>
            </a:r>
            <a:r>
              <a:rPr lang="en-US" sz="1400" dirty="0"/>
              <a:t>→</a:t>
            </a:r>
            <a:r>
              <a:rPr lang="en-US" sz="1400" dirty="0" smtClean="0"/>
              <a:t> F27 </a:t>
            </a:r>
            <a:r>
              <a:rPr lang="en-US" sz="1400" dirty="0"/>
              <a:t>→</a:t>
            </a:r>
            <a:r>
              <a:rPr lang="en-US" sz="1400" dirty="0" smtClean="0"/>
              <a:t> AP0 S </a:t>
            </a:r>
            <a:r>
              <a:rPr lang="en-US" sz="1400" dirty="0"/>
              <a:t>→</a:t>
            </a:r>
            <a:r>
              <a:rPr lang="en-US" sz="1400" dirty="0" smtClean="0"/>
              <a:t> F23 </a:t>
            </a:r>
            <a:r>
              <a:rPr lang="en-US" sz="1400" dirty="0"/>
              <a:t>→</a:t>
            </a:r>
            <a:r>
              <a:rPr lang="en-US" sz="1400" dirty="0" smtClean="0"/>
              <a:t> AP0 N </a:t>
            </a:r>
            <a:r>
              <a:rPr lang="en-US" sz="1400" dirty="0"/>
              <a:t>→</a:t>
            </a:r>
            <a:r>
              <a:rPr lang="en-US" sz="1400" dirty="0" smtClean="0"/>
              <a:t> AP50 </a:t>
            </a:r>
            <a:r>
              <a:rPr lang="en-US" sz="1400" dirty="0"/>
              <a:t>→ </a:t>
            </a:r>
            <a:r>
              <a:rPr lang="en-US" sz="1400" dirty="0" smtClean="0"/>
              <a:t>Ap10 </a:t>
            </a:r>
            <a:r>
              <a:rPr lang="en-US" sz="1400" dirty="0"/>
              <a:t>→</a:t>
            </a:r>
            <a:r>
              <a:rPr lang="en-US" sz="1400" dirty="0" smtClean="0"/>
              <a:t> MCR</a:t>
            </a:r>
          </a:p>
          <a:p>
            <a:pPr lvl="2" indent="-274320"/>
            <a:r>
              <a:rPr lang="en-US" sz="1400" dirty="0" smtClean="0"/>
              <a:t>New buildings:  Fiber pulled from cross gallery.</a:t>
            </a:r>
          </a:p>
          <a:p>
            <a:pPr lvl="1" indent="-274320"/>
            <a:r>
              <a:rPr lang="en-US" sz="1600" b="1" dirty="0" smtClean="0"/>
              <a:t>Tevatron Clock</a:t>
            </a:r>
          </a:p>
          <a:p>
            <a:pPr lvl="2" indent="-274320"/>
            <a:r>
              <a:rPr lang="en-US" sz="1400" dirty="0"/>
              <a:t>T</a:t>
            </a:r>
            <a:r>
              <a:rPr lang="en-US" sz="1400" dirty="0" smtClean="0"/>
              <a:t>ransfers accelerator timing information throughout the accelerator complex.</a:t>
            </a:r>
          </a:p>
          <a:p>
            <a:pPr lvl="2" indent="-274320"/>
            <a:r>
              <a:rPr lang="en-US" sz="1400" dirty="0" smtClean="0"/>
              <a:t>Existing buildings use existing infrastructure.</a:t>
            </a:r>
          </a:p>
          <a:p>
            <a:pPr lvl="2" indent="-274320"/>
            <a:r>
              <a:rPr lang="en-US" sz="1400" dirty="0" smtClean="0"/>
              <a:t>New buildings:  Fiber pulled from cross gallery.</a:t>
            </a:r>
          </a:p>
          <a:p>
            <a:pPr lvl="1" indent="-274320"/>
            <a:r>
              <a:rPr lang="en-US" sz="1600" b="1" dirty="0" smtClean="0"/>
              <a:t>Beam Synch Clock</a:t>
            </a:r>
          </a:p>
          <a:p>
            <a:pPr lvl="2" indent="-274320"/>
            <a:r>
              <a:rPr lang="en-US" sz="1400" dirty="0"/>
              <a:t>B</a:t>
            </a:r>
            <a:r>
              <a:rPr lang="en-US" sz="1400" dirty="0" smtClean="0"/>
              <a:t>eam synchronization  (Instrumentation and transfer devices)</a:t>
            </a:r>
          </a:p>
          <a:p>
            <a:pPr lvl="3"/>
            <a:r>
              <a:rPr lang="en-US" sz="1200" dirty="0" smtClean="0"/>
              <a:t>Main Injector (MIBS) – 53 MHz</a:t>
            </a:r>
          </a:p>
          <a:p>
            <a:pPr lvl="3"/>
            <a:r>
              <a:rPr lang="en-US" sz="1200" dirty="0" smtClean="0"/>
              <a:t>Recycler (RRBS) – 2.5 MHz</a:t>
            </a:r>
          </a:p>
          <a:p>
            <a:pPr lvl="2"/>
            <a:r>
              <a:rPr lang="en-US" sz="1400" dirty="0" smtClean="0"/>
              <a:t>F0, F1, F2:  </a:t>
            </a:r>
          </a:p>
          <a:p>
            <a:pPr lvl="3"/>
            <a:r>
              <a:rPr lang="en-US" sz="1200" dirty="0" smtClean="0"/>
              <a:t>Need both MIBS (SY120) and RRBS (g-2 and Mu2e)</a:t>
            </a:r>
          </a:p>
          <a:p>
            <a:pPr lvl="3"/>
            <a:r>
              <a:rPr lang="en-US" sz="1200" dirty="0" smtClean="0"/>
              <a:t>TVBS replaced by RRBS at MI60.</a:t>
            </a:r>
          </a:p>
          <a:p>
            <a:pPr lvl="2"/>
            <a:r>
              <a:rPr lang="en-US" sz="1400" dirty="0" smtClean="0"/>
              <a:t>Existing Muon buildings</a:t>
            </a:r>
          </a:p>
          <a:p>
            <a:pPr lvl="3"/>
            <a:r>
              <a:rPr lang="en-US" sz="1200" dirty="0" smtClean="0"/>
              <a:t>Replace MIBS feed at F0 with RRBS.</a:t>
            </a:r>
          </a:p>
          <a:p>
            <a:pPr lvl="2"/>
            <a:r>
              <a:rPr lang="en-US" sz="1400" dirty="0" smtClean="0"/>
              <a:t>New Buildings</a:t>
            </a:r>
          </a:p>
          <a:p>
            <a:pPr lvl="3"/>
            <a:r>
              <a:rPr lang="en-US" sz="1400" dirty="0" smtClean="0"/>
              <a:t>Fiber pulled from cross gallery.</a:t>
            </a:r>
          </a:p>
          <a:p>
            <a:pPr lvl="3"/>
            <a:endParaRPr lang="en-US" sz="14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79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Controls needs for g-2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74320"/>
            <a:r>
              <a:rPr lang="en-US" sz="3200" dirty="0"/>
              <a:t>Funding and </a:t>
            </a:r>
            <a:r>
              <a:rPr lang="en-US" sz="3200" dirty="0" smtClean="0"/>
              <a:t>Deadlines</a:t>
            </a:r>
            <a:endParaRPr lang="en-US" sz="3200" dirty="0" smtClean="0"/>
          </a:p>
          <a:p>
            <a:pPr indent="-274320"/>
            <a:r>
              <a:rPr lang="en-US" dirty="0" smtClean="0"/>
              <a:t>Muon </a:t>
            </a:r>
            <a:r>
              <a:rPr lang="en-US" dirty="0" smtClean="0"/>
              <a:t>Campus Controls</a:t>
            </a:r>
          </a:p>
          <a:p>
            <a:pPr lvl="1"/>
            <a:r>
              <a:rPr lang="en-US" sz="2000" dirty="0" smtClean="0"/>
              <a:t>Controls plan for existing </a:t>
            </a:r>
            <a:r>
              <a:rPr lang="en-US" sz="2000" dirty="0"/>
              <a:t>b</a:t>
            </a:r>
            <a:r>
              <a:rPr lang="en-US" sz="2000" dirty="0" smtClean="0"/>
              <a:t>uildings</a:t>
            </a:r>
          </a:p>
          <a:p>
            <a:pPr lvl="1"/>
            <a:r>
              <a:rPr lang="en-US" sz="2000" dirty="0" smtClean="0"/>
              <a:t>Controls plan for new buildings</a:t>
            </a:r>
          </a:p>
          <a:p>
            <a:pPr indent="-274320"/>
            <a:r>
              <a:rPr lang="en-US" dirty="0" smtClean="0"/>
              <a:t>Potential </a:t>
            </a:r>
            <a:r>
              <a:rPr lang="en-US" dirty="0" smtClean="0"/>
              <a:t>Problems</a:t>
            </a:r>
          </a:p>
          <a:p>
            <a:pPr lvl="1" indent="-274320"/>
            <a:r>
              <a:rPr lang="en-US" sz="2000" dirty="0" smtClean="0"/>
              <a:t>Communication duct bank interruption</a:t>
            </a:r>
            <a:r>
              <a:rPr lang="en-US" sz="2000" dirty="0" smtClean="0"/>
              <a:t>.</a:t>
            </a:r>
          </a:p>
          <a:p>
            <a:pPr lvl="1" indent="-274320"/>
            <a:r>
              <a:rPr lang="en-US" sz="2000" dirty="0" smtClean="0"/>
              <a:t>Need for Multimode fiber</a:t>
            </a:r>
            <a:endParaRPr lang="en-US" sz="2000" dirty="0" smtClean="0"/>
          </a:p>
          <a:p>
            <a:pPr lvl="1" indent="-274320"/>
            <a:r>
              <a:rPr lang="en-US" sz="2000" dirty="0" smtClean="0"/>
              <a:t>Controls cables in accelerator tunnels.</a:t>
            </a:r>
          </a:p>
          <a:p>
            <a:pPr lvl="1" indent="-274320"/>
            <a:r>
              <a:rPr lang="en-US" sz="2000" dirty="0" smtClean="0"/>
              <a:t>Legacy shared 10Mbps controls Ethernet in AP0, F23 and F27.</a:t>
            </a:r>
          </a:p>
          <a:p>
            <a:pPr lvl="1" indent="-274320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460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Limited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6172200" cy="2239963"/>
          </a:xfrm>
        </p:spPr>
        <p:txBody>
          <a:bodyPr/>
          <a:lstStyle/>
          <a:p>
            <a:pPr indent="-274320"/>
            <a:r>
              <a:rPr lang="en-US" sz="2400" dirty="0" smtClean="0"/>
              <a:t>Wireless network at F23/F27 and Thicknet at AP0</a:t>
            </a:r>
          </a:p>
          <a:p>
            <a:pPr lvl="1"/>
            <a:r>
              <a:rPr lang="en-US" sz="2000" dirty="0" smtClean="0"/>
              <a:t>Limited bandwidth</a:t>
            </a:r>
          </a:p>
          <a:p>
            <a:pPr lvl="1"/>
            <a:r>
              <a:rPr lang="en-US" sz="2000" dirty="0" smtClean="0"/>
              <a:t>Limited connections</a:t>
            </a:r>
          </a:p>
          <a:p>
            <a:pPr lvl="1"/>
            <a:r>
              <a:rPr lang="en-US" sz="2000" dirty="0" smtClean="0"/>
              <a:t>More difficult troubleshooting</a:t>
            </a:r>
          </a:p>
          <a:p>
            <a:pPr indent="-274320"/>
            <a:r>
              <a:rPr lang="en-US" sz="2400" dirty="0" smtClean="0"/>
              <a:t>Least costly upgrade is fiber run through tunnel </a:t>
            </a:r>
            <a:r>
              <a:rPr lang="en-US" sz="2400" dirty="0" smtClean="0"/>
              <a:t>enclosures (rad hardened?).</a:t>
            </a:r>
            <a:endParaRPr lang="en-US" dirty="0"/>
          </a:p>
        </p:txBody>
      </p:sp>
      <p:pic>
        <p:nvPicPr>
          <p:cNvPr id="1026" name="Picture 2" descr="\\BEAMSSRV1\muondept.bd\Internet\photo-album\Muon-Department-Photo-Album\Originals\Systems\Controls\2007-10-10-Pbar-Network\Ap0-Rack1-Thickwi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54903"/>
            <a:ext cx="2829476" cy="212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MSSRV1\muondept.bd\Internet\photo-album\Muon-Department-Photo-Album\Originals\Systems\Controls\2007-10-10-Pbar-Network\F23-Wireless-Antenna-Zo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94" y="4572000"/>
            <a:ext cx="2919934" cy="21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MSSRV1\muondept.bd\Internet\photo-album\Muon-Department-Photo-Album\Originals\Systems\Controls\2007-10-10-Pbar-Network\MI-60-Wireless-Antenna-Zo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7" y="1555474"/>
            <a:ext cx="2828713" cy="21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BEAMSSRV1\muondept.bd\Internet\photo-album\Muon-Department-Photo-Album\Originals\Systems\Controls\2007-10-10-Pbar-Network\Ap0-Rack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82" y="1555475"/>
            <a:ext cx="2828714" cy="21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60715" y="4572000"/>
            <a:ext cx="16674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F23 Wireless</a:t>
            </a:r>
            <a:endParaRPr lang="en-US" sz="1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290" y="1574883"/>
            <a:ext cx="199926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MI-60 Wireless</a:t>
            </a:r>
            <a:endParaRPr lang="en-US" sz="1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6609" y="1574883"/>
            <a:ext cx="16770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AP0 Thicknet</a:t>
            </a:r>
            <a:endParaRPr lang="en-US" sz="1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63684" y="1555475"/>
            <a:ext cx="22365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AP0 Ethernet Hub</a:t>
            </a:r>
            <a:endParaRPr lang="en-US" sz="1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Service Buildings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229600" cy="5685046"/>
          </a:xfrm>
        </p:spPr>
      </p:pic>
    </p:spTree>
    <p:extLst>
      <p:ext uri="{BB962C8B-B14F-4D97-AF65-F5344CB8AC3E}">
        <p14:creationId xmlns:p14="http://schemas.microsoft.com/office/powerpoint/2010/main" val="21795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Campus Service Buildings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5" y="1600200"/>
            <a:ext cx="7706610" cy="4525963"/>
          </a:xfrm>
        </p:spPr>
      </p:pic>
    </p:spTree>
    <p:extLst>
      <p:ext uri="{BB962C8B-B14F-4D97-AF65-F5344CB8AC3E}">
        <p14:creationId xmlns:p14="http://schemas.microsoft.com/office/powerpoint/2010/main" val="26286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CAMAC Crates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239000" cy="5871909"/>
          </a:xfrm>
        </p:spPr>
      </p:pic>
    </p:spTree>
    <p:extLst>
      <p:ext uri="{BB962C8B-B14F-4D97-AF65-F5344CB8AC3E}">
        <p14:creationId xmlns:p14="http://schemas.microsoft.com/office/powerpoint/2010/main" val="41211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Hot-Link Rack Monitors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400800" cy="2744234"/>
          </a:xfrm>
        </p:spPr>
      </p:pic>
      <p:sp>
        <p:nvSpPr>
          <p:cNvPr id="5" name="TextBox 4"/>
          <p:cNvSpPr txBox="1"/>
          <p:nvPr/>
        </p:nvSpPr>
        <p:spPr>
          <a:xfrm>
            <a:off x="304800" y="4343400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7432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Flexible data acquisition and control system composed of a remote unit (RU) and a PCI Mezzanine Card (PCI).</a:t>
            </a:r>
          </a:p>
          <a:p>
            <a:pPr marL="342900" indent="-27432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Each HRM provides sixty four 16 bit analog input channels, 8 analog output channels, 8 TCLK timer channels and 8 bytes of digital I/O.</a:t>
            </a:r>
          </a:p>
          <a:p>
            <a:pPr marL="342900" indent="-27432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Each RU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accept up to three I/O Modules (IOM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342900" indent="-27432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modules are being designed to slowly replace all of the functionality of CAMAC.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74320">
              <a:buFont typeface="Arial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5867400"/>
          </a:xfrm>
        </p:spPr>
        <p:txBody>
          <a:bodyPr/>
          <a:lstStyle/>
          <a:p>
            <a:pPr indent="-274320"/>
            <a:r>
              <a:rPr lang="en-US" sz="2000" b="1" dirty="0" smtClean="0"/>
              <a:t>Existing Muon Service Buildings</a:t>
            </a:r>
          </a:p>
          <a:p>
            <a:pPr lvl="1" indent="-274320"/>
            <a:r>
              <a:rPr lang="en-US" sz="1800" dirty="0" smtClean="0"/>
              <a:t>Communication duct band connection restored by a new fiber optic cable pull and splicing the Heliax. </a:t>
            </a:r>
          </a:p>
          <a:p>
            <a:pPr lvl="1" indent="-274320"/>
            <a:r>
              <a:rPr lang="en-US" sz="1800" dirty="0" smtClean="0"/>
              <a:t>Communications star out from AP30 instead of AP10</a:t>
            </a:r>
          </a:p>
          <a:p>
            <a:pPr lvl="1" indent="-274320"/>
            <a:r>
              <a:rPr lang="en-US" sz="1800" dirty="0" smtClean="0"/>
              <a:t>Continue to use legacy CAMAC systems and links using existing infrastructure.</a:t>
            </a:r>
          </a:p>
          <a:p>
            <a:pPr lvl="1" indent="-274320"/>
            <a:r>
              <a:rPr lang="en-US" sz="1800" dirty="0" smtClean="0"/>
              <a:t>Beam synch switched from MI 53MHz to RR 2.5MHz.</a:t>
            </a:r>
          </a:p>
          <a:p>
            <a:pPr lvl="1" indent="-274320"/>
            <a:r>
              <a:rPr lang="en-US" sz="1800" dirty="0" smtClean="0"/>
              <a:t>Care taken not to interrupt tunnel cabling in areas of work.</a:t>
            </a:r>
          </a:p>
          <a:p>
            <a:pPr lvl="1" indent="-274320"/>
            <a:r>
              <a:rPr lang="en-US" sz="1800" dirty="0" smtClean="0"/>
              <a:t>AP0 stays on legacy </a:t>
            </a:r>
            <a:r>
              <a:rPr lang="en-US" sz="1800" dirty="0" err="1" smtClean="0"/>
              <a:t>Thickwire</a:t>
            </a:r>
            <a:r>
              <a:rPr lang="en-US" sz="1800" dirty="0" smtClean="0"/>
              <a:t> Ethernet.</a:t>
            </a:r>
          </a:p>
          <a:p>
            <a:pPr lvl="1" indent="-274320"/>
            <a:r>
              <a:rPr lang="en-US" sz="1800" dirty="0" smtClean="0"/>
              <a:t>F23 and F27 stay on wireless Ethernet.</a:t>
            </a:r>
          </a:p>
          <a:p>
            <a:pPr lvl="1" indent="-274320"/>
            <a:r>
              <a:rPr lang="en-US" sz="1800" dirty="0" smtClean="0"/>
              <a:t>Rad resistant fiber optic cable upgrades in tunnel not necessary until Mu2e.</a:t>
            </a:r>
          </a:p>
          <a:p>
            <a:pPr indent="-274320"/>
            <a:r>
              <a:rPr lang="en-US" sz="2000" b="1" dirty="0" smtClean="0"/>
              <a:t>New buildings (MC-1, Mu2e)</a:t>
            </a:r>
          </a:p>
          <a:p>
            <a:pPr lvl="1" indent="-274320"/>
            <a:r>
              <a:rPr lang="en-US" sz="1800" dirty="0" smtClean="0"/>
              <a:t>New single mode fiber optic cable pulled to the MC1 service building.</a:t>
            </a:r>
          </a:p>
          <a:p>
            <a:pPr lvl="1" indent="-274320"/>
            <a:r>
              <a:rPr lang="en-US" sz="1800" dirty="0" smtClean="0"/>
              <a:t>Fiber optic cable provides all Ethernet and controls connectivity.</a:t>
            </a:r>
          </a:p>
          <a:p>
            <a:pPr lvl="1" indent="-274320"/>
            <a:r>
              <a:rPr lang="en-US" sz="1800" dirty="0" smtClean="0"/>
              <a:t>HRMs will be used in place of CAMAC.</a:t>
            </a:r>
          </a:p>
          <a:p>
            <a:pPr lvl="1" indent="-274320"/>
            <a:r>
              <a:rPr lang="en-US" sz="1800" dirty="0" smtClean="0"/>
              <a:t>Abort and timing links back fed via fiber optic cable to the cross gallery.</a:t>
            </a:r>
          </a:p>
          <a:p>
            <a:pPr lvl="2" indent="-274320"/>
            <a:endParaRPr lang="en-US" dirty="0" smtClean="0"/>
          </a:p>
          <a:p>
            <a:pPr marL="282893" lvl="1" indent="0">
              <a:buNone/>
            </a:pPr>
            <a:endParaRPr lang="en-US" dirty="0" smtClean="0"/>
          </a:p>
          <a:p>
            <a:pPr lvl="1" indent="-27432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Instrumentation gets funded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74320"/>
            <a:r>
              <a:rPr lang="en-US" b="1" dirty="0" smtClean="0">
                <a:solidFill>
                  <a:srgbClr val="0000CC"/>
                </a:solidFill>
              </a:rPr>
              <a:t>Mu2e</a:t>
            </a:r>
          </a:p>
          <a:p>
            <a:pPr lvl="1"/>
            <a:r>
              <a:rPr lang="en-US" dirty="0" smtClean="0"/>
              <a:t>Controls </a:t>
            </a:r>
            <a:r>
              <a:rPr lang="en-US" dirty="0" smtClean="0"/>
              <a:t>for extraction and Mu2e.</a:t>
            </a:r>
            <a:endParaRPr lang="en-US" dirty="0" smtClean="0"/>
          </a:p>
          <a:p>
            <a:pPr lvl="1"/>
            <a:r>
              <a:rPr lang="en-US" dirty="0" smtClean="0"/>
              <a:t>Mu2e </a:t>
            </a:r>
            <a:r>
              <a:rPr lang="en-US" dirty="0"/>
              <a:t>Document Database  (http://mu2e-docdb.fnal.gov</a:t>
            </a:r>
            <a:r>
              <a:rPr lang="en-US" dirty="0" smtClean="0"/>
              <a:t>/)</a:t>
            </a:r>
          </a:p>
          <a:p>
            <a:pPr indent="-274320"/>
            <a:r>
              <a:rPr lang="en-US" b="1" dirty="0" smtClean="0">
                <a:solidFill>
                  <a:srgbClr val="0000FF"/>
                </a:solidFill>
              </a:rPr>
              <a:t>AIPs</a:t>
            </a:r>
            <a:r>
              <a:rPr lang="en-US" dirty="0" smtClean="0"/>
              <a:t> (Beam Transport and Delivery Ring; Recycler, etc…)</a:t>
            </a:r>
          </a:p>
          <a:p>
            <a:pPr lvl="1"/>
            <a:r>
              <a:rPr lang="en-US" dirty="0" smtClean="0"/>
              <a:t>Repair communications duct</a:t>
            </a:r>
          </a:p>
          <a:p>
            <a:pPr lvl="1"/>
            <a:r>
              <a:rPr lang="en-US" dirty="0" smtClean="0"/>
              <a:t>Beams </a:t>
            </a:r>
            <a:r>
              <a:rPr lang="en-US" dirty="0"/>
              <a:t>Document Database (http://beamdocs.fnal.gov</a:t>
            </a:r>
            <a:r>
              <a:rPr lang="en-US" dirty="0" smtClean="0"/>
              <a:t>/)</a:t>
            </a:r>
          </a:p>
          <a:p>
            <a:pPr indent="-274320"/>
            <a:r>
              <a:rPr lang="en-US" b="1" dirty="0" smtClean="0">
                <a:solidFill>
                  <a:srgbClr val="0000FF"/>
                </a:solidFill>
              </a:rPr>
              <a:t>g-2</a:t>
            </a:r>
          </a:p>
          <a:p>
            <a:pPr lvl="1"/>
            <a:r>
              <a:rPr lang="en-US" dirty="0" smtClean="0"/>
              <a:t>Controls to MC-1</a:t>
            </a:r>
          </a:p>
          <a:p>
            <a:pPr lvl="1"/>
            <a:r>
              <a:rPr lang="en-US" dirty="0" smtClean="0"/>
              <a:t>g-2 </a:t>
            </a:r>
            <a:r>
              <a:rPr lang="en-US" dirty="0"/>
              <a:t>Documents Database (http://gm2-docdb.fnal.gov</a:t>
            </a:r>
            <a:r>
              <a:rPr lang="en-US" dirty="0" smtClean="0"/>
              <a:t>/)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FTL Codes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662368"/>
              </p:ext>
            </p:extLst>
          </p:nvPr>
        </p:nvGraphicFramePr>
        <p:xfrm>
          <a:off x="152400" y="990598"/>
          <a:ext cx="8839199" cy="5714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6795"/>
                <a:gridCol w="2798405"/>
                <a:gridCol w="599322"/>
                <a:gridCol w="4734677"/>
              </a:tblGrid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FTL Description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M&amp;S Code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Description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rgbClr val="0000FF"/>
                          </a:solidFill>
                          <a:effectLst/>
                        </a:rPr>
                        <a:t>g-2</a:t>
                      </a:r>
                      <a:endParaRPr lang="en-US" sz="15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>
                          <a:solidFill>
                            <a:srgbClr val="0000FF"/>
                          </a:solidFill>
                          <a:effectLst/>
                        </a:rPr>
                        <a:t>///AD-G-2 PRECD0 FWP 40G-40G.01///</a:t>
                      </a:r>
                      <a:endParaRPr lang="en-US" sz="105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All pre-conceptual design work for the g-2  experiment.  This includes controls and instrumentation work specific to g-2.   This is the M2 and g-2 lines, as well as portions of the M3, Delivery Ring and M4 lines.</a:t>
                      </a:r>
                      <a:endParaRPr lang="en-US" sz="1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7309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AIP</a:t>
                      </a:r>
                      <a:endParaRPr lang="en-US" sz="15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///AD-DELIVERY RING AIP CD 20-20.12.16.19///</a:t>
                      </a:r>
                      <a:endParaRPr lang="en-US" sz="105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All design work for items on the Beam Lines and Delivery Ring AIP.   Presently this includes Delivery Ring abort, beam line instrumentation (except M2, M4, g-2, or g-2 specific instrumentation), and Delivery Ring instrumentation (except DCCT and Tune </a:t>
                      </a:r>
                      <a:r>
                        <a:rPr lang="en-US" sz="100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measurement). </a:t>
                      </a:r>
                      <a:endParaRPr lang="en-US" sz="10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>
                          <a:effectLst/>
                        </a:rPr>
                        <a:t>///AD-Mu2e-Acc BL-Conc Des 475-1.02.01.01.02///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Conceptual Design work for Mu2e. </a:t>
                      </a:r>
                      <a:r>
                        <a:rPr lang="en-US" sz="1100" u="none" strike="noStrike">
                          <a:effectLst/>
                        </a:rPr>
                        <a:t> Do NOT use this code for new technical design work.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>
                          <a:effectLst/>
                        </a:rPr>
                        <a:t>///AD-Mu2e-Accelerator PED 475-475.011///</a:t>
                      </a:r>
                      <a:endParaRPr lang="en-US" sz="105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475.011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Technical Design work  for 475.02.03.01.01 Transport Controls.  Mu2e controls work for P1, P2, M1, </a:t>
                      </a:r>
                      <a:r>
                        <a:rPr lang="en-US" sz="1000" u="none" strike="noStrike" dirty="0" smtClean="0">
                          <a:effectLst/>
                        </a:rPr>
                        <a:t>M3 </a:t>
                      </a:r>
                      <a:r>
                        <a:rPr lang="en-US" sz="1000" u="none" strike="noStrike" dirty="0">
                          <a:effectLst/>
                        </a:rPr>
                        <a:t>and abort lines.</a:t>
                      </a:r>
                      <a:endParaRPr lang="en-US" sz="1000" b="0" i="0" u="none" strike="noStrike" dirty="0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>
                          <a:effectLst/>
                        </a:rPr>
                        <a:t>///AD-Mu2e-Accelerator PED 475-475.014///</a:t>
                      </a:r>
                      <a:endParaRPr lang="en-US" sz="105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475.014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Technical Design work  for 475.02.03.01.02 Delivery Ring Controls.  Mu2e controls work for the Delivery Ring.</a:t>
                      </a:r>
                      <a:endParaRPr lang="en-US" sz="1000" b="0" i="0" u="none" strike="noStrike" dirty="0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>
                          <a:effectLst/>
                        </a:rPr>
                        <a:t>///AD-Mu2e-Accelerator PED 475-475.016///</a:t>
                      </a:r>
                      <a:endParaRPr lang="en-US" sz="105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475.016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Technical Design work  for 475.02.03.02.01 Delivery Ring DC Beam Measurement.   This is for work on the Delivery Ring DCCT.  AVAILABLE SOON.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>
                          <a:effectLst/>
                        </a:rPr>
                        <a:t>///AD-Mu2e-Accelerator PED 475-475.020///</a:t>
                      </a:r>
                      <a:endParaRPr lang="en-US" sz="105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475.020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Technical Design work  for 475.02.03.02.02 Delivery Ring Tune Measurement.  This is for work on the Delivery Ring Tune Measurement system.  AVAILABLE SOON.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>
                          <a:effectLst/>
                        </a:rPr>
                        <a:t>///AD-Mu2e-Accelerator PED 475-475.099///</a:t>
                      </a:r>
                      <a:endParaRPr lang="en-US" sz="1050" b="0" i="0" u="none" strike="noStrike" dirty="0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475.099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Technical Design work  for 475.02.07.04 External Beam Line: Instrumentation.  This is for work on the M4 line instrumentation.  AVAILABLE SOON.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>
                          <a:effectLst/>
                        </a:rPr>
                        <a:t>///AD-Mu2e-Accelerator PED 475-475.102///</a:t>
                      </a:r>
                      <a:endParaRPr lang="en-US" sz="105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475.102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Technical Design work  for 475.02.07.05 External Beam Line: Controls.   This is for work on controls to the Mu2e service building. AVAILABLE SOON.</a:t>
                      </a:r>
                      <a:endParaRPr lang="en-US" sz="10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  <a:tr h="498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Mu2e</a:t>
                      </a:r>
                      <a:endParaRPr lang="en-US" sz="1500" b="0" i="0" u="none" strike="noStrike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>
                          <a:effectLst/>
                        </a:rPr>
                        <a:t>///AD-Mu2e-Accelerator PED 475-475.152///</a:t>
                      </a:r>
                      <a:endParaRPr lang="en-US" sz="1050" b="0" i="0" u="none" strike="noStrike" dirty="0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475.152</a:t>
                      </a:r>
                      <a:endParaRPr lang="en-US" sz="1000" b="0" i="0" u="none" strike="noStrike" dirty="0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Technical Design work  for 475.02.10.01 Operations Preparation: Machine Protection.  This is for work on the Delivery Ring beam permit system.</a:t>
                      </a:r>
                      <a:endParaRPr lang="en-US" sz="1000" b="0" i="0" u="none" strike="noStrike" dirty="0">
                        <a:solidFill>
                          <a:srgbClr val="974706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0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g-2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/>
          <a:lstStyle/>
          <a:p>
            <a:pPr marL="457200" indent="-457200"/>
            <a:r>
              <a:rPr lang="en-US" dirty="0" smtClean="0"/>
              <a:t>October 1, 2012:  Conceptual Design Report (CDR) Complete</a:t>
            </a:r>
          </a:p>
          <a:p>
            <a:pPr marL="671513" lvl="1" indent="-457200"/>
            <a:r>
              <a:rPr lang="en-US" dirty="0" smtClean="0"/>
              <a:t>Controls  section draft (G2M-doc-449)</a:t>
            </a:r>
          </a:p>
          <a:p>
            <a:pPr marL="457200" indent="-457200"/>
            <a:r>
              <a:rPr lang="en-US" dirty="0" smtClean="0"/>
              <a:t>November 1, 2012:  </a:t>
            </a:r>
            <a:r>
              <a:rPr lang="en-US" dirty="0" err="1" smtClean="0"/>
              <a:t>BoEs</a:t>
            </a:r>
            <a:r>
              <a:rPr lang="en-US" dirty="0" smtClean="0"/>
              <a:t> Complete</a:t>
            </a:r>
          </a:p>
          <a:p>
            <a:pPr marL="457200" indent="-457200"/>
            <a:r>
              <a:rPr lang="en-US" dirty="0" smtClean="0"/>
              <a:t>December 1, 2012:  Internal Director’s Review</a:t>
            </a:r>
          </a:p>
          <a:p>
            <a:pPr marL="457200" indent="-457200"/>
            <a:r>
              <a:rPr lang="en-US" dirty="0" smtClean="0"/>
              <a:t>January 15, 2013:  Lehman Review for CD-1.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in FY’13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Transport and Delivery Ring Accelerator Improvement Plan (AIP) scheduling.</a:t>
            </a:r>
          </a:p>
          <a:p>
            <a:r>
              <a:rPr lang="en-US" dirty="0" smtClean="0"/>
              <a:t>Technical Design Report (TDR) for Mu2e</a:t>
            </a:r>
          </a:p>
          <a:p>
            <a:r>
              <a:rPr lang="en-US" dirty="0" smtClean="0"/>
              <a:t>Plans for g-2 beam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Controls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6172200"/>
          </a:xfrm>
        </p:spPr>
        <p:txBody>
          <a:bodyPr/>
          <a:lstStyle/>
          <a:p>
            <a:pPr indent="-274320"/>
            <a:r>
              <a:rPr lang="en-US" dirty="0" smtClean="0"/>
              <a:t>The existing controls infrastructure will be used in existing buildings.  </a:t>
            </a:r>
          </a:p>
          <a:p>
            <a:pPr lvl="1"/>
            <a:r>
              <a:rPr lang="en-US" dirty="0" smtClean="0"/>
              <a:t>Care will need to be taken not to disrupt the signal paths and restore any signal paths that are interrupted!</a:t>
            </a:r>
          </a:p>
          <a:p>
            <a:pPr lvl="2"/>
            <a:r>
              <a:rPr lang="en-US" dirty="0"/>
              <a:t>CAMAC and serial links over Heliax cable</a:t>
            </a:r>
          </a:p>
          <a:p>
            <a:pPr lvl="2"/>
            <a:r>
              <a:rPr lang="en-US" dirty="0"/>
              <a:t>Controls Ethernet over fiber optic </a:t>
            </a:r>
            <a:r>
              <a:rPr lang="en-US" dirty="0" smtClean="0"/>
              <a:t>cable</a:t>
            </a:r>
          </a:p>
          <a:p>
            <a:pPr lvl="1"/>
            <a:r>
              <a:rPr lang="en-US" dirty="0" smtClean="0"/>
              <a:t>Long range plans have us phasing out CAMAC in favor of Hot-Link Rack Monitor systems.</a:t>
            </a:r>
          </a:p>
          <a:p>
            <a:pPr indent="-274320"/>
            <a:r>
              <a:rPr lang="en-US" dirty="0" smtClean="0"/>
              <a:t>New Service Buildings (Mu2e and MC1)</a:t>
            </a:r>
          </a:p>
          <a:p>
            <a:pPr lvl="1"/>
            <a:r>
              <a:rPr lang="en-US" dirty="0" smtClean="0"/>
              <a:t>New fiber optic cable will be pulled to the MC1 service building to provide all controls.</a:t>
            </a:r>
          </a:p>
          <a:p>
            <a:pPr lvl="2"/>
            <a:r>
              <a:rPr lang="en-US" dirty="0" smtClean="0"/>
              <a:t>There will be no CAMAC in the MC1 service building</a:t>
            </a:r>
          </a:p>
          <a:p>
            <a:pPr lvl="2"/>
            <a:r>
              <a:rPr lang="en-US" dirty="0" smtClean="0"/>
              <a:t>Controls Ethernet run over fiber optic cable.</a:t>
            </a:r>
          </a:p>
          <a:p>
            <a:pPr lvl="2"/>
            <a:r>
              <a:rPr lang="en-US" dirty="0"/>
              <a:t>Hot-Link Rack Monitors that run over Ethernet will replace CAMAC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Timing and abort links will be back fed from the cross gallery via the fiber optic cables.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91" y="30480"/>
            <a:ext cx="6800209" cy="6827520"/>
          </a:xfrm>
        </p:spPr>
      </p:pic>
    </p:spTree>
    <p:extLst>
      <p:ext uri="{BB962C8B-B14F-4D97-AF65-F5344CB8AC3E}">
        <p14:creationId xmlns:p14="http://schemas.microsoft.com/office/powerpoint/2010/main" val="31631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8926"/>
            <a:ext cx="6781800" cy="6809074"/>
          </a:xfrm>
        </p:spPr>
      </p:pic>
    </p:spTree>
    <p:extLst>
      <p:ext uri="{BB962C8B-B14F-4D97-AF65-F5344CB8AC3E}">
        <p14:creationId xmlns:p14="http://schemas.microsoft.com/office/powerpoint/2010/main" val="374082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</Template>
  <TotalTime>719351</TotalTime>
  <Words>1627</Words>
  <Application>Microsoft Office PowerPoint</Application>
  <PresentationFormat>On-screen Show (4:3)</PresentationFormat>
  <Paragraphs>207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Human</vt:lpstr>
      <vt:lpstr>Accelerator Controls   plans for g-2</vt:lpstr>
      <vt:lpstr>Controls needs for g-2</vt:lpstr>
      <vt:lpstr>How Instrumentation gets funded</vt:lpstr>
      <vt:lpstr>FTL Codes</vt:lpstr>
      <vt:lpstr>Important g-2 Dates</vt:lpstr>
      <vt:lpstr>Also in FY’13</vt:lpstr>
      <vt:lpstr>Controls Plan</vt:lpstr>
      <vt:lpstr>PowerPoint Presentation</vt:lpstr>
      <vt:lpstr>PowerPoint Presentation</vt:lpstr>
      <vt:lpstr>Manholes</vt:lpstr>
      <vt:lpstr>PowerPoint Presentation</vt:lpstr>
      <vt:lpstr>Open Questions, issues?</vt:lpstr>
      <vt:lpstr>Open Questions, issues?</vt:lpstr>
      <vt:lpstr>References</vt:lpstr>
      <vt:lpstr>Supplemental Slides</vt:lpstr>
      <vt:lpstr>Potential Issues</vt:lpstr>
      <vt:lpstr>CAMAC Serial Link</vt:lpstr>
      <vt:lpstr>PowerPoint Presentation</vt:lpstr>
      <vt:lpstr>Serial Links</vt:lpstr>
      <vt:lpstr>Limited Networks</vt:lpstr>
      <vt:lpstr>Service Buildings</vt:lpstr>
      <vt:lpstr>Muon Campus Service Buildings</vt:lpstr>
      <vt:lpstr>CAMAC Crates</vt:lpstr>
      <vt:lpstr>Hot-Link Rack Monitors</vt:lpstr>
      <vt:lpstr>Conclusions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in Review: 03/17/03 -03/23/03</dc:title>
  <dc:creator>ronmoore</dc:creator>
  <cp:lastModifiedBy>Brian E. Drendel x6572 09990N</cp:lastModifiedBy>
  <cp:revision>1686</cp:revision>
  <cp:lastPrinted>2012-06-28T12:39:11Z</cp:lastPrinted>
  <dcterms:created xsi:type="dcterms:W3CDTF">2003-03-20T03:22:32Z</dcterms:created>
  <dcterms:modified xsi:type="dcterms:W3CDTF">2012-09-10T22:00:51Z</dcterms:modified>
</cp:coreProperties>
</file>