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7"/>
  </p:notesMasterIdLst>
  <p:handoutMasterIdLst>
    <p:handoutMasterId r:id="rId8"/>
  </p:handoutMasterIdLst>
  <p:sldIdLst>
    <p:sldId id="294" r:id="rId2"/>
    <p:sldId id="349" r:id="rId3"/>
    <p:sldId id="368" r:id="rId4"/>
    <p:sldId id="369" r:id="rId5"/>
    <p:sldId id="365" r:id="rId6"/>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delyn R. Wolter x4807 16344N" initials="MRWx1" lastIdx="1" clrIdx="0">
    <p:extLst>
      <p:ext uri="{19B8F6BF-5375-455C-9EA6-DF929625EA0E}">
        <p15:presenceInfo xmlns:p15="http://schemas.microsoft.com/office/powerpoint/2012/main" userId="Madelyn R. Wolter x4807 16344N" providerId="None"/>
      </p:ext>
    </p:extLst>
  </p:cmAuthor>
  <p:cmAuthor id="2" name="Madelyn Schoell" initials="MS" lastIdx="5" clrIdx="1">
    <p:extLst>
      <p:ext uri="{19B8F6BF-5375-455C-9EA6-DF929625EA0E}">
        <p15:presenceInfo xmlns:p15="http://schemas.microsoft.com/office/powerpoint/2012/main" userId="S::maddiew@services.fnal.gov::c910991d-6c94-4e05-a020-c698ebee31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505050"/>
    <a:srgbClr val="000000"/>
    <a:srgbClr val="50504E"/>
    <a:srgbClr val="4E4E4E"/>
    <a:srgbClr val="404040"/>
    <a:srgbClr val="004C97"/>
    <a:srgbClr val="63666A"/>
    <a:srgbClr val="99D6EA"/>
    <a:srgbClr val="A7A8AA"/>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3792" autoAdjust="0"/>
  </p:normalViewPr>
  <p:slideViewPr>
    <p:cSldViewPr snapToGrid="0" snapToObjects="1" showGuides="1">
      <p:cViewPr varScale="1">
        <p:scale>
          <a:sx n="86" d="100"/>
          <a:sy n="86" d="100"/>
        </p:scale>
        <p:origin x="1378" y="58"/>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3/17/2023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dirty="0"/>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3/17/2023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dirty="0"/>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12/30/2022</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Radiation Safety Update</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12/30/2022</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Radiation Safety Update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12/30/2022</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Radiation Safety Update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a:t>ES&amp;H RPO Department</a:t>
            </a:r>
          </a:p>
          <a:p>
            <a:r>
              <a:rPr lang="en-US" dirty="0"/>
              <a:t>03/17/2023 9am Ops Meeting</a:t>
            </a:r>
          </a:p>
          <a:p>
            <a:endParaRPr lang="en-US" dirty="0"/>
          </a:p>
        </p:txBody>
      </p:sp>
      <p:sp>
        <p:nvSpPr>
          <p:cNvPr id="3" name="Text Placeholder 2"/>
          <p:cNvSpPr>
            <a:spLocks noGrp="1"/>
          </p:cNvSpPr>
          <p:nvPr>
            <p:ph type="body" sz="quarter" idx="11"/>
          </p:nvPr>
        </p:nvSpPr>
        <p:spPr/>
        <p:txBody>
          <a:bodyPr>
            <a:noAutofit/>
          </a:bodyPr>
          <a:lstStyle/>
          <a:p>
            <a:r>
              <a:rPr lang="en-US" dirty="0"/>
              <a:t>Radiation Safety – Weekly Update</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1081D3-6FE4-40AE-90B9-3D9202D19697}"/>
              </a:ext>
            </a:extLst>
          </p:cNvPr>
          <p:cNvSpPr>
            <a:spLocks noGrp="1"/>
          </p:cNvSpPr>
          <p:nvPr>
            <p:ph idx="1"/>
          </p:nvPr>
        </p:nvSpPr>
        <p:spPr>
          <a:xfrm>
            <a:off x="228600" y="971550"/>
            <a:ext cx="8915400" cy="5059363"/>
          </a:xfrm>
        </p:spPr>
        <p:txBody>
          <a:bodyPr/>
          <a:lstStyle/>
          <a:p>
            <a:pPr marL="0" indent="0">
              <a:buNone/>
            </a:pPr>
            <a:r>
              <a:rPr lang="en-US" b="1" dirty="0"/>
              <a:t>Enclosures with local High Radiation Areas and/or Contamination Areas continue to require enclosure access briefings, for either Controlled Access or Supervised Access.</a:t>
            </a:r>
          </a:p>
          <a:p>
            <a:pPr marL="0" indent="0">
              <a:buNone/>
            </a:pPr>
            <a:endParaRPr lang="en-US" b="1" dirty="0"/>
          </a:p>
          <a:p>
            <a:pPr marL="0" indent="0">
              <a:buNone/>
            </a:pPr>
            <a:endParaRPr lang="en-US" b="1" dirty="0"/>
          </a:p>
        </p:txBody>
      </p:sp>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p:txBody>
          <a:bodyPr/>
          <a:lstStyle/>
          <a:p>
            <a:r>
              <a:rPr lang="en-US" dirty="0"/>
              <a:t>Enclosure Briefings</a:t>
            </a:r>
            <a:endParaRPr lang="en-US" dirty="0">
              <a:highlight>
                <a:srgbClr val="FFFF00"/>
              </a:highlight>
            </a:endParaRP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dirty="0"/>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4213"/>
            <a:ext cx="793776" cy="241300"/>
          </a:xfrm>
        </p:spPr>
        <p:txBody>
          <a:bodyPr/>
          <a:lstStyle/>
          <a:p>
            <a:pPr>
              <a:defRPr/>
            </a:pPr>
            <a:r>
              <a:rPr lang="en-US" dirty="0"/>
              <a:t>03/17/2023</a:t>
            </a:r>
          </a:p>
        </p:txBody>
      </p:sp>
      <p:sp>
        <p:nvSpPr>
          <p:cNvPr id="8" name="Content Placeholder 1">
            <a:extLst>
              <a:ext uri="{FF2B5EF4-FFF2-40B4-BE49-F238E27FC236}">
                <a16:creationId xmlns:a16="http://schemas.microsoft.com/office/drawing/2014/main" id="{F0F600F6-65C0-4274-8D1C-3C34F0B92029}"/>
              </a:ext>
            </a:extLst>
          </p:cNvPr>
          <p:cNvSpPr txBox="1">
            <a:spLocks/>
          </p:cNvSpPr>
          <p:nvPr/>
        </p:nvSpPr>
        <p:spPr>
          <a:xfrm>
            <a:off x="228600" y="2219923"/>
            <a:ext cx="8016228" cy="3716837"/>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b="1" dirty="0"/>
              <a:t>Current List: </a:t>
            </a:r>
          </a:p>
          <a:p>
            <a:r>
              <a:rPr lang="en-US" sz="2000" dirty="0"/>
              <a:t>MTA + </a:t>
            </a:r>
          </a:p>
          <a:p>
            <a:r>
              <a:rPr lang="en-US" sz="2000" dirty="0"/>
              <a:t>Booster *+</a:t>
            </a:r>
          </a:p>
          <a:p>
            <a:r>
              <a:rPr lang="en-US" sz="2000" dirty="0"/>
              <a:t>8  GeV *+</a:t>
            </a:r>
          </a:p>
          <a:p>
            <a:r>
              <a:rPr lang="en-US" sz="2000" dirty="0"/>
              <a:t>BNB *</a:t>
            </a:r>
          </a:p>
          <a:p>
            <a:r>
              <a:rPr lang="en-US" sz="2000" dirty="0"/>
              <a:t>MI-20—MI-62 *+</a:t>
            </a:r>
          </a:p>
          <a:p>
            <a:r>
              <a:rPr lang="en-US" sz="2000" dirty="0"/>
              <a:t>SY Encl C, D, E + – To be </a:t>
            </a:r>
            <a:r>
              <a:rPr lang="en-US" sz="2000" dirty="0" err="1"/>
              <a:t>downposted</a:t>
            </a:r>
            <a:r>
              <a:rPr lang="en-US" sz="2000" dirty="0"/>
              <a:t> at next opportunity</a:t>
            </a:r>
          </a:p>
          <a:p>
            <a:r>
              <a:rPr lang="en-US" sz="2000" dirty="0"/>
              <a:t>SY F1 Manhole + – To be </a:t>
            </a:r>
            <a:r>
              <a:rPr lang="en-US" sz="2000" dirty="0" err="1"/>
              <a:t>downposted</a:t>
            </a:r>
            <a:r>
              <a:rPr lang="en-US" sz="2000" dirty="0"/>
              <a:t> at next opportunity</a:t>
            </a:r>
          </a:p>
          <a:p>
            <a:r>
              <a:rPr lang="en-US" sz="2000" dirty="0"/>
              <a:t>NuMI Pre-Target / Target Hall *+%</a:t>
            </a:r>
          </a:p>
          <a:p>
            <a:r>
              <a:rPr lang="en-US" sz="2000" dirty="0"/>
              <a:t>NuMI Absorber Hall *</a:t>
            </a:r>
          </a:p>
          <a:p>
            <a:r>
              <a:rPr lang="en-US" sz="2000" dirty="0"/>
              <a:t>Muon Campus US/DS +</a:t>
            </a:r>
            <a:endParaRPr lang="en-US" dirty="0"/>
          </a:p>
        </p:txBody>
      </p:sp>
      <p:sp>
        <p:nvSpPr>
          <p:cNvPr id="9" name="TextBox 8">
            <a:extLst>
              <a:ext uri="{FF2B5EF4-FFF2-40B4-BE49-F238E27FC236}">
                <a16:creationId xmlns:a16="http://schemas.microsoft.com/office/drawing/2014/main" id="{1A3A3230-B3C9-496D-AA8B-17187ED5D3F4}"/>
              </a:ext>
            </a:extLst>
          </p:cNvPr>
          <p:cNvSpPr txBox="1"/>
          <p:nvPr/>
        </p:nvSpPr>
        <p:spPr>
          <a:xfrm>
            <a:off x="4311941" y="2205241"/>
            <a:ext cx="4001549" cy="2308324"/>
          </a:xfrm>
          <a:prstGeom prst="rect">
            <a:avLst/>
          </a:prstGeom>
          <a:noFill/>
        </p:spPr>
        <p:txBody>
          <a:bodyPr wrap="square" rtlCol="0">
            <a:spAutoFit/>
          </a:bodyPr>
          <a:lstStyle/>
          <a:p>
            <a:r>
              <a:rPr lang="nl-NL" sz="1600" dirty="0"/>
              <a:t>Contact RSO is you are unable to attend scheduled briefing.</a:t>
            </a:r>
          </a:p>
          <a:p>
            <a:endParaRPr lang="nl-NL" sz="1600" dirty="0"/>
          </a:p>
          <a:p>
            <a:r>
              <a:rPr lang="nl-NL" sz="1600" dirty="0"/>
              <a:t>Daily briefings for non-AD available on access days.</a:t>
            </a:r>
          </a:p>
          <a:p>
            <a:endParaRPr lang="nl-NL" sz="1600" dirty="0"/>
          </a:p>
          <a:p>
            <a:r>
              <a:rPr lang="nl-NL" sz="1600" dirty="0"/>
              <a:t>+ means Contamination Area</a:t>
            </a:r>
          </a:p>
          <a:p>
            <a:r>
              <a:rPr lang="nl-NL" sz="1600" dirty="0"/>
              <a:t>* means High Radiation Area</a:t>
            </a:r>
          </a:p>
          <a:p>
            <a:r>
              <a:rPr lang="nl-NL" sz="1600" dirty="0"/>
              <a:t>% means only when shield blocks removed</a:t>
            </a:r>
          </a:p>
        </p:txBody>
      </p:sp>
    </p:spTree>
    <p:extLst>
      <p:ext uri="{BB962C8B-B14F-4D97-AF65-F5344CB8AC3E}">
        <p14:creationId xmlns:p14="http://schemas.microsoft.com/office/powerpoint/2010/main" val="3308226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1081D3-6FE4-40AE-90B9-3D9202D19697}"/>
              </a:ext>
            </a:extLst>
          </p:cNvPr>
          <p:cNvSpPr>
            <a:spLocks noGrp="1"/>
          </p:cNvSpPr>
          <p:nvPr>
            <p:ph idx="1"/>
          </p:nvPr>
        </p:nvSpPr>
        <p:spPr/>
        <p:txBody>
          <a:bodyPr/>
          <a:lstStyle/>
          <a:p>
            <a:pPr marL="0" indent="0">
              <a:buNone/>
            </a:pPr>
            <a:r>
              <a:rPr lang="en-US" b="1" dirty="0"/>
              <a:t>Current Schedule:</a:t>
            </a:r>
          </a:p>
          <a:p>
            <a:pPr marL="0" indent="0">
              <a:buNone/>
            </a:pPr>
            <a:endParaRPr lang="en-US" b="1" dirty="0"/>
          </a:p>
        </p:txBody>
      </p:sp>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p:txBody>
          <a:bodyPr/>
          <a:lstStyle/>
          <a:p>
            <a:r>
              <a:rPr lang="en-US" dirty="0"/>
              <a:t>Enclosure Briefings</a:t>
            </a:r>
            <a:endParaRPr lang="en-US" dirty="0">
              <a:highlight>
                <a:srgbClr val="FFFF00"/>
              </a:highlight>
            </a:endParaRP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dirty="0"/>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4213"/>
            <a:ext cx="793776" cy="241300"/>
          </a:xfrm>
        </p:spPr>
        <p:txBody>
          <a:bodyPr/>
          <a:lstStyle/>
          <a:p>
            <a:pPr>
              <a:defRPr/>
            </a:pPr>
            <a:r>
              <a:rPr lang="en-US" dirty="0"/>
              <a:t>03/17/2023</a:t>
            </a:r>
          </a:p>
        </p:txBody>
      </p:sp>
      <p:sp>
        <p:nvSpPr>
          <p:cNvPr id="8" name="Content Placeholder 1">
            <a:extLst>
              <a:ext uri="{FF2B5EF4-FFF2-40B4-BE49-F238E27FC236}">
                <a16:creationId xmlns:a16="http://schemas.microsoft.com/office/drawing/2014/main" id="{F0F600F6-65C0-4274-8D1C-3C34F0B92029}"/>
              </a:ext>
            </a:extLst>
          </p:cNvPr>
          <p:cNvSpPr txBox="1">
            <a:spLocks/>
          </p:cNvSpPr>
          <p:nvPr/>
        </p:nvSpPr>
        <p:spPr>
          <a:xfrm>
            <a:off x="228600" y="1570581"/>
            <a:ext cx="8016228" cy="3716837"/>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strike="sngStrike" dirty="0"/>
              <a:t>External Beams – Tom – Monday 10AM</a:t>
            </a:r>
          </a:p>
          <a:p>
            <a:r>
              <a:rPr lang="en-US" sz="2000" strike="sngStrike" dirty="0"/>
              <a:t>RF – Monday 11AM</a:t>
            </a:r>
          </a:p>
          <a:p>
            <a:r>
              <a:rPr lang="en-US" sz="2000" strike="sngStrike" dirty="0"/>
              <a:t>MSD – Tuesday 7:30AM</a:t>
            </a:r>
          </a:p>
          <a:p>
            <a:r>
              <a:rPr lang="en-US" sz="2000" strike="sngStrike" dirty="0"/>
              <a:t>Main Injector – Tuesday 9AM</a:t>
            </a:r>
          </a:p>
          <a:p>
            <a:r>
              <a:rPr lang="en-US" sz="2000" strike="sngStrike" dirty="0"/>
              <a:t>EE Support – Wednesday 10AM</a:t>
            </a:r>
          </a:p>
          <a:p>
            <a:r>
              <a:rPr lang="en-US" sz="2000" strike="sngStrike" dirty="0"/>
              <a:t>Proton Source – Thursday 10AM</a:t>
            </a:r>
          </a:p>
          <a:p>
            <a:r>
              <a:rPr lang="en-US" sz="2000" strike="sngStrike" dirty="0"/>
              <a:t>Alignment – Thursday 11AM</a:t>
            </a:r>
          </a:p>
          <a:p>
            <a:r>
              <a:rPr lang="en-US" sz="2000" dirty="0"/>
              <a:t>Controls – Friday 10AM</a:t>
            </a:r>
          </a:p>
          <a:p>
            <a:r>
              <a:rPr lang="en-US" sz="2000" dirty="0"/>
              <a:t>External Beams – Jerry – Friday 1PM</a:t>
            </a:r>
          </a:p>
          <a:p>
            <a:r>
              <a:rPr lang="en-US" sz="2000" dirty="0"/>
              <a:t>Operations – Friday 3PM</a:t>
            </a:r>
          </a:p>
          <a:p>
            <a:r>
              <a:rPr lang="en-US" sz="2000" strike="sngStrike" dirty="0"/>
              <a:t>Horns and Targets – 7:30AM Toolbox Meeting TBD</a:t>
            </a:r>
          </a:p>
          <a:p>
            <a:r>
              <a:rPr lang="en-US" sz="2000" strike="sngStrike" dirty="0"/>
              <a:t>RPO – Toolbox Meeting TBD</a:t>
            </a:r>
          </a:p>
          <a:p>
            <a:r>
              <a:rPr lang="en-US" sz="2000" dirty="0"/>
              <a:t>Interlocks - TBD</a:t>
            </a:r>
          </a:p>
        </p:txBody>
      </p:sp>
      <p:sp>
        <p:nvSpPr>
          <p:cNvPr id="9" name="TextBox 8">
            <a:extLst>
              <a:ext uri="{FF2B5EF4-FFF2-40B4-BE49-F238E27FC236}">
                <a16:creationId xmlns:a16="http://schemas.microsoft.com/office/drawing/2014/main" id="{1A3A3230-B3C9-496D-AA8B-17187ED5D3F4}"/>
              </a:ext>
            </a:extLst>
          </p:cNvPr>
          <p:cNvSpPr txBox="1"/>
          <p:nvPr/>
        </p:nvSpPr>
        <p:spPr>
          <a:xfrm>
            <a:off x="5013277" y="2444939"/>
            <a:ext cx="4001549" cy="1077218"/>
          </a:xfrm>
          <a:prstGeom prst="rect">
            <a:avLst/>
          </a:prstGeom>
          <a:noFill/>
        </p:spPr>
        <p:txBody>
          <a:bodyPr wrap="square" rtlCol="0">
            <a:spAutoFit/>
          </a:bodyPr>
          <a:lstStyle/>
          <a:p>
            <a:r>
              <a:rPr lang="nl-NL" sz="1600" dirty="0"/>
              <a:t>With a few exceptions, all briefings are scheduled via Zoom. If any group would like an in-person briefing, please let me know and I can make that happen!</a:t>
            </a:r>
          </a:p>
        </p:txBody>
      </p:sp>
    </p:spTree>
    <p:extLst>
      <p:ext uri="{BB962C8B-B14F-4D97-AF65-F5344CB8AC3E}">
        <p14:creationId xmlns:p14="http://schemas.microsoft.com/office/powerpoint/2010/main" val="4104239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1081D3-6FE4-40AE-90B9-3D9202D19697}"/>
              </a:ext>
            </a:extLst>
          </p:cNvPr>
          <p:cNvSpPr>
            <a:spLocks noGrp="1"/>
          </p:cNvSpPr>
          <p:nvPr>
            <p:ph idx="1"/>
          </p:nvPr>
        </p:nvSpPr>
        <p:spPr/>
        <p:txBody>
          <a:bodyPr/>
          <a:lstStyle/>
          <a:p>
            <a:pPr marL="0" indent="0">
              <a:buNone/>
            </a:pPr>
            <a:r>
              <a:rPr lang="en-US" b="1" dirty="0"/>
              <a:t>Current Briefing Update Status:</a:t>
            </a:r>
          </a:p>
          <a:p>
            <a:pPr marL="0" indent="0">
              <a:buNone/>
            </a:pPr>
            <a:endParaRPr lang="en-US" b="1" dirty="0"/>
          </a:p>
          <a:p>
            <a:pPr marL="0" indent="0">
              <a:buNone/>
            </a:pPr>
            <a:r>
              <a:rPr lang="en-US" b="1" dirty="0"/>
              <a:t>Ben Russell is currently looking to form a team to discuss the daily / monthly radiation safety briefings. The purpose of the team is to improve the process and quality of radiation safety briefings while still meeting the intent of the briefings.</a:t>
            </a:r>
          </a:p>
          <a:p>
            <a:pPr marL="0" indent="0">
              <a:buNone/>
            </a:pPr>
            <a:endParaRPr lang="en-US" b="1" dirty="0"/>
          </a:p>
          <a:p>
            <a:pPr marL="0" indent="0">
              <a:buNone/>
            </a:pPr>
            <a:r>
              <a:rPr lang="en-US" b="1" dirty="0"/>
              <a:t>This is a volunteer only group, if you would like to assist please email Ben with subject line “Radiation Briefing Volunteer” to get an initial meeting scheduled. It would be helpful to include availability and if Zoom or in-person would be preferred.</a:t>
            </a:r>
          </a:p>
          <a:p>
            <a:pPr marL="0" indent="0">
              <a:buNone/>
            </a:pPr>
            <a:endParaRPr lang="en-US" b="1" dirty="0"/>
          </a:p>
        </p:txBody>
      </p:sp>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p:txBody>
          <a:bodyPr/>
          <a:lstStyle/>
          <a:p>
            <a:r>
              <a:rPr lang="en-US" dirty="0"/>
              <a:t>Enclosure Briefings</a:t>
            </a:r>
            <a:endParaRPr lang="en-US" dirty="0">
              <a:highlight>
                <a:srgbClr val="FFFF00"/>
              </a:highlight>
            </a:endParaRP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dirty="0"/>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4213"/>
            <a:ext cx="793776" cy="241300"/>
          </a:xfrm>
        </p:spPr>
        <p:txBody>
          <a:bodyPr/>
          <a:lstStyle/>
          <a:p>
            <a:pPr>
              <a:defRPr/>
            </a:pPr>
            <a:r>
              <a:rPr lang="en-US" dirty="0"/>
              <a:t>03/17/2023</a:t>
            </a:r>
          </a:p>
        </p:txBody>
      </p:sp>
      <p:sp>
        <p:nvSpPr>
          <p:cNvPr id="8" name="Content Placeholder 1">
            <a:extLst>
              <a:ext uri="{FF2B5EF4-FFF2-40B4-BE49-F238E27FC236}">
                <a16:creationId xmlns:a16="http://schemas.microsoft.com/office/drawing/2014/main" id="{F0F600F6-65C0-4274-8D1C-3C34F0B92029}"/>
              </a:ext>
            </a:extLst>
          </p:cNvPr>
          <p:cNvSpPr txBox="1">
            <a:spLocks/>
          </p:cNvSpPr>
          <p:nvPr/>
        </p:nvSpPr>
        <p:spPr>
          <a:xfrm>
            <a:off x="228600" y="1570581"/>
            <a:ext cx="8016228" cy="3716837"/>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trike="sngStrike" dirty="0"/>
          </a:p>
        </p:txBody>
      </p:sp>
    </p:spTree>
    <p:extLst>
      <p:ext uri="{BB962C8B-B14F-4D97-AF65-F5344CB8AC3E}">
        <p14:creationId xmlns:p14="http://schemas.microsoft.com/office/powerpoint/2010/main" val="909685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1081D3-6FE4-40AE-90B9-3D9202D19697}"/>
              </a:ext>
            </a:extLst>
          </p:cNvPr>
          <p:cNvSpPr>
            <a:spLocks noGrp="1"/>
          </p:cNvSpPr>
          <p:nvPr>
            <p:ph idx="1"/>
          </p:nvPr>
        </p:nvSpPr>
        <p:spPr>
          <a:xfrm>
            <a:off x="222251" y="971550"/>
            <a:ext cx="8711214" cy="5059363"/>
          </a:xfrm>
        </p:spPr>
        <p:txBody>
          <a:bodyPr/>
          <a:lstStyle/>
          <a:p>
            <a:pPr marL="0" indent="0">
              <a:buNone/>
            </a:pPr>
            <a:r>
              <a:rPr lang="en-US" b="1" dirty="0"/>
              <a:t>Approved for Beam: Linac, Booster, 8 GeV, BNB, Main Injector, Recycler, P3-SY Absorber, Meson Test, NuMI, MTA</a:t>
            </a:r>
          </a:p>
          <a:p>
            <a:pPr marL="0" indent="0">
              <a:buNone/>
            </a:pPr>
            <a:endParaRPr lang="en-US" b="1" dirty="0"/>
          </a:p>
          <a:p>
            <a:pPr marL="0" indent="0">
              <a:buNone/>
            </a:pPr>
            <a:r>
              <a:rPr lang="en-US" b="1" dirty="0"/>
              <a:t>Upcoming: </a:t>
            </a:r>
          </a:p>
          <a:p>
            <a:pPr marL="0" indent="0">
              <a:buNone/>
            </a:pPr>
            <a:r>
              <a:rPr lang="en-US" b="1" dirty="0"/>
              <a:t>	Meson Center – ARR Determination Form and USID 	being routed for signatures</a:t>
            </a:r>
          </a:p>
          <a:p>
            <a:pPr marL="0" indent="0">
              <a:buNone/>
            </a:pPr>
            <a:r>
              <a:rPr lang="en-US" b="1" dirty="0"/>
              <a:t>	</a:t>
            </a:r>
          </a:p>
          <a:p>
            <a:pPr marL="0" indent="0">
              <a:buNone/>
            </a:pPr>
            <a:r>
              <a:rPr lang="en-US" b="1" dirty="0"/>
              <a:t>	Neutrino Muon – Postponed until SAD/ASE issues are 							resolved	</a:t>
            </a:r>
          </a:p>
          <a:p>
            <a:pPr marL="0" indent="0">
              <a:buNone/>
            </a:pPr>
            <a:r>
              <a:rPr lang="en-US" b="1" dirty="0"/>
              <a:t>	</a:t>
            </a:r>
          </a:p>
          <a:p>
            <a:pPr marL="0" indent="0">
              <a:buNone/>
            </a:pPr>
            <a:r>
              <a:rPr lang="en-US" b="1" dirty="0"/>
              <a:t>	Reminder to send SUSOs to Ben before-hand</a:t>
            </a:r>
          </a:p>
          <a:p>
            <a:pPr marL="0" indent="0">
              <a:buNone/>
            </a:pPr>
            <a:r>
              <a:rPr lang="en-US" b="1" dirty="0"/>
              <a:t>	</a:t>
            </a:r>
          </a:p>
        </p:txBody>
      </p:sp>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p:txBody>
          <a:bodyPr/>
          <a:lstStyle/>
          <a:p>
            <a:r>
              <a:rPr lang="en-US" dirty="0"/>
              <a:t>Beam Startup</a:t>
            </a:r>
            <a:endParaRPr lang="en-US" dirty="0">
              <a:highlight>
                <a:srgbClr val="FFFF00"/>
              </a:highlight>
            </a:endParaRP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4213"/>
            <a:ext cx="793776" cy="241300"/>
          </a:xfrm>
        </p:spPr>
        <p:txBody>
          <a:bodyPr/>
          <a:lstStyle/>
          <a:p>
            <a:pPr>
              <a:defRPr/>
            </a:pPr>
            <a:r>
              <a:rPr lang="en-US" dirty="0"/>
              <a:t>03/17/2023</a:t>
            </a:r>
          </a:p>
        </p:txBody>
      </p:sp>
    </p:spTree>
    <p:extLst>
      <p:ext uri="{BB962C8B-B14F-4D97-AF65-F5344CB8AC3E}">
        <p14:creationId xmlns:p14="http://schemas.microsoft.com/office/powerpoint/2010/main" val="1493529357"/>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FNAL_PowerPoint_4x3_100716 (6)</Template>
  <TotalTime>39935</TotalTime>
  <Words>432</Words>
  <Application>Microsoft Office PowerPoint</Application>
  <PresentationFormat>On-screen Show (4:3)</PresentationFormat>
  <Paragraphs>67</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Helvetica</vt:lpstr>
      <vt:lpstr>Fermilab_PPT_090815</vt:lpstr>
      <vt:lpstr>PowerPoint Presentation</vt:lpstr>
      <vt:lpstr>Enclosure Briefings</vt:lpstr>
      <vt:lpstr>Enclosure Briefings</vt:lpstr>
      <vt:lpstr>Enclosure Briefings</vt:lpstr>
      <vt:lpstr>Beam Startup</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R. Wolter x4807 16344N</dc:creator>
  <cp:lastModifiedBy>Benjamin R. Russell</cp:lastModifiedBy>
  <cp:revision>509</cp:revision>
  <cp:lastPrinted>2021-04-29T21:25:00Z</cp:lastPrinted>
  <dcterms:created xsi:type="dcterms:W3CDTF">2019-04-19T18:59:21Z</dcterms:created>
  <dcterms:modified xsi:type="dcterms:W3CDTF">2023-03-17T12:47:04Z</dcterms:modified>
</cp:coreProperties>
</file>