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Lst>
  <p:notesMasterIdLst>
    <p:notesMasterId r:id="rId7"/>
  </p:notesMasterIdLst>
  <p:handoutMasterIdLst>
    <p:handoutMasterId r:id="rId8"/>
  </p:handoutMasterIdLst>
  <p:sldIdLst>
    <p:sldId id="294" r:id="rId2"/>
    <p:sldId id="628" r:id="rId3"/>
    <p:sldId id="631" r:id="rId4"/>
    <p:sldId id="632" r:id="rId5"/>
    <p:sldId id="633" r:id="rId6"/>
  </p:sldIdLst>
  <p:sldSz cx="9144000" cy="6858000" type="screen4x3"/>
  <p:notesSz cx="6881813"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8B18"/>
    <a:srgbClr val="004C97"/>
    <a:srgbClr val="63666A"/>
    <a:srgbClr val="4E4E4E"/>
    <a:srgbClr val="A25E20"/>
    <a:srgbClr val="C7C7C7"/>
    <a:srgbClr val="A7A8AA"/>
    <a:srgbClr val="50504E"/>
    <a:srgbClr val="404040"/>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93" autoAdjust="0"/>
    <p:restoredTop sz="97446" autoAdjust="0"/>
  </p:normalViewPr>
  <p:slideViewPr>
    <p:cSldViewPr snapToGrid="0" snapToObjects="1" showGuides="1">
      <p:cViewPr varScale="1">
        <p:scale>
          <a:sx n="107" d="100"/>
          <a:sy n="107" d="100"/>
        </p:scale>
        <p:origin x="1640" y="129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382" tIns="46191" rIns="92382" bIns="46191"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wrap="square" lIns="92382" tIns="46191" rIns="92382" bIns="46191"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3/13/23</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382" tIns="46191" rIns="92382" bIns="46191"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wrap="square" lIns="92382" tIns="46191" rIns="92382" bIns="46191"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382" tIns="46191" rIns="92382" bIns="46191"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wrap="square" lIns="92382" tIns="46191" rIns="92382" bIns="46191"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3/13/23</a:t>
            </a:fld>
            <a:endParaRPr lang="en-US"/>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2382" tIns="46191" rIns="92382" bIns="46191" rtlCol="0" anchor="ctr"/>
          <a:lstStyle/>
          <a:p>
            <a:pPr lvl="0"/>
            <a:endParaRPr lang="en-US" noProof="0"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382" tIns="46191" rIns="92382" bIns="4619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382" tIns="46191" rIns="92382" bIns="46191"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382" tIns="46191" rIns="92382" bIns="46191"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3598607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
        <p:nvSpPr>
          <p:cNvPr id="2" name="Date Placeholder 1">
            <a:extLst>
              <a:ext uri="{FF2B5EF4-FFF2-40B4-BE49-F238E27FC236}">
                <a16:creationId xmlns:a16="http://schemas.microsoft.com/office/drawing/2014/main" id="{C7733671-1C65-49B2-9695-852947D0F27F}"/>
              </a:ext>
            </a:extLst>
          </p:cNvPr>
          <p:cNvSpPr>
            <a:spLocks noGrp="1"/>
          </p:cNvSpPr>
          <p:nvPr>
            <p:ph type="dt" sz="half" idx="12"/>
          </p:nvPr>
        </p:nvSpPr>
        <p:spPr/>
        <p:txBody>
          <a:bodyPr/>
          <a:lstStyle/>
          <a:p>
            <a:pPr>
              <a:defRPr/>
            </a:pPr>
            <a:r>
              <a:rPr lang="en-US"/>
              <a:t>03/17/23</a:t>
            </a:r>
            <a:endParaRPr lang="en-US" dirty="0"/>
          </a:p>
        </p:txBody>
      </p:sp>
      <p:sp>
        <p:nvSpPr>
          <p:cNvPr id="3" name="Footer Placeholder 2">
            <a:extLst>
              <a:ext uri="{FF2B5EF4-FFF2-40B4-BE49-F238E27FC236}">
                <a16:creationId xmlns:a16="http://schemas.microsoft.com/office/drawing/2014/main" id="{509F7C62-C3AE-490C-AFF9-CED980AEA7BB}"/>
              </a:ext>
            </a:extLst>
          </p:cNvPr>
          <p:cNvSpPr>
            <a:spLocks noGrp="1"/>
          </p:cNvSpPr>
          <p:nvPr>
            <p:ph type="ftr" sz="quarter" idx="13"/>
          </p:nvPr>
        </p:nvSpPr>
        <p:spPr/>
        <p:txBody>
          <a:bodyPr/>
          <a:lstStyle/>
          <a:p>
            <a:pPr>
              <a:defRPr/>
            </a:pPr>
            <a:r>
              <a:rPr lang="en-US"/>
              <a:t>Nino Chelidze I 9am Meeting</a:t>
            </a:r>
            <a:endParaRPr lang="en-US" b="1" dirty="0"/>
          </a:p>
        </p:txBody>
      </p:sp>
      <p:sp>
        <p:nvSpPr>
          <p:cNvPr id="4" name="Slide Number Placeholder 3">
            <a:extLst>
              <a:ext uri="{FF2B5EF4-FFF2-40B4-BE49-F238E27FC236}">
                <a16:creationId xmlns:a16="http://schemas.microsoft.com/office/drawing/2014/main" id="{05C89A0C-0EE0-4123-B89C-63161BEBE79C}"/>
              </a:ext>
            </a:extLst>
          </p:cNvPr>
          <p:cNvSpPr>
            <a:spLocks noGrp="1"/>
          </p:cNvSpPr>
          <p:nvPr>
            <p:ph type="sldNum" sz="quarter" idx="14"/>
          </p:nvPr>
        </p:nvSpPr>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03/17/23</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Nino Chelidze I 9am Meeting</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03/17/23</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Nino Chelidze I 9am Meeting</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03/17/23</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Nino Chelidze I 9am Meeting</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03/17/23</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Nino Chelidze I 9am Meeting</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lvl1pPr>
              <a:defRPr/>
            </a:lvl1pPr>
          </a:lstStyle>
          <a:p>
            <a:pPr>
              <a:defRPr/>
            </a:pPr>
            <a:r>
              <a:rPr lang="en-US"/>
              <a:t>03/17/23</a:t>
            </a:r>
            <a:endParaRPr lang="en-US" dirty="0"/>
          </a:p>
        </p:txBody>
      </p:sp>
      <p:sp>
        <p:nvSpPr>
          <p:cNvPr id="4" name="Footer Placeholder 3"/>
          <p:cNvSpPr>
            <a:spLocks noGrp="1"/>
          </p:cNvSpPr>
          <p:nvPr>
            <p:ph type="ftr" sz="quarter" idx="11"/>
          </p:nvPr>
        </p:nvSpPr>
        <p:spPr>
          <a:xfrm>
            <a:off x="1530602" y="6504213"/>
            <a:ext cx="6260399" cy="242873"/>
          </a:xfrm>
        </p:spPr>
        <p:txBody>
          <a:bodyPr/>
          <a:lstStyle>
            <a:lvl1pPr>
              <a:defRPr/>
            </a:lvl1pPr>
          </a:lstStyle>
          <a:p>
            <a:pPr>
              <a:defRPr/>
            </a:pPr>
            <a:r>
              <a:rPr lang="en-US"/>
              <a:t>Nino Chelidze I 9am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pPr>
              <a:defRPr/>
            </a:pPr>
            <a:r>
              <a:rPr lang="en-US"/>
              <a:t>03/17/23</a:t>
            </a:r>
            <a:endParaRPr lang="en-US" dirty="0"/>
          </a:p>
        </p:txBody>
      </p:sp>
      <p:sp>
        <p:nvSpPr>
          <p:cNvPr id="4" name="Footer Placeholder 3"/>
          <p:cNvSpPr>
            <a:spLocks noGrp="1"/>
          </p:cNvSpPr>
          <p:nvPr>
            <p:ph type="ftr" sz="quarter" idx="11"/>
          </p:nvPr>
        </p:nvSpPr>
        <p:spPr>
          <a:xfrm>
            <a:off x="1530603" y="6504213"/>
            <a:ext cx="6272278" cy="242873"/>
          </a:xfrm>
        </p:spPr>
        <p:txBody>
          <a:bodyPr/>
          <a:lstStyle>
            <a:lvl1pPr>
              <a:defRPr/>
            </a:lvl1pPr>
          </a:lstStyle>
          <a:p>
            <a:pPr>
              <a:defRPr/>
            </a:pPr>
            <a:r>
              <a:rPr lang="en-US"/>
              <a:t>Nino Chelidze I 9am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03/17/23</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Nino Chelidze I 9am Meeting</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467782"/>
            <a:ext cx="8499231" cy="1052762"/>
          </a:xfrm>
        </p:spPr>
        <p:txBody>
          <a:bodyPr/>
          <a:lstStyle/>
          <a:p>
            <a:r>
              <a:rPr lang="en-US" i="1" dirty="0"/>
              <a:t>Nino Chelidze	</a:t>
            </a:r>
          </a:p>
          <a:p>
            <a:r>
              <a:rPr lang="en-US" i="1" dirty="0"/>
              <a:t>Friday, March 17, 2023</a:t>
            </a:r>
          </a:p>
          <a:p>
            <a:r>
              <a:rPr lang="en-US" i="1" dirty="0"/>
              <a:t>One West</a:t>
            </a:r>
          </a:p>
        </p:txBody>
      </p:sp>
      <p:sp>
        <p:nvSpPr>
          <p:cNvPr id="3" name="Text Placeholder 2"/>
          <p:cNvSpPr>
            <a:spLocks noGrp="1"/>
          </p:cNvSpPr>
          <p:nvPr>
            <p:ph type="body" sz="quarter" idx="11"/>
          </p:nvPr>
        </p:nvSpPr>
        <p:spPr>
          <a:xfrm>
            <a:off x="341923" y="4152257"/>
            <a:ext cx="8499232" cy="1315524"/>
          </a:xfrm>
        </p:spPr>
        <p:txBody>
          <a:bodyPr>
            <a:noAutofit/>
          </a:bodyPr>
          <a:lstStyle/>
          <a:p>
            <a:r>
              <a:rPr lang="en-US" dirty="0"/>
              <a:t>9am Meeting</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59FB16-7F00-4A9F-A8D3-8D983EDAD1A3}"/>
              </a:ext>
            </a:extLst>
          </p:cNvPr>
          <p:cNvSpPr>
            <a:spLocks noGrp="1"/>
          </p:cNvSpPr>
          <p:nvPr>
            <p:ph idx="1"/>
          </p:nvPr>
        </p:nvSpPr>
        <p:spPr>
          <a:xfrm>
            <a:off x="230543" y="840208"/>
            <a:ext cx="8862237" cy="5532663"/>
          </a:xfrm>
        </p:spPr>
        <p:txBody>
          <a:bodyPr/>
          <a:lstStyle/>
          <a:p>
            <a:pPr marL="0" indent="0">
              <a:buNone/>
            </a:pPr>
            <a:r>
              <a:rPr lang="en-US" sz="1800" b="1" dirty="0" err="1">
                <a:solidFill>
                  <a:schemeClr val="accent6"/>
                </a:solidFill>
              </a:rPr>
              <a:t>Linac</a:t>
            </a:r>
            <a:endParaRPr lang="en-US" sz="1800" dirty="0"/>
          </a:p>
          <a:p>
            <a:pPr>
              <a:buFontTx/>
              <a:buChar char="-"/>
            </a:pPr>
            <a:r>
              <a:rPr lang="en-US" sz="1800" dirty="0" err="1"/>
              <a:t>Linac</a:t>
            </a:r>
            <a:r>
              <a:rPr lang="en-US" sz="1800" dirty="0"/>
              <a:t> Tank 5 vacuum spiked again Thursday morning</a:t>
            </a:r>
          </a:p>
          <a:p>
            <a:pPr>
              <a:buFontTx/>
              <a:buChar char="-"/>
            </a:pPr>
            <a:r>
              <a:rPr lang="en-US" sz="1800" dirty="0" err="1"/>
              <a:t>Linac</a:t>
            </a:r>
            <a:r>
              <a:rPr lang="en-US" sz="1800" dirty="0"/>
              <a:t> techs and crew worked on it all day</a:t>
            </a:r>
          </a:p>
          <a:p>
            <a:pPr>
              <a:buFontTx/>
              <a:buChar char="-"/>
            </a:pPr>
            <a:r>
              <a:rPr lang="en-US" sz="1800" dirty="0"/>
              <a:t>Vacuum holds ok when the water skid is off</a:t>
            </a:r>
          </a:p>
          <a:p>
            <a:pPr>
              <a:buFontTx/>
              <a:buChar char="-"/>
            </a:pPr>
            <a:r>
              <a:rPr lang="en-US" sz="1800" dirty="0"/>
              <a:t>Will leave the water off and wait overnight for the ice dam to form again</a:t>
            </a:r>
          </a:p>
          <a:p>
            <a:pPr>
              <a:buFontTx/>
              <a:buChar char="-"/>
            </a:pPr>
            <a:r>
              <a:rPr lang="en-US" sz="1800" dirty="0"/>
              <a:t>Next plan F is to use NTF water skid to run colder water through the system. This will be a slower flow and an isolated system. </a:t>
            </a:r>
            <a:r>
              <a:rPr lang="en-US" sz="1800" dirty="0" err="1"/>
              <a:t>Linac</a:t>
            </a:r>
            <a:r>
              <a:rPr lang="en-US" sz="1800" dirty="0"/>
              <a:t> and MSD personnel gathering material to try this plan (hopefully today)</a:t>
            </a:r>
          </a:p>
          <a:p>
            <a:pPr>
              <a:buFontTx/>
              <a:buChar char="-"/>
            </a:pPr>
            <a:endParaRPr lang="en-US" sz="1800" dirty="0"/>
          </a:p>
          <a:p>
            <a:pPr marL="0" indent="0">
              <a:buNone/>
            </a:pPr>
            <a:r>
              <a:rPr lang="en-US" sz="1800" b="1" dirty="0">
                <a:solidFill>
                  <a:schemeClr val="accent6"/>
                </a:solidFill>
              </a:rPr>
              <a:t>MTA</a:t>
            </a:r>
          </a:p>
          <a:p>
            <a:pPr>
              <a:buFontTx/>
              <a:buChar char="-"/>
            </a:pPr>
            <a:r>
              <a:rPr lang="en-US" sz="1800" dirty="0"/>
              <a:t>Commissioned beam Tuesday and Wednesday – congrats!</a:t>
            </a:r>
          </a:p>
          <a:p>
            <a:pPr>
              <a:buFontTx/>
              <a:buChar char="-"/>
            </a:pPr>
            <a:r>
              <a:rPr lang="en-US" sz="1800" dirty="0"/>
              <a:t>Standing by before beam returns to </a:t>
            </a:r>
            <a:r>
              <a:rPr lang="en-US" sz="1800" dirty="0" err="1"/>
              <a:t>Linac</a:t>
            </a:r>
            <a:endParaRPr lang="en-US" sz="1800" dirty="0"/>
          </a:p>
          <a:p>
            <a:pPr>
              <a:buFontTx/>
              <a:buChar char="-"/>
            </a:pPr>
            <a:endParaRPr lang="en-US" sz="1800" b="1" dirty="0">
              <a:solidFill>
                <a:schemeClr val="accent6"/>
              </a:solidFill>
            </a:endParaRPr>
          </a:p>
          <a:p>
            <a:pPr marL="0" indent="0">
              <a:buNone/>
            </a:pPr>
            <a:r>
              <a:rPr lang="en-US" sz="1800" b="1" dirty="0">
                <a:solidFill>
                  <a:schemeClr val="accent6"/>
                </a:solidFill>
              </a:rPr>
              <a:t>Booster</a:t>
            </a:r>
          </a:p>
          <a:p>
            <a:pPr>
              <a:buFontTx/>
              <a:buChar char="-"/>
            </a:pPr>
            <a:r>
              <a:rPr lang="en-US" sz="1800" dirty="0"/>
              <a:t>Is doing well, standing by and waiting for beam</a:t>
            </a:r>
          </a:p>
          <a:p>
            <a:pPr marL="0" indent="0">
              <a:buNone/>
            </a:pPr>
            <a:endParaRPr lang="en-US" sz="1800" b="1" dirty="0">
              <a:solidFill>
                <a:schemeClr val="accent6"/>
              </a:solidFill>
            </a:endParaRPr>
          </a:p>
          <a:p>
            <a:pPr marL="0" indent="0">
              <a:buNone/>
            </a:pPr>
            <a:endParaRPr lang="en-US" sz="1800" dirty="0"/>
          </a:p>
          <a:p>
            <a:pPr>
              <a:buFontTx/>
              <a:buChar char="-"/>
            </a:pPr>
            <a:endParaRPr lang="en-US" sz="1800" dirty="0"/>
          </a:p>
          <a:p>
            <a:pPr>
              <a:buFontTx/>
              <a:buChar char="-"/>
            </a:pPr>
            <a:endParaRPr lang="en-US" sz="1800" dirty="0"/>
          </a:p>
          <a:p>
            <a:pPr marL="0" indent="0">
              <a:buNone/>
            </a:pPr>
            <a:endParaRPr lang="en-US" sz="800" dirty="0">
              <a:solidFill>
                <a:schemeClr val="accent6"/>
              </a:solidFill>
            </a:endParaRPr>
          </a:p>
        </p:txBody>
      </p:sp>
      <p:sp>
        <p:nvSpPr>
          <p:cNvPr id="3" name="Title 2">
            <a:extLst>
              <a:ext uri="{FF2B5EF4-FFF2-40B4-BE49-F238E27FC236}">
                <a16:creationId xmlns:a16="http://schemas.microsoft.com/office/drawing/2014/main" id="{843EA33A-49F1-478B-BE7F-A5A43E025A4C}"/>
              </a:ext>
            </a:extLst>
          </p:cNvPr>
          <p:cNvSpPr>
            <a:spLocks noGrp="1"/>
          </p:cNvSpPr>
          <p:nvPr>
            <p:ph type="title"/>
          </p:nvPr>
        </p:nvSpPr>
        <p:spPr/>
        <p:txBody>
          <a:bodyPr/>
          <a:lstStyle/>
          <a:p>
            <a:r>
              <a:rPr lang="en-US" dirty="0"/>
              <a:t>Current Status of the Machines</a:t>
            </a:r>
          </a:p>
        </p:txBody>
      </p:sp>
      <p:sp>
        <p:nvSpPr>
          <p:cNvPr id="5" name="Footer Placeholder 4">
            <a:extLst>
              <a:ext uri="{FF2B5EF4-FFF2-40B4-BE49-F238E27FC236}">
                <a16:creationId xmlns:a16="http://schemas.microsoft.com/office/drawing/2014/main" id="{0F566440-BC58-43F4-B1E2-C49B0340A583}"/>
              </a:ext>
            </a:extLst>
          </p:cNvPr>
          <p:cNvSpPr>
            <a:spLocks noGrp="1"/>
          </p:cNvSpPr>
          <p:nvPr>
            <p:ph type="ftr" sz="quarter" idx="3"/>
          </p:nvPr>
        </p:nvSpPr>
        <p:spPr/>
        <p:txBody>
          <a:bodyPr/>
          <a:lstStyle/>
          <a:p>
            <a:pPr>
              <a:defRPr/>
            </a:pPr>
            <a:r>
              <a:rPr lang="en-US" dirty="0"/>
              <a:t>Nino Chelidze I 9am Meeting</a:t>
            </a:r>
            <a:endParaRPr lang="en-US" b="1" dirty="0"/>
          </a:p>
        </p:txBody>
      </p:sp>
      <p:sp>
        <p:nvSpPr>
          <p:cNvPr id="6" name="Slide Number Placeholder 5">
            <a:extLst>
              <a:ext uri="{FF2B5EF4-FFF2-40B4-BE49-F238E27FC236}">
                <a16:creationId xmlns:a16="http://schemas.microsoft.com/office/drawing/2014/main" id="{56BDE9B4-3070-42DD-BCE8-A1DE2BB3672A}"/>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4" name="Date Placeholder 3">
            <a:extLst>
              <a:ext uri="{FF2B5EF4-FFF2-40B4-BE49-F238E27FC236}">
                <a16:creationId xmlns:a16="http://schemas.microsoft.com/office/drawing/2014/main" id="{88292B92-28E6-BC75-6432-66850EC36A72}"/>
              </a:ext>
            </a:extLst>
          </p:cNvPr>
          <p:cNvSpPr>
            <a:spLocks noGrp="1"/>
          </p:cNvSpPr>
          <p:nvPr>
            <p:ph type="dt" sz="half" idx="2"/>
          </p:nvPr>
        </p:nvSpPr>
        <p:spPr/>
        <p:txBody>
          <a:bodyPr/>
          <a:lstStyle/>
          <a:p>
            <a:pPr>
              <a:defRPr/>
            </a:pPr>
            <a:r>
              <a:rPr lang="en-US"/>
              <a:t>03/17/23</a:t>
            </a:r>
            <a:endParaRPr lang="en-US" dirty="0"/>
          </a:p>
        </p:txBody>
      </p:sp>
    </p:spTree>
    <p:extLst>
      <p:ext uri="{BB962C8B-B14F-4D97-AF65-F5344CB8AC3E}">
        <p14:creationId xmlns:p14="http://schemas.microsoft.com/office/powerpoint/2010/main" val="1751470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59FB16-7F00-4A9F-A8D3-8D983EDAD1A3}"/>
              </a:ext>
            </a:extLst>
          </p:cNvPr>
          <p:cNvSpPr>
            <a:spLocks noGrp="1"/>
          </p:cNvSpPr>
          <p:nvPr>
            <p:ph idx="1"/>
          </p:nvPr>
        </p:nvSpPr>
        <p:spPr>
          <a:xfrm>
            <a:off x="230543" y="840208"/>
            <a:ext cx="8862237" cy="5532663"/>
          </a:xfrm>
        </p:spPr>
        <p:txBody>
          <a:bodyPr/>
          <a:lstStyle/>
          <a:p>
            <a:pPr marL="0" indent="0">
              <a:buNone/>
            </a:pPr>
            <a:r>
              <a:rPr lang="en-US" sz="1800" b="1" dirty="0">
                <a:solidFill>
                  <a:schemeClr val="accent6"/>
                </a:solidFill>
              </a:rPr>
              <a:t>MI/RR</a:t>
            </a:r>
          </a:p>
          <a:p>
            <a:pPr marL="0" indent="0">
              <a:buNone/>
            </a:pPr>
            <a:r>
              <a:rPr lang="en-US" sz="1800" b="1" dirty="0">
                <a:solidFill>
                  <a:schemeClr val="accent6"/>
                </a:solidFill>
              </a:rPr>
              <a:t>     RAW system in MI abort</a:t>
            </a:r>
            <a:endParaRPr lang="en-US" sz="1800" dirty="0"/>
          </a:p>
          <a:p>
            <a:pPr>
              <a:buFontTx/>
              <a:buChar char="-"/>
            </a:pPr>
            <a:r>
              <a:rPr lang="en-US" sz="1800" dirty="0"/>
              <a:t>Thursday evening it was noticed that MI abort LCW lost water. This is the RAW skid in the abort room. Turning the pump off didn’t stop the leak. Ops accessed and valved out the pump that was leaking after rad safety approval</a:t>
            </a:r>
          </a:p>
          <a:p>
            <a:pPr>
              <a:buFontTx/>
              <a:buChar char="-"/>
            </a:pPr>
            <a:r>
              <a:rPr lang="en-US" sz="1800" dirty="0"/>
              <a:t>The water stayed stagnant after valving out </a:t>
            </a:r>
          </a:p>
          <a:p>
            <a:pPr>
              <a:buFontTx/>
              <a:buChar char="-"/>
            </a:pPr>
            <a:r>
              <a:rPr lang="en-US" sz="1800" dirty="0"/>
              <a:t>System was left in the safe state. No danger of overflowing the containment.</a:t>
            </a:r>
          </a:p>
          <a:p>
            <a:pPr>
              <a:buFontTx/>
              <a:buChar char="-"/>
            </a:pPr>
            <a:r>
              <a:rPr lang="en-US" sz="1800" dirty="0"/>
              <a:t>Will be switching to a spare pump tomorrow</a:t>
            </a:r>
          </a:p>
          <a:p>
            <a:pPr lvl="1">
              <a:buFontTx/>
              <a:buChar char="-"/>
            </a:pPr>
            <a:r>
              <a:rPr lang="en-US" sz="1600" u="sng" dirty="0"/>
              <a:t>Rad safety and fluids group – meet up after 9am</a:t>
            </a:r>
          </a:p>
          <a:p>
            <a:pPr marL="0" indent="0">
              <a:buNone/>
            </a:pPr>
            <a:r>
              <a:rPr lang="en-US" sz="1800" b="1" dirty="0">
                <a:solidFill>
                  <a:schemeClr val="accent6"/>
                </a:solidFill>
              </a:rPr>
              <a:t>     Groundwater between 403 and 324</a:t>
            </a:r>
            <a:endParaRPr lang="en-US" sz="1800" dirty="0"/>
          </a:p>
          <a:p>
            <a:pPr>
              <a:buFontTx/>
              <a:buChar char="-"/>
            </a:pPr>
            <a:r>
              <a:rPr lang="en-US" sz="1800" dirty="0"/>
              <a:t>A lot of water was found in 403 and upstream. After a walkthrough the pump by 324 was found dead. Verified with FIRUS alarms as well. </a:t>
            </a:r>
          </a:p>
          <a:p>
            <a:pPr>
              <a:buFontTx/>
              <a:buChar char="-"/>
            </a:pPr>
            <a:r>
              <a:rPr lang="en-US" sz="1800" dirty="0"/>
              <a:t>Duty mechanic (and then Duty Electrician) were notified</a:t>
            </a:r>
          </a:p>
          <a:p>
            <a:pPr lvl="1">
              <a:buFontTx/>
              <a:buChar char="-"/>
            </a:pPr>
            <a:r>
              <a:rPr lang="en-US" sz="1600" u="sng" dirty="0"/>
              <a:t>Re-group – after 9am</a:t>
            </a:r>
          </a:p>
          <a:p>
            <a:pPr marL="0" indent="0">
              <a:buNone/>
            </a:pPr>
            <a:r>
              <a:rPr lang="en-US" sz="1800" b="1" dirty="0">
                <a:solidFill>
                  <a:schemeClr val="accent6"/>
                </a:solidFill>
              </a:rPr>
              <a:t>     Miscellaneous work</a:t>
            </a:r>
            <a:endParaRPr lang="en-US" sz="1800" dirty="0"/>
          </a:p>
          <a:p>
            <a:pPr>
              <a:buFontTx/>
              <a:buChar char="-"/>
            </a:pPr>
            <a:r>
              <a:rPr lang="en-US" sz="1800" dirty="0"/>
              <a:t>Orange hose in 336 has a bubble and needs work</a:t>
            </a:r>
          </a:p>
          <a:p>
            <a:pPr lvl="1">
              <a:buFontTx/>
              <a:buChar char="-"/>
            </a:pPr>
            <a:r>
              <a:rPr lang="en-US" sz="1600" dirty="0"/>
              <a:t>Go around the ring to see if there are any other leaks? – No need as we do not see any significant water loss anywhere in the system</a:t>
            </a:r>
          </a:p>
          <a:p>
            <a:pPr>
              <a:buFontTx/>
              <a:buChar char="-"/>
            </a:pPr>
            <a:endParaRPr lang="en-US" sz="1800" dirty="0"/>
          </a:p>
          <a:p>
            <a:pPr marL="0" indent="0">
              <a:buNone/>
            </a:pPr>
            <a:endParaRPr lang="en-US" sz="800" dirty="0">
              <a:solidFill>
                <a:schemeClr val="accent6"/>
              </a:solidFill>
            </a:endParaRPr>
          </a:p>
        </p:txBody>
      </p:sp>
      <p:sp>
        <p:nvSpPr>
          <p:cNvPr id="3" name="Title 2">
            <a:extLst>
              <a:ext uri="{FF2B5EF4-FFF2-40B4-BE49-F238E27FC236}">
                <a16:creationId xmlns:a16="http://schemas.microsoft.com/office/drawing/2014/main" id="{843EA33A-49F1-478B-BE7F-A5A43E025A4C}"/>
              </a:ext>
            </a:extLst>
          </p:cNvPr>
          <p:cNvSpPr>
            <a:spLocks noGrp="1"/>
          </p:cNvSpPr>
          <p:nvPr>
            <p:ph type="title"/>
          </p:nvPr>
        </p:nvSpPr>
        <p:spPr/>
        <p:txBody>
          <a:bodyPr/>
          <a:lstStyle/>
          <a:p>
            <a:r>
              <a:rPr lang="en-US" dirty="0"/>
              <a:t>Current Status of the Machines</a:t>
            </a:r>
          </a:p>
        </p:txBody>
      </p:sp>
      <p:sp>
        <p:nvSpPr>
          <p:cNvPr id="5" name="Footer Placeholder 4">
            <a:extLst>
              <a:ext uri="{FF2B5EF4-FFF2-40B4-BE49-F238E27FC236}">
                <a16:creationId xmlns:a16="http://schemas.microsoft.com/office/drawing/2014/main" id="{0F566440-BC58-43F4-B1E2-C49B0340A583}"/>
              </a:ext>
            </a:extLst>
          </p:cNvPr>
          <p:cNvSpPr>
            <a:spLocks noGrp="1"/>
          </p:cNvSpPr>
          <p:nvPr>
            <p:ph type="ftr" sz="quarter" idx="3"/>
          </p:nvPr>
        </p:nvSpPr>
        <p:spPr/>
        <p:txBody>
          <a:bodyPr/>
          <a:lstStyle/>
          <a:p>
            <a:pPr>
              <a:defRPr/>
            </a:pPr>
            <a:r>
              <a:rPr lang="en-US" dirty="0"/>
              <a:t>Nino Chelidze I 9am Meeting</a:t>
            </a:r>
            <a:endParaRPr lang="en-US" b="1" dirty="0"/>
          </a:p>
        </p:txBody>
      </p:sp>
      <p:sp>
        <p:nvSpPr>
          <p:cNvPr id="6" name="Slide Number Placeholder 5">
            <a:extLst>
              <a:ext uri="{FF2B5EF4-FFF2-40B4-BE49-F238E27FC236}">
                <a16:creationId xmlns:a16="http://schemas.microsoft.com/office/drawing/2014/main" id="{56BDE9B4-3070-42DD-BCE8-A1DE2BB3672A}"/>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4" name="Date Placeholder 3">
            <a:extLst>
              <a:ext uri="{FF2B5EF4-FFF2-40B4-BE49-F238E27FC236}">
                <a16:creationId xmlns:a16="http://schemas.microsoft.com/office/drawing/2014/main" id="{88292B92-28E6-BC75-6432-66850EC36A72}"/>
              </a:ext>
            </a:extLst>
          </p:cNvPr>
          <p:cNvSpPr>
            <a:spLocks noGrp="1"/>
          </p:cNvSpPr>
          <p:nvPr>
            <p:ph type="dt" sz="half" idx="2"/>
          </p:nvPr>
        </p:nvSpPr>
        <p:spPr/>
        <p:txBody>
          <a:bodyPr/>
          <a:lstStyle/>
          <a:p>
            <a:pPr>
              <a:defRPr/>
            </a:pPr>
            <a:r>
              <a:rPr lang="en-US"/>
              <a:t>03/17/23</a:t>
            </a:r>
            <a:endParaRPr lang="en-US" dirty="0"/>
          </a:p>
        </p:txBody>
      </p:sp>
    </p:spTree>
    <p:extLst>
      <p:ext uri="{BB962C8B-B14F-4D97-AF65-F5344CB8AC3E}">
        <p14:creationId xmlns:p14="http://schemas.microsoft.com/office/powerpoint/2010/main" val="24634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59FB16-7F00-4A9F-A8D3-8D983EDAD1A3}"/>
              </a:ext>
            </a:extLst>
          </p:cNvPr>
          <p:cNvSpPr>
            <a:spLocks noGrp="1"/>
          </p:cNvSpPr>
          <p:nvPr>
            <p:ph idx="1"/>
          </p:nvPr>
        </p:nvSpPr>
        <p:spPr>
          <a:xfrm>
            <a:off x="230543" y="840208"/>
            <a:ext cx="8862237" cy="5532663"/>
          </a:xfrm>
        </p:spPr>
        <p:txBody>
          <a:bodyPr/>
          <a:lstStyle/>
          <a:p>
            <a:pPr marL="0" indent="0">
              <a:buNone/>
            </a:pPr>
            <a:r>
              <a:rPr lang="en-US" sz="1800" b="1" dirty="0">
                <a:solidFill>
                  <a:schemeClr val="accent6"/>
                </a:solidFill>
              </a:rPr>
              <a:t>BNB Water Leak</a:t>
            </a:r>
            <a:endParaRPr lang="en-US" sz="1800" dirty="0"/>
          </a:p>
          <a:p>
            <a:pPr>
              <a:buFontTx/>
              <a:buChar char="-"/>
            </a:pPr>
            <a:r>
              <a:rPr lang="en-US" sz="1800" dirty="0"/>
              <a:t>BNB has a water leak supposedly in target pile</a:t>
            </a:r>
          </a:p>
          <a:p>
            <a:pPr>
              <a:buFontTx/>
              <a:buChar char="-"/>
            </a:pPr>
            <a:r>
              <a:rPr lang="en-US" sz="1800" dirty="0"/>
              <a:t>Fist they isolated MI water from BNB water</a:t>
            </a:r>
          </a:p>
          <a:p>
            <a:pPr>
              <a:buFontTx/>
              <a:buChar char="-"/>
            </a:pPr>
            <a:r>
              <a:rPr lang="en-US" sz="1800" dirty="0"/>
              <a:t>Starting Wednesday, they are trying to isolate individual loops to localize the leak</a:t>
            </a:r>
          </a:p>
          <a:p>
            <a:pPr>
              <a:buFontTx/>
              <a:buChar char="-"/>
            </a:pPr>
            <a:r>
              <a:rPr lang="en-US" sz="1800" dirty="0"/>
              <a:t>Accessed on Wednesday, today and will access again on Monday (March 20)</a:t>
            </a:r>
          </a:p>
          <a:p>
            <a:pPr>
              <a:buFontTx/>
              <a:buChar char="-"/>
            </a:pPr>
            <a:r>
              <a:rPr lang="en-US" sz="1800" dirty="0"/>
              <a:t>After valve manipulation ops rack back in standing by for beam</a:t>
            </a:r>
          </a:p>
          <a:p>
            <a:pPr>
              <a:buFontTx/>
              <a:buChar char="-"/>
            </a:pPr>
            <a:endParaRPr lang="en-US" sz="1800" dirty="0"/>
          </a:p>
          <a:p>
            <a:pPr marL="0" indent="0">
              <a:buNone/>
            </a:pPr>
            <a:r>
              <a:rPr lang="en-US" sz="1800" b="1" dirty="0">
                <a:solidFill>
                  <a:schemeClr val="accent6"/>
                </a:solidFill>
              </a:rPr>
              <a:t>Muon/SY</a:t>
            </a:r>
            <a:endParaRPr lang="en-US" sz="1800" dirty="0"/>
          </a:p>
          <a:p>
            <a:pPr>
              <a:buFontTx/>
              <a:buChar char="-"/>
            </a:pPr>
            <a:r>
              <a:rPr lang="en-US" sz="1800" dirty="0"/>
              <a:t>Remnant system resistivity low</a:t>
            </a:r>
          </a:p>
          <a:p>
            <a:pPr>
              <a:buFontTx/>
              <a:buChar char="-"/>
            </a:pPr>
            <a:r>
              <a:rPr lang="en-US" sz="1800" dirty="0"/>
              <a:t>Muon managed to bring things back up and ran beam on Wednesday through Thursday morning</a:t>
            </a:r>
          </a:p>
          <a:p>
            <a:pPr>
              <a:buFontTx/>
              <a:buChar char="-"/>
            </a:pPr>
            <a:r>
              <a:rPr lang="en-US" sz="1800" dirty="0"/>
              <a:t>Last update from Sue was that it would reach 4 by the mid-late afternoon today (Friday)</a:t>
            </a:r>
          </a:p>
          <a:p>
            <a:pPr>
              <a:buFontTx/>
              <a:buChar char="-"/>
            </a:pPr>
            <a:r>
              <a:rPr lang="en-US" sz="1800" dirty="0"/>
              <a:t>Waiting for CUB sample result to regenerate column II which will help</a:t>
            </a:r>
          </a:p>
          <a:p>
            <a:pPr>
              <a:buFontTx/>
              <a:buChar char="-"/>
            </a:pPr>
            <a:r>
              <a:rPr lang="en-US" sz="1800" dirty="0"/>
              <a:t> </a:t>
            </a:r>
          </a:p>
          <a:p>
            <a:pPr>
              <a:buFontTx/>
              <a:buChar char="-"/>
            </a:pPr>
            <a:r>
              <a:rPr lang="en-US" sz="1800" dirty="0"/>
              <a:t>Enclosure C pump changeout – not known to personnel, will wait for another time</a:t>
            </a:r>
          </a:p>
          <a:p>
            <a:pPr>
              <a:buFontTx/>
              <a:buChar char="-"/>
            </a:pPr>
            <a:endParaRPr lang="en-US" sz="1800" dirty="0"/>
          </a:p>
          <a:p>
            <a:pPr marL="0" indent="0">
              <a:buNone/>
            </a:pPr>
            <a:r>
              <a:rPr lang="en-US" sz="1800" b="1" dirty="0">
                <a:solidFill>
                  <a:schemeClr val="accent6"/>
                </a:solidFill>
              </a:rPr>
              <a:t>     </a:t>
            </a:r>
            <a:endParaRPr lang="en-US" sz="1800" dirty="0"/>
          </a:p>
          <a:p>
            <a:pPr>
              <a:buFontTx/>
              <a:buChar char="-"/>
            </a:pPr>
            <a:endParaRPr lang="en-US" sz="1800" dirty="0"/>
          </a:p>
          <a:p>
            <a:pPr marL="0" indent="0">
              <a:buNone/>
            </a:pPr>
            <a:endParaRPr lang="en-US" sz="800" dirty="0">
              <a:solidFill>
                <a:schemeClr val="accent6"/>
              </a:solidFill>
            </a:endParaRPr>
          </a:p>
        </p:txBody>
      </p:sp>
      <p:sp>
        <p:nvSpPr>
          <p:cNvPr id="3" name="Title 2">
            <a:extLst>
              <a:ext uri="{FF2B5EF4-FFF2-40B4-BE49-F238E27FC236}">
                <a16:creationId xmlns:a16="http://schemas.microsoft.com/office/drawing/2014/main" id="{843EA33A-49F1-478B-BE7F-A5A43E025A4C}"/>
              </a:ext>
            </a:extLst>
          </p:cNvPr>
          <p:cNvSpPr>
            <a:spLocks noGrp="1"/>
          </p:cNvSpPr>
          <p:nvPr>
            <p:ph type="title"/>
          </p:nvPr>
        </p:nvSpPr>
        <p:spPr/>
        <p:txBody>
          <a:bodyPr/>
          <a:lstStyle/>
          <a:p>
            <a:r>
              <a:rPr lang="en-US" dirty="0"/>
              <a:t>Current Status of the Machines</a:t>
            </a:r>
          </a:p>
        </p:txBody>
      </p:sp>
      <p:sp>
        <p:nvSpPr>
          <p:cNvPr id="5" name="Footer Placeholder 4">
            <a:extLst>
              <a:ext uri="{FF2B5EF4-FFF2-40B4-BE49-F238E27FC236}">
                <a16:creationId xmlns:a16="http://schemas.microsoft.com/office/drawing/2014/main" id="{0F566440-BC58-43F4-B1E2-C49B0340A583}"/>
              </a:ext>
            </a:extLst>
          </p:cNvPr>
          <p:cNvSpPr>
            <a:spLocks noGrp="1"/>
          </p:cNvSpPr>
          <p:nvPr>
            <p:ph type="ftr" sz="quarter" idx="3"/>
          </p:nvPr>
        </p:nvSpPr>
        <p:spPr/>
        <p:txBody>
          <a:bodyPr/>
          <a:lstStyle/>
          <a:p>
            <a:pPr>
              <a:defRPr/>
            </a:pPr>
            <a:r>
              <a:rPr lang="en-US" dirty="0"/>
              <a:t>Nino Chelidze I 9am Meeting</a:t>
            </a:r>
            <a:endParaRPr lang="en-US" b="1" dirty="0"/>
          </a:p>
        </p:txBody>
      </p:sp>
      <p:sp>
        <p:nvSpPr>
          <p:cNvPr id="6" name="Slide Number Placeholder 5">
            <a:extLst>
              <a:ext uri="{FF2B5EF4-FFF2-40B4-BE49-F238E27FC236}">
                <a16:creationId xmlns:a16="http://schemas.microsoft.com/office/drawing/2014/main" id="{56BDE9B4-3070-42DD-BCE8-A1DE2BB3672A}"/>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4" name="Date Placeholder 3">
            <a:extLst>
              <a:ext uri="{FF2B5EF4-FFF2-40B4-BE49-F238E27FC236}">
                <a16:creationId xmlns:a16="http://schemas.microsoft.com/office/drawing/2014/main" id="{88292B92-28E6-BC75-6432-66850EC36A72}"/>
              </a:ext>
            </a:extLst>
          </p:cNvPr>
          <p:cNvSpPr>
            <a:spLocks noGrp="1"/>
          </p:cNvSpPr>
          <p:nvPr>
            <p:ph type="dt" sz="half" idx="2"/>
          </p:nvPr>
        </p:nvSpPr>
        <p:spPr/>
        <p:txBody>
          <a:bodyPr/>
          <a:lstStyle/>
          <a:p>
            <a:pPr>
              <a:defRPr/>
            </a:pPr>
            <a:r>
              <a:rPr lang="en-US"/>
              <a:t>03/17/23</a:t>
            </a:r>
            <a:endParaRPr lang="en-US" dirty="0"/>
          </a:p>
        </p:txBody>
      </p:sp>
    </p:spTree>
    <p:extLst>
      <p:ext uri="{BB962C8B-B14F-4D97-AF65-F5344CB8AC3E}">
        <p14:creationId xmlns:p14="http://schemas.microsoft.com/office/powerpoint/2010/main" val="3415458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59FB16-7F00-4A9F-A8D3-8D983EDAD1A3}"/>
              </a:ext>
            </a:extLst>
          </p:cNvPr>
          <p:cNvSpPr>
            <a:spLocks noGrp="1"/>
          </p:cNvSpPr>
          <p:nvPr>
            <p:ph idx="1"/>
          </p:nvPr>
        </p:nvSpPr>
        <p:spPr>
          <a:xfrm>
            <a:off x="230543" y="840208"/>
            <a:ext cx="8862237" cy="5532663"/>
          </a:xfrm>
        </p:spPr>
        <p:txBody>
          <a:bodyPr/>
          <a:lstStyle/>
          <a:p>
            <a:pPr marL="0" indent="0">
              <a:buNone/>
            </a:pPr>
            <a:r>
              <a:rPr lang="en-US" sz="1800" b="1" dirty="0">
                <a:solidFill>
                  <a:schemeClr val="accent6"/>
                </a:solidFill>
              </a:rPr>
              <a:t>Other outstanding work (can possibly be done today)</a:t>
            </a:r>
          </a:p>
          <a:p>
            <a:pPr>
              <a:buFontTx/>
              <a:buChar char="-"/>
            </a:pPr>
            <a:r>
              <a:rPr lang="en-US" sz="1800" dirty="0"/>
              <a:t>MI-10 PS leaking water. Latest repair estimate is 2 hours. </a:t>
            </a:r>
          </a:p>
          <a:p>
            <a:pPr>
              <a:buFontTx/>
              <a:buChar char="-"/>
            </a:pPr>
            <a:r>
              <a:rPr lang="en-US" sz="1800" dirty="0"/>
              <a:t>C4 pumphouse – power down the building to do pump maintenance (affects fire suppression system)</a:t>
            </a:r>
          </a:p>
          <a:p>
            <a:pPr>
              <a:buFontTx/>
              <a:buChar char="-"/>
            </a:pPr>
            <a:endParaRPr lang="en-US" sz="1800" dirty="0"/>
          </a:p>
          <a:p>
            <a:pPr>
              <a:buFontTx/>
              <a:buChar char="-"/>
            </a:pPr>
            <a:r>
              <a:rPr lang="en-US" sz="1800" dirty="0"/>
              <a:t>BNB water leak – Accessed MI12 on Monday to close off a few valves – observing the leak rate change</a:t>
            </a:r>
          </a:p>
          <a:p>
            <a:pPr>
              <a:buFontTx/>
              <a:buChar char="-"/>
            </a:pPr>
            <a:endParaRPr lang="en-US" sz="1800" dirty="0"/>
          </a:p>
          <a:p>
            <a:pPr>
              <a:buFontTx/>
              <a:buChar char="-"/>
            </a:pPr>
            <a:r>
              <a:rPr lang="en-US" sz="1800" dirty="0"/>
              <a:t>MS2 LCW system off – fluids group need to confirm the leak(s) are repaired</a:t>
            </a:r>
          </a:p>
          <a:p>
            <a:pPr marL="0" indent="0">
              <a:buNone/>
            </a:pPr>
            <a:endParaRPr lang="en-US" sz="1800" dirty="0"/>
          </a:p>
          <a:p>
            <a:pPr>
              <a:buFontTx/>
              <a:buChar char="-"/>
            </a:pPr>
            <a:r>
              <a:rPr lang="en-US" sz="1800" dirty="0"/>
              <a:t>Proton studies March 22 – not clear – experiment changeover</a:t>
            </a:r>
          </a:p>
          <a:p>
            <a:pPr>
              <a:buFontTx/>
              <a:buChar char="-"/>
            </a:pPr>
            <a:r>
              <a:rPr lang="en-US" sz="1800" dirty="0"/>
              <a:t>MINOS electrical panel work</a:t>
            </a:r>
          </a:p>
          <a:p>
            <a:pPr>
              <a:buFontTx/>
              <a:buChar char="-"/>
            </a:pPr>
            <a:r>
              <a:rPr lang="en-US" sz="1800" dirty="0"/>
              <a:t>F sector vacuum work – should start today </a:t>
            </a:r>
          </a:p>
          <a:p>
            <a:pPr marL="0" indent="0">
              <a:buNone/>
            </a:pPr>
            <a:r>
              <a:rPr lang="en-US" sz="1800" b="1" dirty="0">
                <a:solidFill>
                  <a:schemeClr val="accent6"/>
                </a:solidFill>
              </a:rPr>
              <a:t>     </a:t>
            </a:r>
            <a:endParaRPr lang="en-US" sz="1800" dirty="0"/>
          </a:p>
          <a:p>
            <a:pPr>
              <a:buFontTx/>
              <a:buChar char="-"/>
            </a:pPr>
            <a:endParaRPr lang="en-US" sz="1800" dirty="0"/>
          </a:p>
          <a:p>
            <a:pPr marL="0" indent="0">
              <a:buNone/>
            </a:pPr>
            <a:endParaRPr lang="en-US" sz="800" dirty="0">
              <a:solidFill>
                <a:schemeClr val="accent6"/>
              </a:solidFill>
            </a:endParaRPr>
          </a:p>
        </p:txBody>
      </p:sp>
      <p:sp>
        <p:nvSpPr>
          <p:cNvPr id="3" name="Title 2">
            <a:extLst>
              <a:ext uri="{FF2B5EF4-FFF2-40B4-BE49-F238E27FC236}">
                <a16:creationId xmlns:a16="http://schemas.microsoft.com/office/drawing/2014/main" id="{843EA33A-49F1-478B-BE7F-A5A43E025A4C}"/>
              </a:ext>
            </a:extLst>
          </p:cNvPr>
          <p:cNvSpPr>
            <a:spLocks noGrp="1"/>
          </p:cNvSpPr>
          <p:nvPr>
            <p:ph type="title"/>
          </p:nvPr>
        </p:nvSpPr>
        <p:spPr/>
        <p:txBody>
          <a:bodyPr/>
          <a:lstStyle/>
          <a:p>
            <a:r>
              <a:rPr lang="en-US" dirty="0"/>
              <a:t>Current Status of the Machines</a:t>
            </a:r>
          </a:p>
        </p:txBody>
      </p:sp>
      <p:sp>
        <p:nvSpPr>
          <p:cNvPr id="5" name="Footer Placeholder 4">
            <a:extLst>
              <a:ext uri="{FF2B5EF4-FFF2-40B4-BE49-F238E27FC236}">
                <a16:creationId xmlns:a16="http://schemas.microsoft.com/office/drawing/2014/main" id="{0F566440-BC58-43F4-B1E2-C49B0340A583}"/>
              </a:ext>
            </a:extLst>
          </p:cNvPr>
          <p:cNvSpPr>
            <a:spLocks noGrp="1"/>
          </p:cNvSpPr>
          <p:nvPr>
            <p:ph type="ftr" sz="quarter" idx="3"/>
          </p:nvPr>
        </p:nvSpPr>
        <p:spPr/>
        <p:txBody>
          <a:bodyPr/>
          <a:lstStyle/>
          <a:p>
            <a:pPr>
              <a:defRPr/>
            </a:pPr>
            <a:r>
              <a:rPr lang="en-US" dirty="0"/>
              <a:t>Nino Chelidze I 9am Meeting</a:t>
            </a:r>
            <a:endParaRPr lang="en-US" b="1" dirty="0"/>
          </a:p>
        </p:txBody>
      </p:sp>
      <p:sp>
        <p:nvSpPr>
          <p:cNvPr id="6" name="Slide Number Placeholder 5">
            <a:extLst>
              <a:ext uri="{FF2B5EF4-FFF2-40B4-BE49-F238E27FC236}">
                <a16:creationId xmlns:a16="http://schemas.microsoft.com/office/drawing/2014/main" id="{56BDE9B4-3070-42DD-BCE8-A1DE2BB3672A}"/>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4" name="Date Placeholder 3">
            <a:extLst>
              <a:ext uri="{FF2B5EF4-FFF2-40B4-BE49-F238E27FC236}">
                <a16:creationId xmlns:a16="http://schemas.microsoft.com/office/drawing/2014/main" id="{88292B92-28E6-BC75-6432-66850EC36A72}"/>
              </a:ext>
            </a:extLst>
          </p:cNvPr>
          <p:cNvSpPr>
            <a:spLocks noGrp="1"/>
          </p:cNvSpPr>
          <p:nvPr>
            <p:ph type="dt" sz="half" idx="2"/>
          </p:nvPr>
        </p:nvSpPr>
        <p:spPr/>
        <p:txBody>
          <a:bodyPr/>
          <a:lstStyle/>
          <a:p>
            <a:pPr>
              <a:defRPr/>
            </a:pPr>
            <a:r>
              <a:rPr lang="en-US"/>
              <a:t>03/17/23</a:t>
            </a:r>
            <a:endParaRPr lang="en-US" dirty="0"/>
          </a:p>
        </p:txBody>
      </p:sp>
    </p:spTree>
    <p:extLst>
      <p:ext uri="{BB962C8B-B14F-4D97-AF65-F5344CB8AC3E}">
        <p14:creationId xmlns:p14="http://schemas.microsoft.com/office/powerpoint/2010/main" val="3480022437"/>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Fermilab_PowerPoint_Template_090915</Template>
  <TotalTime>44592</TotalTime>
  <Words>586</Words>
  <Application>Microsoft Macintosh PowerPoint</Application>
  <PresentationFormat>On-screen Show (4:3)</PresentationFormat>
  <Paragraphs>79</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Helvetica</vt:lpstr>
      <vt:lpstr>Fermilab_PPT_090815</vt:lpstr>
      <vt:lpstr>PowerPoint Presentation</vt:lpstr>
      <vt:lpstr>Current Status of the Machines</vt:lpstr>
      <vt:lpstr>Current Status of the Machines</vt:lpstr>
      <vt:lpstr>Current Status of the Machines</vt:lpstr>
      <vt:lpstr>Current Status of the Machines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Consolato Gattuso x6331 08022N</dc:creator>
  <cp:lastModifiedBy>Nino Chelidze</cp:lastModifiedBy>
  <cp:revision>447</cp:revision>
  <cp:lastPrinted>2018-06-08T12:53:17Z</cp:lastPrinted>
  <dcterms:created xsi:type="dcterms:W3CDTF">2016-03-03T19:44:14Z</dcterms:created>
  <dcterms:modified xsi:type="dcterms:W3CDTF">2023-03-17T20:46:55Z</dcterms:modified>
</cp:coreProperties>
</file>