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4" r:id="rId5"/>
    <p:sldId id="261" r:id="rId6"/>
    <p:sldId id="260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A00"/>
    <a:srgbClr val="00FF00"/>
    <a:srgbClr val="00FFFF"/>
    <a:srgbClr val="FFFF00"/>
    <a:srgbClr val="FF5555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84" autoAdjust="0"/>
  </p:normalViewPr>
  <p:slideViewPr>
    <p:cSldViewPr snapToGrid="0" snapToObjects="1" showGuides="1">
      <p:cViewPr varScale="1">
        <p:scale>
          <a:sx n="99" d="100"/>
          <a:sy n="99" d="100"/>
        </p:scale>
        <p:origin x="1926" y="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16024" t="41962" r="5197" b="24135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8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7669" y="6504213"/>
            <a:ext cx="79368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9" r:id="rId2"/>
    <p:sldLayoutId id="2147484123" r:id="rId3"/>
    <p:sldLayoutId id="2147484124" r:id="rId4"/>
    <p:sldLayoutId id="2147484125" r:id="rId5"/>
    <p:sldLayoutId id="2147484126" r:id="rId6"/>
    <p:sldLayoutId id="2147484128" r:id="rId7"/>
    <p:sldLayoutId id="2147484127" r:id="rId8"/>
    <p:sldLayoutId id="2147484104" r:id="rId9"/>
    <p:sldLayoutId id="2147484105" r:id="rId10"/>
    <p:sldLayoutId id="2147484120" r:id="rId11"/>
    <p:sldLayoutId id="2147484103" r:id="rId12"/>
    <p:sldLayoutId id="2147484122" r:id="rId13"/>
    <p:sldLayoutId id="2147484116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906C9-27F5-4A0E-94BB-80F524E2F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Steve Boi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D4AE8-B26A-4FEB-8502-F9C5D9B9C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Muon Campus Report - 03/17/2023</a:t>
            </a:r>
          </a:p>
        </p:txBody>
      </p:sp>
    </p:spTree>
    <p:extLst>
      <p:ext uri="{BB962C8B-B14F-4D97-AF65-F5344CB8AC3E}">
        <p14:creationId xmlns:p14="http://schemas.microsoft.com/office/powerpoint/2010/main" val="280622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FEDF0B-13B8-42CC-BD2F-AA6E5076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52248"/>
          </a:xfrm>
        </p:spPr>
        <p:txBody>
          <a:bodyPr/>
          <a:lstStyle/>
          <a:p>
            <a:r>
              <a:rPr lang="en-US" dirty="0"/>
              <a:t>Beam down for Linac repair and Remnant LCW system recovery.</a:t>
            </a:r>
          </a:p>
          <a:p>
            <a:r>
              <a:rPr lang="en-US" dirty="0"/>
              <a:t>F17 Vacuum problems worsened</a:t>
            </a:r>
          </a:p>
          <a:p>
            <a:r>
              <a:rPr lang="en-US" dirty="0"/>
              <a:t>Wednesday:</a:t>
            </a:r>
          </a:p>
          <a:p>
            <a:pPr lvl="1"/>
            <a:r>
              <a:rPr lang="en-US" dirty="0"/>
              <a:t>Remnant LCW conductivity reached acceptable level, powered up M1 and P2 lines without issue.</a:t>
            </a:r>
          </a:p>
          <a:p>
            <a:pPr lvl="1"/>
            <a:r>
              <a:rPr lang="en-US" dirty="0"/>
              <a:t>Swapped out a rad detector in downstream M4 line.</a:t>
            </a:r>
          </a:p>
          <a:p>
            <a:pPr lvl="1"/>
            <a:r>
              <a:rPr lang="en-US" dirty="0"/>
              <a:t>Mu2e studies.</a:t>
            </a:r>
          </a:p>
          <a:p>
            <a:pPr lvl="1"/>
            <a:r>
              <a:rPr lang="en-US" dirty="0"/>
              <a:t>Beam to g-2 overnight (special off momentum run).</a:t>
            </a:r>
          </a:p>
          <a:p>
            <a:r>
              <a:rPr lang="en-US" dirty="0"/>
              <a:t>Thursday:</a:t>
            </a:r>
          </a:p>
          <a:p>
            <a:pPr lvl="1"/>
            <a:r>
              <a:rPr lang="en-US" dirty="0"/>
              <a:t>Mu2e studies planned – cancelled for </a:t>
            </a:r>
            <a:r>
              <a:rPr lang="en-US" dirty="0" err="1"/>
              <a:t>Linac</a:t>
            </a:r>
            <a:r>
              <a:rPr lang="en-US" dirty="0"/>
              <a:t> repair.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Beam to g-2 when available.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3AB5C6-29CD-4155-B7FB-966B9C3B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Issues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7CECE-418E-48D0-BC97-91502730D5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7D1035-F01C-4E4F-A80B-118B593F7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C8E56C-B153-4CD5-8ECF-53981E260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6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BB3272-2467-4535-A97E-5EB46928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29788" y="1081864"/>
            <a:ext cx="6046042" cy="483873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C16110-2D17-40B9-8145-AA1DDD6D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g-2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530F0-2B74-41DB-B872-3C900DA46A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9AE77-92B7-4A9D-9206-B93CA9D01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6F34F-FC70-4895-9564-75EE06531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5A4CF-AFF2-4517-9507-E0A2A212E993}"/>
                  </a:ext>
                </a:extLst>
              </p:cNvPr>
              <p:cNvSpPr txBox="1"/>
              <p:nvPr/>
            </p:nvSpPr>
            <p:spPr>
              <a:xfrm>
                <a:off x="6277019" y="1608405"/>
                <a:ext cx="279986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FF00"/>
                    </a:solidFill>
                  </a:rPr>
                  <a:t>Protons to AP0 Target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5555"/>
                    </a:solidFill>
                  </a:rPr>
                  <a:t>g-2 Calorimeter-Tagged Muon Decays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24 </m:t>
                        </m:r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𝑐𝑎𝑙𝑜𝑠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555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5555"/>
                    </a:solidFill>
                  </a:rPr>
                  <a:t>)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  <a:effectLst>
                      <a:glow rad="114300">
                        <a:schemeClr val="accent6">
                          <a:lumMod val="50000"/>
                          <a:alpha val="40000"/>
                        </a:schemeClr>
                      </a:glow>
                    </a:effectLst>
                  </a:rPr>
                  <a:t>g-2 T0 Detector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FFFF"/>
                    </a:solidFill>
                  </a:rPr>
                  <a:t>Delivery Ring Abort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5A4CF-AFF2-4517-9507-E0A2A212E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19" y="1608405"/>
                <a:ext cx="2799869" cy="3785652"/>
              </a:xfrm>
              <a:prstGeom prst="rect">
                <a:avLst/>
              </a:prstGeom>
              <a:blipFill>
                <a:blip r:embed="rId3"/>
                <a:stretch>
                  <a:fillRect l="-5447" t="-1288" r="-5229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1C9AA3-3137-D33A-D0F6-AEBC3A154115}"/>
              </a:ext>
            </a:extLst>
          </p:cNvPr>
          <p:cNvSpPr txBox="1"/>
          <p:nvPr/>
        </p:nvSpPr>
        <p:spPr>
          <a:xfrm rot="16200000">
            <a:off x="4577556" y="3213651"/>
            <a:ext cx="989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Linac</a:t>
            </a:r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5D486-976A-8CBD-8CAE-83D16F227D08}"/>
              </a:ext>
            </a:extLst>
          </p:cNvPr>
          <p:cNvSpPr txBox="1"/>
          <p:nvPr/>
        </p:nvSpPr>
        <p:spPr>
          <a:xfrm rot="16200000">
            <a:off x="1977403" y="2890487"/>
            <a:ext cx="1411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Linac</a:t>
            </a:r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 Work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+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Remnant LCW</a:t>
            </a:r>
            <a:b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</a:br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accent6">
                      <a:lumMod val="50000"/>
                      <a:alpha val="72000"/>
                    </a:schemeClr>
                  </a:glow>
                </a:effectLst>
              </a:rPr>
              <a:t>System Recovery</a:t>
            </a:r>
          </a:p>
        </p:txBody>
      </p:sp>
    </p:spTree>
    <p:extLst>
      <p:ext uri="{BB962C8B-B14F-4D97-AF65-F5344CB8AC3E}">
        <p14:creationId xmlns:p14="http://schemas.microsoft.com/office/powerpoint/2010/main" val="23103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6FEF64-060E-4CFF-9100-6277978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F17 Vacuum  (2 weeks)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3947-0DDC-4E18-B66A-743AA2E34A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F6FAA-89AC-42AA-96AE-6C1DC1DD5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4215-5F1C-4B29-9CE3-0BFB9FF24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C4566119-55E6-4146-B450-106A04D0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33" y="726226"/>
            <a:ext cx="6696174" cy="53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23B94B-EF93-33C3-6A49-729424F40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7" y="1142997"/>
            <a:ext cx="6857999" cy="4571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02B25A-1DB5-40F9-A178-FE879311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Protons on Target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27B5-09C0-48C9-9B40-73D0E38061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7F37-09D7-4388-8268-3DE4B1C0B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E56FB-0074-4EA8-AB34-1217B751F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6F3170-5DFE-5581-7288-8ECC312E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D21A82-E813-4757-9C03-C20EFBD4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Protons on Target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C124A-CEB7-4024-8A64-1960162BA2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D1088-FE25-4B6B-80AA-474342FA4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A71F-5093-4377-AD86-D4F06AFD0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8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CF371B-E9CC-4CD0-8114-F4C1BDF9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9BBF0-7334-4373-BC56-1FBCE18CAE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DA56-D1F1-4271-95ED-ADCA8E82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A13E-7893-461D-9518-AF2B6AC3D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2" name="Picture 4" descr="CTAG cumulative loading, please wait...">
            <a:extLst>
              <a:ext uri="{FF2B5EF4-FFF2-40B4-BE49-F238E27FC236}">
                <a16:creationId xmlns:a16="http://schemas.microsoft.com/office/drawing/2014/main" id="{EF7562FB-2F02-F01F-8470-C69AD66B5F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9565"/>
            <a:ext cx="8672513" cy="49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0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TAG cumulative loading, please wait...">
            <a:extLst>
              <a:ext uri="{FF2B5EF4-FFF2-40B4-BE49-F238E27FC236}">
                <a16:creationId xmlns:a16="http://schemas.microsoft.com/office/drawing/2014/main" id="{ED20C057-9410-817B-7A38-ADCC7FC09D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70" y="1306667"/>
            <a:ext cx="5852172" cy="43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34D0D0-B06B-4CA3-8DA7-907A3A4E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6095-DE97-422C-8E80-E0CA060C35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B448-450D-4B78-AC52-5C0108115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CE75-CF2F-43E4-A5D8-06DC09612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5A528-CA44-4D76-938E-21D87D6A12CB}"/>
              </a:ext>
            </a:extLst>
          </p:cNvPr>
          <p:cNvSpPr txBox="1"/>
          <p:nvPr/>
        </p:nvSpPr>
        <p:spPr>
          <a:xfrm>
            <a:off x="6096798" y="3429000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A00"/>
                </a:solidFill>
              </a:rPr>
              <a:t>2.19 BNL</a:t>
            </a:r>
          </a:p>
        </p:txBody>
      </p:sp>
    </p:spTree>
    <p:extLst>
      <p:ext uri="{BB962C8B-B14F-4D97-AF65-F5344CB8AC3E}">
        <p14:creationId xmlns:p14="http://schemas.microsoft.com/office/powerpoint/2010/main" val="270296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1FA3B-62DF-4941-B84E-C6F7F53C6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 studies</a:t>
            </a:r>
          </a:p>
          <a:p>
            <a:pPr lvl="1"/>
            <a:r>
              <a:rPr lang="en-US" dirty="0"/>
              <a:t>Prepare DR for resonant extraction with ESS2 only.</a:t>
            </a:r>
          </a:p>
          <a:p>
            <a:pPr lvl="2"/>
            <a:r>
              <a:rPr lang="en-US" dirty="0"/>
              <a:t>BPM commissioning.</a:t>
            </a:r>
          </a:p>
          <a:p>
            <a:pPr lvl="2"/>
            <a:r>
              <a:rPr lang="en-US" dirty="0"/>
              <a:t>ESS conditioning.</a:t>
            </a:r>
          </a:p>
          <a:p>
            <a:pPr lvl="2"/>
            <a:r>
              <a:rPr lang="en-US" b="1" dirty="0"/>
              <a:t>Resonant Extraction</a:t>
            </a:r>
            <a:r>
              <a:rPr lang="en-US" dirty="0"/>
              <a:t>.</a:t>
            </a:r>
          </a:p>
          <a:p>
            <a:r>
              <a:rPr lang="en-US" dirty="0"/>
              <a:t>Shared g-2 running and Mu2e commissioning.</a:t>
            </a:r>
          </a:p>
          <a:p>
            <a:r>
              <a:rPr lang="en-US" dirty="0"/>
              <a:t>Repair vacuum at F17 when time appropriate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84DF6-0C6D-4616-8A56-1577CCBC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Prospects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A0ED-2BB1-4473-A374-D614266BE6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03/17/2023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6998-921F-4067-A376-98241DBB9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Muon Campus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85C5-690B-4BC5-8A66-A2F1E2B4E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1860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FNAL_PowerPoint_4x3-seasons_010521</Template>
  <TotalTime>3179</TotalTime>
  <Words>213</Words>
  <Application>Microsoft Office PowerPoint</Application>
  <PresentationFormat>On-screen Show (4:3)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Helvetica</vt:lpstr>
      <vt:lpstr>Fermilab_PPT_090815</vt:lpstr>
      <vt:lpstr>PowerPoint Presentation</vt:lpstr>
      <vt:lpstr>Overview and Issues</vt:lpstr>
      <vt:lpstr>Beam to g-2</vt:lpstr>
      <vt:lpstr>F17 Vacuum  (2 weeks)</vt:lpstr>
      <vt:lpstr>g-2 Protons on Target</vt:lpstr>
      <vt:lpstr>g-2 Protons on Target</vt:lpstr>
      <vt:lpstr>g-2 Performance</vt:lpstr>
      <vt:lpstr>g-2 Performance</vt:lpstr>
      <vt:lpstr>Future Prospects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Boi</dc:creator>
  <cp:lastModifiedBy>Gerald E Annala</cp:lastModifiedBy>
  <cp:revision>48</cp:revision>
  <cp:lastPrinted>2014-01-20T19:40:21Z</cp:lastPrinted>
  <dcterms:created xsi:type="dcterms:W3CDTF">2022-03-03T20:48:50Z</dcterms:created>
  <dcterms:modified xsi:type="dcterms:W3CDTF">2023-03-17T12:52:17Z</dcterms:modified>
</cp:coreProperties>
</file>