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8" r:id="rId2"/>
    <p:sldId id="3712" r:id="rId3"/>
    <p:sldId id="3783" r:id="rId4"/>
    <p:sldId id="1669" r:id="rId5"/>
    <p:sldId id="3799" r:id="rId6"/>
    <p:sldId id="3796" r:id="rId7"/>
    <p:sldId id="3787" r:id="rId8"/>
    <p:sldId id="3792" r:id="rId9"/>
    <p:sldId id="3794" r:id="rId10"/>
    <p:sldId id="3793" r:id="rId11"/>
    <p:sldId id="3789" r:id="rId12"/>
    <p:sldId id="3795" r:id="rId13"/>
    <p:sldId id="3790" r:id="rId14"/>
    <p:sldId id="3798" r:id="rId15"/>
    <p:sldId id="256" r:id="rId1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748F22-5D20-E8AE-E456-B149CA6225CC}" name="Mitchem, Savannah" initials="MS" userId="S::smitchem@anl.gov::629c9efa-9138-4f43-951d-950e488c1b22" providerId="AD"/>
  <p188:author id="{8443ED59-20C7-4FDF-8DCA-8A14D1AA1C8C}" name="Microsoft Office User" initials="MOU" userId="Microsoft Office User" providerId="None"/>
  <p188:author id="{8190B65D-D9FE-97D9-2A70-C1696908F412}" name="Anderson, Diana D." initials="ADD" userId="S::ddanderson@anl.gov::147d0e23-e954-4737-976f-5be311a12b7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5" autoAdjust="0"/>
    <p:restoredTop sz="62397" autoAdjust="0"/>
  </p:normalViewPr>
  <p:slideViewPr>
    <p:cSldViewPr snapToGrid="0">
      <p:cViewPr varScale="1">
        <p:scale>
          <a:sx n="69" d="100"/>
          <a:sy n="69" d="100"/>
        </p:scale>
        <p:origin x="1158" y="72"/>
      </p:cViewPr>
      <p:guideLst>
        <p:guide orient="horz" pos="2160"/>
        <p:guide pos="3840"/>
      </p:guideLst>
    </p:cSldViewPr>
  </p:slideViewPr>
  <p:notesTextViewPr>
    <p:cViewPr>
      <p:scale>
        <a:sx n="1" d="1"/>
        <a:sy n="1" d="1"/>
      </p:scale>
      <p:origin x="0" y="0"/>
    </p:cViewPr>
  </p:notesTextViewPr>
  <p:notesViewPr>
    <p:cSldViewPr snapToGrid="0">
      <p:cViewPr>
        <p:scale>
          <a:sx n="48" d="100"/>
          <a:sy n="48" d="100"/>
        </p:scale>
        <p:origin x="2752" y="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6350">
              <a:noFill/>
            </a:ln>
          </c:spPr>
          <c:dPt>
            <c:idx val="0"/>
            <c:bubble3D val="0"/>
            <c:spPr>
              <a:solidFill>
                <a:schemeClr val="accent1"/>
              </a:solidFill>
              <a:ln w="6350">
                <a:noFill/>
              </a:ln>
              <a:effectLst/>
            </c:spPr>
            <c:extLst>
              <c:ext xmlns:c16="http://schemas.microsoft.com/office/drawing/2014/chart" uri="{C3380CC4-5D6E-409C-BE32-E72D297353CC}">
                <c16:uniqueId val="{00000001-1C92-2A46-9E8A-2E463F086D31}"/>
              </c:ext>
            </c:extLst>
          </c:dPt>
          <c:dPt>
            <c:idx val="1"/>
            <c:bubble3D val="0"/>
            <c:spPr>
              <a:solidFill>
                <a:schemeClr val="accent5"/>
              </a:solidFill>
              <a:ln w="6350">
                <a:noFill/>
              </a:ln>
              <a:effectLst/>
            </c:spPr>
            <c:extLst>
              <c:ext xmlns:c16="http://schemas.microsoft.com/office/drawing/2014/chart" uri="{C3380CC4-5D6E-409C-BE32-E72D297353CC}">
                <c16:uniqueId val="{00000001-52D8-4D4E-96F3-31739BBBFC97}"/>
              </c:ext>
            </c:extLst>
          </c:dPt>
          <c:dPt>
            <c:idx val="2"/>
            <c:bubble3D val="0"/>
            <c:spPr>
              <a:solidFill>
                <a:schemeClr val="bg2"/>
              </a:solidFill>
              <a:ln w="6350">
                <a:noFill/>
              </a:ln>
              <a:effectLst/>
            </c:spPr>
            <c:extLst>
              <c:ext xmlns:c16="http://schemas.microsoft.com/office/drawing/2014/chart" uri="{C3380CC4-5D6E-409C-BE32-E72D297353CC}">
                <c16:uniqueId val="{00000002-52D8-4D4E-96F3-31739BBBFC97}"/>
              </c:ext>
            </c:extLst>
          </c:dPt>
          <c:dPt>
            <c:idx val="3"/>
            <c:bubble3D val="0"/>
            <c:spPr>
              <a:solidFill>
                <a:schemeClr val="accent4"/>
              </a:solidFill>
              <a:ln w="6350">
                <a:noFill/>
              </a:ln>
              <a:effectLst/>
            </c:spPr>
            <c:extLst>
              <c:ext xmlns:c16="http://schemas.microsoft.com/office/drawing/2014/chart" uri="{C3380CC4-5D6E-409C-BE32-E72D297353CC}">
                <c16:uniqueId val="{00000007-1C92-2A46-9E8A-2E463F086D31}"/>
              </c:ext>
            </c:extLst>
          </c:dPt>
          <c:dPt>
            <c:idx val="4"/>
            <c:bubble3D val="0"/>
            <c:spPr>
              <a:solidFill>
                <a:schemeClr val="accent2"/>
              </a:solidFill>
              <a:ln w="6350">
                <a:noFill/>
              </a:ln>
              <a:effectLst/>
            </c:spPr>
            <c:extLst>
              <c:ext xmlns:c16="http://schemas.microsoft.com/office/drawing/2014/chart" uri="{C3380CC4-5D6E-409C-BE32-E72D297353CC}">
                <c16:uniqueId val="{00000003-52D8-4D4E-96F3-31739BBBFC97}"/>
              </c:ext>
            </c:extLst>
          </c:dPt>
          <c:dPt>
            <c:idx val="5"/>
            <c:bubble3D val="0"/>
            <c:spPr>
              <a:solidFill>
                <a:schemeClr val="tx1"/>
              </a:solidFill>
              <a:ln w="6350">
                <a:noFill/>
              </a:ln>
              <a:effectLst/>
            </c:spPr>
            <c:extLst>
              <c:ext xmlns:c16="http://schemas.microsoft.com/office/drawing/2014/chart" uri="{C3380CC4-5D6E-409C-BE32-E72D297353CC}">
                <c16:uniqueId val="{00000004-52D8-4D4E-96F3-31739BBBFC97}"/>
              </c:ext>
            </c:extLst>
          </c:dPt>
          <c:dPt>
            <c:idx val="6"/>
            <c:bubble3D val="0"/>
            <c:spPr>
              <a:solidFill>
                <a:schemeClr val="tx2"/>
              </a:solidFill>
              <a:ln w="6350">
                <a:noFill/>
              </a:ln>
              <a:effectLst/>
            </c:spPr>
            <c:extLst>
              <c:ext xmlns:c16="http://schemas.microsoft.com/office/drawing/2014/chart" uri="{C3380CC4-5D6E-409C-BE32-E72D297353CC}">
                <c16:uniqueId val="{00000005-52D8-4D4E-96F3-31739BBBFC97}"/>
              </c:ext>
            </c:extLst>
          </c:dPt>
          <c:dPt>
            <c:idx val="7"/>
            <c:bubble3D val="0"/>
            <c:spPr>
              <a:solidFill>
                <a:schemeClr val="accent6"/>
              </a:solidFill>
              <a:ln w="6350">
                <a:noFill/>
              </a:ln>
              <a:effectLst/>
            </c:spPr>
            <c:extLst>
              <c:ext xmlns:c16="http://schemas.microsoft.com/office/drawing/2014/chart" uri="{C3380CC4-5D6E-409C-BE32-E72D297353CC}">
                <c16:uniqueId val="{00000006-52D8-4D4E-96F3-31739BBBFC97}"/>
              </c:ext>
            </c:extLst>
          </c:dPt>
          <c:dPt>
            <c:idx val="8"/>
            <c:bubble3D val="0"/>
            <c:spPr>
              <a:solidFill>
                <a:schemeClr val="bg1">
                  <a:lumMod val="75000"/>
                </a:schemeClr>
              </a:solidFill>
              <a:ln w="6350">
                <a:noFill/>
              </a:ln>
              <a:effectLst/>
            </c:spPr>
            <c:extLst>
              <c:ext xmlns:c16="http://schemas.microsoft.com/office/drawing/2014/chart" uri="{C3380CC4-5D6E-409C-BE32-E72D297353CC}">
                <c16:uniqueId val="{00000007-52D8-4D4E-96F3-31739BBBFC97}"/>
              </c:ext>
            </c:extLst>
          </c:dPt>
          <c:cat>
            <c:strRef>
              <c:f>Sheet1!$A$2:$A$10</c:f>
              <c:strCache>
                <c:ptCount val="4"/>
                <c:pt idx="0">
                  <c:v>1st Qtr</c:v>
                </c:pt>
                <c:pt idx="1">
                  <c:v>2nd Qtr</c:v>
                </c:pt>
                <c:pt idx="2">
                  <c:v>3rd Qtr</c:v>
                </c:pt>
                <c:pt idx="3">
                  <c:v>4th Qtr</c:v>
                </c:pt>
              </c:strCache>
            </c:strRef>
          </c:cat>
          <c:val>
            <c:numRef>
              <c:f>Sheet1!$B$2:$B$10</c:f>
              <c:numCache>
                <c:formatCode>General</c:formatCode>
                <c:ptCount val="9"/>
                <c:pt idx="0">
                  <c:v>83.3</c:v>
                </c:pt>
                <c:pt idx="1">
                  <c:v>35.700000000000003</c:v>
                </c:pt>
                <c:pt idx="2">
                  <c:v>25</c:v>
                </c:pt>
                <c:pt idx="3">
                  <c:v>16.899999999999999</c:v>
                </c:pt>
                <c:pt idx="4">
                  <c:v>16</c:v>
                </c:pt>
                <c:pt idx="5">
                  <c:v>2.1</c:v>
                </c:pt>
                <c:pt idx="6">
                  <c:v>1.7</c:v>
                </c:pt>
                <c:pt idx="7">
                  <c:v>0.8</c:v>
                </c:pt>
                <c:pt idx="8">
                  <c:v>0.6</c:v>
                </c:pt>
              </c:numCache>
            </c:numRef>
          </c:val>
          <c:extLst>
            <c:ext xmlns:c16="http://schemas.microsoft.com/office/drawing/2014/chart" uri="{C3380CC4-5D6E-409C-BE32-E72D297353CC}">
              <c16:uniqueId val="{00000000-52D8-4D4E-96F3-31739BBBFC9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97C18505-E8AA-43E3-9DB2-AE22C7C5EAA3}" type="datetimeFigureOut">
              <a:rPr lang="en-US" smtClean="0"/>
              <a:t>3/20/2023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EE7A063-3FD3-418E-8077-049A4389A9BE}" type="slidenum">
              <a:rPr lang="en-US" smtClean="0"/>
              <a:t>‹#›</a:t>
            </a:fld>
            <a:endParaRPr lang="en-US"/>
          </a:p>
        </p:txBody>
      </p:sp>
    </p:spTree>
    <p:extLst>
      <p:ext uri="{BB962C8B-B14F-4D97-AF65-F5344CB8AC3E}">
        <p14:creationId xmlns:p14="http://schemas.microsoft.com/office/powerpoint/2010/main" val="240362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A7A1A-8011-3A42-91B8-EE1BD44E44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84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Scientists in Argonne’s High Energy Physics (HEP) division investigate the elementary constituents of matter and energy and the nature of space and time through experiment and theoretical investigations. They also develop accelerator, detector and computing tools to enable tomorrow’s science.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division leverages Argonne’s suite of multidisciplinary facilities and equipment to support some of the largest HEP projects in the world, including the Large Hadron Collider’s ATLAS detector,</a:t>
            </a:r>
            <a:r>
              <a:rPr lang="en-US" sz="1200" b="0" i="0" kern="1200" dirty="0">
                <a:solidFill>
                  <a:schemeClr val="tx1"/>
                </a:solidFill>
                <a:effectLst/>
                <a:latin typeface="+mn-lt"/>
                <a:ea typeface="+mn-ea"/>
                <a:cs typeface="+mn-cs"/>
              </a:rPr>
              <a:t> Cosmic Microwave Background experiments at the South Pole Telescope and CMB-S4 and the Legacy Survey of Space and Time (LSST), among others. </a:t>
            </a: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division maintains two state-of-the-art facilities for high energy physics: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Argonne Wakefield Accelerator Facility enables breakthroughs in the development of next-generation particle accelerators.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4 Tesla Magnet Facility reuses a magnetic </a:t>
            </a:r>
            <a:r>
              <a:rPr lang="en-US" dirty="0"/>
              <a:t>r</a:t>
            </a:r>
            <a:r>
              <a:rPr lang="en-US" sz="1200" kern="1200" dirty="0">
                <a:solidFill>
                  <a:schemeClr val="tx1"/>
                </a:solidFill>
                <a:effectLst/>
                <a:latin typeface="+mn-lt"/>
                <a:ea typeface="+mn-ea"/>
                <a:cs typeface="+mn-cs"/>
              </a:rPr>
              <a:t>esonance </a:t>
            </a:r>
            <a:r>
              <a:rPr lang="en-US" dirty="0"/>
              <a:t>i</a:t>
            </a:r>
            <a:r>
              <a:rPr lang="en-US" sz="1200" kern="1200" dirty="0">
                <a:solidFill>
                  <a:schemeClr val="tx1"/>
                </a:solidFill>
                <a:effectLst/>
                <a:latin typeface="+mn-lt"/>
                <a:ea typeface="+mn-ea"/>
                <a:cs typeface="+mn-cs"/>
              </a:rPr>
              <a:t>maging magnet for detector testing and calibration under high magnetic fields. It provides benchmarking for experiments all over the world that are exploring potential physics beyond the Standard Model.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A7A1A-8011-3A42-91B8-EE1BD44E44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572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t>Argonne’s Physics (PHY) division focuses on accelerator R&amp;D, low and medium energy physics and theoretical physics to understand the origin, evolution and structure of matter in the universe.</a:t>
            </a:r>
          </a:p>
          <a:p>
            <a:pPr marL="171450" indent="-171450">
              <a:buFont typeface="Arial" panose="020B0604020202020204" pitchFamily="34" charset="0"/>
              <a:buChar char="•"/>
            </a:pPr>
            <a:endParaRPr lang="en-US" sz="1200" b="0" dirty="0"/>
          </a:p>
          <a:p>
            <a:pPr marL="171450" indent="-171450">
              <a:buFont typeface="Arial" panose="020B0604020202020204" pitchFamily="34" charset="0"/>
              <a:buChar char="•"/>
            </a:pPr>
            <a:r>
              <a:rPr lang="en-US" sz="1200" b="0" dirty="0"/>
              <a:t>PHY operates the Argonne Tandem </a:t>
            </a:r>
            <a:r>
              <a:rPr lang="en-US" sz="1200" b="0" dirty="0" err="1"/>
              <a:t>Linac</a:t>
            </a:r>
            <a:r>
              <a:rPr lang="en-US" sz="1200" b="0" dirty="0"/>
              <a:t> Accelerator System, a DOE Office of Science user facility.</a:t>
            </a:r>
          </a:p>
          <a:p>
            <a:pPr marL="171450" indent="-171450">
              <a:buFont typeface="Arial" panose="020B0604020202020204" pitchFamily="34" charset="0"/>
              <a:buChar char="•"/>
            </a:pPr>
            <a:endParaRPr lang="en-US" sz="1200" b="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division’s research focuses on innovative approaches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Design and fabricate high-intensity ion and electron accelerator systems for cutting-edge physics experiments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Determine the structure of nuclei, both stable and radioactive, found here on Earth and produced in the cosmos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Probe the atomic nucleus in terms of its fundamental constituents and new physics beyond the Standard Model</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A7A1A-8011-3A42-91B8-EE1BD44E44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96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ea typeface="+mn-lt"/>
                <a:cs typeface="+mn-lt"/>
              </a:rPr>
              <a:t>Scientists in Argonne’s Materials Science Division (MSD) pursue a deep fundamental understanding of new materials and systems that will have a lasting impact on science and form strong foundations for the technologies of tomorrow.</a:t>
            </a:r>
          </a:p>
          <a:p>
            <a:pPr marR="0" lvl="0" algn="l" defTabSz="457200" rtl="0" eaLnBrk="1" fontAlgn="auto" latinLnBrk="0" hangingPunct="1">
              <a:lnSpc>
                <a:spcPct val="100000"/>
              </a:lnSpc>
              <a:spcBef>
                <a:spcPts val="0"/>
              </a:spcBef>
              <a:spcAft>
                <a:spcPts val="0"/>
              </a:spcAft>
              <a:buClrTx/>
              <a:buSzTx/>
              <a:tabLst/>
              <a:defRPr/>
            </a:pPr>
            <a:endParaRPr lang="en-US" dirty="0"/>
          </a:p>
          <a:p>
            <a:pPr marL="342900" indent="-342900">
              <a:buFont typeface="Arial" panose="020B0604020202020204" pitchFamily="34" charset="0"/>
              <a:buChar char="•"/>
            </a:pPr>
            <a:r>
              <a:rPr lang="en-US" dirty="0"/>
              <a:t>The MSD research portfolio emphasizes defects and interfaces as a unifying theme for exploring condensed matter physics and materials science.</a:t>
            </a:r>
            <a:r>
              <a:rPr lang="en-US" b="0" i="0" dirty="0">
                <a:solidFill>
                  <a:srgbClr val="333333"/>
                </a:solidFill>
                <a:effectLst/>
                <a:ea typeface="+mn-ea"/>
                <a:cs typeface="+mn-cs"/>
              </a:rPr>
              <a:t> </a:t>
            </a:r>
          </a:p>
          <a:p>
            <a:pPr marL="342900" indent="-342900">
              <a:buFont typeface="Arial" panose="020B0604020202020204" pitchFamily="34" charset="0"/>
              <a:buChar char="•"/>
            </a:pPr>
            <a:endParaRPr lang="en-US" b="0" i="0" dirty="0">
              <a:solidFill>
                <a:srgbClr val="333333"/>
              </a:solidFill>
              <a:effectLst/>
              <a:ea typeface="+mn-ea"/>
              <a:cs typeface="+mn-cs"/>
            </a:endParaRPr>
          </a:p>
          <a:p>
            <a:pPr marL="342900" indent="-342900">
              <a:buFont typeface="Arial" panose="020B0604020202020204" pitchFamily="34" charset="0"/>
              <a:buChar char="•"/>
            </a:pPr>
            <a:r>
              <a:rPr lang="en-US" b="0" i="0" dirty="0">
                <a:solidFill>
                  <a:srgbClr val="333333"/>
                </a:solidFill>
                <a:effectLst/>
                <a:ea typeface="+mn-ea"/>
                <a:cs typeface="+mn-cs"/>
              </a:rPr>
              <a:t>MSD researchers also investigate materials at </a:t>
            </a:r>
            <a:r>
              <a:rPr lang="en-US" dirty="0">
                <a:ea typeface="+mn-lt"/>
                <a:cs typeface="+mn-lt"/>
              </a:rPr>
              <a:t>the quantum level, where individual electrons cooperate to make new energy and information science technologies possible. </a:t>
            </a:r>
          </a:p>
          <a:p>
            <a:pPr marL="342900" indent="-342900">
              <a:buFont typeface="Arial" panose="020B0604020202020204" pitchFamily="34" charset="0"/>
              <a:buChar char="•"/>
            </a:pPr>
            <a:endParaRPr lang="en-US" dirty="0">
              <a:ea typeface="+mn-lt"/>
              <a:cs typeface="+mn-lt"/>
            </a:endParaRPr>
          </a:p>
          <a:p>
            <a:pPr marL="342900" indent="-342900">
              <a:buFont typeface="Arial" panose="020B0604020202020204" pitchFamily="34" charset="0"/>
              <a:buChar char="•"/>
            </a:pPr>
            <a:r>
              <a:rPr lang="en-US" dirty="0"/>
              <a:t>The unique combination of facilities at Argonne contributes to the integration of theoretical, computational and experimental approaches in MSD to yield new insights into material properties and function.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A7A1A-8011-3A42-91B8-EE1BD44E44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24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ea typeface="+mn-lt"/>
                <a:cs typeface="+mn-lt"/>
              </a:rPr>
              <a:t>Researchers in Argonne’s Nanoscience and Technology (NST) division perform world-class nanoscience ranging from fundamental to use-inspired science with connections to industry.</a:t>
            </a:r>
          </a:p>
          <a:p>
            <a:pPr marL="171450" indent="-171450">
              <a:buFont typeface="Arial" panose="020B0604020202020204" pitchFamily="34" charset="0"/>
              <a:buChar char="•"/>
            </a:pPr>
            <a:endParaRPr lang="en-US" sz="1200" b="0" dirty="0">
              <a:ea typeface="+mn-lt"/>
              <a:cs typeface="+mn-lt"/>
            </a:endParaRPr>
          </a:p>
          <a:p>
            <a:pPr marL="171450" indent="-171450">
              <a:buFont typeface="Arial" panose="020B0604020202020204" pitchFamily="34" charset="0"/>
              <a:buChar char="•"/>
            </a:pPr>
            <a:r>
              <a:rPr lang="en-US" sz="1200" b="0" dirty="0">
                <a:ea typeface="+mn-lt"/>
                <a:cs typeface="+mn-lt"/>
              </a:rPr>
              <a:t>NST operates the Center for Nanoscale Materials (CNM), a DOE Office of Science user facility</a:t>
            </a:r>
            <a:r>
              <a:rPr lang="en-US" b="0" i="0" dirty="0">
                <a:solidFill>
                  <a:srgbClr val="333333"/>
                </a:solidFill>
                <a:effectLst/>
                <a:latin typeface="proxima-nova"/>
              </a:rPr>
              <a:t>.</a:t>
            </a:r>
            <a:r>
              <a:rPr lang="en-US" sz="1200" b="0" dirty="0"/>
              <a:t> From X-ray microscopy to cleanroom-based nanofabrication techniques, NST and CNM capabilities provide researchers with a powerful combination of scientific resources found nowhere else.</a:t>
            </a:r>
          </a:p>
          <a:p>
            <a:pPr marL="179070" marR="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200" b="0" kern="1200" baseline="0" dirty="0">
              <a:solidFill>
                <a:schemeClr val="tx1"/>
              </a:solidFill>
              <a:effectLst/>
              <a:latin typeface="+mn-lt"/>
              <a:ea typeface="Arial Hebrew" charset="-79"/>
              <a:cs typeface="Arial Hebrew" charset="-79"/>
            </a:endParaRPr>
          </a:p>
          <a:p>
            <a:pPr marL="179070" marR="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Arial Hebrew" charset="-79"/>
                <a:cs typeface="Arial Hebrew" charset="-79"/>
              </a:rPr>
              <a:t>NST researchers are:</a:t>
            </a:r>
            <a:endParaRPr lang="en-US" sz="1200" b="1" kern="1200" baseline="0" dirty="0">
              <a:solidFill>
                <a:schemeClr val="tx1"/>
              </a:solidFill>
              <a:effectLst/>
              <a:latin typeface="+mn-lt"/>
              <a:ea typeface="Arial Hebrew" charset="-79"/>
              <a:cs typeface="Arial Hebrew" charset="-79"/>
            </a:endParaRPr>
          </a:p>
          <a:p>
            <a:pPr marL="628650" lvl="1" indent="-171450">
              <a:buFont typeface="Arial" panose="020B0604020202020204" pitchFamily="34" charset="0"/>
              <a:buChar char="•"/>
            </a:pPr>
            <a:r>
              <a:rPr lang="en-US" sz="1200" dirty="0">
                <a:ea typeface="+mn-lt"/>
                <a:cs typeface="+mn-lt"/>
              </a:rPr>
              <a:t>Developing capabilities that go beyond off-the-shelf technology to identify, define and develop electron and X-ray microscopy needs</a:t>
            </a:r>
            <a:endParaRPr lang="en-US" sz="1200" dirty="0">
              <a:cs typeface="Arial"/>
            </a:endParaRPr>
          </a:p>
          <a:p>
            <a:pPr marL="628650" lvl="1" indent="-171450">
              <a:buFont typeface="Arial" panose="020B0604020202020204" pitchFamily="34" charset="0"/>
              <a:buChar char="•"/>
            </a:pPr>
            <a:r>
              <a:rPr lang="en-US" sz="1200" dirty="0">
                <a:ea typeface="+mn-lt"/>
                <a:cs typeface="+mn-lt"/>
              </a:rPr>
              <a:t>Fabricating, integrating and manipulating nanostructures to produce working nanofabricated structures</a:t>
            </a:r>
            <a:endParaRPr lang="en-US" sz="1200" dirty="0">
              <a:cs typeface="Arial"/>
            </a:endParaRPr>
          </a:p>
          <a:p>
            <a:pPr marL="628650" lvl="1" indent="-171450">
              <a:buFont typeface="Arial" panose="020B0604020202020204" pitchFamily="34" charset="0"/>
              <a:buChar char="•"/>
            </a:pPr>
            <a:r>
              <a:rPr lang="en-US" sz="1200" dirty="0">
                <a:ea typeface="+mn-lt"/>
                <a:cs typeface="+mn-lt"/>
              </a:rPr>
              <a:t>Using ultra-fast spectroscopy and advanced microscopy to investigate nanoscale properties</a:t>
            </a:r>
            <a:endParaRPr lang="en-US" sz="1200" dirty="0">
              <a:cs typeface="Arial"/>
            </a:endParaRPr>
          </a:p>
          <a:p>
            <a:pPr marL="628650" lvl="1" indent="-171450">
              <a:buFont typeface="Arial" panose="020B0604020202020204" pitchFamily="34" charset="0"/>
              <a:buChar char="•"/>
            </a:pPr>
            <a:r>
              <a:rPr lang="en-US" sz="1200" dirty="0">
                <a:ea typeface="+mn-lt"/>
                <a:cs typeface="+mn-lt"/>
              </a:rPr>
              <a:t>Creating nature-inspired assemblies for energy conversion, transport and sensing</a:t>
            </a:r>
            <a:endParaRPr lang="en-US" sz="1200" dirty="0">
              <a:cs typeface="Arial"/>
            </a:endParaRPr>
          </a:p>
          <a:p>
            <a:pPr marL="628650" lvl="1" indent="-171450">
              <a:buFont typeface="Arial" panose="020B0604020202020204" pitchFamily="34" charset="0"/>
              <a:buChar char="•"/>
            </a:pPr>
            <a:r>
              <a:rPr lang="en-US" sz="1200" dirty="0">
                <a:ea typeface="+mn-lt"/>
                <a:cs typeface="+mn-lt"/>
              </a:rPr>
              <a:t>Using theory, modeling, machine learning and data science to understand and predict nanoscale behavior</a:t>
            </a:r>
            <a:endParaRPr lang="en-US" sz="1200" dirty="0">
              <a:cs typeface="Arial"/>
            </a:endParaRPr>
          </a:p>
          <a:p>
            <a:pPr marL="628650" lvl="1" indent="-171450">
              <a:buFont typeface="Arial" panose="020B0604020202020204" pitchFamily="34" charset="0"/>
              <a:buChar char="•"/>
            </a:pPr>
            <a:r>
              <a:rPr lang="en-US" sz="1200" dirty="0">
                <a:ea typeface="+mn-lt"/>
                <a:cs typeface="+mn-lt"/>
              </a:rPr>
              <a:t>Designing and studying atomic- to meso-scale materials with implications for energy, the environment and quantum information science</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A7A1A-8011-3A42-91B8-EE1BD44E44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997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7A063-3FD3-418E-8077-049A4389A9BE}" type="slidenum">
              <a:rPr lang="en-US" smtClean="0"/>
              <a:t>14</a:t>
            </a:fld>
            <a:endParaRPr lang="en-US"/>
          </a:p>
        </p:txBody>
      </p:sp>
    </p:spTree>
    <p:extLst>
      <p:ext uri="{BB962C8B-B14F-4D97-AF65-F5344CB8AC3E}">
        <p14:creationId xmlns:p14="http://schemas.microsoft.com/office/powerpoint/2010/main" val="137190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A4BB6-14D3-8A4F-96B1-D04B82BC9A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990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a:lnSpc>
                <a:spcPct val="95000"/>
              </a:lnSpc>
              <a:spcBef>
                <a:spcPts val="600"/>
              </a:spcBef>
              <a:buSzPct val="100000"/>
              <a:defRPr sz="1600"/>
            </a:pPr>
            <a:endParaRPr lang="en-US" sz="1200" dirty="0"/>
          </a:p>
        </p:txBody>
      </p:sp>
    </p:spTree>
    <p:extLst>
      <p:ext uri="{BB962C8B-B14F-4D97-AF65-F5344CB8AC3E}">
        <p14:creationId xmlns:p14="http://schemas.microsoft.com/office/powerpoint/2010/main" val="109959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PSE overview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PSE is organized into 5 divisions and contains Argonne’s Collaborative Center for Energy Storage Sciences (ACCESS)</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ACCESS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While not a division, I wanted to call out ACCESS - Argonne’s Collaborative Center on Energy Storage Science, which translates scientific discoveries in energy storage into technologies, bridging PSE and Argonne’s Applied Energy Technology (AET) directorate. </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The focus is primarily on batteries, including Li ion, Li metal, flow batteries and multivalent systems.</a:t>
            </a:r>
          </a:p>
          <a:p>
            <a:pPr marL="0" marR="0">
              <a:lnSpc>
                <a:spcPct val="115000"/>
              </a:lnSpc>
              <a:spcBef>
                <a:spcPts val="0"/>
              </a:spcBef>
              <a:spcAft>
                <a:spcPts val="0"/>
              </a:spcAft>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CSE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The largest division within PSE is the Chemical Sciences and Engineering Division (CSE).</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CSE integrates both basic and applied science. It is a diverse division that spans a wide range of disciplines in chemistry and chemical engineering.</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It is divided into four themes focused on Electrochemical Energy Storage; Actinide, Geochemical and Separation Sciences; Catalysis and Energy Conversion; and Fundamental Interactions.</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CSE has strong programmatic efforts in Energy Storage, Gas-Phase Chemical Physics, Solar Photochemistry and Photosynthesis, Ultrafast X-Ray Science, Heavy Element Chemistry and Separation Science, Solar Photochemistry, Fuel Cells and Catalysis. </a:t>
            </a:r>
          </a:p>
          <a:p>
            <a:pPr marL="0" marR="0">
              <a:lnSpc>
                <a:spcPct val="115000"/>
              </a:lnSpc>
              <a:spcBef>
                <a:spcPts val="0"/>
              </a:spcBef>
              <a:spcAft>
                <a:spcPts val="0"/>
              </a:spcAft>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HEP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Argonne’s High Energy Physics (HEP) division has participation in the Large Hadron Collider. Research also covers:</a:t>
            </a:r>
          </a:p>
          <a:p>
            <a:pPr marL="800100" marR="0" lvl="1"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Cosmology theory and the Cosmic Microwave Background (CMB)</a:t>
            </a:r>
          </a:p>
          <a:p>
            <a:pPr marL="800100" marR="0" lvl="1"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Neutrino and muon science</a:t>
            </a:r>
          </a:p>
          <a:p>
            <a:pPr marL="800100" marR="0" lvl="1"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Particle theory</a:t>
            </a:r>
          </a:p>
          <a:p>
            <a:pPr marL="800100" marR="0" lvl="1"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Particle physics detector R&amp;D</a:t>
            </a:r>
          </a:p>
          <a:p>
            <a:pPr marL="0" marR="0">
              <a:lnSpc>
                <a:spcPct val="115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MSD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Argonne’s core institutional capabilities in condensed matter physics with noted research programs in superconductivity, magnetism and quantum materials sits within our Materials Science Division.</a:t>
            </a:r>
          </a:p>
          <a:p>
            <a:pPr marL="0" marR="0">
              <a:lnSpc>
                <a:spcPct val="115000"/>
              </a:lnSpc>
              <a:spcBef>
                <a:spcPts val="0"/>
              </a:spcBef>
              <a:spcAft>
                <a:spcPts val="0"/>
              </a:spcAft>
              <a:tabLst>
                <a:tab pos="457200" algn="l"/>
              </a:tabLst>
            </a:pPr>
            <a:r>
              <a:rPr lang="en-US" b="1" dirty="0">
                <a:effectLst/>
                <a:latin typeface="Calibri" panose="020F0502020204030204" pitchFamily="34" charset="0"/>
                <a:ea typeface="Calibri" panose="020F0502020204030204" pitchFamily="34" charset="0"/>
                <a:cs typeface="Times New Roman" panose="02020603050405020304" pitchFamily="18" charset="0"/>
              </a:rPr>
              <a:t>NST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The Nanoscience and Technology division operates one of the five DOE-BES national user facilities in nanoscience research – the Center for Nanoscale Materials.</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CNM maintains a large collection of microscopy tools, including both X-ray and electron microscopes.</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CNM has led the directorate’s autonomous discovery work through the establishment of a platform for AI-guided polymer characterization called the </a:t>
            </a:r>
            <a:r>
              <a:rPr lang="en-US" dirty="0" err="1">
                <a:effectLst/>
                <a:latin typeface="Calibri" panose="020F0502020204030204" pitchFamily="34" charset="0"/>
                <a:ea typeface="Calibri" panose="020F0502020204030204" pitchFamily="34" charset="0"/>
                <a:cs typeface="Times New Roman" panose="02020603050405020304" pitchFamily="18" charset="0"/>
              </a:rPr>
              <a:t>Polybot</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CNM also operates a cleanroom that contains a large collection of fabrication and metrology tools and instruments.</a:t>
            </a:r>
          </a:p>
          <a:p>
            <a:pPr marL="0" marR="0">
              <a:lnSpc>
                <a:spcPct val="115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PHY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The Physics Division operates the Argonne Tandem </a:t>
            </a:r>
            <a:r>
              <a:rPr lang="en-US" dirty="0" err="1">
                <a:effectLst/>
                <a:latin typeface="Calibri" panose="020F0502020204030204" pitchFamily="34" charset="0"/>
                <a:ea typeface="Calibri" panose="020F0502020204030204" pitchFamily="34" charset="0"/>
                <a:cs typeface="Times New Roman" panose="02020603050405020304" pitchFamily="18" charset="0"/>
              </a:rPr>
              <a:t>Linac</a:t>
            </a:r>
            <a:r>
              <a:rPr lang="en-US" dirty="0">
                <a:effectLst/>
                <a:latin typeface="Calibri" panose="020F0502020204030204" pitchFamily="34" charset="0"/>
                <a:ea typeface="Calibri" panose="020F0502020204030204" pitchFamily="34" charset="0"/>
                <a:cs typeface="Times New Roman" panose="02020603050405020304" pitchFamily="18" charset="0"/>
              </a:rPr>
              <a:t> Accelerator System (ATLAS), another national user facility. </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ATLAS was the world’s first superconducting LINAC for heavy ions used to study the properties of the nucleus.</a:t>
            </a:r>
          </a:p>
          <a:p>
            <a:pPr marL="342900" marR="0" lvl="0" indent="-342900">
              <a:lnSpc>
                <a:spcPct val="115000"/>
              </a:lnSpc>
              <a:spcBef>
                <a:spcPts val="0"/>
              </a:spcBef>
              <a:spcAft>
                <a:spcPts val="0"/>
              </a:spcAft>
              <a:buFont typeface="Symbol" panose="05050102010706020507" pitchFamily="18" charset="2"/>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Within the Physics Division, the central focus is on nuclear physics, and this is where the production of medical isotopes through photonuclear reactions sits. </a:t>
            </a:r>
          </a:p>
        </p:txBody>
      </p:sp>
    </p:spTree>
    <p:extLst>
      <p:ext uri="{BB962C8B-B14F-4D97-AF65-F5344CB8AC3E}">
        <p14:creationId xmlns:p14="http://schemas.microsoft.com/office/powerpoint/2010/main" val="129342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A7A1A-8011-3A42-91B8-EE1BD44E44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E84DF5DD-2E60-94EB-3A02-23D551BB8936}"/>
              </a:ext>
            </a:extLst>
          </p:cNvPr>
          <p:cNvSpPr>
            <a:spLocks noGrp="1"/>
          </p:cNvSpPr>
          <p:nvPr>
            <p:ph type="body" sz="quarter" idx="3"/>
          </p:nvPr>
        </p:nvSpPr>
        <p:spPr/>
        <p:txBody>
          <a:bodyPr>
            <a:norm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Argonne maintains and operates 6 national user facilities for DOE.</a:t>
            </a:r>
          </a:p>
          <a:p>
            <a:pPr marL="171450" lvl="0" indent="-171450">
              <a:buFont typeface="Arial" panose="020B0604020202020204" pitchFamily="34" charset="0"/>
              <a:buChar char="•"/>
            </a:pPr>
            <a:r>
              <a:rPr lang="en-US" sz="1200" dirty="0">
                <a:effectLst/>
                <a:latin typeface="Calibri"/>
                <a:ea typeface="Calibri" panose="020F0502020204030204" pitchFamily="34" charset="0"/>
                <a:cs typeface="Calibri"/>
              </a:rPr>
              <a:t>Argonne’s unique combination of user facilities enables cutting-edge research that can’t be done anywhere else.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user facilities are big scientific installations used by thousands of researchers from around the world.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PSE hosts and operates two of these user facilities, the Argonne Tandem </a:t>
            </a:r>
            <a:r>
              <a:rPr lang="en-US" sz="1200" dirty="0" err="1">
                <a:effectLst/>
                <a:latin typeface="Calibri" panose="020F0502020204030204" pitchFamily="34" charset="0"/>
                <a:ea typeface="Calibri" panose="020F0502020204030204" pitchFamily="34" charset="0"/>
              </a:rPr>
              <a:t>Linac</a:t>
            </a:r>
            <a:r>
              <a:rPr lang="en-US" sz="1200" dirty="0">
                <a:effectLst/>
                <a:latin typeface="Calibri" panose="020F0502020204030204" pitchFamily="34" charset="0"/>
                <a:ea typeface="Calibri" panose="020F0502020204030204" pitchFamily="34" charset="0"/>
              </a:rPr>
              <a:t> Accelerator System (ATLAS) and </a:t>
            </a:r>
            <a:r>
              <a:rPr lang="en-US" sz="1200" dirty="0">
                <a:effectLst/>
                <a:latin typeface="+mn-lt"/>
                <a:ea typeface="Calibri" panose="020F0502020204030204" pitchFamily="34" charset="0"/>
                <a:cs typeface="Calibri"/>
              </a:rPr>
              <a:t>the </a:t>
            </a:r>
            <a:r>
              <a:rPr lang="en-US" sz="1200" b="0" dirty="0">
                <a:effectLst/>
                <a:latin typeface="+mn-lt"/>
                <a:ea typeface="Calibri" panose="020F0502020204030204" pitchFamily="34" charset="0"/>
                <a:cs typeface="Calibri"/>
              </a:rPr>
              <a:t>Center for Nanoscale Materials (CNM).</a:t>
            </a:r>
            <a:r>
              <a:rPr lang="en-US" sz="1200" b="0" i="0" kern="1200" dirty="0">
                <a:solidFill>
                  <a:schemeClr val="tx1"/>
                </a:solidFill>
                <a:effectLst/>
                <a:latin typeface="Calibri" panose="020F0502020204030204" pitchFamily="34" charset="0"/>
                <a:ea typeface="Calibri" panose="020F0502020204030204" pitchFamily="34" charset="0"/>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unparalleled expertise of the scientific staff at these facilities, combined with their state-of-the-art capabilities, has produced a wide variety of game-changing discoveries and inventions in fields ranging from energy conversion, to quantum information science, to cosmology.</a:t>
            </a:r>
            <a:r>
              <a:rPr lang="en-US" sz="1200" b="0" i="0" kern="1200" dirty="0">
                <a:solidFill>
                  <a:schemeClr val="tx1"/>
                </a:solidFill>
                <a:effectLst/>
                <a:latin typeface="Calibri" panose="020F0502020204030204" pitchFamily="34" charset="0"/>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ATLAS was the world's first superconducting LINAC for heavy ions and is used to study the properties of the nucleus.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CNM is one of five Nanoscale Science Research Centers funded through DOE’s Basic Energy Sciences.</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84379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Throughout Argonne’s history, our research capabilities have grown to enhance our service to science and society. Our strategic initiatives chart critical new directions in that service. </a:t>
            </a:r>
          </a:p>
          <a:p>
            <a:endParaRPr lang="en-US" b="0" i="0" dirty="0">
              <a:effectLst/>
              <a:latin typeface="Arial" panose="020B0604020202020204" pitchFamily="34" charset="0"/>
            </a:endParaRPr>
          </a:p>
          <a:p>
            <a:r>
              <a:rPr lang="en-US" b="0" i="0" dirty="0">
                <a:effectLst/>
                <a:latin typeface="Arial" panose="020B0604020202020204" pitchFamily="34" charset="0"/>
              </a:rPr>
              <a:t>PSE leads or co-leads several of Argonne’s strategic initiatives, which are made up of interdisciplinary teams across all of Argonne’s directorates. The initiatives leverage and build upon Argonne’s expertise and capabilities in the materials, chemical, environmental,</a:t>
            </a:r>
            <a:r>
              <a:rPr lang="en-US" b="0" i="0" dirty="0">
                <a:effectLst/>
                <a:latin typeface="inherit"/>
              </a:rPr>
              <a:t> </a:t>
            </a:r>
            <a:r>
              <a:rPr lang="en-US" b="0" i="0" dirty="0">
                <a:effectLst/>
                <a:latin typeface="Arial" panose="020B0604020202020204" pitchFamily="34" charset="0"/>
              </a:rPr>
              <a:t>biological and computational sciences, coupled with the</a:t>
            </a:r>
            <a:r>
              <a:rPr lang="en-US" b="0" i="0" dirty="0">
                <a:effectLst/>
                <a:latin typeface="inherit"/>
              </a:rPr>
              <a:t> </a:t>
            </a:r>
            <a:r>
              <a:rPr lang="en-US" b="0" i="0" dirty="0">
                <a:effectLst/>
                <a:latin typeface="Arial" panose="020B0604020202020204" pitchFamily="34" charset="0"/>
              </a:rPr>
              <a:t>characterization and computing capabilities of our world-class user facilities. </a:t>
            </a:r>
          </a:p>
          <a:p>
            <a:endParaRPr lang="en-US" dirty="0"/>
          </a:p>
        </p:txBody>
      </p:sp>
      <p:sp>
        <p:nvSpPr>
          <p:cNvPr id="4" name="Slide Number Placeholder 3"/>
          <p:cNvSpPr>
            <a:spLocks noGrp="1"/>
          </p:cNvSpPr>
          <p:nvPr>
            <p:ph type="sldNum" sz="quarter" idx="5"/>
          </p:nvPr>
        </p:nvSpPr>
        <p:spPr/>
        <p:txBody>
          <a:bodyPr/>
          <a:lstStyle/>
          <a:p>
            <a:fld id="{AEE7A063-3FD3-418E-8077-049A4389A9BE}" type="slidenum">
              <a:rPr lang="en-US" smtClean="0"/>
              <a:t>5</a:t>
            </a:fld>
            <a:endParaRPr lang="en-US"/>
          </a:p>
        </p:txBody>
      </p:sp>
    </p:spTree>
    <p:extLst>
      <p:ext uri="{BB962C8B-B14F-4D97-AF65-F5344CB8AC3E}">
        <p14:creationId xmlns:p14="http://schemas.microsoft.com/office/powerpoint/2010/main" val="405437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7A063-3FD3-418E-8077-049A4389A9BE}" type="slidenum">
              <a:rPr lang="en-US" smtClean="0"/>
              <a:t>6</a:t>
            </a:fld>
            <a:endParaRPr lang="en-US"/>
          </a:p>
        </p:txBody>
      </p:sp>
    </p:spTree>
    <p:extLst>
      <p:ext uri="{BB962C8B-B14F-4D97-AF65-F5344CB8AC3E}">
        <p14:creationId xmlns:p14="http://schemas.microsoft.com/office/powerpoint/2010/main" val="187483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7A063-3FD3-418E-8077-049A4389A9BE}" type="slidenum">
              <a:rPr lang="en-US" smtClean="0"/>
              <a:t>7</a:t>
            </a:fld>
            <a:endParaRPr lang="en-US"/>
          </a:p>
        </p:txBody>
      </p:sp>
    </p:spTree>
    <p:extLst>
      <p:ext uri="{BB962C8B-B14F-4D97-AF65-F5344CB8AC3E}">
        <p14:creationId xmlns:p14="http://schemas.microsoft.com/office/powerpoint/2010/main" val="71750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is a catalyst for innovation comprised of scientists and engineers from across Argonne who solve complex energy storage problems through multidisciplinary research.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A7A1A-8011-3A42-91B8-EE1BD44E44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68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a typeface="+mn-lt"/>
                <a:cs typeface="+mn-lt"/>
              </a:rPr>
              <a:t>Argonne’s Chemical Sciences and Engineering division (CSE) provides the nation with breakthroughs in understanding of chemical transformations, energy storage and energy conversion by leveraging unique and world-leading capabilities.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a typeface="+mn-lt"/>
              <a:cs typeface="+mn-l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mn-lt"/>
                <a:cs typeface="+mn-lt"/>
              </a:rPr>
              <a:t>In disciplines ranging from electrical energy storage and fuel cells to solar fuel and separations science, CSE works to revolutionize how we will produce, store and use energy while protecting the environment in the 21</a:t>
            </a:r>
            <a:r>
              <a:rPr lang="en-US" sz="1200" baseline="30000" dirty="0">
                <a:ea typeface="+mn-lt"/>
                <a:cs typeface="+mn-lt"/>
              </a:rPr>
              <a:t>st</a:t>
            </a:r>
            <a:r>
              <a:rPr lang="en-US" sz="1200" dirty="0">
                <a:ea typeface="+mn-lt"/>
                <a:cs typeface="+mn-lt"/>
              </a:rPr>
              <a:t> century.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ea typeface="+mn-lt"/>
              <a:cs typeface="+mn-l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ea typeface="+mn-lt"/>
                <a:cs typeface="+mn-lt"/>
              </a:rPr>
              <a:t>The close coupling of experiment, theory and computational studies with detailed modeling provides a feedback loop to continuously improve understanding as well as translation of knowledge to real world applications.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ea typeface="+mn-lt"/>
              <a:cs typeface="+mn-l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1200" dirty="0">
                <a:solidFill>
                  <a:srgbClr val="C00000"/>
                </a:solidFill>
                <a:effectLst/>
                <a:ea typeface="Calibri" panose="020F0502020204030204" pitchFamily="34" charset="0"/>
              </a:rPr>
              <a:t>We are providing the foundational understanding necessary for predictive modeling and control of the complex, interacting chemical processes relevant to the sustainable production and use of our energy resources.</a:t>
            </a:r>
            <a:endParaRPr lang="en-US" b="0" dirty="0">
              <a:solidFill>
                <a:srgbClr val="C00000"/>
              </a:solidFill>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A7A1A-8011-3A42-91B8-EE1BD44E44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2504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2" name="Picture Placeholder 13">
            <a:extLst>
              <a:ext uri="{FF2B5EF4-FFF2-40B4-BE49-F238E27FC236}">
                <a16:creationId xmlns:a16="http://schemas.microsoft.com/office/drawing/2014/main" id="{4BD79297-CA58-51E5-76BA-96B356C4C53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30" t="10834" r="7775" b="24019"/>
          <a:stretch/>
        </p:blipFill>
        <p:spPr>
          <a:xfrm>
            <a:off x="-1" y="1"/>
            <a:ext cx="12192001" cy="5984919"/>
          </a:xfrm>
          <a:prstGeom prst="rect">
            <a:avLst/>
          </a:prstGeom>
        </p:spPr>
      </p:pic>
      <p:pic>
        <p:nvPicPr>
          <p:cNvPr id="6" name="Picture 2" descr="C:\Users\amiesen\Desktop\anlrgbpptlogo.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9866339" y="6083300"/>
            <a:ext cx="2054459" cy="74011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10" hasCustomPrompt="1"/>
          </p:nvPr>
        </p:nvSpPr>
        <p:spPr>
          <a:xfrm>
            <a:off x="2" y="-14246"/>
            <a:ext cx="12191998" cy="5999163"/>
          </a:xfrm>
          <a:solidFill>
            <a:schemeClr val="accent2">
              <a:alpha val="90000"/>
            </a:schemeClr>
          </a:solidFill>
        </p:spPr>
        <p:txBody>
          <a:bodyPr lIns="457200" tIns="0" bIns="457200" anchor="ctr"/>
          <a:lstStyle>
            <a:lvl1pPr marL="0" indent="0">
              <a:buNone/>
              <a:defRPr sz="3733" b="1" cap="all" baseline="0">
                <a:solidFill>
                  <a:schemeClr val="bg1"/>
                </a:solidFill>
              </a:defRPr>
            </a:lvl1pPr>
          </a:lstStyle>
          <a:p>
            <a:pPr lvl="0"/>
            <a:r>
              <a:rPr lang="en-US" dirty="0"/>
              <a:t>Type in SECTION BREAK TITLE</a:t>
            </a: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3905348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4" name="Text Placeholder 3"/>
          <p:cNvSpPr>
            <a:spLocks noGrp="1"/>
          </p:cNvSpPr>
          <p:nvPr>
            <p:ph type="body" sz="quarter" idx="13"/>
          </p:nvPr>
        </p:nvSpPr>
        <p:spPr>
          <a:xfrm>
            <a:off x="651643" y="5475819"/>
            <a:ext cx="5486400" cy="915835"/>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6288289" y="5475819"/>
            <a:ext cx="5463447" cy="915835"/>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660905" y="1894417"/>
            <a:ext cx="5364480" cy="35814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278733" y="1894417"/>
            <a:ext cx="5364480" cy="35814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1" name="Text Placeholder 5"/>
          <p:cNvSpPr>
            <a:spLocks noGrp="1"/>
          </p:cNvSpPr>
          <p:nvPr>
            <p:ph type="body" sz="quarter" idx="12" hasCustomPrompt="1"/>
          </p:nvPr>
        </p:nvSpPr>
        <p:spPr>
          <a:xfrm>
            <a:off x="609602" y="13465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1693462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902173" y="1889396"/>
            <a:ext cx="5053832"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902173" y="5675246"/>
            <a:ext cx="5120640" cy="585031"/>
          </a:xfrm>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609602" y="13465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6353507" y="1888617"/>
            <a:ext cx="5053832" cy="374415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6353507" y="5674467"/>
            <a:ext cx="5120640" cy="585031"/>
          </a:xfrm>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970606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609602" y="1359249"/>
            <a:ext cx="11163868" cy="485427"/>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61172" y="3806613"/>
            <a:ext cx="3287445" cy="2146611"/>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defRPr sz="1600"/>
            </a:lvl4pPr>
            <a:lvl5pPr marL="1445648" indent="-228594">
              <a:defRPr sz="16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508115" y="3806613"/>
            <a:ext cx="3287445" cy="2146611"/>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defRPr sz="1600"/>
            </a:lvl4pPr>
            <a:lvl5pPr marL="1445648" indent="-228594">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670772" y="1887594"/>
            <a:ext cx="3148325"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4517715" y="1887594"/>
            <a:ext cx="3148325"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8348928" y="3809112"/>
            <a:ext cx="3287445" cy="2146611"/>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defRPr sz="1600"/>
            </a:lvl4pPr>
            <a:lvl5pPr marL="1445648" indent="-228594">
              <a:defRPr sz="16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8358528" y="1890093"/>
            <a:ext cx="3148325" cy="182057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232959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90836" y="1891973"/>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270980" y="1891973"/>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251121" y="1891973"/>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9208029" y="1891973"/>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626534" y="4896695"/>
            <a:ext cx="11246069" cy="1448440"/>
          </a:xfrm>
          <a:noFill/>
        </p:spPr>
        <p:txBody>
          <a:bodyPr lIns="0" tIns="91440"/>
          <a:lstStyle>
            <a:lvl1pPr>
              <a:defRPr sz="2667">
                <a:solidFill>
                  <a:srgbClr val="000000"/>
                </a:solidFill>
              </a:defRPr>
            </a:lvl1pPr>
            <a:lvl2pPr>
              <a:defRPr sz="2667">
                <a:solidFill>
                  <a:srgbClr val="000000"/>
                </a:solidFill>
              </a:defRPr>
            </a:lvl2pPr>
            <a:lvl3pPr>
              <a:defRPr sz="2667">
                <a:solidFill>
                  <a:srgbClr val="000000"/>
                </a:solidFill>
              </a:defRPr>
            </a:lvl3pPr>
            <a:lvl4pPr>
              <a:defRPr sz="2667">
                <a:solidFill>
                  <a:srgbClr val="000000"/>
                </a:solidFill>
              </a:defRPr>
            </a:lvl4pPr>
            <a:lvl5pPr>
              <a:defRPr sz="2667">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609585" rtl="0" eaLnBrk="1" latinLnBrk="0" hangingPunct="1">
              <a:lnSpc>
                <a:spcPct val="95000"/>
              </a:lnSpc>
              <a:spcBef>
                <a:spcPct val="0"/>
              </a:spcBef>
              <a:buNone/>
              <a:defRPr lang="en-US" sz="3733"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90838" y="4169562"/>
            <a:ext cx="2984625" cy="477837"/>
          </a:xfrm>
          <a:noFill/>
        </p:spPr>
        <p:txBody>
          <a:bodyPr lIns="91440" rIns="91440"/>
          <a:lstStyle>
            <a:lvl1pPr marL="0" indent="0">
              <a:lnSpc>
                <a:spcPct val="95000"/>
              </a:lnSpc>
              <a:buNone/>
              <a:defRPr sz="16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3256794" y="4169562"/>
            <a:ext cx="2984625" cy="477837"/>
          </a:xfrm>
          <a:noFill/>
        </p:spPr>
        <p:txBody>
          <a:bodyPr lIns="91440" rIns="91440"/>
          <a:lstStyle>
            <a:lvl1pPr marL="0" indent="0">
              <a:lnSpc>
                <a:spcPct val="95000"/>
              </a:lnSpc>
              <a:buNone/>
              <a:defRPr sz="16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6241420" y="4169562"/>
            <a:ext cx="2984625" cy="477837"/>
          </a:xfrm>
          <a:noFill/>
        </p:spPr>
        <p:txBody>
          <a:bodyPr lIns="91440" rIns="91440"/>
          <a:lstStyle>
            <a:lvl1pPr marL="0" indent="0">
              <a:lnSpc>
                <a:spcPct val="95000"/>
              </a:lnSpc>
              <a:buNone/>
              <a:defRPr sz="16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9207377" y="4169562"/>
            <a:ext cx="2984625" cy="477837"/>
          </a:xfrm>
          <a:noFill/>
        </p:spPr>
        <p:txBody>
          <a:bodyPr lIns="91440" rIns="91440"/>
          <a:lstStyle>
            <a:lvl1pPr marL="0" indent="0">
              <a:lnSpc>
                <a:spcPct val="95000"/>
              </a:lnSpc>
              <a:buNone/>
              <a:defRPr sz="16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609602" y="1359249"/>
            <a:ext cx="11163868" cy="499715"/>
          </a:xfrm>
          <a:ln>
            <a:noFill/>
          </a:ln>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1684445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609602" y="1359250"/>
            <a:ext cx="11163868" cy="276999"/>
          </a:xfrm>
          <a:ln>
            <a:noFill/>
          </a:ln>
        </p:spPr>
        <p:txBody>
          <a:bodyPr bIns="0">
            <a:norm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4" name="TextBox 13"/>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5" name="Picture Placeholder 4"/>
          <p:cNvSpPr>
            <a:spLocks noGrp="1" noChangeAspect="1"/>
          </p:cNvSpPr>
          <p:nvPr>
            <p:ph type="pic" sz="quarter" idx="15" hasCustomPrompt="1"/>
          </p:nvPr>
        </p:nvSpPr>
        <p:spPr>
          <a:xfrm>
            <a:off x="649916" y="1894418"/>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649916" y="3763178"/>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6549909" y="1894418"/>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6549909" y="3763178"/>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649916" y="4130201"/>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649916" y="6003566"/>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6549909" y="4130201"/>
            <a:ext cx="5053832" cy="1844567"/>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6549909" y="6007357"/>
            <a:ext cx="5120640" cy="368183"/>
          </a:xfrm>
          <a:ln>
            <a:noFill/>
          </a:ln>
        </p:spPr>
        <p:txBody>
          <a:bodyPr bIns="0" anchor="t" anchorCtr="0">
            <a:normAutofit/>
          </a:bodyPr>
          <a:lstStyle>
            <a:lvl1pPr marL="0" marR="0" indent="0" algn="l" defTabSz="609585" rtl="0" eaLnBrk="1" fontAlgn="auto" latinLnBrk="0" hangingPunct="1">
              <a:lnSpc>
                <a:spcPct val="100000"/>
              </a:lnSpc>
              <a:spcBef>
                <a:spcPts val="0"/>
              </a:spcBef>
              <a:spcAft>
                <a:spcPts val="0"/>
              </a:spcAft>
              <a:buClrTx/>
              <a:buSzTx/>
              <a:buFont typeface="Wingdings" pitchFamily="2" charset="2"/>
              <a:buNone/>
              <a:tabLst/>
              <a:defRPr sz="1600" b="0" cap="none" baseline="0"/>
            </a:lvl1pPr>
          </a:lstStyle>
          <a:p>
            <a:r>
              <a:rPr lang="en-US" dirty="0"/>
              <a:t>Image Caption</a:t>
            </a:r>
          </a:p>
        </p:txBody>
      </p:sp>
    </p:spTree>
    <p:extLst>
      <p:ext uri="{BB962C8B-B14F-4D97-AF65-F5344CB8AC3E}">
        <p14:creationId xmlns:p14="http://schemas.microsoft.com/office/powerpoint/2010/main" val="397383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609602" y="1890105"/>
            <a:ext cx="11163868" cy="4029859"/>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591431" y="5943817"/>
            <a:ext cx="4948052" cy="320995"/>
          </a:xfrm>
        </p:spPr>
        <p:txBody>
          <a:bodyPr bIns="0" anchor="t" anchorCtr="0"/>
          <a:lstStyle>
            <a:lvl1pPr marL="0" indent="0">
              <a:buNone/>
              <a:defRPr sz="1400" baseline="0"/>
            </a:lvl1pPr>
          </a:lstStyle>
          <a:p>
            <a:pPr lvl="0"/>
            <a:r>
              <a:rPr lang="en-US" dirty="0"/>
              <a:t>Source:</a:t>
            </a:r>
          </a:p>
        </p:txBody>
      </p:sp>
    </p:spTree>
    <p:extLst>
      <p:ext uri="{BB962C8B-B14F-4D97-AF65-F5344CB8AC3E}">
        <p14:creationId xmlns:p14="http://schemas.microsoft.com/office/powerpoint/2010/main" val="2358632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 name="Picture Placeholder 13">
            <a:extLst>
              <a:ext uri="{FF2B5EF4-FFF2-40B4-BE49-F238E27FC236}">
                <a16:creationId xmlns:a16="http://schemas.microsoft.com/office/drawing/2014/main" id="{560EF7A9-EA72-AC53-E373-5957A6216BC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30" t="10834" r="7775" b="24019"/>
          <a:stretch/>
        </p:blipFill>
        <p:spPr>
          <a:xfrm>
            <a:off x="-1" y="1"/>
            <a:ext cx="12192001" cy="5984919"/>
          </a:xfrm>
          <a:prstGeom prst="rect">
            <a:avLst/>
          </a:prstGeom>
        </p:spPr>
      </p:pic>
      <p:pic>
        <p:nvPicPr>
          <p:cNvPr id="6" name="Picture 2" descr="C:\Users\amiesen\Desktop\anlrgbpptlogo.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9866339" y="6083300"/>
            <a:ext cx="2054459" cy="7401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Placeholder 2"/>
          <p:cNvSpPr>
            <a:spLocks noGrp="1"/>
          </p:cNvSpPr>
          <p:nvPr>
            <p:ph type="body" sz="quarter" idx="10" hasCustomPrompt="1"/>
          </p:nvPr>
        </p:nvSpPr>
        <p:spPr>
          <a:xfrm>
            <a:off x="1" y="-14246"/>
            <a:ext cx="12191999" cy="5999163"/>
          </a:xfrm>
          <a:solidFill>
            <a:schemeClr val="accent2">
              <a:alpha val="90000"/>
            </a:schemeClr>
          </a:solidFill>
        </p:spPr>
        <p:txBody>
          <a:bodyPr lIns="457200" tIns="0" bIns="457200" anchor="ctr"/>
          <a:lstStyle>
            <a:lvl1pPr marL="0" indent="0">
              <a:buNone/>
              <a:defRPr sz="3733" b="1" cap="all" baseline="0">
                <a:solidFill>
                  <a:schemeClr val="bg1"/>
                </a:solidFill>
              </a:defRPr>
            </a:lvl1pPr>
          </a:lstStyle>
          <a:p>
            <a:pPr lvl="0"/>
            <a:r>
              <a:rPr lang="en-US" dirty="0"/>
              <a:t>Type in closing statement</a:t>
            </a:r>
          </a:p>
        </p:txBody>
      </p:sp>
      <p:sp>
        <p:nvSpPr>
          <p:cNvPr id="9" name="TextBox 8"/>
          <p:cNvSpPr txBox="1"/>
          <p:nvPr userDrawn="1"/>
        </p:nvSpPr>
        <p:spPr>
          <a:xfrm>
            <a:off x="-1321339" y="-2421176"/>
            <a:ext cx="5042667" cy="2103461"/>
          </a:xfrm>
          <a:prstGeom prst="rect">
            <a:avLst/>
          </a:prstGeom>
          <a:solidFill>
            <a:schemeClr val="bg1">
              <a:lumMod val="50000"/>
            </a:schemeClr>
          </a:solidFill>
        </p:spPr>
        <p:txBody>
          <a:bodyPr wrap="square" rtlCol="0">
            <a:spAutoFit/>
          </a:bodyPr>
          <a:lstStyle/>
          <a:p>
            <a:r>
              <a:rPr lang="en-US" sz="1867" b="1" dirty="0">
                <a:solidFill>
                  <a:schemeClr val="bg1"/>
                </a:solidFill>
              </a:rPr>
              <a:t>Suggested</a:t>
            </a:r>
            <a:r>
              <a:rPr lang="en-US" sz="1867" b="1" baseline="0" dirty="0">
                <a:solidFill>
                  <a:schemeClr val="bg1"/>
                </a:solidFill>
              </a:rPr>
              <a:t> closing statement (optional): </a:t>
            </a:r>
          </a:p>
          <a:p>
            <a:endParaRPr lang="en-US" sz="1867" b="1" baseline="0" dirty="0">
              <a:solidFill>
                <a:schemeClr val="bg1"/>
              </a:solidFill>
            </a:endParaRPr>
          </a:p>
          <a:p>
            <a:pPr lvl="0"/>
            <a:r>
              <a:rPr lang="en-US" sz="1867" b="1" dirty="0">
                <a:solidFill>
                  <a:schemeClr val="bg1"/>
                </a:solidFill>
              </a:rPr>
              <a:t>WE START WITH YES.</a:t>
            </a:r>
          </a:p>
          <a:p>
            <a:pPr lvl="0">
              <a:spcAft>
                <a:spcPts val="1600"/>
              </a:spcAft>
            </a:pPr>
            <a:r>
              <a:rPr lang="en-US" sz="1867" b="1" dirty="0">
                <a:solidFill>
                  <a:schemeClr val="bg1"/>
                </a:solidFill>
              </a:rPr>
              <a:t>AND END WITH THANK YOU.</a:t>
            </a:r>
          </a:p>
          <a:p>
            <a:pPr lvl="0"/>
            <a:r>
              <a:rPr lang="en-US" sz="1867" b="1" dirty="0">
                <a:solidFill>
                  <a:schemeClr val="bg1"/>
                </a:solidFill>
              </a:rPr>
              <a:t>DO YOU HAVE ANY BIG QUESTIONS?</a:t>
            </a:r>
            <a:endParaRPr lang="en-US" sz="1867" dirty="0">
              <a:solidFill>
                <a:schemeClr val="bg1"/>
              </a:solidFill>
            </a:endParaRPr>
          </a:p>
          <a:p>
            <a:endParaRPr lang="en-US" sz="2400" dirty="0">
              <a:solidFill>
                <a:schemeClr val="bg1"/>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1574688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6723"/>
            <a:ext cx="12192000" cy="6864724"/>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609602" y="515940"/>
            <a:ext cx="11163868" cy="806017"/>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1661408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432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625061" y="766261"/>
            <a:ext cx="7580467" cy="406205"/>
          </a:xfrm>
        </p:spPr>
        <p:txBody>
          <a:bodyPr lIns="0" bIns="0" anchor="b">
            <a:normAutofit/>
          </a:bodyPr>
          <a:lstStyle>
            <a:lvl1pPr marL="0" indent="0">
              <a:buNone/>
              <a:defRPr sz="2400" b="1" cap="all" baseline="0">
                <a:solidFill>
                  <a:srgbClr val="47484A"/>
                </a:solidFill>
              </a:defRPr>
            </a:lvl1pPr>
            <a:lvl2pPr marL="0" indent="0">
              <a:buNone/>
              <a:defRPr/>
            </a:lvl2pPr>
            <a:lvl3pPr marL="0" indent="0">
              <a:spcBef>
                <a:spcPts val="2400"/>
              </a:spcBef>
              <a:buNone/>
              <a:defRPr/>
            </a:lvl3pPr>
          </a:lstStyle>
          <a:p>
            <a:pPr lvl="0"/>
            <a:r>
              <a:rPr lang="en-US" dirty="0"/>
              <a:t>Optional one line subhead, </a:t>
            </a:r>
            <a:r>
              <a:rPr lang="en-US" dirty="0" err="1"/>
              <a:t>url</a:t>
            </a:r>
            <a:r>
              <a:rPr lang="en-US" dirty="0"/>
              <a:t> or date</a:t>
            </a:r>
          </a:p>
        </p:txBody>
      </p:sp>
      <p:pic>
        <p:nvPicPr>
          <p:cNvPr id="15" name="Picture 2" descr="C:\Users\amiesen\Desktop\anlrgbpptlogo.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569752" y="544589"/>
            <a:ext cx="2382461" cy="85827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Picture Placeholder 4"/>
          <p:cNvSpPr>
            <a:spLocks noGrp="1" noChangeAspect="1"/>
          </p:cNvSpPr>
          <p:nvPr>
            <p:ph type="pic" sz="quarter" idx="16" hasCustomPrompt="1"/>
          </p:nvPr>
        </p:nvSpPr>
        <p:spPr>
          <a:xfrm>
            <a:off x="6484969" y="1689100"/>
            <a:ext cx="5707033"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6484965" cy="2706624"/>
          </a:xfrm>
          <a:solidFill>
            <a:schemeClr val="accent2"/>
          </a:solidFill>
        </p:spPr>
        <p:txBody>
          <a:bodyPr lIns="457200" rIns="91440" anchor="ctr">
            <a:normAutofit/>
          </a:bodyPr>
          <a:lstStyle>
            <a:lvl1pPr>
              <a:defRPr sz="3733"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2" y="1689100"/>
            <a:ext cx="319619" cy="2706624"/>
          </a:xfrm>
          <a:solidFill>
            <a:schemeClr val="accent1"/>
          </a:solidFill>
        </p:spPr>
        <p:txBody>
          <a:bodyPr bIns="0" anchor="b"/>
          <a:lstStyle>
            <a:lvl1pPr marL="0" indent="0">
              <a:buNone/>
              <a:defRPr sz="133"/>
            </a:lvl1pPr>
          </a:lstStyle>
          <a:p>
            <a:pPr lvl="0"/>
            <a:r>
              <a:rPr lang="en-US" dirty="0"/>
              <a:t>  </a:t>
            </a:r>
          </a:p>
        </p:txBody>
      </p:sp>
      <p:sp>
        <p:nvSpPr>
          <p:cNvPr id="48" name="Text Placeholder 9"/>
          <p:cNvSpPr>
            <a:spLocks noGrp="1"/>
          </p:cNvSpPr>
          <p:nvPr>
            <p:ph type="body" sz="quarter" idx="17" hasCustomPrompt="1"/>
          </p:nvPr>
        </p:nvSpPr>
        <p:spPr>
          <a:xfrm>
            <a:off x="626535" y="4582947"/>
            <a:ext cx="3590495" cy="393700"/>
          </a:xfrm>
        </p:spPr>
        <p:txBody>
          <a:bodyPr lIns="0" bIns="0" anchor="b">
            <a:normAutofit/>
          </a:bodyPr>
          <a:lstStyle>
            <a:lvl1pPr marL="0" inden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626535" y="4960384"/>
            <a:ext cx="3590495" cy="914400"/>
          </a:xfrm>
        </p:spPr>
        <p:txBody>
          <a:bodyPr lIns="0">
            <a:normAutofit/>
          </a:bodyPr>
          <a:lstStyle>
            <a:lvl1pPr marL="0" indent="0">
              <a:lnSpc>
                <a:spcPct val="95000"/>
              </a:lnSpc>
              <a:spcBef>
                <a:spcPts val="0"/>
              </a:spcBef>
              <a:buNone/>
              <a:defRPr sz="1867">
                <a:solidFill>
                  <a:srgbClr val="47484A"/>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4556496" y="4582947"/>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r>
              <a:rPr lang="en-US" dirty="0"/>
              <a:t>PRESENTER NAME</a:t>
            </a:r>
          </a:p>
        </p:txBody>
      </p:sp>
      <p:sp>
        <p:nvSpPr>
          <p:cNvPr id="53" name="Text Placeholder 45"/>
          <p:cNvSpPr>
            <a:spLocks noGrp="1"/>
          </p:cNvSpPr>
          <p:nvPr>
            <p:ph type="body" sz="quarter" idx="22" hasCustomPrompt="1"/>
          </p:nvPr>
        </p:nvSpPr>
        <p:spPr>
          <a:xfrm>
            <a:off x="4556496" y="4960384"/>
            <a:ext cx="3590495" cy="914400"/>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8480263" y="4582947"/>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r>
              <a:rPr lang="en-US" dirty="0"/>
              <a:t>PRESENTER NAME</a:t>
            </a:r>
          </a:p>
        </p:txBody>
      </p:sp>
      <p:sp>
        <p:nvSpPr>
          <p:cNvPr id="55" name="Text Placeholder 45"/>
          <p:cNvSpPr>
            <a:spLocks noGrp="1"/>
          </p:cNvSpPr>
          <p:nvPr>
            <p:ph type="body" sz="quarter" idx="26" hasCustomPrompt="1"/>
          </p:nvPr>
        </p:nvSpPr>
        <p:spPr>
          <a:xfrm>
            <a:off x="8480263" y="4960384"/>
            <a:ext cx="3590495" cy="914400"/>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8480263" y="6094281"/>
            <a:ext cx="3590496" cy="515411"/>
          </a:xfrm>
        </p:spPr>
        <p:txBody>
          <a:bodyPr lIns="0" anchor="b"/>
          <a:lstStyle>
            <a:lvl1pPr marL="0" indent="0">
              <a:spcBef>
                <a:spcPts val="0"/>
              </a:spcBef>
              <a:buNone/>
              <a:defRPr sz="1867" baseline="0">
                <a:solidFill>
                  <a:srgbClr val="47484A"/>
                </a:solidFill>
              </a:defRPr>
            </a:lvl1pPr>
            <a:lvl2pPr marL="0" indent="0">
              <a:spcBef>
                <a:spcPts val="2400"/>
              </a:spcBef>
              <a:buNone/>
              <a:defRPr/>
            </a:lvl2pPr>
          </a:lstStyle>
          <a:p>
            <a:pPr lvl="0"/>
            <a:r>
              <a:rPr lang="en-US" dirty="0"/>
              <a:t>Presentation Date</a:t>
            </a:r>
            <a:br>
              <a:rPr lang="en-US" dirty="0"/>
            </a:br>
            <a:r>
              <a:rPr lang="en-US" dirty="0"/>
              <a:t>City, State (presentation location)</a:t>
            </a:r>
          </a:p>
        </p:txBody>
      </p:sp>
      <p:sp>
        <p:nvSpPr>
          <p:cNvPr id="16" name="TextBox 15"/>
          <p:cNvSpPr txBox="1"/>
          <p:nvPr userDrawn="1"/>
        </p:nvSpPr>
        <p:spPr>
          <a:xfrm>
            <a:off x="-1358552" y="-1972722"/>
            <a:ext cx="4670533" cy="1323632"/>
          </a:xfrm>
          <a:prstGeom prst="rect">
            <a:avLst/>
          </a:prstGeom>
          <a:solidFill>
            <a:schemeClr val="bg1">
              <a:lumMod val="50000"/>
            </a:schemeClr>
          </a:solidFill>
        </p:spPr>
        <p:txBody>
          <a:bodyPr wrap="square" rtlCol="0">
            <a:spAutoFit/>
          </a:bodyPr>
          <a:lstStyle/>
          <a:p>
            <a:r>
              <a:rPr lang="en-US" sz="1867" b="1" dirty="0">
                <a:solidFill>
                  <a:schemeClr val="bg1"/>
                </a:solidFill>
              </a:rPr>
              <a:t>Suggested</a:t>
            </a:r>
            <a:r>
              <a:rPr lang="en-US" sz="1867" b="1" baseline="0" dirty="0">
                <a:solidFill>
                  <a:schemeClr val="bg1"/>
                </a:solidFill>
              </a:rPr>
              <a:t> line of text (optional): </a:t>
            </a:r>
          </a:p>
          <a:p>
            <a:endParaRPr lang="en-US" sz="1867" b="1" baseline="0" dirty="0">
              <a:solidFill>
                <a:schemeClr val="bg1"/>
              </a:solidFill>
            </a:endParaRPr>
          </a:p>
          <a:p>
            <a:r>
              <a:rPr lang="en-US" sz="1867" b="1" baseline="0" dirty="0">
                <a:solidFill>
                  <a:schemeClr val="bg1"/>
                </a:solidFill>
              </a:rPr>
              <a:t>WE START WITH YES.</a:t>
            </a:r>
            <a:endParaRPr lang="en-US" sz="1867" dirty="0">
              <a:solidFill>
                <a:schemeClr val="bg1"/>
              </a:solidFill>
            </a:endParaRPr>
          </a:p>
          <a:p>
            <a:endParaRPr lang="en-US" sz="2400" dirty="0">
              <a:solidFill>
                <a:schemeClr val="bg1"/>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394764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609602" y="1877795"/>
            <a:ext cx="11163868" cy="4422776"/>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609602" y="1346549"/>
            <a:ext cx="11163868" cy="499715"/>
          </a:xfrm>
        </p:spPr>
        <p:txBody>
          <a:bodyPr bIns="0">
            <a:noAutofit/>
          </a:bodyPr>
          <a:lstStyle>
            <a:lvl1pPr marL="0" indent="0">
              <a:lnSpc>
                <a:spcPct val="90000"/>
              </a:lnSpc>
              <a:spcBef>
                <a:spcPts val="0"/>
              </a:spcBef>
              <a:buNone/>
              <a:defRPr sz="2667"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68012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3" name="Picture Placeholder 13">
            <a:extLst>
              <a:ext uri="{FF2B5EF4-FFF2-40B4-BE49-F238E27FC236}">
                <a16:creationId xmlns:a16="http://schemas.microsoft.com/office/drawing/2014/main" id="{F2CB4DFF-C51C-8AD8-7462-05651E4E97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30" t="10834" r="7775" b="24019"/>
          <a:stretch/>
        </p:blipFill>
        <p:spPr>
          <a:xfrm>
            <a:off x="-1" y="1"/>
            <a:ext cx="12192001" cy="5984919"/>
          </a:xfrm>
          <a:prstGeom prst="rect">
            <a:avLst/>
          </a:prstGeom>
        </p:spPr>
      </p:pic>
      <p:sp>
        <p:nvSpPr>
          <p:cNvPr id="5" name="Text Placeholder 1">
            <a:extLst>
              <a:ext uri="{FF2B5EF4-FFF2-40B4-BE49-F238E27FC236}">
                <a16:creationId xmlns:a16="http://schemas.microsoft.com/office/drawing/2014/main" id="{C7163A77-30F0-06E2-91B7-7E12E61F00B2}"/>
              </a:ext>
            </a:extLst>
          </p:cNvPr>
          <p:cNvSpPr>
            <a:spLocks noGrp="1"/>
          </p:cNvSpPr>
          <p:nvPr>
            <p:ph type="body" sz="quarter" idx="27" hasCustomPrompt="1"/>
          </p:nvPr>
        </p:nvSpPr>
        <p:spPr>
          <a:xfrm>
            <a:off x="-3" y="-806"/>
            <a:ext cx="12192003" cy="5986532"/>
          </a:xfrm>
          <a:solidFill>
            <a:schemeClr val="tx1">
              <a:lumMod val="50000"/>
              <a:alpha val="45000"/>
            </a:schemeClr>
          </a:solidFill>
        </p:spPr>
        <p:txBody>
          <a:bodyPr bIns="0" anchor="b"/>
          <a:lstStyle>
            <a:lvl1pPr marL="0" indent="0">
              <a:buNone/>
              <a:defRPr sz="133"/>
            </a:lvl1pPr>
          </a:lstStyle>
          <a:p>
            <a:r>
              <a:rPr lang="en-US" dirty="0"/>
              <a:t> </a:t>
            </a:r>
          </a:p>
        </p:txBody>
      </p:sp>
      <p:pic>
        <p:nvPicPr>
          <p:cNvPr id="16" name="Picture 2" descr="C:\Users\amiesen\Desktop\anlrgbpptlogo.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9863969" y="6060003"/>
            <a:ext cx="2076449" cy="748036"/>
          </a:xfrm>
          <a:prstGeom prst="rect">
            <a:avLst/>
          </a:prstGeom>
          <a:noFill/>
          <a:extLst>
            <a:ext uri="{909E8E84-426E-40dd-AFC4-6F175D3DCCD1}">
              <a14:hiddenFill xmlns:a14="http://schemas.microsoft.com/office/drawing/2010/main" xmlns="">
                <a:solidFill>
                  <a:srgbClr val="FFFFFF"/>
                </a:solidFill>
              </a14:hiddenFill>
            </a:ext>
          </a:extLst>
        </p:spPr>
      </p:pic>
      <p:sp>
        <p:nvSpPr>
          <p:cNvPr id="84" name="Text Placeholder 1"/>
          <p:cNvSpPr>
            <a:spLocks noGrp="1"/>
          </p:cNvSpPr>
          <p:nvPr>
            <p:ph type="body" sz="quarter" idx="10" hasCustomPrompt="1"/>
          </p:nvPr>
        </p:nvSpPr>
        <p:spPr>
          <a:xfrm>
            <a:off x="0" y="7899"/>
            <a:ext cx="12192000" cy="5986532"/>
          </a:xfrm>
          <a:solidFill>
            <a:schemeClr val="accent2">
              <a:alpha val="68264"/>
            </a:schemeClr>
          </a:solidFill>
        </p:spPr>
        <p:txBody>
          <a:bodyPr bIns="0" anchor="b"/>
          <a:lstStyle>
            <a:lvl1pPr marL="0" indent="0">
              <a:buNone/>
              <a:defRPr sz="133"/>
            </a:lvl1pPr>
          </a:lstStyle>
          <a:p>
            <a:r>
              <a:rPr lang="en-US" dirty="0"/>
              <a:t> </a:t>
            </a:r>
          </a:p>
        </p:txBody>
      </p:sp>
      <p:sp>
        <p:nvSpPr>
          <p:cNvPr id="8" name="Picture Placeholder 4"/>
          <p:cNvSpPr>
            <a:spLocks noGrp="1" noChangeAspect="1"/>
          </p:cNvSpPr>
          <p:nvPr>
            <p:ph type="pic" sz="quarter" idx="16" hasCustomPrompt="1"/>
          </p:nvPr>
        </p:nvSpPr>
        <p:spPr>
          <a:xfrm>
            <a:off x="6484969" y="1689100"/>
            <a:ext cx="5707033" cy="2706624"/>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2" y="1689100"/>
            <a:ext cx="6484965" cy="2706624"/>
          </a:xfrm>
          <a:solidFill>
            <a:schemeClr val="accent2"/>
          </a:solidFill>
        </p:spPr>
        <p:txBody>
          <a:bodyPr lIns="457200" rIns="91440" anchor="ctr">
            <a:normAutofit/>
          </a:bodyPr>
          <a:lstStyle>
            <a:lvl1pPr>
              <a:defRPr sz="3733"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204953"/>
            <a:ext cx="7802035" cy="1292225"/>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626535" y="4582947"/>
            <a:ext cx="3590495" cy="393700"/>
          </a:xfrm>
        </p:spPr>
        <p:txBody>
          <a:bodyPr lIns="0" bIns="0" anchor="b">
            <a:normAutofit/>
          </a:bodyPr>
          <a:lstStyle>
            <a:lvl1pPr marL="0" indent="0">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626535" y="4960384"/>
            <a:ext cx="3590495" cy="914400"/>
          </a:xfrm>
        </p:spPr>
        <p:txBody>
          <a:bodyPr lIns="0">
            <a:normAutofit/>
          </a:bodyPr>
          <a:lstStyle>
            <a:lvl1pPr marL="0" indent="0">
              <a:lnSpc>
                <a:spcPct val="95000"/>
              </a:lnSpc>
              <a:spcBef>
                <a:spcPts val="0"/>
              </a:spcBef>
              <a:buNone/>
              <a:defRPr sz="1867">
                <a:solidFill>
                  <a:schemeClr val="bg1"/>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4556496" y="4582947"/>
            <a:ext cx="3590495" cy="393700"/>
          </a:xfrm>
        </p:spPr>
        <p:txBody>
          <a:bodyPr lIns="0" bIns="0" anchor="b">
            <a:normAutofit/>
          </a:bodyPr>
          <a:lstStyle>
            <a:lvl1pPr marL="0" indent="0">
              <a:buFont typeface="Arial" pitchFamily="34" charset="0"/>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4556496" y="4960384"/>
            <a:ext cx="3590495" cy="914400"/>
          </a:xfrm>
        </p:spPr>
        <p:txBody>
          <a:bodyPr lIns="0">
            <a:normAutofit/>
          </a:bodyPr>
          <a:lstStyle>
            <a:lvl1pPr marL="0" indent="0">
              <a:lnSpc>
                <a:spcPct val="95000"/>
              </a:lnSpc>
              <a:spcBef>
                <a:spcPts val="0"/>
              </a:spcBef>
              <a:buFont typeface="Arial" pitchFamily="34" charset="0"/>
              <a:buNone/>
              <a:defRPr sz="1867">
                <a:solidFill>
                  <a:schemeClr val="bg1"/>
                </a:solidFill>
              </a:defRPr>
            </a:lvl1pPr>
            <a:lvl2pPr marL="0" indent="0">
              <a:spcBef>
                <a:spcPts val="24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8480263" y="4582947"/>
            <a:ext cx="3590495" cy="393700"/>
          </a:xfrm>
        </p:spPr>
        <p:txBody>
          <a:bodyPr lIns="0" bIns="0" anchor="b">
            <a:normAutofit/>
          </a:bodyPr>
          <a:lstStyle>
            <a:lvl1pPr marL="0" indent="0">
              <a:buFont typeface="Arial" pitchFamily="34" charset="0"/>
              <a:buNone/>
              <a:defRPr sz="1867" b="1" cap="all" baseline="0">
                <a:solidFill>
                  <a:schemeClr val="bg1"/>
                </a:solidFill>
              </a:defRPr>
            </a:lvl1pPr>
            <a:lvl2pPr marL="0" indent="0">
              <a:buNone/>
              <a:defRPr/>
            </a:lvl2pPr>
            <a:lvl3pPr marL="0" indent="0">
              <a:spcBef>
                <a:spcPts val="24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8480263" y="4960384"/>
            <a:ext cx="3590495" cy="914400"/>
          </a:xfrm>
        </p:spPr>
        <p:txBody>
          <a:bodyPr lIns="0">
            <a:normAutofit/>
          </a:bodyPr>
          <a:lstStyle>
            <a:lvl1pPr marL="0" indent="0">
              <a:lnSpc>
                <a:spcPct val="95000"/>
              </a:lnSpc>
              <a:spcBef>
                <a:spcPts val="0"/>
              </a:spcBef>
              <a:buFont typeface="Arial" pitchFamily="34" charset="0"/>
              <a:buNone/>
              <a:defRPr sz="1867">
                <a:solidFill>
                  <a:schemeClr val="bg1"/>
                </a:solidFill>
              </a:defRPr>
            </a:lvl1pPr>
            <a:lvl2pPr marL="0" indent="0">
              <a:spcBef>
                <a:spcPts val="24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2" y="1689100"/>
            <a:ext cx="319619" cy="2706624"/>
          </a:xfrm>
          <a:solidFill>
            <a:schemeClr val="accent4"/>
          </a:solidFill>
        </p:spPr>
        <p:txBody>
          <a:bodyPr bIns="0" anchor="b"/>
          <a:lstStyle>
            <a:lvl1pPr marL="0" indent="0">
              <a:buNone/>
              <a:defRPr sz="133"/>
            </a:lvl1pPr>
          </a:lstStyle>
          <a:p>
            <a:pPr lvl="0"/>
            <a:r>
              <a:rPr lang="en-US" dirty="0"/>
              <a:t>  </a:t>
            </a:r>
          </a:p>
        </p:txBody>
      </p:sp>
      <p:sp>
        <p:nvSpPr>
          <p:cNvPr id="155" name="TextBox 154"/>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1689199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63969" y="109775"/>
            <a:ext cx="2076449" cy="748036"/>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Text Placeholder 9"/>
          <p:cNvSpPr>
            <a:spLocks noGrp="1"/>
          </p:cNvSpPr>
          <p:nvPr>
            <p:ph type="body" sz="quarter" idx="17" hasCustomPrompt="1"/>
          </p:nvPr>
        </p:nvSpPr>
        <p:spPr>
          <a:xfrm>
            <a:off x="626535" y="4945566"/>
            <a:ext cx="3590495" cy="393700"/>
          </a:xfrm>
        </p:spPr>
        <p:txBody>
          <a:bodyPr lIns="0" bIns="0" anchor="b">
            <a:normAutofit/>
          </a:bodyPr>
          <a:lstStyle>
            <a:lvl1pPr marL="0" inden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626535" y="5323001"/>
            <a:ext cx="3590495" cy="746723"/>
          </a:xfrm>
        </p:spPr>
        <p:txBody>
          <a:bodyPr lIns="0">
            <a:normAutofit/>
          </a:bodyPr>
          <a:lstStyle>
            <a:lvl1pPr marL="0" indent="0">
              <a:lnSpc>
                <a:spcPct val="95000"/>
              </a:lnSpc>
              <a:spcBef>
                <a:spcPts val="0"/>
              </a:spcBef>
              <a:buNone/>
              <a:defRPr sz="1867">
                <a:solidFill>
                  <a:srgbClr val="47484A"/>
                </a:solidFill>
              </a:defRPr>
            </a:lvl1pPr>
            <a:lvl2pPr marL="0" indent="0">
              <a:spcBef>
                <a:spcPts val="24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4556496" y="4945566"/>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4556496" y="5323001"/>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90836" y="899575"/>
            <a:ext cx="11901165"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3" y="3726367"/>
            <a:ext cx="11270539" cy="862880"/>
          </a:xfrm>
        </p:spPr>
        <p:txBody>
          <a:bodyPr lIns="0" rIns="91440" anchor="b">
            <a:normAutofit/>
          </a:bodyPr>
          <a:lstStyle>
            <a:lvl1pPr>
              <a:defRPr sz="3733"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8480263" y="4945566"/>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8480263" y="5323001"/>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626533" y="4589247"/>
            <a:ext cx="11313219"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3" y="899573"/>
            <a:ext cx="299452" cy="2761488"/>
          </a:xfrm>
          <a:solidFill>
            <a:schemeClr val="accent1"/>
          </a:solidFill>
        </p:spPr>
        <p:txBody>
          <a:bodyPr bIns="0" anchor="b"/>
          <a:lstStyle>
            <a:lvl1pPr marL="0" indent="0">
              <a:buNone/>
              <a:defRPr sz="133"/>
            </a:lvl1pPr>
          </a:lstStyle>
          <a:p>
            <a:pPr lvl="0"/>
            <a:r>
              <a:rPr lang="en-US" dirty="0"/>
              <a:t>  </a:t>
            </a:r>
          </a:p>
        </p:txBody>
      </p:sp>
      <p:sp>
        <p:nvSpPr>
          <p:cNvPr id="186" name="TextBox 185"/>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6" name="Text Placeholder 4"/>
          <p:cNvSpPr>
            <a:spLocks noGrp="1"/>
          </p:cNvSpPr>
          <p:nvPr>
            <p:ph type="body" sz="quarter" idx="26" hasCustomPrompt="1"/>
          </p:nvPr>
        </p:nvSpPr>
        <p:spPr>
          <a:xfrm>
            <a:off x="670984" y="401282"/>
            <a:ext cx="7979531" cy="441436"/>
          </a:xfrm>
        </p:spPr>
        <p:txBody>
          <a:bodyPr/>
          <a:lstStyle>
            <a:lvl1pPr marL="0" indent="0">
              <a:buNone/>
              <a:defRPr sz="1333" b="1" cap="all" baseline="0">
                <a:solidFill>
                  <a:schemeClr val="tx1"/>
                </a:solidFill>
              </a:defRPr>
            </a:lvl1pPr>
          </a:lstStyle>
          <a:p>
            <a:r>
              <a:rPr lang="en-US" sz="1333" b="0" cap="all" dirty="0">
                <a:solidFill>
                  <a:srgbClr val="000000"/>
                </a:solidFill>
              </a:rPr>
              <a:t>Type in Name of </a:t>
            </a:r>
            <a:r>
              <a:rPr lang="en-US" sz="1333" b="0" cap="all" dirty="0" err="1">
                <a:solidFill>
                  <a:srgbClr val="000000"/>
                </a:solidFill>
              </a:rPr>
              <a:t>fACILITY</a:t>
            </a:r>
            <a:r>
              <a:rPr lang="en-US" sz="1333" b="0" cap="all" dirty="0">
                <a:solidFill>
                  <a:srgbClr val="000000"/>
                </a:solidFill>
              </a:rPr>
              <a:t>, division, group, program or </a:t>
            </a:r>
            <a:r>
              <a:rPr lang="en-US" sz="1333" dirty="0">
                <a:solidFill>
                  <a:srgbClr val="000000"/>
                </a:solidFill>
              </a:rPr>
              <a:t>www.anl.gov</a:t>
            </a:r>
          </a:p>
        </p:txBody>
      </p:sp>
      <p:sp>
        <p:nvSpPr>
          <p:cNvPr id="17" name="Text Placeholder 45"/>
          <p:cNvSpPr>
            <a:spLocks noGrp="1"/>
          </p:cNvSpPr>
          <p:nvPr>
            <p:ph type="body" sz="quarter" idx="27" hasCustomPrompt="1"/>
          </p:nvPr>
        </p:nvSpPr>
        <p:spPr>
          <a:xfrm>
            <a:off x="8480263" y="6094281"/>
            <a:ext cx="3590496" cy="515411"/>
          </a:xfrm>
        </p:spPr>
        <p:txBody>
          <a:bodyPr lIns="0" anchor="b"/>
          <a:lstStyle>
            <a:lvl1pPr marL="0" indent="0">
              <a:spcBef>
                <a:spcPts val="0"/>
              </a:spcBef>
              <a:buNone/>
              <a:defRPr sz="1867" baseline="0">
                <a:solidFill>
                  <a:srgbClr val="47484A"/>
                </a:solidFill>
              </a:defRPr>
            </a:lvl1pPr>
            <a:lvl2pPr marL="0" indent="0">
              <a:spcBef>
                <a:spcPts val="24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1090666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63969" y="227511"/>
            <a:ext cx="2076449" cy="748036"/>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Text Placeholder 9"/>
          <p:cNvSpPr>
            <a:spLocks noGrp="1"/>
          </p:cNvSpPr>
          <p:nvPr>
            <p:ph type="body" sz="quarter" idx="17" hasCustomPrompt="1"/>
          </p:nvPr>
        </p:nvSpPr>
        <p:spPr>
          <a:xfrm>
            <a:off x="626535" y="4581631"/>
            <a:ext cx="3590495" cy="393700"/>
          </a:xfrm>
        </p:spPr>
        <p:txBody>
          <a:bodyPr lIns="0" bIns="0" anchor="b">
            <a:normAutofit/>
          </a:bodyPr>
          <a:lstStyle>
            <a:lvl1pPr marL="0" inden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626535" y="4959068"/>
            <a:ext cx="3590495" cy="914400"/>
          </a:xfrm>
        </p:spPr>
        <p:txBody>
          <a:bodyPr lIns="0">
            <a:normAutofit/>
          </a:bodyPr>
          <a:lstStyle>
            <a:lvl1pPr marL="0" indent="0">
              <a:lnSpc>
                <a:spcPct val="95000"/>
              </a:lnSpc>
              <a:spcBef>
                <a:spcPts val="0"/>
              </a:spcBef>
              <a:buNone/>
              <a:defRPr sz="1867">
                <a:solidFill>
                  <a:srgbClr val="47484A"/>
                </a:solidFill>
              </a:defRPr>
            </a:lvl1pPr>
            <a:lvl2pPr marL="0" indent="0">
              <a:spcBef>
                <a:spcPts val="24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4556496" y="4581631"/>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4556496" y="4959068"/>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90836" y="1681607"/>
            <a:ext cx="11901165" cy="2761535"/>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5" y="110360"/>
            <a:ext cx="9034837" cy="1119235"/>
          </a:xfrm>
        </p:spPr>
        <p:txBody>
          <a:bodyPr lIns="0" rIns="91440" anchor="b">
            <a:normAutofit/>
          </a:bodyPr>
          <a:lstStyle>
            <a:lvl1pPr>
              <a:defRPr sz="3733"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8480263" y="4581631"/>
            <a:ext cx="3590495" cy="393700"/>
          </a:xfrm>
        </p:spPr>
        <p:txBody>
          <a:bodyPr lIns="0" bIns="0" anchor="b">
            <a:normAutofit/>
          </a:bodyPr>
          <a:lstStyle>
            <a:lvl1pPr marL="0" indent="0">
              <a:buFont typeface="Arial" pitchFamily="34" charset="0"/>
              <a:buNone/>
              <a:defRPr sz="1867" b="1" cap="all" baseline="0">
                <a:solidFill>
                  <a:srgbClr val="47484A"/>
                </a:solidFill>
              </a:defRPr>
            </a:lvl1pPr>
            <a:lvl2pPr marL="0" indent="0">
              <a:buNone/>
              <a:defRPr/>
            </a:lvl2pPr>
            <a:lvl3pPr marL="0" indent="0">
              <a:spcBef>
                <a:spcPts val="24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8480263" y="4959068"/>
            <a:ext cx="3590495" cy="746723"/>
          </a:xfrm>
        </p:spPr>
        <p:txBody>
          <a:bodyPr lIns="0">
            <a:normAutofit/>
          </a:bodyPr>
          <a:lstStyle>
            <a:lvl1pPr marL="0" indent="0">
              <a:lnSpc>
                <a:spcPct val="95000"/>
              </a:lnSpc>
              <a:spcBef>
                <a:spcPts val="0"/>
              </a:spcBef>
              <a:buFont typeface="Arial" pitchFamily="34" charset="0"/>
              <a:buNone/>
              <a:defRPr sz="1867">
                <a:solidFill>
                  <a:srgbClr val="47484A"/>
                </a:solidFill>
              </a:defRPr>
            </a:lvl1pPr>
            <a:lvl2pPr marL="0" indent="0">
              <a:spcBef>
                <a:spcPts val="24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626533" y="1229594"/>
            <a:ext cx="11313219" cy="331077"/>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3" y="1681605"/>
            <a:ext cx="299452" cy="2761488"/>
          </a:xfrm>
          <a:solidFill>
            <a:schemeClr val="accent1"/>
          </a:solidFill>
        </p:spPr>
        <p:txBody>
          <a:bodyPr bIns="0" anchor="b"/>
          <a:lstStyle>
            <a:lvl1pPr marL="0" indent="0">
              <a:buNone/>
              <a:defRPr sz="133"/>
            </a:lvl1pPr>
          </a:lstStyle>
          <a:p>
            <a:pPr lvl="0"/>
            <a:r>
              <a:rPr lang="en-US" dirty="0"/>
              <a:t>  </a:t>
            </a:r>
          </a:p>
        </p:txBody>
      </p:sp>
      <p:sp>
        <p:nvSpPr>
          <p:cNvPr id="153" name="TextBox 152"/>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16" name="Text Placeholder 45"/>
          <p:cNvSpPr>
            <a:spLocks noGrp="1"/>
          </p:cNvSpPr>
          <p:nvPr>
            <p:ph type="body" sz="quarter" idx="19" hasCustomPrompt="1"/>
          </p:nvPr>
        </p:nvSpPr>
        <p:spPr>
          <a:xfrm>
            <a:off x="8480263" y="6094281"/>
            <a:ext cx="3590496" cy="515411"/>
          </a:xfrm>
        </p:spPr>
        <p:txBody>
          <a:bodyPr lIns="0" anchor="b"/>
          <a:lstStyle>
            <a:lvl1pPr marL="0" indent="0">
              <a:spcBef>
                <a:spcPts val="0"/>
              </a:spcBef>
              <a:buNone/>
              <a:defRPr sz="1867" baseline="0">
                <a:solidFill>
                  <a:srgbClr val="47484A"/>
                </a:solidFill>
              </a:defRPr>
            </a:lvl1pPr>
            <a:lvl2pPr marL="0" indent="0">
              <a:spcBef>
                <a:spcPts val="24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0828" y="6269435"/>
            <a:ext cx="2728491" cy="347016"/>
          </a:xfrm>
          <a:prstGeom prst="rect">
            <a:avLst/>
          </a:prstGeom>
        </p:spPr>
      </p:pic>
    </p:spTree>
    <p:extLst>
      <p:ext uri="{BB962C8B-B14F-4D97-AF65-F5344CB8AC3E}">
        <p14:creationId xmlns:p14="http://schemas.microsoft.com/office/powerpoint/2010/main" val="2241953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90837" y="9304"/>
            <a:ext cx="11901164" cy="68580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4775200"/>
            <a:ext cx="12192000" cy="2082800"/>
          </a:xfrm>
          <a:solidFill>
            <a:schemeClr val="tx2">
              <a:alpha val="91000"/>
            </a:schemeClr>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626535" y="5042975"/>
            <a:ext cx="11094720" cy="1373592"/>
          </a:xfrm>
        </p:spPr>
        <p:txBody>
          <a:bodyPr lIns="0" anchor="t"/>
          <a:lstStyle>
            <a:lvl1pPr>
              <a:defRPr sz="32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9" name="TextBox 8"/>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4213889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3656122"/>
            <a:ext cx="12192000" cy="3201879"/>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626534" y="51915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90837" y="-1"/>
            <a:ext cx="11901164" cy="3656013"/>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3" y="4353384"/>
            <a:ext cx="11565467" cy="787099"/>
          </a:xfrm>
        </p:spPr>
        <p:txBody>
          <a:bodyPr lIns="0"/>
          <a:lstStyle>
            <a:lvl1pPr>
              <a:defRPr sz="3733"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11" name="TextBox 10"/>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040124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3656122"/>
            <a:ext cx="12192000" cy="3201879"/>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90836" y="1"/>
            <a:ext cx="5974080" cy="3663951"/>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6243367" y="1"/>
            <a:ext cx="5974080" cy="3663951"/>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626533" y="4340684"/>
            <a:ext cx="11565467" cy="787099"/>
          </a:xfrm>
        </p:spPr>
        <p:txBody>
          <a:bodyPr lIns="0"/>
          <a:lstStyle>
            <a:lvl1pPr>
              <a:defRPr sz="3733"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626534" y="51788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14" name="TextBox 13"/>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476010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3656122"/>
            <a:ext cx="12192000" cy="3201879"/>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90836" y="0"/>
            <a:ext cx="3986784" cy="367364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4258983" y="0"/>
            <a:ext cx="3986784" cy="367364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8248149" y="0"/>
            <a:ext cx="3943851" cy="367364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626534" y="51915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626533" y="4353384"/>
            <a:ext cx="11565467" cy="787099"/>
          </a:xfrm>
        </p:spPr>
        <p:txBody>
          <a:bodyPr lIns="0"/>
          <a:lstStyle>
            <a:lvl1pPr>
              <a:defRPr sz="3733"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13" name="TextBox 12"/>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10478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12192000" cy="6858000"/>
          </a:xfrm>
          <a:solidFill>
            <a:schemeClr val="accent2"/>
          </a:solidFill>
        </p:spPr>
        <p:txBody>
          <a:bodyPr bIns="0" anchor="b" anchorCtr="0"/>
          <a:lstStyle>
            <a:lvl1pPr marL="0" indent="0">
              <a:buNone/>
              <a:defRPr sz="133"/>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90836" y="1654175"/>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270980" y="1654175"/>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251121" y="1654175"/>
            <a:ext cx="2987040" cy="2238283"/>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9208029" y="1654175"/>
            <a:ext cx="2987040" cy="2238283"/>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626534" y="4645419"/>
            <a:ext cx="11246069" cy="1813035"/>
          </a:xfrm>
          <a:noFill/>
        </p:spPr>
        <p:txBody>
          <a:bodyPr lIns="0" tIns="91440"/>
          <a:lstStyle>
            <a:lvl1pPr>
              <a:defRPr sz="3200">
                <a:solidFill>
                  <a:schemeClr val="bg1"/>
                </a:solidFill>
              </a:defRPr>
            </a:lvl1pPr>
            <a:lvl2pPr>
              <a:defRPr sz="3200">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90838" y="3931764"/>
            <a:ext cx="2984625" cy="477837"/>
          </a:xfrm>
        </p:spPr>
        <p:txBody>
          <a:bodyPr lIns="91440" rIns="91440"/>
          <a:lstStyle>
            <a:lvl1pPr marL="0" indent="0">
              <a:lnSpc>
                <a:spcPct val="95000"/>
              </a:lnSpc>
              <a:buNone/>
              <a:defRPr sz="16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3256794" y="3931764"/>
            <a:ext cx="2984625" cy="477837"/>
          </a:xfrm>
        </p:spPr>
        <p:txBody>
          <a:bodyPr lIns="91440" rIns="91440"/>
          <a:lstStyle>
            <a:lvl1pPr marL="0" indent="0">
              <a:lnSpc>
                <a:spcPct val="95000"/>
              </a:lnSpc>
              <a:buNone/>
              <a:defRPr sz="16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6241420" y="3931764"/>
            <a:ext cx="2984625" cy="477837"/>
          </a:xfrm>
        </p:spPr>
        <p:txBody>
          <a:bodyPr lIns="91440" rIns="91440"/>
          <a:lstStyle>
            <a:lvl1pPr marL="0" indent="0">
              <a:lnSpc>
                <a:spcPct val="95000"/>
              </a:lnSpc>
              <a:buNone/>
              <a:defRPr sz="16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9207377" y="3931764"/>
            <a:ext cx="2984625" cy="477837"/>
          </a:xfrm>
        </p:spPr>
        <p:txBody>
          <a:bodyPr lIns="91440" rIns="91440"/>
          <a:lstStyle>
            <a:lvl1pPr marL="0" indent="0">
              <a:lnSpc>
                <a:spcPct val="95000"/>
              </a:lnSpc>
              <a:buNone/>
              <a:defRPr sz="16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304800" cy="68580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3"/>
            <a:ext cx="304800" cy="6858000"/>
          </a:xfrm>
          <a:solidFill>
            <a:schemeClr val="accent1"/>
          </a:solidFill>
        </p:spPr>
        <p:txBody>
          <a:bodyPr bIns="0" anchor="b"/>
          <a:lstStyle>
            <a:lvl1pPr marL="0" indent="0">
              <a:buNone/>
              <a:defRPr sz="133"/>
            </a:lvl1pPr>
          </a:lstStyle>
          <a:p>
            <a:pPr lvl="0"/>
            <a:r>
              <a:rPr lang="en-US" dirty="0"/>
              <a:t>  </a:t>
            </a:r>
          </a:p>
        </p:txBody>
      </p:sp>
      <p:sp>
        <p:nvSpPr>
          <p:cNvPr id="21" name="TextBox 20"/>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125336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Speaker Only VIRTUAL TOWN HALL">
    <p:spTree>
      <p:nvGrpSpPr>
        <p:cNvPr id="1" name=""/>
        <p:cNvGrpSpPr/>
        <p:nvPr/>
      </p:nvGrpSpPr>
      <p:grpSpPr>
        <a:xfrm>
          <a:off x="0" y="0"/>
          <a:ext cx="0" cy="0"/>
          <a:chOff x="0" y="0"/>
          <a:chExt cx="0" cy="0"/>
        </a:xfrm>
      </p:grpSpPr>
      <p:sp>
        <p:nvSpPr>
          <p:cNvPr id="4" name="TextBox 3"/>
          <p:cNvSpPr txBox="1"/>
          <p:nvPr userDrawn="1"/>
        </p:nvSpPr>
        <p:spPr>
          <a:xfrm>
            <a:off x="2864469" y="1445569"/>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a:xfrm>
            <a:off x="5791200" y="6473709"/>
            <a:ext cx="609600" cy="182880"/>
          </a:xfrm>
          <a:prstGeom prst="rect">
            <a:avLst/>
          </a:prstGeom>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9285156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Only_">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3" y="478099"/>
            <a:ext cx="11163868" cy="828948"/>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609603"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Box 3"/>
          <p:cNvSpPr txBox="1"/>
          <p:nvPr/>
        </p:nvSpPr>
        <p:spPr>
          <a:xfrm>
            <a:off x="2864469" y="1445569"/>
            <a:ext cx="184731" cy="461665"/>
          </a:xfrm>
          <a:prstGeom prst="rect">
            <a:avLst/>
          </a:prstGeom>
          <a:noFill/>
        </p:spPr>
        <p:txBody>
          <a:bodyPr wrap="none" rtlCol="0">
            <a:spAutoFit/>
          </a:bodyPr>
          <a:lstStyle/>
          <a:p>
            <a:endParaRPr lang="en-US" sz="240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a:p>
        </p:txBody>
      </p:sp>
      <p:grpSp>
        <p:nvGrpSpPr>
          <p:cNvPr id="23" name="Group 22" hidden="1">
            <a:extLst>
              <a:ext uri="{FF2B5EF4-FFF2-40B4-BE49-F238E27FC236}">
                <a16:creationId xmlns:a16="http://schemas.microsoft.com/office/drawing/2014/main" id="{9CDC428E-DBB5-1649-8291-2FA82A5C9E82}"/>
              </a:ext>
            </a:extLst>
          </p:cNvPr>
          <p:cNvGrpSpPr/>
          <p:nvPr/>
        </p:nvGrpSpPr>
        <p:grpSpPr>
          <a:xfrm>
            <a:off x="558800" y="1854200"/>
            <a:ext cx="11026501" cy="4419600"/>
            <a:chOff x="419099" y="1390650"/>
            <a:chExt cx="8269876" cy="3314700"/>
          </a:xfrm>
        </p:grpSpPr>
        <p:sp>
          <p:nvSpPr>
            <p:cNvPr id="13" name="Rectangle 12">
              <a:extLst>
                <a:ext uri="{FF2B5EF4-FFF2-40B4-BE49-F238E27FC236}">
                  <a16:creationId xmlns:a16="http://schemas.microsoft.com/office/drawing/2014/main" id="{4F1F8818-1FE6-2341-BE7A-993CECC5541D}"/>
                </a:ext>
              </a:extLst>
            </p:cNvPr>
            <p:cNvSpPr/>
            <p:nvPr userDrawn="1"/>
          </p:nvSpPr>
          <p:spPr>
            <a:xfrm>
              <a:off x="419100" y="1390650"/>
              <a:ext cx="4045324" cy="22290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a:t>SPONSOR</a:t>
              </a:r>
            </a:p>
          </p:txBody>
        </p:sp>
        <p:sp>
          <p:nvSpPr>
            <p:cNvPr id="14" name="Rectangle 13">
              <a:extLst>
                <a:ext uri="{FF2B5EF4-FFF2-40B4-BE49-F238E27FC236}">
                  <a16:creationId xmlns:a16="http://schemas.microsoft.com/office/drawing/2014/main" id="{ABB991B3-C8CA-5842-83B0-825B25C421FB}"/>
                </a:ext>
              </a:extLst>
            </p:cNvPr>
            <p:cNvSpPr/>
            <p:nvPr userDrawn="1"/>
          </p:nvSpPr>
          <p:spPr>
            <a:xfrm>
              <a:off x="4643651" y="1390650"/>
              <a:ext cx="4045324" cy="22290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a:t>FUNDING</a:t>
              </a:r>
            </a:p>
          </p:txBody>
        </p:sp>
        <p:sp>
          <p:nvSpPr>
            <p:cNvPr id="15" name="Rectangle 14">
              <a:extLst>
                <a:ext uri="{FF2B5EF4-FFF2-40B4-BE49-F238E27FC236}">
                  <a16:creationId xmlns:a16="http://schemas.microsoft.com/office/drawing/2014/main" id="{6CCDC5DB-87A9-9449-8FD5-702421FEB657}"/>
                </a:ext>
              </a:extLst>
            </p:cNvPr>
            <p:cNvSpPr/>
            <p:nvPr userDrawn="1"/>
          </p:nvSpPr>
          <p:spPr>
            <a:xfrm>
              <a:off x="419099" y="1765436"/>
              <a:ext cx="3493227"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a:t>DESCRIPTION</a:t>
              </a:r>
            </a:p>
            <a:p>
              <a:r>
                <a:rPr lang="en-US" sz="1600">
                  <a:solidFill>
                    <a:schemeClr val="tx1"/>
                  </a:solidFill>
                </a:rPr>
                <a:t>Current projects exploring:</a:t>
              </a:r>
            </a:p>
            <a:p>
              <a:pPr marL="160859" indent="-160859">
                <a:buFont typeface="Arial" panose="020B0604020202020204" pitchFamily="34" charset="0"/>
                <a:buChar char="•"/>
              </a:pPr>
              <a:r>
                <a:rPr lang="en-US" sz="1600">
                  <a:solidFill>
                    <a:schemeClr val="tx1"/>
                  </a:solidFill>
                </a:rPr>
                <a:t>Identification and fingerprinting of electronic control units using ML/DL/AI</a:t>
              </a:r>
            </a:p>
            <a:p>
              <a:pPr marL="160859" indent="-160859">
                <a:buFont typeface="Arial" panose="020B0604020202020204" pitchFamily="34" charset="0"/>
                <a:buChar char="•"/>
              </a:pPr>
              <a:r>
                <a:rPr lang="en-US" sz="1600">
                  <a:solidFill>
                    <a:schemeClr val="tx1"/>
                  </a:solidFill>
                </a:rPr>
                <a:t>Creation of a vehicle simulation testbed </a:t>
              </a:r>
            </a:p>
            <a:p>
              <a:pPr marL="160859" indent="-160859">
                <a:buFont typeface="Arial" panose="020B0604020202020204" pitchFamily="34" charset="0"/>
                <a:buChar char="•"/>
              </a:pPr>
              <a:r>
                <a:rPr lang="en-US" sz="1600">
                  <a:solidFill>
                    <a:schemeClr val="tx1"/>
                  </a:solidFill>
                </a:rPr>
                <a:t>Creation of a automotive mobility testbed to safely test resilience measures such as sensor fusion</a:t>
              </a:r>
            </a:p>
            <a:p>
              <a:pPr marL="160859" indent="-160859">
                <a:buFont typeface="Arial" panose="020B0604020202020204" pitchFamily="34" charset="0"/>
                <a:buChar char="•"/>
              </a:pPr>
              <a:r>
                <a:rPr lang="en-US" sz="1600">
                  <a:solidFill>
                    <a:schemeClr val="tx1"/>
                  </a:solidFill>
                </a:rPr>
                <a:t>Threat modeling, </a:t>
              </a:r>
              <a:r>
                <a:rPr lang="en-US" sz="1600" err="1">
                  <a:solidFill>
                    <a:schemeClr val="tx1"/>
                  </a:solidFill>
                </a:rPr>
                <a:t>pentesting</a:t>
              </a:r>
              <a:r>
                <a:rPr lang="en-US" sz="1600">
                  <a:solidFill>
                    <a:schemeClr val="tx1"/>
                  </a:solidFill>
                </a:rPr>
                <a:t>, and risk analysis of vehicle to grid infrastructure (EVSE/</a:t>
              </a:r>
              <a:r>
                <a:rPr lang="en-US" sz="1600" err="1">
                  <a:solidFill>
                    <a:schemeClr val="tx1"/>
                  </a:solidFill>
                </a:rPr>
                <a:t>xFC</a:t>
              </a:r>
              <a:r>
                <a:rPr lang="en-US" sz="1600">
                  <a:solidFill>
                    <a:schemeClr val="tx1"/>
                  </a:solidFill>
                </a:rPr>
                <a:t>)</a:t>
              </a:r>
            </a:p>
            <a:p>
              <a:endParaRPr lang="en-US" sz="1600" b="1"/>
            </a:p>
          </p:txBody>
        </p:sp>
        <p:sp>
          <p:nvSpPr>
            <p:cNvPr id="16" name="Rectangle 15">
              <a:extLst>
                <a:ext uri="{FF2B5EF4-FFF2-40B4-BE49-F238E27FC236}">
                  <a16:creationId xmlns:a16="http://schemas.microsoft.com/office/drawing/2014/main" id="{4B433469-4EFE-E542-978B-1448E472CC26}"/>
                </a:ext>
              </a:extLst>
            </p:cNvPr>
            <p:cNvSpPr/>
            <p:nvPr userDrawn="1"/>
          </p:nvSpPr>
          <p:spPr>
            <a:xfrm>
              <a:off x="4054358" y="1765436"/>
              <a:ext cx="2185332"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a:t>RESULTS</a:t>
              </a:r>
            </a:p>
            <a:p>
              <a:pPr marL="152392" indent="-152392">
                <a:buFont typeface="Arial" panose="020B0604020202020204" pitchFamily="34" charset="0"/>
                <a:buChar char="•"/>
              </a:pPr>
              <a:r>
                <a:rPr lang="en-US" sz="1600">
                  <a:solidFill>
                    <a:schemeClr val="tx1"/>
                  </a:solidFill>
                </a:rPr>
                <a:t>Deliverables include simulation testbed software, physical testbed, industry papers, DOE white papers</a:t>
              </a:r>
            </a:p>
            <a:p>
              <a:pPr marL="152392" indent="-152392">
                <a:buFont typeface="Arial" panose="020B0604020202020204" pitchFamily="34" charset="0"/>
                <a:buChar char="•"/>
              </a:pPr>
              <a:r>
                <a:rPr lang="en-US" sz="1600">
                  <a:solidFill>
                    <a:schemeClr val="tx1"/>
                  </a:solidFill>
                </a:rPr>
                <a:t>Results will impact current charging infrastructure deployment and shape secure architectures and policy</a:t>
              </a:r>
            </a:p>
            <a:p>
              <a:endParaRPr lang="en-US" sz="1600" b="1"/>
            </a:p>
          </p:txBody>
        </p:sp>
        <p:sp>
          <p:nvSpPr>
            <p:cNvPr id="17" name="Rectangle 16">
              <a:extLst>
                <a:ext uri="{FF2B5EF4-FFF2-40B4-BE49-F238E27FC236}">
                  <a16:creationId xmlns:a16="http://schemas.microsoft.com/office/drawing/2014/main" id="{37654D32-AD25-E741-99D1-1FFB7CFA218F}"/>
                </a:ext>
              </a:extLst>
            </p:cNvPr>
            <p:cNvSpPr/>
            <p:nvPr userDrawn="1"/>
          </p:nvSpPr>
          <p:spPr>
            <a:xfrm>
              <a:off x="6392591" y="1765436"/>
              <a:ext cx="2296383"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b="1"/>
                <a:t>CONTRIBUTION</a:t>
              </a:r>
            </a:p>
            <a:p>
              <a:r>
                <a:rPr lang="en-US" sz="1600">
                  <a:solidFill>
                    <a:schemeClr val="tx1"/>
                  </a:solidFill>
                </a:rPr>
                <a:t>Techniques and tools developed apply to heavy vehicles which impact critical infrastructure, military operations, and commerce</a:t>
              </a:r>
            </a:p>
          </p:txBody>
        </p:sp>
        <p:sp>
          <p:nvSpPr>
            <p:cNvPr id="18" name="Rectangle 17">
              <a:extLst>
                <a:ext uri="{FF2B5EF4-FFF2-40B4-BE49-F238E27FC236}">
                  <a16:creationId xmlns:a16="http://schemas.microsoft.com/office/drawing/2014/main" id="{94C35AC7-582F-7D4E-ADFB-FDB003388826}"/>
                </a:ext>
              </a:extLst>
            </p:cNvPr>
            <p:cNvSpPr/>
            <p:nvPr userDrawn="1"/>
          </p:nvSpPr>
          <p:spPr>
            <a:xfrm>
              <a:off x="419100" y="4098842"/>
              <a:ext cx="4045324" cy="60650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a:t>ARGONNE CAPABILITIES</a:t>
              </a:r>
            </a:p>
          </p:txBody>
        </p:sp>
        <p:sp>
          <p:nvSpPr>
            <p:cNvPr id="19" name="Rectangle 18">
              <a:extLst>
                <a:ext uri="{FF2B5EF4-FFF2-40B4-BE49-F238E27FC236}">
                  <a16:creationId xmlns:a16="http://schemas.microsoft.com/office/drawing/2014/main" id="{52101D9A-0D44-9848-B7BE-578BE7238C03}"/>
                </a:ext>
              </a:extLst>
            </p:cNvPr>
            <p:cNvSpPr/>
            <p:nvPr userDrawn="1"/>
          </p:nvSpPr>
          <p:spPr>
            <a:xfrm>
              <a:off x="4643651" y="4098842"/>
              <a:ext cx="4045324" cy="60650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a:t>FUTURE OUTLOOK</a:t>
              </a:r>
            </a:p>
          </p:txBody>
        </p:sp>
      </p:grpSp>
    </p:spTree>
    <p:extLst>
      <p:ext uri="{BB962C8B-B14F-4D97-AF65-F5344CB8AC3E}">
        <p14:creationId xmlns:p14="http://schemas.microsoft.com/office/powerpoint/2010/main" val="2959754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90538"/>
            <a:ext cx="11163868" cy="828948"/>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Box 3"/>
          <p:cNvSpPr txBox="1"/>
          <p:nvPr userDrawn="1"/>
        </p:nvSpPr>
        <p:spPr>
          <a:xfrm>
            <a:off x="2864467" y="1445568"/>
            <a:ext cx="184731" cy="461665"/>
          </a:xfrm>
          <a:prstGeom prst="rect">
            <a:avLst/>
          </a:prstGeom>
          <a:noFill/>
        </p:spPr>
        <p:txBody>
          <a:bodyPr wrap="none" rtlCol="0">
            <a:spAutoFit/>
          </a:bodyPr>
          <a:lstStyle/>
          <a:p>
            <a:endParaRPr lang="en-US" sz="2400"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1224944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609602" y="1373717"/>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09600" y="1904965"/>
            <a:ext cx="5364480" cy="4422775"/>
          </a:xfrm>
        </p:spPr>
        <p:txBody>
          <a:bodyPr/>
          <a:lstStyle>
            <a:lvl1pPr>
              <a:defRPr sz="2400"/>
            </a:lvl1pPr>
            <a:lvl2pPr marL="609585" indent="-230712">
              <a:spcBef>
                <a:spcPts val="0"/>
              </a:spcBef>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6267451" y="1890677"/>
            <a:ext cx="5364480" cy="4422775"/>
          </a:xfrm>
        </p:spPr>
        <p:txBody>
          <a:bodyPr/>
          <a:lstStyle>
            <a:lvl1pPr>
              <a:defRPr sz="2400"/>
            </a:lvl1pPr>
            <a:lvl2pPr marL="609585" indent="-230712">
              <a:spcBef>
                <a:spcPts val="0"/>
              </a:spcBef>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2941168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14527" y="2454269"/>
            <a:ext cx="5486400" cy="3835883"/>
          </a:xfrm>
          <a:ln>
            <a:solidFill>
              <a:schemeClr val="bg1">
                <a:lumMod val="50000"/>
              </a:schemeClr>
            </a:solidFill>
          </a:ln>
        </p:spPr>
        <p:txBody>
          <a:bodyPr lIns="182880" tIns="91440" rIns="91440"/>
          <a:lstStyle>
            <a:lvl1pPr>
              <a:defRPr sz="2400"/>
            </a:lvl1pPr>
            <a:lvl2pPr marL="609585" indent="-230712">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6286500" y="2454269"/>
            <a:ext cx="5486400" cy="3835883"/>
          </a:xfrm>
          <a:ln>
            <a:solidFill>
              <a:schemeClr val="bg1">
                <a:lumMod val="50000"/>
              </a:schemeClr>
            </a:solidFill>
          </a:ln>
        </p:spPr>
        <p:txBody>
          <a:bodyPr lIns="182880" tIns="91440" rIns="91440"/>
          <a:lstStyle>
            <a:lvl1pPr>
              <a:defRPr sz="2400"/>
            </a:lvl1pPr>
            <a:lvl2pPr marL="609585" indent="-230712">
              <a:defRPr sz="2400"/>
            </a:lvl2pPr>
            <a:lvl3pPr marL="836063" indent="-171446">
              <a:defRPr sz="2400"/>
            </a:lvl3pPr>
            <a:lvl4pPr marL="1153555" indent="-228594">
              <a:defRPr sz="2400"/>
            </a:lvl4pPr>
            <a:lvl5pPr marL="1445648" indent="-228594">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6286500" y="1874730"/>
            <a:ext cx="5486400" cy="62099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2400" b="1" cap="all" baseline="0">
                <a:solidFill>
                  <a:schemeClr val="bg1"/>
                </a:solidFill>
              </a:defRPr>
            </a:lvl1pPr>
            <a:lvl2pPr marL="609585" indent="-230712">
              <a:defRPr sz="2133"/>
            </a:lvl2pPr>
            <a:lvl3pPr marL="836063" indent="-171446">
              <a:defRPr sz="1867"/>
            </a:lvl3pPr>
            <a:lvl4pPr marL="1153555" indent="-228594">
              <a:defRPr sz="1600"/>
            </a:lvl4pPr>
            <a:lvl5pPr marL="1445648" indent="-228594">
              <a:defRPr sz="16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609602" y="1359249"/>
            <a:ext cx="11163868" cy="499715"/>
          </a:xfrm>
          <a:noFill/>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614527" y="1874730"/>
            <a:ext cx="5486400" cy="62099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2400" b="1" cap="all" baseline="0">
                <a:solidFill>
                  <a:schemeClr val="bg1"/>
                </a:solidFill>
              </a:defRPr>
            </a:lvl1pPr>
            <a:lvl2pPr marL="609585" indent="-230712">
              <a:defRPr sz="2133"/>
            </a:lvl2pPr>
            <a:lvl3pPr marL="836063" indent="-171446">
              <a:defRPr sz="1867"/>
            </a:lvl3pPr>
            <a:lvl4pPr marL="1153555" indent="-228594">
              <a:defRPr sz="1600"/>
            </a:lvl4pPr>
            <a:lvl5pPr marL="1445648" indent="-228594">
              <a:defRPr sz="16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1388035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6004767" y="1890496"/>
            <a:ext cx="5759667" cy="2054443"/>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660908" y="1890495"/>
            <a:ext cx="4972641" cy="2087843"/>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60908" y="4271088"/>
            <a:ext cx="4972641" cy="2087843"/>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6004767" y="4257459"/>
            <a:ext cx="5759667" cy="2054443"/>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3528212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060412" y="1934727"/>
            <a:ext cx="7753216" cy="1303379"/>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652525" y="1923615"/>
            <a:ext cx="2698328"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49354" y="3493608"/>
            <a:ext cx="2704676"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609602" y="13719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060412" y="3507968"/>
            <a:ext cx="7753216" cy="1303379"/>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649353" y="5076181"/>
            <a:ext cx="2704676" cy="118681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4060412" y="5059321"/>
            <a:ext cx="7753216" cy="1303379"/>
          </a:xfrm>
        </p:spPr>
        <p:txBody>
          <a:bodyPr tIns="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133"/>
            </a:lvl4pPr>
            <a:lvl5pPr marL="1445648" indent="-228594">
              <a:spcBef>
                <a:spcPts val="0"/>
              </a:spcBef>
              <a:defRPr sz="2133"/>
            </a:lvl5pPr>
          </a:lstStyle>
          <a:p>
            <a:pPr lvl="0"/>
            <a:r>
              <a:rPr lang="en-US"/>
              <a:t>Click to edit Master text styles</a:t>
            </a:r>
          </a:p>
          <a:p>
            <a:pPr lvl="1"/>
            <a:r>
              <a:rPr lang="en-US"/>
              <a:t>Second level</a:t>
            </a:r>
          </a:p>
          <a:p>
            <a:pPr lvl="2"/>
            <a:r>
              <a:rPr lang="en-US"/>
              <a:t>Third level</a:t>
            </a:r>
          </a:p>
        </p:txBody>
      </p:sp>
      <p:sp>
        <p:nvSpPr>
          <p:cNvPr id="16" name="TextBox 15"/>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690142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609602" y="1359249"/>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51643" y="4188849"/>
            <a:ext cx="5486400" cy="2129163"/>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6288289" y="4188849"/>
            <a:ext cx="5463447" cy="2129163"/>
          </a:xfrm>
        </p:spPr>
        <p:txBody>
          <a:bodyPr tIns="91440"/>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660905" y="1890495"/>
            <a:ext cx="536448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6278733" y="1890495"/>
            <a:ext cx="5364480" cy="22860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Tree>
    <p:extLst>
      <p:ext uri="{BB962C8B-B14F-4D97-AF65-F5344CB8AC3E}">
        <p14:creationId xmlns:p14="http://schemas.microsoft.com/office/powerpoint/2010/main" val="1856195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609602" y="1355853"/>
            <a:ext cx="11163868" cy="499715"/>
          </a:xfrm>
        </p:spPr>
        <p:txBody>
          <a:bodyPr bIns="0">
            <a:noAutofit/>
          </a:bodyPr>
          <a:lstStyle>
            <a:lvl1pPr marL="0" indent="0">
              <a:lnSpc>
                <a:spcPct val="90000"/>
              </a:lnSpc>
              <a:spcBef>
                <a:spcPts val="0"/>
              </a:spcBef>
              <a:buNone/>
              <a:defRPr sz="2667"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609600" y="1877797"/>
            <a:ext cx="5486400" cy="1717079"/>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6288287" y="1877797"/>
            <a:ext cx="5486400" cy="1717079"/>
          </a:xfrm>
        </p:spPr>
        <p:txBody>
          <a:bodyPr/>
          <a:lstStyle>
            <a:lvl1pPr>
              <a:spcBef>
                <a:spcPts val="800"/>
              </a:spcBef>
              <a:defRPr sz="2400"/>
            </a:lvl1pPr>
            <a:lvl2pPr marL="609585" indent="-230712">
              <a:spcBef>
                <a:spcPts val="0"/>
              </a:spcBef>
              <a:defRPr sz="2400"/>
            </a:lvl2pPr>
            <a:lvl3pPr marL="836063" indent="-171446">
              <a:spcBef>
                <a:spcPts val="0"/>
              </a:spcBef>
              <a:defRPr sz="2400"/>
            </a:lvl3pPr>
            <a:lvl4pPr marL="1153555" indent="-228594">
              <a:spcBef>
                <a:spcPts val="0"/>
              </a:spcBef>
              <a:defRPr sz="2400"/>
            </a:lvl4pPr>
            <a:lvl5pPr marL="1445648" indent="-228594">
              <a:spcBef>
                <a:spcPts val="0"/>
              </a:spcBef>
              <a:defRPr sz="24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618861" y="3615115"/>
            <a:ext cx="536448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6307819" y="3615115"/>
            <a:ext cx="5364480" cy="22860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2501970" y="0"/>
            <a:ext cx="2065241" cy="4196855"/>
          </a:xfrm>
          <a:prstGeom prst="rect">
            <a:avLst/>
          </a:prstGeom>
          <a:solidFill>
            <a:schemeClr val="bg1">
              <a:lumMod val="50000"/>
            </a:schemeClr>
          </a:solidFill>
        </p:spPr>
        <p:txBody>
          <a:bodyPr wrap="square" rtlCol="0">
            <a:spAutoFit/>
          </a:bodyPr>
          <a:lstStyle/>
          <a:p>
            <a:r>
              <a:rPr lang="en-US" sz="1867" b="1" dirty="0">
                <a:solidFill>
                  <a:schemeClr val="bg1"/>
                </a:solidFill>
              </a:rPr>
              <a:t>Instructions on replacing a current image:</a:t>
            </a:r>
          </a:p>
          <a:p>
            <a:pPr marL="304792" indent="-304792">
              <a:buFont typeface="+mj-lt"/>
              <a:buAutoNum type="arabicPeriod"/>
            </a:pPr>
            <a:r>
              <a:rPr lang="en-US" sz="1867" dirty="0">
                <a:solidFill>
                  <a:schemeClr val="bg1"/>
                </a:solidFill>
              </a:rPr>
              <a:t>Select and delete image and click the icon to insert a different image</a:t>
            </a:r>
          </a:p>
          <a:p>
            <a:pPr marL="304792" indent="-304792">
              <a:buFont typeface="+mj-lt"/>
              <a:buAutoNum type="arabicPeriod"/>
            </a:pPr>
            <a:r>
              <a:rPr lang="en-US" sz="1867" dirty="0">
                <a:solidFill>
                  <a:schemeClr val="bg1"/>
                </a:solidFill>
              </a:rPr>
              <a:t>Use the crop tool to position the image within the shape.  </a:t>
            </a:r>
          </a:p>
          <a:p>
            <a:endParaRPr lang="en-US" sz="2400" dirty="0">
              <a:solidFill>
                <a:schemeClr val="bg1"/>
              </a:solidFill>
            </a:endParaRPr>
          </a:p>
        </p:txBody>
      </p:sp>
      <p:sp>
        <p:nvSpPr>
          <p:cNvPr id="8" name="Text Placeholder 7"/>
          <p:cNvSpPr>
            <a:spLocks noGrp="1"/>
          </p:cNvSpPr>
          <p:nvPr>
            <p:ph type="body" sz="quarter" idx="17"/>
          </p:nvPr>
        </p:nvSpPr>
        <p:spPr>
          <a:xfrm>
            <a:off x="635022" y="5912892"/>
            <a:ext cx="5327631" cy="478760"/>
          </a:xfrm>
        </p:spPr>
        <p:txBody>
          <a:bodyPr/>
          <a:lstStyle>
            <a:lvl1pPr marL="0" indent="0">
              <a:buNone/>
              <a:defRPr sz="1600"/>
            </a:lvl1pPr>
          </a:lstStyle>
          <a:p>
            <a:pPr lvl="0"/>
            <a:r>
              <a:rPr lang="en-US"/>
              <a:t>Click to edit Master text styles</a:t>
            </a:r>
          </a:p>
        </p:txBody>
      </p:sp>
      <p:sp>
        <p:nvSpPr>
          <p:cNvPr id="13" name="Text Placeholder 7"/>
          <p:cNvSpPr>
            <a:spLocks noGrp="1"/>
          </p:cNvSpPr>
          <p:nvPr>
            <p:ph type="body" sz="quarter" idx="18"/>
          </p:nvPr>
        </p:nvSpPr>
        <p:spPr>
          <a:xfrm>
            <a:off x="6333721" y="5925592"/>
            <a:ext cx="5327631" cy="478760"/>
          </a:xfrm>
        </p:spPr>
        <p:txBody>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483450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amiesen\Desktop\anlrgbpptlogo.png"/>
          <p:cNvPicPr>
            <a:picLocks noChangeAspect="1" noChangeArrowheads="1"/>
          </p:cNvPicPr>
          <p:nvPr/>
        </p:nvPicPr>
        <p:blipFill>
          <a:blip r:embed="rId31" cstate="print">
            <a:extLst>
              <a:ext uri="{28A0092B-C50C-407E-A947-70E740481C1C}">
                <a14:useLocalDpi xmlns:a14="http://schemas.microsoft.com/office/drawing/2010/main"/>
              </a:ext>
            </a:extLst>
          </a:blip>
          <a:srcRect/>
          <a:stretch>
            <a:fillRect/>
          </a:stretch>
        </p:blipFill>
        <p:spPr bwMode="auto">
          <a:xfrm>
            <a:off x="10815320" y="6399990"/>
            <a:ext cx="1034357" cy="3726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609602" y="477838"/>
            <a:ext cx="11163868" cy="828948"/>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609602" y="1858435"/>
            <a:ext cx="11163868" cy="4422775"/>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791200" y="6473709"/>
            <a:ext cx="609600" cy="182880"/>
          </a:xfrm>
          <a:prstGeom prst="rect">
            <a:avLst/>
          </a:prstGeom>
        </p:spPr>
        <p:txBody>
          <a:bodyPr vert="horz" lIns="0" tIns="45720" rIns="0" bIns="0" rtlCol="0" anchor="b"/>
          <a:lstStyle>
            <a:lvl1pPr algn="ctr">
              <a:defRPr sz="1333">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3"/>
            <a:ext cx="304800" cy="6858003"/>
          </a:xfrm>
          <a:prstGeom prst="rect">
            <a:avLst/>
          </a:prstGeom>
          <a:solidFill>
            <a:schemeClr val="accent5"/>
          </a:solidFill>
          <a:ln>
            <a:noFill/>
          </a:ln>
        </p:spPr>
        <p:txBody>
          <a:bodyPr vert="horz" wrap="square" lIns="121920" tIns="60960" rIns="121920" bIns="0" numCol="1" anchor="b" anchorCtr="0" compatLnSpc="1">
            <a:prstTxWarp prst="textNoShape">
              <a:avLst/>
            </a:prstTxWarp>
          </a:bodyPr>
          <a:lstStyle/>
          <a:p>
            <a:pPr lvl="0"/>
            <a:endParaRPr lang="en-US" sz="133">
              <a:solidFill>
                <a:schemeClr val="accent1"/>
              </a:solidFill>
            </a:endParaRPr>
          </a:p>
        </p:txBody>
      </p:sp>
      <p:pic>
        <p:nvPicPr>
          <p:cNvPr id="8" name="Picture 7"/>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609602" y="6436112"/>
            <a:ext cx="1891671" cy="240587"/>
          </a:xfrm>
          <a:prstGeom prst="rect">
            <a:avLst/>
          </a:prstGeom>
        </p:spPr>
      </p:pic>
    </p:spTree>
    <p:extLst>
      <p:ext uri="{BB962C8B-B14F-4D97-AF65-F5344CB8AC3E}">
        <p14:creationId xmlns:p14="http://schemas.microsoft.com/office/powerpoint/2010/main" val="279300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09585" rtl="0" eaLnBrk="1" latinLnBrk="0" hangingPunct="1">
        <a:lnSpc>
          <a:spcPct val="95000"/>
        </a:lnSpc>
        <a:spcBef>
          <a:spcPct val="0"/>
        </a:spcBef>
        <a:buNone/>
        <a:defRPr sz="3733" b="1" i="0" kern="1200" cap="all" baseline="0">
          <a:solidFill>
            <a:schemeClr val="tx1">
              <a:lumMod val="50000"/>
            </a:schemeClr>
          </a:solidFill>
          <a:latin typeface="+mj-lt"/>
          <a:ea typeface="+mj-ea"/>
          <a:cs typeface="+mj-cs"/>
        </a:defRPr>
      </a:lvl1pPr>
    </p:titleStyle>
    <p:bodyStyle>
      <a:lvl1pPr marL="230712" indent="-230712" algn="l" defTabSz="609585" rtl="0" eaLnBrk="1" latinLnBrk="0" hangingPunct="1">
        <a:spcBef>
          <a:spcPts val="800"/>
        </a:spcBef>
        <a:spcAft>
          <a:spcPts val="0"/>
        </a:spcAft>
        <a:buFont typeface="Wingdings" pitchFamily="2" charset="2"/>
        <a:buChar char="§"/>
        <a:defRPr sz="2400" kern="1200" baseline="0">
          <a:solidFill>
            <a:schemeClr val="tx1">
              <a:lumMod val="50000"/>
            </a:schemeClr>
          </a:solidFill>
          <a:latin typeface="+mn-lt"/>
          <a:ea typeface="+mn-ea"/>
          <a:cs typeface="+mn-cs"/>
        </a:defRPr>
      </a:lvl1pPr>
      <a:lvl2pPr marL="694249" indent="-315376"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2pPr>
      <a:lvl3pPr marL="1071007" indent="-249760"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3pPr>
      <a:lvl4pPr marL="1449881"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4pPr>
      <a:lvl5pPr marL="1828754" indent="-228594" algn="l" defTabSz="609585" rtl="0" eaLnBrk="1" latinLnBrk="0" hangingPunct="1">
        <a:spcBef>
          <a:spcPts val="0"/>
        </a:spcBef>
        <a:spcAft>
          <a:spcPts val="0"/>
        </a:spcAft>
        <a:buFont typeface="Arial"/>
        <a:buChar char="»"/>
        <a:defRPr sz="2400" kern="1200">
          <a:solidFill>
            <a:schemeClr val="tx1">
              <a:lumMod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31FD0BC7-2EC6-84BE-4945-384695D14E9B}"/>
              </a:ext>
            </a:extLst>
          </p:cNvPr>
          <p:cNvSpPr>
            <a:spLocks noGrp="1"/>
          </p:cNvSpPr>
          <p:nvPr>
            <p:ph type="body" sz="quarter" idx="27"/>
          </p:nvPr>
        </p:nvSpPr>
        <p:spPr>
          <a:xfrm>
            <a:off x="0" y="2"/>
            <a:ext cx="12192000" cy="5985725"/>
          </a:xfrm>
        </p:spPr>
        <p:txBody>
          <a:bodyPr/>
          <a:lstStyle/>
          <a:p>
            <a:endParaRPr lang="en-US" dirty="0"/>
          </a:p>
        </p:txBody>
      </p:sp>
      <p:sp>
        <p:nvSpPr>
          <p:cNvPr id="13" name="Text Placeholder 12"/>
          <p:cNvSpPr>
            <a:spLocks noGrp="1"/>
          </p:cNvSpPr>
          <p:nvPr>
            <p:ph type="body" sz="quarter" idx="10"/>
          </p:nvPr>
        </p:nvSpPr>
        <p:spPr>
          <a:xfrm>
            <a:off x="0" y="2"/>
            <a:ext cx="12192000" cy="5985725"/>
          </a:xfrm>
        </p:spPr>
        <p:txBody>
          <a:bodyPr/>
          <a:lstStyle/>
          <a:p>
            <a:endParaRPr lang="en-US" dirty="0"/>
          </a:p>
        </p:txBody>
      </p:sp>
      <p:pic>
        <p:nvPicPr>
          <p:cNvPr id="23" name="Picture Placeholder 13">
            <a:extLst>
              <a:ext uri="{FF2B5EF4-FFF2-40B4-BE49-F238E27FC236}">
                <a16:creationId xmlns:a16="http://schemas.microsoft.com/office/drawing/2014/main" id="{178C8DD8-96DD-E007-E244-599B79D23946}"/>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a:ext>
            </a:extLst>
          </a:blip>
          <a:srcRect l="1446" t="8672" r="5360" b="25030"/>
          <a:stretch/>
        </p:blipFill>
        <p:spPr>
          <a:xfrm>
            <a:off x="6484969" y="1689100"/>
            <a:ext cx="5707033" cy="2706624"/>
          </a:xfrm>
        </p:spPr>
      </p:pic>
      <p:sp>
        <p:nvSpPr>
          <p:cNvPr id="12" name="Title 11">
            <a:extLst>
              <a:ext uri="{FF2B5EF4-FFF2-40B4-BE49-F238E27FC236}">
                <a16:creationId xmlns:a16="http://schemas.microsoft.com/office/drawing/2014/main" id="{A281E9A5-9107-D19E-F9A2-45C01A9ABB87}"/>
              </a:ext>
            </a:extLst>
          </p:cNvPr>
          <p:cNvSpPr>
            <a:spLocks noGrp="1"/>
          </p:cNvSpPr>
          <p:nvPr>
            <p:ph type="title"/>
          </p:nvPr>
        </p:nvSpPr>
        <p:spPr/>
        <p:txBody>
          <a:bodyPr/>
          <a:lstStyle/>
          <a:p>
            <a:r>
              <a:rPr lang="en-US" dirty="0"/>
              <a:t>Physical sciences </a:t>
            </a:r>
            <a:br>
              <a:rPr lang="en-US" dirty="0"/>
            </a:br>
            <a:r>
              <a:rPr lang="en-US" dirty="0"/>
              <a:t>&amp; Engineering</a:t>
            </a:r>
            <a:br>
              <a:rPr lang="en-US" dirty="0"/>
            </a:br>
            <a:r>
              <a:rPr lang="en-US" b="0" dirty="0"/>
              <a:t>(PSE)</a:t>
            </a:r>
          </a:p>
        </p:txBody>
      </p:sp>
      <p:sp>
        <p:nvSpPr>
          <p:cNvPr id="20" name="Text Placeholder 19">
            <a:extLst>
              <a:ext uri="{FF2B5EF4-FFF2-40B4-BE49-F238E27FC236}">
                <a16:creationId xmlns:a16="http://schemas.microsoft.com/office/drawing/2014/main" id="{563A2C82-1646-EA8F-E15A-AD8C48F5C96C}"/>
              </a:ext>
            </a:extLst>
          </p:cNvPr>
          <p:cNvSpPr>
            <a:spLocks noGrp="1"/>
          </p:cNvSpPr>
          <p:nvPr>
            <p:ph type="body" sz="quarter" idx="24"/>
          </p:nvPr>
        </p:nvSpPr>
        <p:spPr/>
        <p:txBody>
          <a:bodyPr/>
          <a:lstStyle/>
          <a:p>
            <a:r>
              <a:rPr lang="en-US" dirty="0"/>
              <a:t>March 20, 2023</a:t>
            </a:r>
          </a:p>
        </p:txBody>
      </p:sp>
      <p:sp>
        <p:nvSpPr>
          <p:cNvPr id="16" name="Text Placeholder 15">
            <a:extLst>
              <a:ext uri="{FF2B5EF4-FFF2-40B4-BE49-F238E27FC236}">
                <a16:creationId xmlns:a16="http://schemas.microsoft.com/office/drawing/2014/main" id="{5B3B3BE2-3B42-2B75-2560-F370077B1DC2}"/>
              </a:ext>
            </a:extLst>
          </p:cNvPr>
          <p:cNvSpPr>
            <a:spLocks noGrp="1"/>
          </p:cNvSpPr>
          <p:nvPr>
            <p:ph type="body" sz="quarter" idx="17"/>
          </p:nvPr>
        </p:nvSpPr>
        <p:spPr/>
        <p:txBody>
          <a:bodyPr/>
          <a:lstStyle/>
          <a:p>
            <a:r>
              <a:rPr lang="en-US" dirty="0" err="1"/>
              <a:t>Kawtar</a:t>
            </a:r>
            <a:r>
              <a:rPr lang="en-US" dirty="0"/>
              <a:t> </a:t>
            </a:r>
            <a:r>
              <a:rPr lang="en-US" dirty="0" err="1"/>
              <a:t>Hafidi</a:t>
            </a:r>
            <a:endParaRPr lang="en-US" dirty="0"/>
          </a:p>
        </p:txBody>
      </p:sp>
      <p:sp>
        <p:nvSpPr>
          <p:cNvPr id="17" name="Text Placeholder 16">
            <a:extLst>
              <a:ext uri="{FF2B5EF4-FFF2-40B4-BE49-F238E27FC236}">
                <a16:creationId xmlns:a16="http://schemas.microsoft.com/office/drawing/2014/main" id="{1B32602A-65F8-EF15-5811-36E0A78844A7}"/>
              </a:ext>
            </a:extLst>
          </p:cNvPr>
          <p:cNvSpPr>
            <a:spLocks noGrp="1"/>
          </p:cNvSpPr>
          <p:nvPr>
            <p:ph type="body" sz="quarter" idx="18"/>
          </p:nvPr>
        </p:nvSpPr>
        <p:spPr/>
        <p:txBody>
          <a:bodyPr/>
          <a:lstStyle/>
          <a:p>
            <a:r>
              <a:rPr lang="en-US" dirty="0"/>
              <a:t>Associate Laboratory Director</a:t>
            </a:r>
          </a:p>
          <a:p>
            <a:r>
              <a:rPr lang="en-US" dirty="0"/>
              <a:t>Physical Sciences &amp; Engineering</a:t>
            </a:r>
          </a:p>
          <a:p>
            <a:r>
              <a:rPr lang="en-US" dirty="0"/>
              <a:t>Argonne National Laboratory</a:t>
            </a:r>
          </a:p>
        </p:txBody>
      </p:sp>
      <p:sp>
        <p:nvSpPr>
          <p:cNvPr id="30" name="Text Placeholder 29">
            <a:extLst>
              <a:ext uri="{FF2B5EF4-FFF2-40B4-BE49-F238E27FC236}">
                <a16:creationId xmlns:a16="http://schemas.microsoft.com/office/drawing/2014/main" id="{C3B3EE11-49D3-1A60-50F3-661CD6641699}"/>
              </a:ext>
            </a:extLst>
          </p:cNvPr>
          <p:cNvSpPr>
            <a:spLocks noGrp="1"/>
          </p:cNvSpPr>
          <p:nvPr>
            <p:ph type="body" sz="quarter" idx="12"/>
          </p:nvPr>
        </p:nvSpPr>
        <p:spPr>
          <a:solidFill>
            <a:schemeClr val="accent5"/>
          </a:solidFill>
        </p:spPr>
        <p:txBody>
          <a:bodyPr/>
          <a:lstStyle/>
          <a:p>
            <a:endParaRPr lang="en-US" dirty="0"/>
          </a:p>
        </p:txBody>
      </p:sp>
    </p:spTree>
    <p:extLst>
      <p:ext uri="{BB962C8B-B14F-4D97-AF65-F5344CB8AC3E}">
        <p14:creationId xmlns:p14="http://schemas.microsoft.com/office/powerpoint/2010/main" val="122816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9E18F6-F971-993E-AA40-1B4CA042C44C}"/>
              </a:ext>
            </a:extLst>
          </p:cNvPr>
          <p:cNvSpPr/>
          <p:nvPr/>
        </p:nvSpPr>
        <p:spPr>
          <a:xfrm>
            <a:off x="304800" y="2151347"/>
            <a:ext cx="11887200" cy="41087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304800" tIns="243840" rIns="6217920" bIns="243840" rtlCol="0" anchor="t" anchorCtr="0"/>
          <a:lstStyle/>
          <a:p>
            <a:pPr marL="237055" indent="-237055">
              <a:lnSpc>
                <a:spcPct val="95000"/>
              </a:lnSpc>
              <a:spcAft>
                <a:spcPts val="900"/>
              </a:spcAft>
              <a:buFont typeface="Wingdings" charset="2"/>
              <a:buChar char="§"/>
            </a:pPr>
            <a:r>
              <a:rPr lang="en-US" sz="2133" b="1" spc="-27" dirty="0">
                <a:solidFill>
                  <a:schemeClr val="tx1">
                    <a:lumMod val="50000"/>
                  </a:schemeClr>
                </a:solidFill>
              </a:rPr>
              <a:t>The HEP division carries out </a:t>
            </a:r>
            <a:br>
              <a:rPr lang="en-US" sz="2133" b="1" spc="-27" dirty="0">
                <a:solidFill>
                  <a:schemeClr val="tx1">
                    <a:lumMod val="50000"/>
                  </a:schemeClr>
                </a:solidFill>
              </a:rPr>
            </a:br>
            <a:r>
              <a:rPr lang="en-US" sz="2133" b="1" spc="-27" dirty="0">
                <a:solidFill>
                  <a:schemeClr val="tx1">
                    <a:lumMod val="50000"/>
                  </a:schemeClr>
                </a:solidFill>
              </a:rPr>
              <a:t>cutting-edge research at the energy, intensity and cosmic frontiers of scientific knowledge</a:t>
            </a:r>
          </a:p>
          <a:p>
            <a:pPr marL="237055" indent="-237055">
              <a:lnSpc>
                <a:spcPct val="95000"/>
              </a:lnSpc>
              <a:spcAft>
                <a:spcPts val="900"/>
              </a:spcAft>
              <a:buFont typeface="Wingdings" charset="2"/>
              <a:buChar char="§"/>
            </a:pPr>
            <a:r>
              <a:rPr lang="en-US" sz="2133" b="1" spc="-27" dirty="0">
                <a:solidFill>
                  <a:schemeClr val="tx1">
                    <a:lumMod val="50000"/>
                  </a:schemeClr>
                </a:solidFill>
              </a:rPr>
              <a:t>The division is a hub of innovation </a:t>
            </a:r>
            <a:br>
              <a:rPr lang="en-US" sz="2133" b="1" spc="-27" dirty="0">
                <a:solidFill>
                  <a:schemeClr val="tx1">
                    <a:lumMod val="50000"/>
                  </a:schemeClr>
                </a:solidFill>
              </a:rPr>
            </a:br>
            <a:r>
              <a:rPr lang="en-US" sz="2133" b="1" spc="-27" dirty="0">
                <a:solidFill>
                  <a:schemeClr val="tx1">
                    <a:lumMod val="50000"/>
                  </a:schemeClr>
                </a:solidFill>
              </a:rPr>
              <a:t>in the utilization of new developments in computing, detector and accelerator </a:t>
            </a:r>
            <a:br>
              <a:rPr lang="en-US" sz="2133" b="1" spc="-27" dirty="0">
                <a:solidFill>
                  <a:schemeClr val="tx1">
                    <a:lumMod val="50000"/>
                  </a:schemeClr>
                </a:solidFill>
              </a:rPr>
            </a:br>
            <a:r>
              <a:rPr lang="en-US" sz="2133" b="1" spc="-27" dirty="0">
                <a:solidFill>
                  <a:schemeClr val="tx1">
                    <a:lumMod val="50000"/>
                  </a:schemeClr>
                </a:solidFill>
              </a:rPr>
              <a:t>technologies of HEP science</a:t>
            </a:r>
          </a:p>
        </p:txBody>
      </p:sp>
      <p:pic>
        <p:nvPicPr>
          <p:cNvPr id="10" name="Picture Placeholder 9" descr="A picture containing sky, outdoor, water, nature&#10;&#10;Description automatically generated">
            <a:extLst>
              <a:ext uri="{FF2B5EF4-FFF2-40B4-BE49-F238E27FC236}">
                <a16:creationId xmlns:a16="http://schemas.microsoft.com/office/drawing/2014/main" id="{06B2F43E-88DE-B16C-568A-BD4967B2E114}"/>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t="24" b="24"/>
          <a:stretch>
            <a:fillRect/>
          </a:stretch>
        </p:blipFill>
        <p:spPr>
          <a:xfrm>
            <a:off x="6523038" y="2415035"/>
            <a:ext cx="5364162" cy="3581400"/>
          </a:xfrm>
        </p:spPr>
      </p:pic>
      <p:sp>
        <p:nvSpPr>
          <p:cNvPr id="7" name="Title 6">
            <a:extLst>
              <a:ext uri="{FF2B5EF4-FFF2-40B4-BE49-F238E27FC236}">
                <a16:creationId xmlns:a16="http://schemas.microsoft.com/office/drawing/2014/main" id="{8B47A57E-2B21-3FA5-43A1-7124EB94A2C5}"/>
              </a:ext>
            </a:extLst>
          </p:cNvPr>
          <p:cNvSpPr>
            <a:spLocks noGrp="1"/>
          </p:cNvSpPr>
          <p:nvPr>
            <p:ph type="title"/>
          </p:nvPr>
        </p:nvSpPr>
        <p:spPr/>
        <p:txBody>
          <a:bodyPr/>
          <a:lstStyle/>
          <a:p>
            <a:r>
              <a:rPr lang="en-US" dirty="0"/>
              <a:t>High energy physics (HEP)</a:t>
            </a:r>
          </a:p>
        </p:txBody>
      </p:sp>
      <p:sp>
        <p:nvSpPr>
          <p:cNvPr id="8" name="Text Placeholder 7">
            <a:extLst>
              <a:ext uri="{FF2B5EF4-FFF2-40B4-BE49-F238E27FC236}">
                <a16:creationId xmlns:a16="http://schemas.microsoft.com/office/drawing/2014/main" id="{C57AB1A3-CEE2-3F80-35C1-FDE751B47A6F}"/>
              </a:ext>
            </a:extLst>
          </p:cNvPr>
          <p:cNvSpPr>
            <a:spLocks noGrp="1"/>
          </p:cNvSpPr>
          <p:nvPr>
            <p:ph type="body" sz="quarter" idx="12"/>
          </p:nvPr>
        </p:nvSpPr>
        <p:spPr/>
        <p:txBody>
          <a:bodyPr/>
          <a:lstStyle/>
          <a:p>
            <a:r>
              <a:rPr lang="en-US" dirty="0"/>
              <a:t>Understanding the fundamental constituents of matter and energy, and illuminating the ultimate nature of space and time</a:t>
            </a:r>
          </a:p>
        </p:txBody>
      </p:sp>
    </p:spTree>
    <p:extLst>
      <p:ext uri="{BB962C8B-B14F-4D97-AF65-F5344CB8AC3E}">
        <p14:creationId xmlns:p14="http://schemas.microsoft.com/office/powerpoint/2010/main" val="1920125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1A6111-1086-7EE0-4CD9-387E96F885CE}"/>
              </a:ext>
            </a:extLst>
          </p:cNvPr>
          <p:cNvSpPr/>
          <p:nvPr/>
        </p:nvSpPr>
        <p:spPr>
          <a:xfrm>
            <a:off x="304800" y="2151347"/>
            <a:ext cx="11887200" cy="41087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304800" tIns="182880" rIns="5943600" bIns="182880" rtlCol="0" anchor="t" anchorCtr="0"/>
          <a:lstStyle/>
          <a:p>
            <a:pPr marL="237055" indent="-237055">
              <a:lnSpc>
                <a:spcPct val="95000"/>
              </a:lnSpc>
              <a:spcAft>
                <a:spcPts val="900"/>
              </a:spcAft>
              <a:buFont typeface="Wingdings" charset="2"/>
              <a:buChar char="§"/>
            </a:pPr>
            <a:r>
              <a:rPr lang="en-US" b="1" spc="-27" dirty="0">
                <a:solidFill>
                  <a:schemeClr val="tx1">
                    <a:lumMod val="50000"/>
                  </a:schemeClr>
                </a:solidFill>
              </a:rPr>
              <a:t>The Physics division is a leader in basic </a:t>
            </a:r>
            <a:br>
              <a:rPr lang="en-US" b="1" spc="-27" dirty="0">
                <a:solidFill>
                  <a:schemeClr val="tx1">
                    <a:lumMod val="50000"/>
                  </a:schemeClr>
                </a:solidFill>
              </a:rPr>
            </a:br>
            <a:r>
              <a:rPr lang="en-US" b="1" spc="-27" dirty="0">
                <a:solidFill>
                  <a:schemeClr val="tx1">
                    <a:lumMod val="50000"/>
                  </a:schemeClr>
                </a:solidFill>
              </a:rPr>
              <a:t>nuclear physics and its applications with major programs in low- and medium-energy physics, theoretical physics and accelerator R&amp;D</a:t>
            </a:r>
          </a:p>
          <a:p>
            <a:pPr marL="237055" indent="-237055">
              <a:lnSpc>
                <a:spcPct val="95000"/>
              </a:lnSpc>
              <a:spcAft>
                <a:spcPts val="900"/>
              </a:spcAft>
              <a:buFont typeface="Wingdings" charset="2"/>
              <a:buChar char="§"/>
            </a:pPr>
            <a:r>
              <a:rPr lang="en-US" b="1" spc="-27" dirty="0">
                <a:solidFill>
                  <a:schemeClr val="tx1">
                    <a:lumMod val="50000"/>
                  </a:schemeClr>
                </a:solidFill>
              </a:rPr>
              <a:t>The division operates the Argonne Tandem </a:t>
            </a:r>
            <a:br>
              <a:rPr lang="en-US" b="1" spc="-27" dirty="0">
                <a:solidFill>
                  <a:schemeClr val="tx1">
                    <a:lumMod val="50000"/>
                  </a:schemeClr>
                </a:solidFill>
              </a:rPr>
            </a:br>
            <a:r>
              <a:rPr lang="en-US" b="1" spc="-27" dirty="0" err="1">
                <a:solidFill>
                  <a:schemeClr val="tx1">
                    <a:lumMod val="50000"/>
                  </a:schemeClr>
                </a:solidFill>
              </a:rPr>
              <a:t>Linac</a:t>
            </a:r>
            <a:r>
              <a:rPr lang="en-US" b="1" spc="-27" dirty="0">
                <a:solidFill>
                  <a:schemeClr val="tx1">
                    <a:lumMod val="50000"/>
                  </a:schemeClr>
                </a:solidFill>
              </a:rPr>
              <a:t> Accelerator System (ATLAS), a DOE </a:t>
            </a:r>
            <a:br>
              <a:rPr lang="en-US" b="1" spc="-27" dirty="0">
                <a:solidFill>
                  <a:schemeClr val="tx1">
                    <a:lumMod val="50000"/>
                  </a:schemeClr>
                </a:solidFill>
              </a:rPr>
            </a:br>
            <a:r>
              <a:rPr lang="en-US" b="1" spc="-27" dirty="0">
                <a:solidFill>
                  <a:schemeClr val="tx1">
                    <a:lumMod val="50000"/>
                  </a:schemeClr>
                </a:solidFill>
              </a:rPr>
              <a:t>Office of Science national user facility</a:t>
            </a:r>
          </a:p>
          <a:p>
            <a:pPr marL="237055" indent="-237055">
              <a:lnSpc>
                <a:spcPct val="95000"/>
              </a:lnSpc>
              <a:spcAft>
                <a:spcPts val="300"/>
              </a:spcAft>
              <a:buFont typeface="Wingdings" charset="2"/>
              <a:buChar char="§"/>
            </a:pPr>
            <a:r>
              <a:rPr lang="en-US" b="1" spc="-27" dirty="0">
                <a:solidFill>
                  <a:schemeClr val="tx1">
                    <a:lumMod val="50000"/>
                  </a:schemeClr>
                </a:solidFill>
              </a:rPr>
              <a:t>Research is focused around five primary themes</a:t>
            </a:r>
          </a:p>
          <a:p>
            <a:pPr marL="465138" lvl="1" indent="-220663">
              <a:lnSpc>
                <a:spcPct val="95000"/>
              </a:lnSpc>
              <a:spcAft>
                <a:spcPts val="300"/>
              </a:spcAft>
              <a:buFont typeface="System Font Regular"/>
              <a:buChar char="–"/>
            </a:pPr>
            <a:r>
              <a:rPr lang="en-US" sz="1700" b="1" spc="-27" dirty="0">
                <a:solidFill>
                  <a:schemeClr val="tx1">
                    <a:lumMod val="50000"/>
                  </a:schemeClr>
                </a:solidFill>
              </a:rPr>
              <a:t>Accelerator R&amp;D</a:t>
            </a:r>
          </a:p>
          <a:p>
            <a:pPr marL="465138" lvl="1" indent="-220663">
              <a:lnSpc>
                <a:spcPct val="95000"/>
              </a:lnSpc>
              <a:spcAft>
                <a:spcPts val="300"/>
              </a:spcAft>
              <a:buFont typeface="System Font Regular"/>
              <a:buChar char="–"/>
            </a:pPr>
            <a:r>
              <a:rPr lang="en-US" sz="1700" b="1" spc="-27" dirty="0">
                <a:solidFill>
                  <a:schemeClr val="tx1">
                    <a:lumMod val="50000"/>
                  </a:schemeClr>
                </a:solidFill>
              </a:rPr>
              <a:t>Atom trapping and fundamental symmetries</a:t>
            </a:r>
          </a:p>
          <a:p>
            <a:pPr marL="465138" lvl="1" indent="-220663">
              <a:lnSpc>
                <a:spcPct val="95000"/>
              </a:lnSpc>
              <a:spcAft>
                <a:spcPts val="300"/>
              </a:spcAft>
              <a:buFont typeface="System Font Regular"/>
              <a:buChar char="–"/>
            </a:pPr>
            <a:r>
              <a:rPr lang="en-US" sz="1700" b="1" spc="-27" dirty="0">
                <a:solidFill>
                  <a:schemeClr val="tx1">
                    <a:lumMod val="50000"/>
                  </a:schemeClr>
                </a:solidFill>
              </a:rPr>
              <a:t>Nuclear astrophysics</a:t>
            </a:r>
          </a:p>
          <a:p>
            <a:pPr marL="465138" lvl="1" indent="-220663">
              <a:lnSpc>
                <a:spcPct val="95000"/>
              </a:lnSpc>
              <a:spcAft>
                <a:spcPts val="300"/>
              </a:spcAft>
              <a:buFont typeface="System Font Regular"/>
              <a:buChar char="–"/>
            </a:pPr>
            <a:r>
              <a:rPr lang="en-US" sz="1700" b="1" spc="-27" dirty="0">
                <a:solidFill>
                  <a:schemeClr val="tx1">
                    <a:lumMod val="50000"/>
                  </a:schemeClr>
                </a:solidFill>
              </a:rPr>
              <a:t>Nuclear structure</a:t>
            </a:r>
          </a:p>
          <a:p>
            <a:pPr marL="465138" lvl="1" indent="-220663">
              <a:lnSpc>
                <a:spcPct val="95000"/>
              </a:lnSpc>
              <a:spcAft>
                <a:spcPts val="300"/>
              </a:spcAft>
              <a:buFont typeface="System Font Regular"/>
              <a:buChar char="–"/>
            </a:pPr>
            <a:r>
              <a:rPr lang="en-US" sz="1700" b="1" spc="-27" dirty="0">
                <a:solidFill>
                  <a:schemeClr val="tx1">
                    <a:lumMod val="50000"/>
                  </a:schemeClr>
                </a:solidFill>
              </a:rPr>
              <a:t>Quantum chromodynamics and hadron physics</a:t>
            </a:r>
          </a:p>
        </p:txBody>
      </p:sp>
      <p:pic>
        <p:nvPicPr>
          <p:cNvPr id="5" name="Picture Placeholder 4" descr="Diagram&#10;&#10;Description automatically generated">
            <a:extLst>
              <a:ext uri="{FF2B5EF4-FFF2-40B4-BE49-F238E27FC236}">
                <a16:creationId xmlns:a16="http://schemas.microsoft.com/office/drawing/2014/main" id="{693ED9BE-5CB5-9455-4649-FDCC282730CE}"/>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l="7879" r="7879"/>
          <a:stretch>
            <a:fillRect/>
          </a:stretch>
        </p:blipFill>
        <p:spPr>
          <a:xfrm>
            <a:off x="6523038" y="2415035"/>
            <a:ext cx="5364162" cy="3581400"/>
          </a:xfrm>
        </p:spPr>
      </p:pic>
      <p:sp>
        <p:nvSpPr>
          <p:cNvPr id="7" name="Title 6">
            <a:extLst>
              <a:ext uri="{FF2B5EF4-FFF2-40B4-BE49-F238E27FC236}">
                <a16:creationId xmlns:a16="http://schemas.microsoft.com/office/drawing/2014/main" id="{8B47A57E-2B21-3FA5-43A1-7124EB94A2C5}"/>
              </a:ext>
            </a:extLst>
          </p:cNvPr>
          <p:cNvSpPr>
            <a:spLocks noGrp="1"/>
          </p:cNvSpPr>
          <p:nvPr>
            <p:ph type="title"/>
          </p:nvPr>
        </p:nvSpPr>
        <p:spPr/>
        <p:txBody>
          <a:bodyPr/>
          <a:lstStyle/>
          <a:p>
            <a:r>
              <a:rPr lang="en-US" dirty="0"/>
              <a:t>Physics (PHY)</a:t>
            </a:r>
          </a:p>
        </p:txBody>
      </p:sp>
      <p:sp>
        <p:nvSpPr>
          <p:cNvPr id="8" name="Text Placeholder 7">
            <a:extLst>
              <a:ext uri="{FF2B5EF4-FFF2-40B4-BE49-F238E27FC236}">
                <a16:creationId xmlns:a16="http://schemas.microsoft.com/office/drawing/2014/main" id="{C57AB1A3-CEE2-3F80-35C1-FDE751B47A6F}"/>
              </a:ext>
            </a:extLst>
          </p:cNvPr>
          <p:cNvSpPr>
            <a:spLocks noGrp="1"/>
          </p:cNvSpPr>
          <p:nvPr>
            <p:ph type="body" sz="quarter" idx="12"/>
          </p:nvPr>
        </p:nvSpPr>
        <p:spPr/>
        <p:txBody>
          <a:bodyPr/>
          <a:lstStyle/>
          <a:p>
            <a:r>
              <a:rPr lang="en-US" dirty="0"/>
              <a:t>Understanding the origin, evolution and structure of the matter in the universe that makes up the stars, planets and human life itself</a:t>
            </a:r>
          </a:p>
        </p:txBody>
      </p:sp>
    </p:spTree>
    <p:extLst>
      <p:ext uri="{BB962C8B-B14F-4D97-AF65-F5344CB8AC3E}">
        <p14:creationId xmlns:p14="http://schemas.microsoft.com/office/powerpoint/2010/main" val="145470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231FE4-1354-740F-2E91-4FDF31E741E3}"/>
              </a:ext>
            </a:extLst>
          </p:cNvPr>
          <p:cNvSpPr/>
          <p:nvPr/>
        </p:nvSpPr>
        <p:spPr>
          <a:xfrm>
            <a:off x="304800" y="2151347"/>
            <a:ext cx="11887200" cy="41087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304800" tIns="243840" rIns="6217920" bIns="243840" rtlCol="0" anchor="t" anchorCtr="0"/>
          <a:lstStyle/>
          <a:p>
            <a:pPr marL="237055" indent="-237055">
              <a:lnSpc>
                <a:spcPct val="95000"/>
              </a:lnSpc>
              <a:spcAft>
                <a:spcPts val="900"/>
              </a:spcAft>
              <a:buFont typeface="Wingdings" charset="2"/>
              <a:buChar char="§"/>
            </a:pPr>
            <a:r>
              <a:rPr lang="en-US" sz="2133" b="1" spc="-27" dirty="0">
                <a:solidFill>
                  <a:schemeClr val="tx1">
                    <a:lumMod val="50000"/>
                  </a:schemeClr>
                </a:solidFill>
              </a:rPr>
              <a:t>Exploring emergent behavior that </a:t>
            </a:r>
            <a:br>
              <a:rPr lang="en-US" sz="2133" b="1" spc="-27" dirty="0">
                <a:solidFill>
                  <a:schemeClr val="tx1">
                    <a:lumMod val="50000"/>
                  </a:schemeClr>
                </a:solidFill>
              </a:rPr>
            </a:br>
            <a:r>
              <a:rPr lang="en-US" sz="2133" b="1" spc="-27" dirty="0">
                <a:solidFill>
                  <a:schemeClr val="tx1">
                    <a:lumMod val="50000"/>
                  </a:schemeClr>
                </a:solidFill>
              </a:rPr>
              <a:t>arises from defects and interfaces</a:t>
            </a:r>
          </a:p>
          <a:p>
            <a:pPr marL="237055" indent="-237055">
              <a:lnSpc>
                <a:spcPct val="95000"/>
              </a:lnSpc>
              <a:spcAft>
                <a:spcPts val="900"/>
              </a:spcAft>
              <a:buFont typeface="Wingdings" charset="2"/>
              <a:buChar char="§"/>
            </a:pPr>
            <a:r>
              <a:rPr lang="en-US" sz="2133" b="1" spc="-27" dirty="0">
                <a:solidFill>
                  <a:schemeClr val="tx1">
                    <a:lumMod val="50000"/>
                  </a:schemeClr>
                </a:solidFill>
              </a:rPr>
              <a:t>Using AI/ML for efficient approaches </a:t>
            </a:r>
            <a:br>
              <a:rPr lang="en-US" sz="2133" b="1" spc="-27" dirty="0">
                <a:solidFill>
                  <a:schemeClr val="tx1">
                    <a:lumMod val="50000"/>
                  </a:schemeClr>
                </a:solidFill>
              </a:rPr>
            </a:br>
            <a:r>
              <a:rPr lang="en-US" sz="2133" b="1" spc="-27" dirty="0">
                <a:solidFill>
                  <a:schemeClr val="tx1">
                    <a:lumMod val="50000"/>
                  </a:schemeClr>
                </a:solidFill>
              </a:rPr>
              <a:t>to materials discovery</a:t>
            </a:r>
          </a:p>
          <a:p>
            <a:pPr marL="523875" lvl="1" indent="-222250">
              <a:lnSpc>
                <a:spcPct val="95000"/>
              </a:lnSpc>
              <a:spcAft>
                <a:spcPts val="900"/>
              </a:spcAft>
              <a:buFont typeface="System Font Regular"/>
              <a:buChar char="–"/>
            </a:pPr>
            <a:r>
              <a:rPr lang="en-US" sz="1900" b="1" spc="-27" dirty="0">
                <a:solidFill>
                  <a:schemeClr val="tx1">
                    <a:lumMod val="50000"/>
                  </a:schemeClr>
                </a:solidFill>
              </a:rPr>
              <a:t>Exploring common themes </a:t>
            </a:r>
            <a:br>
              <a:rPr lang="en-US" sz="1900" b="1" spc="-27" dirty="0">
                <a:solidFill>
                  <a:schemeClr val="tx1">
                    <a:lumMod val="50000"/>
                  </a:schemeClr>
                </a:solidFill>
              </a:rPr>
            </a:br>
            <a:r>
              <a:rPr lang="en-US" sz="1900" b="1" spc="-27" dirty="0">
                <a:solidFill>
                  <a:schemeClr val="tx1">
                    <a:lumMod val="50000"/>
                  </a:schemeClr>
                </a:solidFill>
              </a:rPr>
              <a:t>in soft and hard materials</a:t>
            </a:r>
          </a:p>
          <a:p>
            <a:pPr marL="523875" lvl="1" indent="-222250">
              <a:lnSpc>
                <a:spcPct val="95000"/>
              </a:lnSpc>
              <a:spcAft>
                <a:spcPts val="900"/>
              </a:spcAft>
              <a:buFont typeface="System Font Regular"/>
              <a:buChar char="–"/>
            </a:pPr>
            <a:r>
              <a:rPr lang="en-US" sz="1900" b="1" spc="-27" dirty="0">
                <a:solidFill>
                  <a:schemeClr val="tx1">
                    <a:lumMod val="50000"/>
                  </a:schemeClr>
                </a:solidFill>
              </a:rPr>
              <a:t>Ion and electron dynamics</a:t>
            </a:r>
          </a:p>
          <a:p>
            <a:pPr marL="523875" lvl="1" indent="-222250">
              <a:lnSpc>
                <a:spcPct val="95000"/>
              </a:lnSpc>
              <a:spcAft>
                <a:spcPts val="900"/>
              </a:spcAft>
              <a:buFont typeface="System Font Regular"/>
              <a:buChar char="–"/>
            </a:pPr>
            <a:r>
              <a:rPr lang="en-US" sz="1900" b="1" spc="-27" dirty="0">
                <a:solidFill>
                  <a:schemeClr val="tx1">
                    <a:lumMod val="50000"/>
                  </a:schemeClr>
                </a:solidFill>
              </a:rPr>
              <a:t>Fundamental materials science </a:t>
            </a:r>
            <a:br>
              <a:rPr lang="en-US" sz="1900" b="1" spc="-27" dirty="0">
                <a:solidFill>
                  <a:schemeClr val="tx1">
                    <a:lumMod val="50000"/>
                  </a:schemeClr>
                </a:solidFill>
              </a:rPr>
            </a:br>
            <a:r>
              <a:rPr lang="en-US" sz="1900" b="1" spc="-27" dirty="0">
                <a:solidFill>
                  <a:schemeClr val="tx1">
                    <a:lumMod val="50000"/>
                  </a:schemeClr>
                </a:solidFill>
              </a:rPr>
              <a:t>for microelectronics and quantum information science</a:t>
            </a:r>
          </a:p>
          <a:p>
            <a:pPr marL="237055" indent="-237055">
              <a:lnSpc>
                <a:spcPct val="95000"/>
              </a:lnSpc>
              <a:spcAft>
                <a:spcPts val="900"/>
              </a:spcAft>
              <a:buFont typeface="Wingdings" charset="2"/>
              <a:buChar char="§"/>
            </a:pPr>
            <a:endParaRPr lang="en-US" sz="2133" b="1" spc="-27" dirty="0">
              <a:solidFill>
                <a:schemeClr val="tx1">
                  <a:lumMod val="50000"/>
                </a:schemeClr>
              </a:solidFill>
            </a:endParaRPr>
          </a:p>
        </p:txBody>
      </p:sp>
      <p:pic>
        <p:nvPicPr>
          <p:cNvPr id="10" name="Picture Placeholder 9">
            <a:extLst>
              <a:ext uri="{FF2B5EF4-FFF2-40B4-BE49-F238E27FC236}">
                <a16:creationId xmlns:a16="http://schemas.microsoft.com/office/drawing/2014/main" id="{5ECB8AD5-7CB6-592C-1F38-BC051B6F53E6}"/>
              </a:ext>
            </a:extLst>
          </p:cNvPr>
          <p:cNvPicPr>
            <a:picLocks noChangeAspect="1"/>
          </p:cNvPicPr>
          <p:nvPr/>
        </p:nvPicPr>
        <p:blipFill>
          <a:blip r:embed="rId3" cstate="print">
            <a:extLst>
              <a:ext uri="{28A0092B-C50C-407E-A947-70E740481C1C}">
                <a14:useLocalDpi xmlns:a14="http://schemas.microsoft.com/office/drawing/2010/main"/>
              </a:ext>
            </a:extLst>
          </a:blip>
          <a:srcRect l="7875" r="7875"/>
          <a:stretch/>
        </p:blipFill>
        <p:spPr>
          <a:xfrm>
            <a:off x="6523038" y="2415035"/>
            <a:ext cx="5364162" cy="3581400"/>
          </a:xfrm>
          <a:prstGeom prst="rect">
            <a:avLst/>
          </a:prstGeom>
        </p:spPr>
      </p:pic>
      <p:sp>
        <p:nvSpPr>
          <p:cNvPr id="7" name="Title 6">
            <a:extLst>
              <a:ext uri="{FF2B5EF4-FFF2-40B4-BE49-F238E27FC236}">
                <a16:creationId xmlns:a16="http://schemas.microsoft.com/office/drawing/2014/main" id="{8B47A57E-2B21-3FA5-43A1-7124EB94A2C5}"/>
              </a:ext>
            </a:extLst>
          </p:cNvPr>
          <p:cNvSpPr>
            <a:spLocks noGrp="1"/>
          </p:cNvSpPr>
          <p:nvPr>
            <p:ph type="title"/>
          </p:nvPr>
        </p:nvSpPr>
        <p:spPr/>
        <p:txBody>
          <a:bodyPr/>
          <a:lstStyle/>
          <a:p>
            <a:r>
              <a:rPr lang="en-US" dirty="0"/>
              <a:t>Materials Science Division (MSD)</a:t>
            </a:r>
          </a:p>
        </p:txBody>
      </p:sp>
      <p:sp>
        <p:nvSpPr>
          <p:cNvPr id="8" name="Text Placeholder 7">
            <a:extLst>
              <a:ext uri="{FF2B5EF4-FFF2-40B4-BE49-F238E27FC236}">
                <a16:creationId xmlns:a16="http://schemas.microsoft.com/office/drawing/2014/main" id="{C57AB1A3-CEE2-3F80-35C1-FDE751B47A6F}"/>
              </a:ext>
            </a:extLst>
          </p:cNvPr>
          <p:cNvSpPr>
            <a:spLocks noGrp="1"/>
          </p:cNvSpPr>
          <p:nvPr>
            <p:ph type="body" sz="quarter" idx="12"/>
          </p:nvPr>
        </p:nvSpPr>
        <p:spPr/>
        <p:txBody>
          <a:bodyPr/>
          <a:lstStyle/>
          <a:p>
            <a:r>
              <a:rPr lang="en-US" dirty="0"/>
              <a:t>Understanding the structure and function of novel materials to solve America’s energy challenges</a:t>
            </a:r>
          </a:p>
        </p:txBody>
      </p:sp>
    </p:spTree>
    <p:extLst>
      <p:ext uri="{BB962C8B-B14F-4D97-AF65-F5344CB8AC3E}">
        <p14:creationId xmlns:p14="http://schemas.microsoft.com/office/powerpoint/2010/main" val="3839538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245789-9E43-A1B6-97EF-F88799DEF912}"/>
              </a:ext>
            </a:extLst>
          </p:cNvPr>
          <p:cNvSpPr/>
          <p:nvPr/>
        </p:nvSpPr>
        <p:spPr>
          <a:xfrm>
            <a:off x="304800" y="2151347"/>
            <a:ext cx="11887200" cy="41087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304800" tIns="243840" rIns="6217920" bIns="243840" rtlCol="0" anchor="t" anchorCtr="0"/>
          <a:lstStyle/>
          <a:p>
            <a:pPr marL="237055" indent="-237055">
              <a:lnSpc>
                <a:spcPct val="95000"/>
              </a:lnSpc>
              <a:spcAft>
                <a:spcPts val="900"/>
              </a:spcAft>
              <a:buFont typeface="Wingdings" charset="2"/>
              <a:buChar char="§"/>
            </a:pPr>
            <a:r>
              <a:rPr lang="en-US" sz="2133" b="1" spc="-27" dirty="0">
                <a:solidFill>
                  <a:schemeClr val="tx1">
                    <a:lumMod val="50000"/>
                  </a:schemeClr>
                </a:solidFill>
              </a:rPr>
              <a:t>The Center for Nanoscale Materials (CNM), housed within the NST division, is a diverse DOE Office of Science </a:t>
            </a:r>
            <a:br>
              <a:rPr lang="en-US" sz="2133" b="1" spc="-27" dirty="0">
                <a:solidFill>
                  <a:schemeClr val="tx1">
                    <a:lumMod val="50000"/>
                  </a:schemeClr>
                </a:solidFill>
              </a:rPr>
            </a:br>
            <a:r>
              <a:rPr lang="en-US" sz="2133" b="1" spc="-27" dirty="0">
                <a:solidFill>
                  <a:schemeClr val="tx1">
                    <a:lumMod val="50000"/>
                  </a:schemeClr>
                </a:solidFill>
              </a:rPr>
              <a:t>user facility in the areas of nanoscale synthesis, fabrication, characterization and theory and modeling</a:t>
            </a:r>
          </a:p>
          <a:p>
            <a:pPr marL="237055" indent="-237055">
              <a:lnSpc>
                <a:spcPct val="95000"/>
              </a:lnSpc>
              <a:spcAft>
                <a:spcPts val="900"/>
              </a:spcAft>
              <a:buFont typeface="Wingdings" charset="2"/>
              <a:buChar char="§"/>
            </a:pPr>
            <a:r>
              <a:rPr lang="en-US" sz="2133" b="1" spc="-27" dirty="0">
                <a:solidFill>
                  <a:schemeClr val="tx1">
                    <a:lumMod val="50000"/>
                  </a:schemeClr>
                </a:solidFill>
              </a:rPr>
              <a:t>The CNM performs research in areas </a:t>
            </a:r>
            <a:br>
              <a:rPr lang="en-US" sz="2133" b="1" spc="-27" dirty="0">
                <a:solidFill>
                  <a:schemeClr val="tx1">
                    <a:lumMod val="50000"/>
                  </a:schemeClr>
                </a:solidFill>
              </a:rPr>
            </a:br>
            <a:r>
              <a:rPr lang="en-US" sz="2133" b="1" spc="-27" dirty="0">
                <a:solidFill>
                  <a:schemeClr val="tx1">
                    <a:lumMod val="50000"/>
                  </a:schemeClr>
                </a:solidFill>
              </a:rPr>
              <a:t>of national priority such as clean energy, quantum information science, artificial intelligence and machine learning and robotics for autonomous discovery</a:t>
            </a:r>
          </a:p>
        </p:txBody>
      </p:sp>
      <p:pic>
        <p:nvPicPr>
          <p:cNvPr id="5" name="Picture Placeholder 4" descr="A picture containing person, person&#10;&#10;Description automatically generated">
            <a:extLst>
              <a:ext uri="{FF2B5EF4-FFF2-40B4-BE49-F238E27FC236}">
                <a16:creationId xmlns:a16="http://schemas.microsoft.com/office/drawing/2014/main" id="{0AB0427A-6F8E-4283-D9EB-4BA63F357A1A}"/>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l="160" r="160"/>
          <a:stretch>
            <a:fillRect/>
          </a:stretch>
        </p:blipFill>
        <p:spPr>
          <a:xfrm>
            <a:off x="6523038" y="2415035"/>
            <a:ext cx="5364162" cy="3581400"/>
          </a:xfrm>
        </p:spPr>
      </p:pic>
      <p:sp>
        <p:nvSpPr>
          <p:cNvPr id="7" name="Title 6">
            <a:extLst>
              <a:ext uri="{FF2B5EF4-FFF2-40B4-BE49-F238E27FC236}">
                <a16:creationId xmlns:a16="http://schemas.microsoft.com/office/drawing/2014/main" id="{8B47A57E-2B21-3FA5-43A1-7124EB94A2C5}"/>
              </a:ext>
            </a:extLst>
          </p:cNvPr>
          <p:cNvSpPr>
            <a:spLocks noGrp="1"/>
          </p:cNvSpPr>
          <p:nvPr>
            <p:ph type="title"/>
          </p:nvPr>
        </p:nvSpPr>
        <p:spPr/>
        <p:txBody>
          <a:bodyPr/>
          <a:lstStyle/>
          <a:p>
            <a:r>
              <a:rPr lang="en-US" dirty="0"/>
              <a:t>Nanoscience &amp; technology (NST)</a:t>
            </a:r>
          </a:p>
        </p:txBody>
      </p:sp>
      <p:sp>
        <p:nvSpPr>
          <p:cNvPr id="8" name="Text Placeholder 7">
            <a:extLst>
              <a:ext uri="{FF2B5EF4-FFF2-40B4-BE49-F238E27FC236}">
                <a16:creationId xmlns:a16="http://schemas.microsoft.com/office/drawing/2014/main" id="{C57AB1A3-CEE2-3F80-35C1-FDE751B47A6F}"/>
              </a:ext>
            </a:extLst>
          </p:cNvPr>
          <p:cNvSpPr>
            <a:spLocks noGrp="1"/>
          </p:cNvSpPr>
          <p:nvPr>
            <p:ph type="body" sz="quarter" idx="12"/>
          </p:nvPr>
        </p:nvSpPr>
        <p:spPr/>
        <p:txBody>
          <a:bodyPr/>
          <a:lstStyle/>
          <a:p>
            <a:r>
              <a:rPr lang="en-US" dirty="0"/>
              <a:t>Bringing together researchers from around the globe for world-class nanoscience, from fundamental science to use-inspired technologies</a:t>
            </a:r>
          </a:p>
        </p:txBody>
      </p:sp>
    </p:spTree>
    <p:extLst>
      <p:ext uri="{BB962C8B-B14F-4D97-AF65-F5344CB8AC3E}">
        <p14:creationId xmlns:p14="http://schemas.microsoft.com/office/powerpoint/2010/main" val="849156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28765-9DBB-8CF2-ECCE-A86A6C1D0F00}"/>
              </a:ext>
            </a:extLst>
          </p:cNvPr>
          <p:cNvSpPr>
            <a:spLocks noGrp="1"/>
          </p:cNvSpPr>
          <p:nvPr>
            <p:ph type="body" sz="quarter" idx="10"/>
          </p:nvPr>
        </p:nvSpPr>
        <p:spPr>
          <a:solidFill>
            <a:schemeClr val="accent2">
              <a:alpha val="90000"/>
            </a:schemeClr>
          </a:solidFill>
        </p:spPr>
        <p:txBody>
          <a:bodyPr vert="horz" lIns="457200" tIns="0" rIns="0" bIns="457200" rtlCol="0" anchor="ctr">
            <a:noAutofit/>
          </a:bodyPr>
          <a:lstStyle/>
          <a:p>
            <a:pPr>
              <a:lnSpc>
                <a:spcPct val="90000"/>
              </a:lnSpc>
            </a:pPr>
            <a:r>
              <a:rPr lang="en-US" sz="5500" dirty="0"/>
              <a:t>ADDITIONAL </a:t>
            </a:r>
            <a:br>
              <a:rPr lang="en-US" sz="5500" dirty="0"/>
            </a:br>
            <a:r>
              <a:rPr lang="en-US" sz="5500" dirty="0"/>
              <a:t>RESOURCE SLIDES</a:t>
            </a:r>
          </a:p>
        </p:txBody>
      </p:sp>
    </p:spTree>
    <p:extLst>
      <p:ext uri="{BB962C8B-B14F-4D97-AF65-F5344CB8AC3E}">
        <p14:creationId xmlns:p14="http://schemas.microsoft.com/office/powerpoint/2010/main" val="4232364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9627608-A4E8-6B10-A34F-45D9D20DBF93}"/>
              </a:ext>
            </a:extLst>
          </p:cNvPr>
          <p:cNvGraphicFramePr>
            <a:graphicFrameLocks noGrp="1"/>
          </p:cNvGraphicFramePr>
          <p:nvPr/>
        </p:nvGraphicFramePr>
        <p:xfrm>
          <a:off x="609601" y="1854201"/>
          <a:ext cx="11169649" cy="4372605"/>
        </p:xfrm>
        <a:graphic>
          <a:graphicData uri="http://schemas.openxmlformats.org/drawingml/2006/table">
            <a:tbl>
              <a:tblPr firstRow="1" bandRow="1">
                <a:tableStyleId>{5C22544A-7EE6-4342-B048-85BDC9FD1C3A}</a:tableStyleId>
              </a:tblPr>
              <a:tblGrid>
                <a:gridCol w="3687336">
                  <a:extLst>
                    <a:ext uri="{9D8B030D-6E8A-4147-A177-3AD203B41FA5}">
                      <a16:colId xmlns:a16="http://schemas.microsoft.com/office/drawing/2014/main" val="1736789959"/>
                    </a:ext>
                  </a:extLst>
                </a:gridCol>
                <a:gridCol w="1680117">
                  <a:extLst>
                    <a:ext uri="{9D8B030D-6E8A-4147-A177-3AD203B41FA5}">
                      <a16:colId xmlns:a16="http://schemas.microsoft.com/office/drawing/2014/main" val="582588238"/>
                    </a:ext>
                  </a:extLst>
                </a:gridCol>
                <a:gridCol w="3821152">
                  <a:extLst>
                    <a:ext uri="{9D8B030D-6E8A-4147-A177-3AD203B41FA5}">
                      <a16:colId xmlns:a16="http://schemas.microsoft.com/office/drawing/2014/main" val="1772094510"/>
                    </a:ext>
                  </a:extLst>
                </a:gridCol>
                <a:gridCol w="1981044">
                  <a:extLst>
                    <a:ext uri="{9D8B030D-6E8A-4147-A177-3AD203B41FA5}">
                      <a16:colId xmlns:a16="http://schemas.microsoft.com/office/drawing/2014/main" val="288541426"/>
                    </a:ext>
                  </a:extLst>
                </a:gridCol>
              </a:tblGrid>
              <a:tr h="335280">
                <a:tc>
                  <a:txBody>
                    <a:bodyPr/>
                    <a:lstStyle/>
                    <a:p>
                      <a:endParaRPr lang="en-US" sz="1600" dirty="0"/>
                    </a:p>
                  </a:txBody>
                  <a:tcPr>
                    <a:lnL w="12700" cmpd="sng">
                      <a:noFill/>
                    </a:lnL>
                    <a:lnR w="63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dirty="0">
                          <a:solidFill>
                            <a:schemeClr val="tx2"/>
                          </a:solidFill>
                        </a:rPr>
                        <a:t>FUNDING</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dirty="0">
                          <a:solidFill>
                            <a:schemeClr val="tx2"/>
                          </a:solidFill>
                        </a:rPr>
                        <a:t>SCOPE</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dirty="0">
                          <a:solidFill>
                            <a:schemeClr val="tx2"/>
                          </a:solidFill>
                        </a:rPr>
                        <a:t>PSE DIVISION</a:t>
                      </a:r>
                    </a:p>
                  </a:txBody>
                  <a:tcPr>
                    <a:lnL w="6350" cap="flat" cmpd="sng" algn="ctr">
                      <a:solidFill>
                        <a:schemeClr val="bg1">
                          <a:lumMod val="75000"/>
                        </a:schemeClr>
                      </a:solidFill>
                      <a:prstDash val="solid"/>
                      <a:round/>
                      <a:headEnd type="none" w="med" len="med"/>
                      <a:tailEnd type="none" w="med" len="med"/>
                    </a:lnL>
                    <a:lnR w="12700" cmpd="sng">
                      <a:noFill/>
                    </a:lnR>
                    <a:lnT w="12700" cmpd="sng">
                      <a:noFill/>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2558349"/>
                  </a:ext>
                </a:extLst>
              </a:tr>
              <a:tr h="807465">
                <a:tc>
                  <a:txBody>
                    <a:bodyPr/>
                    <a:lstStyle/>
                    <a:p>
                      <a:r>
                        <a:rPr lang="en-US" sz="1600" b="1" dirty="0">
                          <a:solidFill>
                            <a:schemeClr val="tx1"/>
                          </a:solidFill>
                        </a:rPr>
                        <a:t>Joint Center for Energy </a:t>
                      </a:r>
                      <a:br>
                        <a:rPr lang="en-US" sz="1600" b="1" dirty="0">
                          <a:solidFill>
                            <a:schemeClr val="tx1"/>
                          </a:solidFill>
                        </a:rPr>
                      </a:br>
                      <a:r>
                        <a:rPr lang="en-US" sz="1600" b="1" dirty="0">
                          <a:solidFill>
                            <a:schemeClr val="tx1"/>
                          </a:solidFill>
                        </a:rPr>
                        <a:t>Storage Research</a:t>
                      </a:r>
                    </a:p>
                  </a:txBody>
                  <a:tcPr marL="0" marR="121920" marT="182880" marB="60960">
                    <a:lnL w="12700" cmpd="sng">
                      <a:noFill/>
                    </a:lnL>
                    <a:lnR w="63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DOE-BES</a:t>
                      </a:r>
                    </a:p>
                  </a:txBody>
                  <a:tcPr marL="121920" marR="121920" marT="182880" marB="6096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Energy storage hub developing next generation beyond Li-ion batteries </a:t>
                      </a:r>
                    </a:p>
                  </a:txBody>
                  <a:tcPr marL="121920" marR="121920" marT="182880" marB="6096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CSE, MSD, NST</a:t>
                      </a:r>
                    </a:p>
                  </a:txBody>
                  <a:tcPr marL="121920" marR="121920" marT="182880" marB="60960">
                    <a:lnL w="6350" cap="flat" cmpd="sng" algn="ctr">
                      <a:solidFill>
                        <a:schemeClr val="bg1">
                          <a:lumMod val="75000"/>
                        </a:schemeClr>
                      </a:solidFill>
                      <a:prstDash val="solid"/>
                      <a:round/>
                      <a:headEnd type="none" w="med" len="med"/>
                      <a:tailEnd type="none" w="med" len="med"/>
                    </a:lnL>
                    <a:lnR w="12700" cmpd="sng">
                      <a:noFill/>
                    </a:lnR>
                    <a:lnT w="190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622040"/>
                  </a:ext>
                </a:extLst>
              </a:tr>
              <a:tr h="807465">
                <a:tc>
                  <a:txBody>
                    <a:bodyPr/>
                    <a:lstStyle/>
                    <a:p>
                      <a:r>
                        <a:rPr lang="en-US" sz="1600" b="1" dirty="0">
                          <a:solidFill>
                            <a:schemeClr val="tx1"/>
                          </a:solidFill>
                        </a:rPr>
                        <a:t>Earth-abundant cathode </a:t>
                      </a:r>
                      <a:br>
                        <a:rPr lang="en-US" sz="1600" b="1" dirty="0">
                          <a:solidFill>
                            <a:schemeClr val="tx1"/>
                          </a:solidFill>
                        </a:rPr>
                      </a:br>
                      <a:r>
                        <a:rPr lang="en-US" sz="1600" b="1" dirty="0">
                          <a:solidFill>
                            <a:schemeClr val="tx1"/>
                          </a:solidFill>
                        </a:rPr>
                        <a:t>active materials</a:t>
                      </a:r>
                    </a:p>
                  </a:txBody>
                  <a:tcPr marL="0" marR="121920" marT="182880" marB="60960">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DOE-EERE</a:t>
                      </a:r>
                    </a:p>
                  </a:txBody>
                  <a:tcPr marL="121920" marR="121920" marT="182880" marB="6096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Develop Li-ion cathodes with </a:t>
                      </a:r>
                      <a:br>
                        <a:rPr lang="en-US" sz="1600" dirty="0">
                          <a:solidFill>
                            <a:schemeClr val="tx1"/>
                          </a:solidFill>
                        </a:rPr>
                      </a:br>
                      <a:r>
                        <a:rPr lang="en-US" sz="1600" dirty="0">
                          <a:solidFill>
                            <a:schemeClr val="tx1"/>
                          </a:solidFill>
                        </a:rPr>
                        <a:t>low/no cobalt and nickel</a:t>
                      </a:r>
                    </a:p>
                  </a:txBody>
                  <a:tcPr marL="121920" marR="121920" marT="182880" marB="6096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CSE</a:t>
                      </a:r>
                    </a:p>
                  </a:txBody>
                  <a:tcPr marL="121920" marR="121920" marT="182880" marB="60960">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893623"/>
                  </a:ext>
                </a:extLst>
              </a:tr>
              <a:tr h="807465">
                <a:tc>
                  <a:txBody>
                    <a:bodyPr/>
                    <a:lstStyle/>
                    <a:p>
                      <a:r>
                        <a:rPr lang="en-US" sz="1600" b="1" dirty="0">
                          <a:solidFill>
                            <a:schemeClr val="tx1"/>
                          </a:solidFill>
                        </a:rPr>
                        <a:t>Silicon anodes for next generation </a:t>
                      </a:r>
                      <a:br>
                        <a:rPr lang="en-US" sz="1600" b="1" dirty="0">
                          <a:solidFill>
                            <a:schemeClr val="tx1"/>
                          </a:solidFill>
                        </a:rPr>
                      </a:br>
                      <a:r>
                        <a:rPr lang="en-US" sz="1600" b="1" dirty="0">
                          <a:solidFill>
                            <a:schemeClr val="tx1"/>
                          </a:solidFill>
                        </a:rPr>
                        <a:t>Li-ion batteries</a:t>
                      </a:r>
                    </a:p>
                  </a:txBody>
                  <a:tcPr marL="0" marR="121920" marT="182880" marB="60960">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DOE-EERE</a:t>
                      </a:r>
                    </a:p>
                  </a:txBody>
                  <a:tcPr marL="121920" marR="121920" marT="182880" marB="6096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Develop approaches to extend </a:t>
                      </a:r>
                      <a:br>
                        <a:rPr lang="en-US" sz="1600" dirty="0">
                          <a:solidFill>
                            <a:schemeClr val="tx1"/>
                          </a:solidFill>
                        </a:rPr>
                      </a:br>
                      <a:r>
                        <a:rPr lang="en-US" sz="1600" dirty="0">
                          <a:solidFill>
                            <a:schemeClr val="tx1"/>
                          </a:solidFill>
                        </a:rPr>
                        <a:t>the life of silicon anodes</a:t>
                      </a:r>
                    </a:p>
                  </a:txBody>
                  <a:tcPr marL="121920" marR="121920" marT="182880" marB="6096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CSE</a:t>
                      </a:r>
                    </a:p>
                  </a:txBody>
                  <a:tcPr marL="121920" marR="121920" marT="182880" marB="60960">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5797036"/>
                  </a:ext>
                </a:extLst>
              </a:tr>
              <a:tr h="807465">
                <a:tc>
                  <a:txBody>
                    <a:bodyPr/>
                    <a:lstStyle/>
                    <a:p>
                      <a:r>
                        <a:rPr lang="en-US" sz="1600" b="1" dirty="0">
                          <a:solidFill>
                            <a:schemeClr val="tx1"/>
                          </a:solidFill>
                        </a:rPr>
                        <a:t>Enabling extreme fast charging </a:t>
                      </a:r>
                      <a:br>
                        <a:rPr lang="en-US" sz="1600" b="1" dirty="0">
                          <a:solidFill>
                            <a:schemeClr val="tx1"/>
                          </a:solidFill>
                        </a:rPr>
                      </a:br>
                      <a:r>
                        <a:rPr lang="en-US" sz="1600" b="1" dirty="0">
                          <a:solidFill>
                            <a:schemeClr val="tx1"/>
                          </a:solidFill>
                        </a:rPr>
                        <a:t>of Li-ion batteries</a:t>
                      </a:r>
                    </a:p>
                  </a:txBody>
                  <a:tcPr marL="0" marR="121920" marT="182880" marB="60960">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DOE-EERE</a:t>
                      </a:r>
                    </a:p>
                  </a:txBody>
                  <a:tcPr marL="121920" marR="121920" marT="182880" marB="6096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Develop approaches to charge batteries in &lt;10 mins</a:t>
                      </a:r>
                    </a:p>
                  </a:txBody>
                  <a:tcPr marL="121920" marR="121920" marT="182880" marB="6096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solidFill>
                            <a:schemeClr val="tx1"/>
                          </a:solidFill>
                        </a:rPr>
                        <a:t>CSE</a:t>
                      </a:r>
                    </a:p>
                  </a:txBody>
                  <a:tcPr marL="121920" marR="121920" marT="182880" marB="60960">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1303934"/>
                  </a:ext>
                </a:extLst>
              </a:tr>
              <a:tr h="807465">
                <a:tc>
                  <a:txBody>
                    <a:bodyPr/>
                    <a:lstStyle/>
                    <a:p>
                      <a:r>
                        <a:rPr lang="en-US" sz="1600" b="1" dirty="0">
                          <a:solidFill>
                            <a:schemeClr val="tx1"/>
                          </a:solidFill>
                        </a:rPr>
                        <a:t>Next-generation lead acid batteries </a:t>
                      </a:r>
                    </a:p>
                  </a:txBody>
                  <a:tcPr marL="0" marR="121920" marT="182880" marB="60960">
                    <a:lnL w="12700" cmpd="sng">
                      <a:noFill/>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a:solidFill>
                            <a:schemeClr val="tx1"/>
                          </a:solidFill>
                        </a:rPr>
                        <a:t>Industry </a:t>
                      </a:r>
                      <a:br>
                        <a:rPr lang="en-US" sz="1600" dirty="0">
                          <a:solidFill>
                            <a:schemeClr val="tx1"/>
                          </a:solidFill>
                        </a:rPr>
                      </a:br>
                      <a:r>
                        <a:rPr lang="en-US" sz="1600" dirty="0">
                          <a:solidFill>
                            <a:schemeClr val="tx1"/>
                          </a:solidFill>
                        </a:rPr>
                        <a:t>and DOE</a:t>
                      </a:r>
                    </a:p>
                  </a:txBody>
                  <a:tcPr marL="121920" marR="121920" marT="182880" marB="6096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a:solidFill>
                            <a:schemeClr val="tx1"/>
                          </a:solidFill>
                        </a:rPr>
                        <a:t>Understand and solve cycle life limitations of lead-acid batteries </a:t>
                      </a:r>
                    </a:p>
                  </a:txBody>
                  <a:tcPr marL="121920" marR="121920" marT="182880" marB="60960">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a:solidFill>
                            <a:schemeClr val="tx1"/>
                          </a:solidFill>
                        </a:rPr>
                        <a:t>CSE, MSD</a:t>
                      </a:r>
                    </a:p>
                  </a:txBody>
                  <a:tcPr marL="121920" marR="121920" marT="182880" marB="60960">
                    <a:lnL w="6350" cap="flat" cmpd="sng" algn="ctr">
                      <a:solidFill>
                        <a:schemeClr val="bg1">
                          <a:lumMod val="75000"/>
                        </a:schemeClr>
                      </a:solid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2755866"/>
                  </a:ext>
                </a:extLst>
              </a:tr>
            </a:tbl>
          </a:graphicData>
        </a:graphic>
      </p:graphicFrame>
      <p:sp>
        <p:nvSpPr>
          <p:cNvPr id="2" name="Title 1">
            <a:extLst>
              <a:ext uri="{FF2B5EF4-FFF2-40B4-BE49-F238E27FC236}">
                <a16:creationId xmlns:a16="http://schemas.microsoft.com/office/drawing/2014/main" id="{F6F9CACB-9F4F-1517-1B9E-50062C496712}"/>
              </a:ext>
            </a:extLst>
          </p:cNvPr>
          <p:cNvSpPr>
            <a:spLocks noGrp="1"/>
          </p:cNvSpPr>
          <p:nvPr>
            <p:ph type="title"/>
          </p:nvPr>
        </p:nvSpPr>
        <p:spPr>
          <a:xfrm>
            <a:off x="609602" y="490538"/>
            <a:ext cx="11169649" cy="828948"/>
          </a:xfrm>
        </p:spPr>
        <p:txBody>
          <a:bodyPr/>
          <a:lstStyle/>
          <a:p>
            <a:r>
              <a:rPr lang="en-US" dirty="0"/>
              <a:t>Large multi-lab programs led </a:t>
            </a:r>
            <a:br>
              <a:rPr lang="en-US" dirty="0"/>
            </a:br>
            <a:r>
              <a:rPr lang="en-US" dirty="0"/>
              <a:t>by Physical Sciences &amp; Engineering</a:t>
            </a:r>
          </a:p>
        </p:txBody>
      </p:sp>
    </p:spTree>
    <p:extLst>
      <p:ext uri="{BB962C8B-B14F-4D97-AF65-F5344CB8AC3E}">
        <p14:creationId xmlns:p14="http://schemas.microsoft.com/office/powerpoint/2010/main" val="2745716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B58C373-F96C-238C-8110-3219E0DDC1E7}"/>
              </a:ext>
            </a:extLst>
          </p:cNvPr>
          <p:cNvSpPr/>
          <p:nvPr/>
        </p:nvSpPr>
        <p:spPr>
          <a:xfrm>
            <a:off x="609602" y="1858965"/>
            <a:ext cx="7390129" cy="4364036"/>
          </a:xfrm>
          <a:prstGeom prst="rect">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FFFFFF"/>
              </a:solidFill>
              <a:latin typeface="Arial"/>
            </a:endParaRPr>
          </a:p>
        </p:txBody>
      </p:sp>
      <p:sp>
        <p:nvSpPr>
          <p:cNvPr id="3" name="Title 2">
            <a:extLst>
              <a:ext uri="{FF2B5EF4-FFF2-40B4-BE49-F238E27FC236}">
                <a16:creationId xmlns:a16="http://schemas.microsoft.com/office/drawing/2014/main" id="{517E8D8B-577B-CD65-CC48-42377F35497D}"/>
              </a:ext>
            </a:extLst>
          </p:cNvPr>
          <p:cNvSpPr>
            <a:spLocks noGrp="1"/>
          </p:cNvSpPr>
          <p:nvPr>
            <p:ph type="title"/>
          </p:nvPr>
        </p:nvSpPr>
        <p:spPr/>
        <p:txBody>
          <a:bodyPr/>
          <a:lstStyle/>
          <a:p>
            <a:r>
              <a:rPr lang="en-US" dirty="0"/>
              <a:t>Physical Sciences &amp; Engineering</a:t>
            </a:r>
          </a:p>
        </p:txBody>
      </p:sp>
      <p:sp>
        <p:nvSpPr>
          <p:cNvPr id="5" name="Text Placeholder 4">
            <a:extLst>
              <a:ext uri="{FF2B5EF4-FFF2-40B4-BE49-F238E27FC236}">
                <a16:creationId xmlns:a16="http://schemas.microsoft.com/office/drawing/2014/main" id="{A1DF8D89-F76D-E7B9-BBCD-B68AF258082A}"/>
              </a:ext>
            </a:extLst>
          </p:cNvPr>
          <p:cNvSpPr>
            <a:spLocks noGrp="1"/>
          </p:cNvSpPr>
          <p:nvPr>
            <p:ph type="body" sz="quarter" idx="12"/>
          </p:nvPr>
        </p:nvSpPr>
        <p:spPr/>
        <p:txBody>
          <a:bodyPr/>
          <a:lstStyle/>
          <a:p>
            <a:r>
              <a:rPr lang="en-US" dirty="0"/>
              <a:t>By the numbers</a:t>
            </a:r>
          </a:p>
        </p:txBody>
      </p:sp>
      <p:graphicFrame>
        <p:nvGraphicFramePr>
          <p:cNvPr id="6" name="Chart 5">
            <a:extLst>
              <a:ext uri="{FF2B5EF4-FFF2-40B4-BE49-F238E27FC236}">
                <a16:creationId xmlns:a16="http://schemas.microsoft.com/office/drawing/2014/main" id="{384C54B6-BA07-A274-DBE7-0C2EBEE7EDD3}"/>
              </a:ext>
            </a:extLst>
          </p:cNvPr>
          <p:cNvGraphicFramePr/>
          <p:nvPr/>
        </p:nvGraphicFramePr>
        <p:xfrm>
          <a:off x="643157" y="2460250"/>
          <a:ext cx="3779520" cy="3784916"/>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a:extLst>
              <a:ext uri="{FF2B5EF4-FFF2-40B4-BE49-F238E27FC236}">
                <a16:creationId xmlns:a16="http://schemas.microsoft.com/office/drawing/2014/main" id="{65E99B41-4E88-EAC5-8981-46F1E178B54E}"/>
              </a:ext>
            </a:extLst>
          </p:cNvPr>
          <p:cNvGrpSpPr/>
          <p:nvPr/>
        </p:nvGrpSpPr>
        <p:grpSpPr>
          <a:xfrm>
            <a:off x="4505977" y="2859301"/>
            <a:ext cx="3410455" cy="2871003"/>
            <a:chOff x="3179432" y="2139849"/>
            <a:chExt cx="2557841" cy="2153252"/>
          </a:xfrm>
        </p:grpSpPr>
        <p:sp>
          <p:nvSpPr>
            <p:cNvPr id="7" name="TextBox 6">
              <a:extLst>
                <a:ext uri="{FF2B5EF4-FFF2-40B4-BE49-F238E27FC236}">
                  <a16:creationId xmlns:a16="http://schemas.microsoft.com/office/drawing/2014/main" id="{3CD96B27-A975-5EC5-9601-513DA922D6DE}"/>
                </a:ext>
              </a:extLst>
            </p:cNvPr>
            <p:cNvSpPr txBox="1"/>
            <p:nvPr/>
          </p:nvSpPr>
          <p:spPr>
            <a:xfrm>
              <a:off x="3406727" y="2139849"/>
              <a:ext cx="2330546" cy="214450"/>
            </a:xfrm>
            <a:prstGeom prst="rect">
              <a:avLst/>
            </a:prstGeom>
            <a:noFill/>
            <a:ln>
              <a:noFill/>
            </a:ln>
          </p:spPr>
          <p:txBody>
            <a:bodyPr wrap="none" lIns="0" tIns="0" rIns="0" bIns="0" rtlCol="0" anchor="ctr" anchorCtr="0">
              <a:noAutofit/>
            </a:bodyPr>
            <a:lstStyle/>
            <a:p>
              <a:pPr defTabSz="1219170"/>
              <a:r>
                <a:rPr lang="en-US" sz="1200" b="1" dirty="0">
                  <a:solidFill>
                    <a:srgbClr val="47484A">
                      <a:lumMod val="50000"/>
                    </a:srgbClr>
                  </a:solidFill>
                  <a:latin typeface="Arial"/>
                </a:rPr>
                <a:t>Basic Energy Sciences – $83.3M</a:t>
              </a:r>
              <a:endParaRPr lang="en-US" sz="1200" dirty="0">
                <a:solidFill>
                  <a:srgbClr val="47484A">
                    <a:lumMod val="50000"/>
                  </a:srgbClr>
                </a:solidFill>
                <a:latin typeface="Arial"/>
              </a:endParaRPr>
            </a:p>
          </p:txBody>
        </p:sp>
        <p:sp>
          <p:nvSpPr>
            <p:cNvPr id="8" name="Rectangle 7">
              <a:extLst>
                <a:ext uri="{FF2B5EF4-FFF2-40B4-BE49-F238E27FC236}">
                  <a16:creationId xmlns:a16="http://schemas.microsoft.com/office/drawing/2014/main" id="{E1FBF574-F06C-F854-F0E9-D88FC6C5E13F}"/>
                </a:ext>
              </a:extLst>
            </p:cNvPr>
            <p:cNvSpPr/>
            <p:nvPr/>
          </p:nvSpPr>
          <p:spPr>
            <a:xfrm>
              <a:off x="3179432" y="2171587"/>
              <a:ext cx="163630" cy="163630"/>
            </a:xfrm>
            <a:prstGeom prst="rect">
              <a:avLst/>
            </a:prstGeom>
            <a:solidFill>
              <a:schemeClr val="accent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47484A">
                    <a:lumMod val="50000"/>
                  </a:srgbClr>
                </a:solidFill>
                <a:latin typeface="Arial"/>
              </a:endParaRPr>
            </a:p>
          </p:txBody>
        </p:sp>
        <p:sp>
          <p:nvSpPr>
            <p:cNvPr id="9" name="TextBox 8">
              <a:extLst>
                <a:ext uri="{FF2B5EF4-FFF2-40B4-BE49-F238E27FC236}">
                  <a16:creationId xmlns:a16="http://schemas.microsoft.com/office/drawing/2014/main" id="{AE6B2A7C-8925-FE0B-577D-2EAC814EB808}"/>
                </a:ext>
              </a:extLst>
            </p:cNvPr>
            <p:cNvSpPr txBox="1"/>
            <p:nvPr/>
          </p:nvSpPr>
          <p:spPr>
            <a:xfrm>
              <a:off x="3406727" y="2390105"/>
              <a:ext cx="2330546" cy="214450"/>
            </a:xfrm>
            <a:prstGeom prst="rect">
              <a:avLst/>
            </a:prstGeom>
            <a:noFill/>
            <a:ln>
              <a:noFill/>
            </a:ln>
          </p:spPr>
          <p:txBody>
            <a:bodyPr wrap="none" lIns="0" tIns="0" rIns="0" bIns="0" rtlCol="0" anchor="ctr" anchorCtr="0">
              <a:noAutofit/>
            </a:bodyPr>
            <a:lstStyle/>
            <a:p>
              <a:pPr defTabSz="1219170"/>
              <a:r>
                <a:rPr lang="en-US" sz="1200" b="1" dirty="0">
                  <a:solidFill>
                    <a:srgbClr val="47484A">
                      <a:lumMod val="50000"/>
                    </a:srgbClr>
                  </a:solidFill>
                  <a:latin typeface="Arial"/>
                </a:rPr>
                <a:t>Nuclear Physics – $35.7M</a:t>
              </a:r>
              <a:endParaRPr lang="en-US" sz="1200" dirty="0">
                <a:solidFill>
                  <a:srgbClr val="47484A">
                    <a:lumMod val="50000"/>
                  </a:srgbClr>
                </a:solidFill>
                <a:latin typeface="Arial"/>
              </a:endParaRPr>
            </a:p>
          </p:txBody>
        </p:sp>
        <p:sp>
          <p:nvSpPr>
            <p:cNvPr id="10" name="Rectangle 9">
              <a:extLst>
                <a:ext uri="{FF2B5EF4-FFF2-40B4-BE49-F238E27FC236}">
                  <a16:creationId xmlns:a16="http://schemas.microsoft.com/office/drawing/2014/main" id="{ADE8AA0E-E59D-4F9D-05F9-1441EF0A86E0}"/>
                </a:ext>
              </a:extLst>
            </p:cNvPr>
            <p:cNvSpPr/>
            <p:nvPr/>
          </p:nvSpPr>
          <p:spPr>
            <a:xfrm>
              <a:off x="3179432" y="2421843"/>
              <a:ext cx="163630" cy="163630"/>
            </a:xfrm>
            <a:prstGeom prst="rect">
              <a:avLst/>
            </a:prstGeom>
            <a:solidFill>
              <a:schemeClr val="accent5"/>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47484A">
                    <a:lumMod val="50000"/>
                  </a:srgbClr>
                </a:solidFill>
                <a:latin typeface="Arial"/>
              </a:endParaRPr>
            </a:p>
          </p:txBody>
        </p:sp>
        <p:sp>
          <p:nvSpPr>
            <p:cNvPr id="11" name="TextBox 10">
              <a:extLst>
                <a:ext uri="{FF2B5EF4-FFF2-40B4-BE49-F238E27FC236}">
                  <a16:creationId xmlns:a16="http://schemas.microsoft.com/office/drawing/2014/main" id="{A1C1ED58-AF4D-C97A-F6CC-0FE95209E7C4}"/>
                </a:ext>
              </a:extLst>
            </p:cNvPr>
            <p:cNvSpPr txBox="1"/>
            <p:nvPr/>
          </p:nvSpPr>
          <p:spPr>
            <a:xfrm>
              <a:off x="3406727" y="2630737"/>
              <a:ext cx="2330546" cy="214450"/>
            </a:xfrm>
            <a:prstGeom prst="rect">
              <a:avLst/>
            </a:prstGeom>
            <a:noFill/>
            <a:ln>
              <a:noFill/>
            </a:ln>
          </p:spPr>
          <p:txBody>
            <a:bodyPr wrap="none" lIns="0" tIns="0" rIns="0" bIns="0" rtlCol="0" anchor="ctr" anchorCtr="0">
              <a:noAutofit/>
            </a:bodyPr>
            <a:lstStyle/>
            <a:p>
              <a:pPr defTabSz="1219170"/>
              <a:r>
                <a:rPr lang="en-US" sz="1200" b="1" dirty="0">
                  <a:solidFill>
                    <a:srgbClr val="47484A">
                      <a:lumMod val="50000"/>
                    </a:srgbClr>
                  </a:solidFill>
                  <a:latin typeface="Arial"/>
                </a:rPr>
                <a:t>Energy Efficiency/Renewables – $25M</a:t>
              </a:r>
              <a:endParaRPr lang="en-US" sz="1200" dirty="0">
                <a:solidFill>
                  <a:srgbClr val="47484A">
                    <a:lumMod val="50000"/>
                  </a:srgbClr>
                </a:solidFill>
                <a:latin typeface="Arial"/>
              </a:endParaRPr>
            </a:p>
          </p:txBody>
        </p:sp>
        <p:sp>
          <p:nvSpPr>
            <p:cNvPr id="12" name="Rectangle 11">
              <a:extLst>
                <a:ext uri="{FF2B5EF4-FFF2-40B4-BE49-F238E27FC236}">
                  <a16:creationId xmlns:a16="http://schemas.microsoft.com/office/drawing/2014/main" id="{2057217E-F339-F487-DF9A-A5E357259B58}"/>
                </a:ext>
              </a:extLst>
            </p:cNvPr>
            <p:cNvSpPr/>
            <p:nvPr/>
          </p:nvSpPr>
          <p:spPr>
            <a:xfrm>
              <a:off x="3179432" y="2662475"/>
              <a:ext cx="163630" cy="163630"/>
            </a:xfrm>
            <a:prstGeom prst="rect">
              <a:avLst/>
            </a:prstGeom>
            <a:solidFill>
              <a:schemeClr val="bg2"/>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47484A">
                    <a:lumMod val="50000"/>
                  </a:srgbClr>
                </a:solidFill>
                <a:latin typeface="Arial"/>
              </a:endParaRPr>
            </a:p>
          </p:txBody>
        </p:sp>
        <p:sp>
          <p:nvSpPr>
            <p:cNvPr id="13" name="TextBox 12">
              <a:extLst>
                <a:ext uri="{FF2B5EF4-FFF2-40B4-BE49-F238E27FC236}">
                  <a16:creationId xmlns:a16="http://schemas.microsoft.com/office/drawing/2014/main" id="{C15F4FA2-2F07-38EC-8310-BCF6732D0EE9}"/>
                </a:ext>
              </a:extLst>
            </p:cNvPr>
            <p:cNvSpPr txBox="1"/>
            <p:nvPr/>
          </p:nvSpPr>
          <p:spPr>
            <a:xfrm>
              <a:off x="3406727" y="2871368"/>
              <a:ext cx="2330546" cy="214450"/>
            </a:xfrm>
            <a:prstGeom prst="rect">
              <a:avLst/>
            </a:prstGeom>
            <a:noFill/>
            <a:ln>
              <a:noFill/>
            </a:ln>
          </p:spPr>
          <p:txBody>
            <a:bodyPr wrap="none" lIns="0" tIns="0" rIns="0" bIns="0" rtlCol="0" anchor="ctr" anchorCtr="0">
              <a:noAutofit/>
            </a:bodyPr>
            <a:lstStyle/>
            <a:p>
              <a:pPr defTabSz="1219170"/>
              <a:r>
                <a:rPr lang="en-US" sz="1200" b="1" dirty="0">
                  <a:solidFill>
                    <a:srgbClr val="47484A">
                      <a:lumMod val="50000"/>
                    </a:srgbClr>
                  </a:solidFill>
                  <a:latin typeface="Arial"/>
                </a:rPr>
                <a:t>Strategic Partnership Projects– $16.9M</a:t>
              </a:r>
              <a:endParaRPr lang="en-US" sz="1200" dirty="0">
                <a:solidFill>
                  <a:srgbClr val="47484A">
                    <a:lumMod val="50000"/>
                  </a:srgbClr>
                </a:solidFill>
                <a:latin typeface="Arial"/>
              </a:endParaRPr>
            </a:p>
          </p:txBody>
        </p:sp>
        <p:sp>
          <p:nvSpPr>
            <p:cNvPr id="14" name="Rectangle 13">
              <a:extLst>
                <a:ext uri="{FF2B5EF4-FFF2-40B4-BE49-F238E27FC236}">
                  <a16:creationId xmlns:a16="http://schemas.microsoft.com/office/drawing/2014/main" id="{8489D646-6D82-76A9-FC0E-AEFA8DB19F0E}"/>
                </a:ext>
              </a:extLst>
            </p:cNvPr>
            <p:cNvSpPr/>
            <p:nvPr/>
          </p:nvSpPr>
          <p:spPr>
            <a:xfrm>
              <a:off x="3179432" y="2903106"/>
              <a:ext cx="163630" cy="163630"/>
            </a:xfrm>
            <a:prstGeom prst="rect">
              <a:avLst/>
            </a:prstGeom>
            <a:solidFill>
              <a:schemeClr val="accent4"/>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47484A">
                    <a:lumMod val="50000"/>
                  </a:srgbClr>
                </a:solidFill>
                <a:latin typeface="Arial"/>
              </a:endParaRPr>
            </a:p>
          </p:txBody>
        </p:sp>
        <p:sp>
          <p:nvSpPr>
            <p:cNvPr id="15" name="TextBox 14">
              <a:extLst>
                <a:ext uri="{FF2B5EF4-FFF2-40B4-BE49-F238E27FC236}">
                  <a16:creationId xmlns:a16="http://schemas.microsoft.com/office/drawing/2014/main" id="{BF5234F1-4CEA-99CA-F7A2-172A7DECEEE3}"/>
                </a:ext>
              </a:extLst>
            </p:cNvPr>
            <p:cNvSpPr txBox="1"/>
            <p:nvPr/>
          </p:nvSpPr>
          <p:spPr>
            <a:xfrm>
              <a:off x="3406727" y="3112000"/>
              <a:ext cx="2330546" cy="214450"/>
            </a:xfrm>
            <a:prstGeom prst="rect">
              <a:avLst/>
            </a:prstGeom>
            <a:noFill/>
            <a:ln>
              <a:noFill/>
            </a:ln>
          </p:spPr>
          <p:txBody>
            <a:bodyPr wrap="none" lIns="0" tIns="0" rIns="0" bIns="0" rtlCol="0" anchor="ctr" anchorCtr="0">
              <a:noAutofit/>
            </a:bodyPr>
            <a:lstStyle/>
            <a:p>
              <a:pPr defTabSz="1219170"/>
              <a:r>
                <a:rPr lang="en-US" sz="1200" b="1" dirty="0">
                  <a:solidFill>
                    <a:srgbClr val="47484A">
                      <a:lumMod val="50000"/>
                    </a:srgbClr>
                  </a:solidFill>
                  <a:latin typeface="Arial"/>
                </a:rPr>
                <a:t>High Energy Physics – $16M</a:t>
              </a:r>
              <a:endParaRPr lang="en-US" sz="1200" dirty="0">
                <a:solidFill>
                  <a:srgbClr val="47484A">
                    <a:lumMod val="50000"/>
                  </a:srgbClr>
                </a:solidFill>
                <a:latin typeface="Arial"/>
              </a:endParaRPr>
            </a:p>
          </p:txBody>
        </p:sp>
        <p:sp>
          <p:nvSpPr>
            <p:cNvPr id="16" name="Rectangle 15">
              <a:extLst>
                <a:ext uri="{FF2B5EF4-FFF2-40B4-BE49-F238E27FC236}">
                  <a16:creationId xmlns:a16="http://schemas.microsoft.com/office/drawing/2014/main" id="{CD763662-8F91-9EB2-168F-B8BA98789378}"/>
                </a:ext>
              </a:extLst>
            </p:cNvPr>
            <p:cNvSpPr/>
            <p:nvPr/>
          </p:nvSpPr>
          <p:spPr>
            <a:xfrm>
              <a:off x="3179432" y="3143738"/>
              <a:ext cx="163630" cy="163630"/>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47484A">
                    <a:lumMod val="50000"/>
                  </a:srgbClr>
                </a:solidFill>
                <a:latin typeface="Arial"/>
              </a:endParaRPr>
            </a:p>
          </p:txBody>
        </p:sp>
        <p:sp>
          <p:nvSpPr>
            <p:cNvPr id="17" name="TextBox 16">
              <a:extLst>
                <a:ext uri="{FF2B5EF4-FFF2-40B4-BE49-F238E27FC236}">
                  <a16:creationId xmlns:a16="http://schemas.microsoft.com/office/drawing/2014/main" id="{674E771A-FE18-051C-65BD-188CC14A629C}"/>
                </a:ext>
              </a:extLst>
            </p:cNvPr>
            <p:cNvSpPr txBox="1"/>
            <p:nvPr/>
          </p:nvSpPr>
          <p:spPr>
            <a:xfrm>
              <a:off x="3406727" y="3356756"/>
              <a:ext cx="2330546" cy="214450"/>
            </a:xfrm>
            <a:prstGeom prst="rect">
              <a:avLst/>
            </a:prstGeom>
            <a:noFill/>
            <a:ln>
              <a:noFill/>
            </a:ln>
          </p:spPr>
          <p:txBody>
            <a:bodyPr wrap="none" lIns="0" tIns="0" rIns="0" bIns="0" rtlCol="0" anchor="ctr" anchorCtr="0">
              <a:noAutofit/>
            </a:bodyPr>
            <a:lstStyle/>
            <a:p>
              <a:pPr defTabSz="1219170"/>
              <a:r>
                <a:rPr lang="en-US" sz="1200" b="1" dirty="0">
                  <a:solidFill>
                    <a:srgbClr val="47484A">
                      <a:lumMod val="50000"/>
                    </a:srgbClr>
                  </a:solidFill>
                  <a:latin typeface="Arial"/>
                </a:rPr>
                <a:t>Other Science Programs – $2.1M</a:t>
              </a:r>
              <a:endParaRPr lang="en-US" sz="1200" dirty="0">
                <a:solidFill>
                  <a:srgbClr val="47484A">
                    <a:lumMod val="50000"/>
                  </a:srgbClr>
                </a:solidFill>
                <a:latin typeface="Arial"/>
              </a:endParaRPr>
            </a:p>
          </p:txBody>
        </p:sp>
        <p:sp>
          <p:nvSpPr>
            <p:cNvPr id="18" name="Rectangle 17">
              <a:extLst>
                <a:ext uri="{FF2B5EF4-FFF2-40B4-BE49-F238E27FC236}">
                  <a16:creationId xmlns:a16="http://schemas.microsoft.com/office/drawing/2014/main" id="{F8FCC671-3A62-6661-9FE3-BD8201D3DA70}"/>
                </a:ext>
              </a:extLst>
            </p:cNvPr>
            <p:cNvSpPr/>
            <p:nvPr/>
          </p:nvSpPr>
          <p:spPr>
            <a:xfrm>
              <a:off x="3179432" y="3388494"/>
              <a:ext cx="163630" cy="163630"/>
            </a:xfrm>
            <a:prstGeom prst="rect">
              <a:avLst/>
            </a:prstGeom>
            <a:solidFill>
              <a:schemeClr val="tx1"/>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47484A">
                    <a:lumMod val="50000"/>
                  </a:srgbClr>
                </a:solidFill>
                <a:latin typeface="Arial"/>
              </a:endParaRPr>
            </a:p>
          </p:txBody>
        </p:sp>
        <p:sp>
          <p:nvSpPr>
            <p:cNvPr id="19" name="TextBox 18">
              <a:extLst>
                <a:ext uri="{FF2B5EF4-FFF2-40B4-BE49-F238E27FC236}">
                  <a16:creationId xmlns:a16="http://schemas.microsoft.com/office/drawing/2014/main" id="{78E95FD0-CAF8-BACC-167E-0E73F378D637}"/>
                </a:ext>
              </a:extLst>
            </p:cNvPr>
            <p:cNvSpPr txBox="1"/>
            <p:nvPr/>
          </p:nvSpPr>
          <p:spPr>
            <a:xfrm>
              <a:off x="3406727" y="3597388"/>
              <a:ext cx="2330546" cy="214450"/>
            </a:xfrm>
            <a:prstGeom prst="rect">
              <a:avLst/>
            </a:prstGeom>
            <a:noFill/>
            <a:ln>
              <a:noFill/>
            </a:ln>
          </p:spPr>
          <p:txBody>
            <a:bodyPr wrap="none" lIns="0" tIns="0" rIns="0" bIns="0" rtlCol="0" anchor="ctr" anchorCtr="0">
              <a:noAutofit/>
            </a:bodyPr>
            <a:lstStyle/>
            <a:p>
              <a:pPr defTabSz="1219170"/>
              <a:r>
                <a:rPr lang="en-US" sz="1200" b="1" dirty="0">
                  <a:solidFill>
                    <a:srgbClr val="47484A">
                      <a:lumMod val="50000"/>
                    </a:srgbClr>
                  </a:solidFill>
                  <a:latin typeface="Arial"/>
                </a:rPr>
                <a:t>Adv. Scientific Computing Res. – $1.7M</a:t>
              </a:r>
              <a:endParaRPr lang="en-US" sz="1200" dirty="0">
                <a:solidFill>
                  <a:srgbClr val="47484A">
                    <a:lumMod val="50000"/>
                  </a:srgbClr>
                </a:solidFill>
                <a:latin typeface="Arial"/>
              </a:endParaRPr>
            </a:p>
          </p:txBody>
        </p:sp>
        <p:sp>
          <p:nvSpPr>
            <p:cNvPr id="20" name="Rectangle 19">
              <a:extLst>
                <a:ext uri="{FF2B5EF4-FFF2-40B4-BE49-F238E27FC236}">
                  <a16:creationId xmlns:a16="http://schemas.microsoft.com/office/drawing/2014/main" id="{5F167E3A-DE94-6649-F8BC-224D214468F6}"/>
                </a:ext>
              </a:extLst>
            </p:cNvPr>
            <p:cNvSpPr/>
            <p:nvPr/>
          </p:nvSpPr>
          <p:spPr>
            <a:xfrm>
              <a:off x="3179432" y="3629126"/>
              <a:ext cx="163630" cy="163630"/>
            </a:xfrm>
            <a:prstGeom prst="rect">
              <a:avLst/>
            </a:prstGeom>
            <a:solidFill>
              <a:schemeClr val="tx2"/>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47484A">
                    <a:lumMod val="50000"/>
                  </a:srgbClr>
                </a:solidFill>
                <a:latin typeface="Arial"/>
              </a:endParaRPr>
            </a:p>
          </p:txBody>
        </p:sp>
        <p:sp>
          <p:nvSpPr>
            <p:cNvPr id="21" name="TextBox 20">
              <a:extLst>
                <a:ext uri="{FF2B5EF4-FFF2-40B4-BE49-F238E27FC236}">
                  <a16:creationId xmlns:a16="http://schemas.microsoft.com/office/drawing/2014/main" id="{660F0CC1-A666-E94E-EB32-4D0C62F32FDE}"/>
                </a:ext>
              </a:extLst>
            </p:cNvPr>
            <p:cNvSpPr txBox="1"/>
            <p:nvPr/>
          </p:nvSpPr>
          <p:spPr>
            <a:xfrm>
              <a:off x="3406727" y="3838019"/>
              <a:ext cx="2330546" cy="214450"/>
            </a:xfrm>
            <a:prstGeom prst="rect">
              <a:avLst/>
            </a:prstGeom>
            <a:noFill/>
            <a:ln>
              <a:noFill/>
            </a:ln>
          </p:spPr>
          <p:txBody>
            <a:bodyPr wrap="none" lIns="0" tIns="0" rIns="0" bIns="0" rtlCol="0" anchor="ctr" anchorCtr="0">
              <a:noAutofit/>
            </a:bodyPr>
            <a:lstStyle/>
            <a:p>
              <a:pPr defTabSz="1219170"/>
              <a:r>
                <a:rPr lang="en-US" sz="1200" b="1" dirty="0">
                  <a:solidFill>
                    <a:srgbClr val="47484A">
                      <a:lumMod val="50000"/>
                    </a:srgbClr>
                  </a:solidFill>
                  <a:latin typeface="Arial"/>
                </a:rPr>
                <a:t>Other DOE Programs – $0.8M</a:t>
              </a:r>
              <a:endParaRPr lang="en-US" sz="1200" dirty="0">
                <a:solidFill>
                  <a:srgbClr val="47484A">
                    <a:lumMod val="50000"/>
                  </a:srgbClr>
                </a:solidFill>
                <a:latin typeface="Arial"/>
              </a:endParaRPr>
            </a:p>
          </p:txBody>
        </p:sp>
        <p:sp>
          <p:nvSpPr>
            <p:cNvPr id="22" name="Rectangle 21">
              <a:extLst>
                <a:ext uri="{FF2B5EF4-FFF2-40B4-BE49-F238E27FC236}">
                  <a16:creationId xmlns:a16="http://schemas.microsoft.com/office/drawing/2014/main" id="{E9DC2D4E-CF44-9BEB-B146-EA229AC25DCC}"/>
                </a:ext>
              </a:extLst>
            </p:cNvPr>
            <p:cNvSpPr/>
            <p:nvPr/>
          </p:nvSpPr>
          <p:spPr>
            <a:xfrm>
              <a:off x="3179432" y="3869757"/>
              <a:ext cx="163630" cy="163630"/>
            </a:xfrm>
            <a:prstGeom prst="rect">
              <a:avLst/>
            </a:prstGeom>
            <a:solidFill>
              <a:schemeClr val="accent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47484A">
                    <a:lumMod val="50000"/>
                  </a:srgbClr>
                </a:solidFill>
                <a:latin typeface="Arial"/>
              </a:endParaRPr>
            </a:p>
          </p:txBody>
        </p:sp>
        <p:sp>
          <p:nvSpPr>
            <p:cNvPr id="23" name="TextBox 22">
              <a:extLst>
                <a:ext uri="{FF2B5EF4-FFF2-40B4-BE49-F238E27FC236}">
                  <a16:creationId xmlns:a16="http://schemas.microsoft.com/office/drawing/2014/main" id="{678C23E7-85D2-E97F-E371-96EBB2F8C7C6}"/>
                </a:ext>
              </a:extLst>
            </p:cNvPr>
            <p:cNvSpPr txBox="1"/>
            <p:nvPr/>
          </p:nvSpPr>
          <p:spPr>
            <a:xfrm>
              <a:off x="3406727" y="4078651"/>
              <a:ext cx="2330546" cy="214450"/>
            </a:xfrm>
            <a:prstGeom prst="rect">
              <a:avLst/>
            </a:prstGeom>
            <a:noFill/>
            <a:ln>
              <a:noFill/>
            </a:ln>
          </p:spPr>
          <p:txBody>
            <a:bodyPr wrap="none" lIns="0" tIns="0" rIns="0" bIns="0" rtlCol="0" anchor="ctr" anchorCtr="0">
              <a:noAutofit/>
            </a:bodyPr>
            <a:lstStyle/>
            <a:p>
              <a:pPr defTabSz="1219170"/>
              <a:r>
                <a:rPr lang="en-US" sz="1200" b="1" dirty="0">
                  <a:solidFill>
                    <a:srgbClr val="47484A">
                      <a:lumMod val="50000"/>
                    </a:srgbClr>
                  </a:solidFill>
                  <a:latin typeface="Arial"/>
                </a:rPr>
                <a:t>Defense-related Activities – $0.6M</a:t>
              </a:r>
              <a:endParaRPr lang="en-US" sz="1200" dirty="0">
                <a:solidFill>
                  <a:srgbClr val="47484A">
                    <a:lumMod val="50000"/>
                  </a:srgbClr>
                </a:solidFill>
                <a:latin typeface="Arial"/>
              </a:endParaRPr>
            </a:p>
          </p:txBody>
        </p:sp>
        <p:sp>
          <p:nvSpPr>
            <p:cNvPr id="24" name="Rectangle 23">
              <a:extLst>
                <a:ext uri="{FF2B5EF4-FFF2-40B4-BE49-F238E27FC236}">
                  <a16:creationId xmlns:a16="http://schemas.microsoft.com/office/drawing/2014/main" id="{2BBEFF9F-E560-79C7-9F81-9CFB458CFF9F}"/>
                </a:ext>
              </a:extLst>
            </p:cNvPr>
            <p:cNvSpPr/>
            <p:nvPr/>
          </p:nvSpPr>
          <p:spPr>
            <a:xfrm>
              <a:off x="3179432" y="4110389"/>
              <a:ext cx="163630" cy="163630"/>
            </a:xfrm>
            <a:prstGeom prst="rect">
              <a:avLst/>
            </a:prstGeom>
            <a:solidFill>
              <a:schemeClr val="bg1">
                <a:lumMod val="75000"/>
              </a:schemeClr>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47484A">
                    <a:lumMod val="50000"/>
                  </a:srgbClr>
                </a:solidFill>
                <a:latin typeface="Arial"/>
              </a:endParaRPr>
            </a:p>
          </p:txBody>
        </p:sp>
      </p:grpSp>
      <p:sp>
        <p:nvSpPr>
          <p:cNvPr id="26" name="TextBox 25">
            <a:extLst>
              <a:ext uri="{FF2B5EF4-FFF2-40B4-BE49-F238E27FC236}">
                <a16:creationId xmlns:a16="http://schemas.microsoft.com/office/drawing/2014/main" id="{E1951A61-751D-E26E-3DA1-4C773C6306A0}"/>
              </a:ext>
            </a:extLst>
          </p:cNvPr>
          <p:cNvSpPr txBox="1"/>
          <p:nvPr/>
        </p:nvSpPr>
        <p:spPr>
          <a:xfrm>
            <a:off x="848852" y="1979688"/>
            <a:ext cx="6406875" cy="492443"/>
          </a:xfrm>
          <a:prstGeom prst="rect">
            <a:avLst/>
          </a:prstGeom>
          <a:noFill/>
        </p:spPr>
        <p:txBody>
          <a:bodyPr wrap="square" lIns="0" tIns="0" rIns="0" bIns="0">
            <a:noAutofit/>
          </a:bodyPr>
          <a:lstStyle/>
          <a:p>
            <a:pPr defTabSz="1219170"/>
            <a:r>
              <a:rPr lang="en-US" sz="2600" b="1" dirty="0">
                <a:solidFill>
                  <a:srgbClr val="47484A"/>
                </a:solidFill>
                <a:latin typeface="Arial"/>
              </a:rPr>
              <a:t>FY22 PROGRAM SPENDING: </a:t>
            </a:r>
            <a:r>
              <a:rPr lang="en-US" sz="2600" b="1" dirty="0">
                <a:solidFill>
                  <a:srgbClr val="0082CA"/>
                </a:solidFill>
                <a:latin typeface="Arial"/>
              </a:rPr>
              <a:t>$194.1M</a:t>
            </a:r>
          </a:p>
        </p:txBody>
      </p:sp>
      <p:sp>
        <p:nvSpPr>
          <p:cNvPr id="30" name="Rectangle 29">
            <a:extLst>
              <a:ext uri="{FF2B5EF4-FFF2-40B4-BE49-F238E27FC236}">
                <a16:creationId xmlns:a16="http://schemas.microsoft.com/office/drawing/2014/main" id="{94EFDDC4-E51E-D90C-2C54-55746AA4D08B}"/>
              </a:ext>
            </a:extLst>
          </p:cNvPr>
          <p:cNvSpPr/>
          <p:nvPr/>
        </p:nvSpPr>
        <p:spPr>
          <a:xfrm>
            <a:off x="8147824" y="1854201"/>
            <a:ext cx="3631427" cy="436403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FFFFFF"/>
              </a:solidFill>
              <a:latin typeface="Arial"/>
            </a:endParaRPr>
          </a:p>
        </p:txBody>
      </p:sp>
      <p:sp>
        <p:nvSpPr>
          <p:cNvPr id="31" name="TextBox 30">
            <a:extLst>
              <a:ext uri="{FF2B5EF4-FFF2-40B4-BE49-F238E27FC236}">
                <a16:creationId xmlns:a16="http://schemas.microsoft.com/office/drawing/2014/main" id="{69CB6F7A-C83A-2DF3-1325-DEF3DB3E44B0}"/>
              </a:ext>
            </a:extLst>
          </p:cNvPr>
          <p:cNvSpPr txBox="1"/>
          <p:nvPr/>
        </p:nvSpPr>
        <p:spPr>
          <a:xfrm>
            <a:off x="8327603" y="1979688"/>
            <a:ext cx="3254796" cy="492443"/>
          </a:xfrm>
          <a:prstGeom prst="rect">
            <a:avLst/>
          </a:prstGeom>
          <a:noFill/>
        </p:spPr>
        <p:txBody>
          <a:bodyPr wrap="square" lIns="0" tIns="0" rIns="0" bIns="0">
            <a:noAutofit/>
          </a:bodyPr>
          <a:lstStyle/>
          <a:p>
            <a:pPr defTabSz="1219170"/>
            <a:r>
              <a:rPr lang="en-US" sz="2600" b="1" dirty="0">
                <a:solidFill>
                  <a:srgbClr val="FFFFFF"/>
                </a:solidFill>
                <a:latin typeface="Arial"/>
              </a:rPr>
              <a:t>PEOPLE</a:t>
            </a:r>
          </a:p>
        </p:txBody>
      </p:sp>
      <p:cxnSp>
        <p:nvCxnSpPr>
          <p:cNvPr id="33" name="Straight Connector 32">
            <a:extLst>
              <a:ext uri="{FF2B5EF4-FFF2-40B4-BE49-F238E27FC236}">
                <a16:creationId xmlns:a16="http://schemas.microsoft.com/office/drawing/2014/main" id="{4E11AC18-F1B0-BAE9-A99F-6E2662EC073B}"/>
              </a:ext>
            </a:extLst>
          </p:cNvPr>
          <p:cNvCxnSpPr/>
          <p:nvPr/>
        </p:nvCxnSpPr>
        <p:spPr>
          <a:xfrm>
            <a:off x="8327603" y="2351327"/>
            <a:ext cx="3254796"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0B023202-9421-0E97-5CFA-CCC192201880}"/>
              </a:ext>
            </a:extLst>
          </p:cNvPr>
          <p:cNvSpPr txBox="1"/>
          <p:nvPr/>
        </p:nvSpPr>
        <p:spPr>
          <a:xfrm>
            <a:off x="8353003" y="2438845"/>
            <a:ext cx="1663891" cy="850591"/>
          </a:xfrm>
          <a:prstGeom prst="rect">
            <a:avLst/>
          </a:prstGeom>
          <a:noFill/>
        </p:spPr>
        <p:txBody>
          <a:bodyPr wrap="none" lIns="0" tIns="0" rIns="0" bIns="0" rtlCol="0">
            <a:noAutofit/>
          </a:bodyPr>
          <a:lstStyle/>
          <a:p>
            <a:pPr defTabSz="1219170"/>
            <a:r>
              <a:rPr lang="en-US" sz="4500" b="1" dirty="0">
                <a:solidFill>
                  <a:srgbClr val="FFFFFF"/>
                </a:solidFill>
                <a:latin typeface="Arial"/>
              </a:rPr>
              <a:t>340+</a:t>
            </a:r>
          </a:p>
        </p:txBody>
      </p:sp>
      <p:sp>
        <p:nvSpPr>
          <p:cNvPr id="35" name="TextBox 34">
            <a:extLst>
              <a:ext uri="{FF2B5EF4-FFF2-40B4-BE49-F238E27FC236}">
                <a16:creationId xmlns:a16="http://schemas.microsoft.com/office/drawing/2014/main" id="{2BAAE782-72F2-B5C7-4CC2-575A9217C1EE}"/>
              </a:ext>
            </a:extLst>
          </p:cNvPr>
          <p:cNvSpPr txBox="1"/>
          <p:nvPr/>
        </p:nvSpPr>
        <p:spPr>
          <a:xfrm>
            <a:off x="9825287" y="2688449"/>
            <a:ext cx="1663891" cy="482471"/>
          </a:xfrm>
          <a:prstGeom prst="rect">
            <a:avLst/>
          </a:prstGeom>
          <a:noFill/>
        </p:spPr>
        <p:txBody>
          <a:bodyPr wrap="none" lIns="0" tIns="0" rIns="0" bIns="0" rtlCol="0">
            <a:noAutofit/>
          </a:bodyPr>
          <a:lstStyle/>
          <a:p>
            <a:pPr defTabSz="1219170">
              <a:lnSpc>
                <a:spcPct val="90000"/>
              </a:lnSpc>
            </a:pPr>
            <a:r>
              <a:rPr lang="en-US" sz="1600" b="1" dirty="0">
                <a:solidFill>
                  <a:srgbClr val="FFFFFF">
                    <a:lumMod val="95000"/>
                  </a:srgbClr>
                </a:solidFill>
                <a:latin typeface="Arial"/>
              </a:rPr>
              <a:t>employees</a:t>
            </a:r>
          </a:p>
        </p:txBody>
      </p:sp>
      <p:sp>
        <p:nvSpPr>
          <p:cNvPr id="36" name="TextBox 35">
            <a:extLst>
              <a:ext uri="{FF2B5EF4-FFF2-40B4-BE49-F238E27FC236}">
                <a16:creationId xmlns:a16="http://schemas.microsoft.com/office/drawing/2014/main" id="{B6A5DB78-D18C-92E7-C026-03883275A858}"/>
              </a:ext>
            </a:extLst>
          </p:cNvPr>
          <p:cNvSpPr txBox="1"/>
          <p:nvPr/>
        </p:nvSpPr>
        <p:spPr>
          <a:xfrm>
            <a:off x="8353003" y="3917545"/>
            <a:ext cx="1663891" cy="850591"/>
          </a:xfrm>
          <a:prstGeom prst="rect">
            <a:avLst/>
          </a:prstGeom>
          <a:noFill/>
        </p:spPr>
        <p:txBody>
          <a:bodyPr wrap="none" lIns="0" tIns="0" rIns="0" bIns="0" rtlCol="0">
            <a:noAutofit/>
          </a:bodyPr>
          <a:lstStyle/>
          <a:p>
            <a:pPr defTabSz="1219170"/>
            <a:r>
              <a:rPr lang="en-US" sz="4500" b="1" dirty="0">
                <a:solidFill>
                  <a:srgbClr val="FFFFFF"/>
                </a:solidFill>
                <a:latin typeface="Arial"/>
              </a:rPr>
              <a:t>190+</a:t>
            </a:r>
          </a:p>
        </p:txBody>
      </p:sp>
      <p:sp>
        <p:nvSpPr>
          <p:cNvPr id="37" name="TextBox 36">
            <a:extLst>
              <a:ext uri="{FF2B5EF4-FFF2-40B4-BE49-F238E27FC236}">
                <a16:creationId xmlns:a16="http://schemas.microsoft.com/office/drawing/2014/main" id="{881E4D31-B159-2DDE-C564-F70B7D484D85}"/>
              </a:ext>
            </a:extLst>
          </p:cNvPr>
          <p:cNvSpPr txBox="1"/>
          <p:nvPr/>
        </p:nvSpPr>
        <p:spPr>
          <a:xfrm>
            <a:off x="9825287" y="4031932"/>
            <a:ext cx="1663891" cy="482471"/>
          </a:xfrm>
          <a:prstGeom prst="rect">
            <a:avLst/>
          </a:prstGeom>
          <a:noFill/>
        </p:spPr>
        <p:txBody>
          <a:bodyPr wrap="none" lIns="0" tIns="0" rIns="0" bIns="0" rtlCol="0">
            <a:noAutofit/>
          </a:bodyPr>
          <a:lstStyle/>
          <a:p>
            <a:pPr defTabSz="1219170">
              <a:lnSpc>
                <a:spcPct val="90000"/>
              </a:lnSpc>
            </a:pPr>
            <a:r>
              <a:rPr lang="en-US" sz="1600" b="1" dirty="0">
                <a:solidFill>
                  <a:srgbClr val="FFFFFF">
                    <a:lumMod val="95000"/>
                  </a:srgbClr>
                </a:solidFill>
                <a:latin typeface="Arial"/>
              </a:rPr>
              <a:t>postdoctoral </a:t>
            </a:r>
            <a:br>
              <a:rPr lang="en-US" sz="1600" b="1" dirty="0">
                <a:solidFill>
                  <a:srgbClr val="FFFFFF">
                    <a:lumMod val="95000"/>
                  </a:srgbClr>
                </a:solidFill>
                <a:latin typeface="Arial"/>
              </a:rPr>
            </a:br>
            <a:r>
              <a:rPr lang="en-US" sz="1600" b="1" dirty="0">
                <a:solidFill>
                  <a:srgbClr val="FFFFFF">
                    <a:lumMod val="95000"/>
                  </a:srgbClr>
                </a:solidFill>
                <a:latin typeface="Arial"/>
              </a:rPr>
              <a:t>scholars</a:t>
            </a:r>
          </a:p>
        </p:txBody>
      </p:sp>
      <p:sp>
        <p:nvSpPr>
          <p:cNvPr id="38" name="TextBox 37">
            <a:extLst>
              <a:ext uri="{FF2B5EF4-FFF2-40B4-BE49-F238E27FC236}">
                <a16:creationId xmlns:a16="http://schemas.microsoft.com/office/drawing/2014/main" id="{21F9DBD9-F85D-8037-23C1-2AE69B4B39B0}"/>
              </a:ext>
            </a:extLst>
          </p:cNvPr>
          <p:cNvSpPr txBox="1"/>
          <p:nvPr/>
        </p:nvSpPr>
        <p:spPr>
          <a:xfrm>
            <a:off x="8353003" y="4656895"/>
            <a:ext cx="1663891" cy="850591"/>
          </a:xfrm>
          <a:prstGeom prst="rect">
            <a:avLst/>
          </a:prstGeom>
          <a:noFill/>
        </p:spPr>
        <p:txBody>
          <a:bodyPr wrap="none" lIns="0" tIns="0" rIns="0" bIns="0" rtlCol="0">
            <a:noAutofit/>
          </a:bodyPr>
          <a:lstStyle/>
          <a:p>
            <a:pPr defTabSz="1219170"/>
            <a:r>
              <a:rPr lang="en-US" sz="4500" b="1" dirty="0">
                <a:solidFill>
                  <a:srgbClr val="FFFFFF"/>
                </a:solidFill>
                <a:latin typeface="Arial"/>
              </a:rPr>
              <a:t>170+</a:t>
            </a:r>
          </a:p>
        </p:txBody>
      </p:sp>
      <p:sp>
        <p:nvSpPr>
          <p:cNvPr id="39" name="TextBox 38">
            <a:extLst>
              <a:ext uri="{FF2B5EF4-FFF2-40B4-BE49-F238E27FC236}">
                <a16:creationId xmlns:a16="http://schemas.microsoft.com/office/drawing/2014/main" id="{0904090E-9CB0-2710-F453-CE0B73113858}"/>
              </a:ext>
            </a:extLst>
          </p:cNvPr>
          <p:cNvSpPr txBox="1"/>
          <p:nvPr/>
        </p:nvSpPr>
        <p:spPr>
          <a:xfrm>
            <a:off x="9825287" y="4692087"/>
            <a:ext cx="1663891" cy="651656"/>
          </a:xfrm>
          <a:prstGeom prst="rect">
            <a:avLst/>
          </a:prstGeom>
          <a:noFill/>
        </p:spPr>
        <p:txBody>
          <a:bodyPr wrap="none" lIns="0" tIns="0" rIns="0" bIns="0" rtlCol="0">
            <a:noAutofit/>
          </a:bodyPr>
          <a:lstStyle/>
          <a:p>
            <a:pPr defTabSz="1219170">
              <a:lnSpc>
                <a:spcPct val="90000"/>
              </a:lnSpc>
            </a:pPr>
            <a:r>
              <a:rPr lang="en-US" sz="1600" b="1" dirty="0">
                <a:solidFill>
                  <a:srgbClr val="FFFFFF">
                    <a:lumMod val="95000"/>
                  </a:srgbClr>
                </a:solidFill>
                <a:latin typeface="Arial"/>
              </a:rPr>
              <a:t>graduate &amp; </a:t>
            </a:r>
            <a:br>
              <a:rPr lang="en-US" sz="1600" b="1" dirty="0">
                <a:solidFill>
                  <a:srgbClr val="FFFFFF">
                    <a:lumMod val="95000"/>
                  </a:srgbClr>
                </a:solidFill>
                <a:latin typeface="Arial"/>
              </a:rPr>
            </a:br>
            <a:r>
              <a:rPr lang="en-US" sz="1600" b="1" dirty="0">
                <a:solidFill>
                  <a:srgbClr val="FFFFFF">
                    <a:lumMod val="95000"/>
                  </a:srgbClr>
                </a:solidFill>
                <a:latin typeface="Arial"/>
              </a:rPr>
              <a:t>undergraduate</a:t>
            </a:r>
            <a:br>
              <a:rPr lang="en-US" sz="1600" b="1" dirty="0">
                <a:solidFill>
                  <a:srgbClr val="FFFFFF">
                    <a:lumMod val="95000"/>
                  </a:srgbClr>
                </a:solidFill>
                <a:latin typeface="Arial"/>
              </a:rPr>
            </a:br>
            <a:r>
              <a:rPr lang="en-US" sz="1600" b="1" dirty="0">
                <a:solidFill>
                  <a:srgbClr val="FFFFFF">
                    <a:lumMod val="95000"/>
                  </a:srgbClr>
                </a:solidFill>
                <a:latin typeface="Arial"/>
              </a:rPr>
              <a:t>students</a:t>
            </a:r>
          </a:p>
        </p:txBody>
      </p:sp>
      <p:sp>
        <p:nvSpPr>
          <p:cNvPr id="4" name="TextBox 3">
            <a:extLst>
              <a:ext uri="{FF2B5EF4-FFF2-40B4-BE49-F238E27FC236}">
                <a16:creationId xmlns:a16="http://schemas.microsoft.com/office/drawing/2014/main" id="{B814A1C1-2221-D8CD-5475-907B65FCB87F}"/>
              </a:ext>
            </a:extLst>
          </p:cNvPr>
          <p:cNvSpPr txBox="1"/>
          <p:nvPr/>
        </p:nvSpPr>
        <p:spPr>
          <a:xfrm>
            <a:off x="8353003" y="3178195"/>
            <a:ext cx="1663891" cy="850591"/>
          </a:xfrm>
          <a:prstGeom prst="rect">
            <a:avLst/>
          </a:prstGeom>
          <a:noFill/>
        </p:spPr>
        <p:txBody>
          <a:bodyPr wrap="none" lIns="0" tIns="0" rIns="0" bIns="0" rtlCol="0">
            <a:noAutofit/>
          </a:bodyPr>
          <a:lstStyle/>
          <a:p>
            <a:pPr defTabSz="1219170"/>
            <a:r>
              <a:rPr lang="en-US" sz="4500" b="1" dirty="0">
                <a:solidFill>
                  <a:srgbClr val="FFFFFF"/>
                </a:solidFill>
                <a:latin typeface="Arial"/>
              </a:rPr>
              <a:t>270+</a:t>
            </a:r>
          </a:p>
        </p:txBody>
      </p:sp>
      <p:sp>
        <p:nvSpPr>
          <p:cNvPr id="25" name="TextBox 24">
            <a:extLst>
              <a:ext uri="{FF2B5EF4-FFF2-40B4-BE49-F238E27FC236}">
                <a16:creationId xmlns:a16="http://schemas.microsoft.com/office/drawing/2014/main" id="{AD50F89D-DF79-01D1-41E6-7C4EEA41C124}"/>
              </a:ext>
            </a:extLst>
          </p:cNvPr>
          <p:cNvSpPr txBox="1"/>
          <p:nvPr/>
        </p:nvSpPr>
        <p:spPr>
          <a:xfrm>
            <a:off x="9825287" y="3298049"/>
            <a:ext cx="1663891" cy="482471"/>
          </a:xfrm>
          <a:prstGeom prst="rect">
            <a:avLst/>
          </a:prstGeom>
          <a:noFill/>
        </p:spPr>
        <p:txBody>
          <a:bodyPr wrap="none" lIns="0" tIns="0" rIns="0" bIns="0" rtlCol="0">
            <a:noAutofit/>
          </a:bodyPr>
          <a:lstStyle/>
          <a:p>
            <a:pPr defTabSz="1219170">
              <a:lnSpc>
                <a:spcPct val="90000"/>
              </a:lnSpc>
            </a:pPr>
            <a:r>
              <a:rPr lang="en-US" sz="1600" b="1" dirty="0">
                <a:solidFill>
                  <a:srgbClr val="FFFFFF">
                    <a:lumMod val="95000"/>
                  </a:srgbClr>
                </a:solidFill>
                <a:latin typeface="Arial"/>
              </a:rPr>
              <a:t>visiting </a:t>
            </a:r>
            <a:br>
              <a:rPr lang="en-US" sz="1600" b="1" dirty="0">
                <a:solidFill>
                  <a:srgbClr val="FFFFFF">
                    <a:lumMod val="95000"/>
                  </a:srgbClr>
                </a:solidFill>
                <a:latin typeface="Arial"/>
              </a:rPr>
            </a:br>
            <a:r>
              <a:rPr lang="en-US" sz="1600" b="1" dirty="0">
                <a:solidFill>
                  <a:srgbClr val="FFFFFF">
                    <a:lumMod val="95000"/>
                  </a:srgbClr>
                </a:solidFill>
                <a:latin typeface="Arial"/>
              </a:rPr>
              <a:t>scientists</a:t>
            </a:r>
          </a:p>
        </p:txBody>
      </p:sp>
      <p:sp>
        <p:nvSpPr>
          <p:cNvPr id="27" name="TextBox 26">
            <a:extLst>
              <a:ext uri="{FF2B5EF4-FFF2-40B4-BE49-F238E27FC236}">
                <a16:creationId xmlns:a16="http://schemas.microsoft.com/office/drawing/2014/main" id="{C2FB08C8-3DC6-D796-576C-3C7B250BA530}"/>
              </a:ext>
            </a:extLst>
          </p:cNvPr>
          <p:cNvSpPr txBox="1"/>
          <p:nvPr/>
        </p:nvSpPr>
        <p:spPr>
          <a:xfrm>
            <a:off x="8674100" y="5396244"/>
            <a:ext cx="1342794" cy="850591"/>
          </a:xfrm>
          <a:prstGeom prst="rect">
            <a:avLst/>
          </a:prstGeom>
          <a:noFill/>
        </p:spPr>
        <p:txBody>
          <a:bodyPr wrap="none" lIns="0" tIns="0" rIns="0" bIns="0" rtlCol="0">
            <a:noAutofit/>
          </a:bodyPr>
          <a:lstStyle/>
          <a:p>
            <a:pPr defTabSz="1219170"/>
            <a:r>
              <a:rPr lang="en-US" sz="4500" b="1" dirty="0">
                <a:solidFill>
                  <a:srgbClr val="FFFFFF"/>
                </a:solidFill>
                <a:latin typeface="Arial"/>
              </a:rPr>
              <a:t>35+</a:t>
            </a:r>
          </a:p>
        </p:txBody>
      </p:sp>
      <p:sp>
        <p:nvSpPr>
          <p:cNvPr id="32" name="TextBox 31">
            <a:extLst>
              <a:ext uri="{FF2B5EF4-FFF2-40B4-BE49-F238E27FC236}">
                <a16:creationId xmlns:a16="http://schemas.microsoft.com/office/drawing/2014/main" id="{183BD71D-3290-6A05-211C-E00EF2CD5CA1}"/>
              </a:ext>
            </a:extLst>
          </p:cNvPr>
          <p:cNvSpPr txBox="1"/>
          <p:nvPr/>
        </p:nvSpPr>
        <p:spPr>
          <a:xfrm>
            <a:off x="9825287" y="5543232"/>
            <a:ext cx="1663891" cy="482471"/>
          </a:xfrm>
          <a:prstGeom prst="rect">
            <a:avLst/>
          </a:prstGeom>
          <a:noFill/>
        </p:spPr>
        <p:txBody>
          <a:bodyPr wrap="none" lIns="0" tIns="0" rIns="0" bIns="0" rtlCol="0">
            <a:noAutofit/>
          </a:bodyPr>
          <a:lstStyle/>
          <a:p>
            <a:pPr defTabSz="1219170">
              <a:lnSpc>
                <a:spcPct val="90000"/>
              </a:lnSpc>
            </a:pPr>
            <a:r>
              <a:rPr lang="en-US" sz="1600" b="1" dirty="0">
                <a:solidFill>
                  <a:srgbClr val="FFFFFF">
                    <a:lumMod val="95000"/>
                  </a:srgbClr>
                </a:solidFill>
                <a:latin typeface="Arial"/>
              </a:rPr>
              <a:t>joint </a:t>
            </a:r>
            <a:br>
              <a:rPr lang="en-US" sz="1600" b="1" dirty="0">
                <a:solidFill>
                  <a:srgbClr val="FFFFFF">
                    <a:lumMod val="95000"/>
                  </a:srgbClr>
                </a:solidFill>
                <a:latin typeface="Arial"/>
              </a:rPr>
            </a:br>
            <a:r>
              <a:rPr lang="en-US" sz="1600" b="1" dirty="0">
                <a:solidFill>
                  <a:srgbClr val="FFFFFF">
                    <a:lumMod val="95000"/>
                  </a:srgbClr>
                </a:solidFill>
                <a:latin typeface="Arial"/>
              </a:rPr>
              <a:t>faculty</a:t>
            </a:r>
          </a:p>
        </p:txBody>
      </p:sp>
    </p:spTree>
    <p:extLst>
      <p:ext uri="{BB962C8B-B14F-4D97-AF65-F5344CB8AC3E}">
        <p14:creationId xmlns:p14="http://schemas.microsoft.com/office/powerpoint/2010/main" val="2884303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16">
            <a:extLst>
              <a:ext uri="{FF2B5EF4-FFF2-40B4-BE49-F238E27FC236}">
                <a16:creationId xmlns:a16="http://schemas.microsoft.com/office/drawing/2014/main" id="{51DEE3ED-AF2D-0E16-7B36-C92EE405157C}"/>
              </a:ext>
            </a:extLst>
          </p:cNvPr>
          <p:cNvPicPr>
            <a:picLocks noChangeAspect="1" noChangeArrowheads="1"/>
          </p:cNvPicPr>
          <p:nvPr/>
        </p:nvPicPr>
        <p:blipFill rotWithShape="1">
          <a:blip r:embed="rId3"/>
          <a:srcRect l="2131" t="30604" r="366" b="15361"/>
          <a:stretch/>
        </p:blipFill>
        <p:spPr bwMode="auto">
          <a:xfrm>
            <a:off x="8191887" y="4164927"/>
            <a:ext cx="3581583" cy="1116496"/>
          </a:xfrm>
          <a:prstGeom prst="rect">
            <a:avLst/>
          </a:prstGeom>
          <a:extLst>
            <a:ext uri="{909E8E84-426E-40DD-AFC4-6F175D3DCCD1}">
              <a14:hiddenFill xmlns:a14="http://schemas.microsoft.com/office/drawing/2010/main">
                <a:solidFill>
                  <a:srgbClr val="FFFFFF"/>
                </a:solidFill>
              </a14:hiddenFill>
            </a:ext>
          </a:extLst>
        </p:spPr>
      </p:pic>
      <p:pic>
        <p:nvPicPr>
          <p:cNvPr id="18" name="Picture 16">
            <a:extLst>
              <a:ext uri="{FF2B5EF4-FFF2-40B4-BE49-F238E27FC236}">
                <a16:creationId xmlns:a16="http://schemas.microsoft.com/office/drawing/2014/main" id="{AC603550-331D-8EF5-5D77-ACC851F7A582}"/>
              </a:ext>
            </a:extLst>
          </p:cNvPr>
          <p:cNvPicPr>
            <a:picLocks noChangeAspect="1" noChangeArrowheads="1"/>
          </p:cNvPicPr>
          <p:nvPr/>
        </p:nvPicPr>
        <p:blipFill rotWithShape="1">
          <a:blip r:embed="rId4"/>
          <a:srcRect l="1338" t="28787" r="303" b="16521"/>
          <a:stretch/>
        </p:blipFill>
        <p:spPr bwMode="auto">
          <a:xfrm>
            <a:off x="4404968" y="4164929"/>
            <a:ext cx="3586480" cy="1120385"/>
          </a:xfrm>
          <a:prstGeom prst="rect">
            <a:avLst/>
          </a:prstGeom>
          <a:extLst>
            <a:ext uri="{909E8E84-426E-40DD-AFC4-6F175D3DCCD1}">
              <a14:hiddenFill xmlns:a14="http://schemas.microsoft.com/office/drawing/2010/main">
                <a:solidFill>
                  <a:srgbClr val="FFFFFF"/>
                </a:solidFill>
              </a14:hiddenFill>
            </a:ext>
          </a:extLst>
        </p:spPr>
      </p:pic>
      <p:pic>
        <p:nvPicPr>
          <p:cNvPr id="14" name="Picture 16">
            <a:extLst>
              <a:ext uri="{FF2B5EF4-FFF2-40B4-BE49-F238E27FC236}">
                <a16:creationId xmlns:a16="http://schemas.microsoft.com/office/drawing/2014/main" id="{75B7B3D3-DB34-F8EE-1400-6FA703D710BD}"/>
              </a:ext>
            </a:extLst>
          </p:cNvPr>
          <p:cNvPicPr>
            <a:picLocks noChangeAspect="1" noChangeArrowheads="1"/>
          </p:cNvPicPr>
          <p:nvPr/>
        </p:nvPicPr>
        <p:blipFill rotWithShape="1">
          <a:blip r:embed="rId5"/>
          <a:srcRect t="22020" b="22020"/>
          <a:stretch/>
        </p:blipFill>
        <p:spPr bwMode="auto">
          <a:xfrm>
            <a:off x="609600" y="4164930"/>
            <a:ext cx="3586477" cy="1128105"/>
          </a:xfrm>
          <a:prstGeom prst="rect">
            <a:avLst/>
          </a:prstGeom>
          <a:extLst>
            <a:ext uri="{909E8E84-426E-40DD-AFC4-6F175D3DCCD1}">
              <a14:hiddenFill xmlns:a14="http://schemas.microsoft.com/office/drawing/2010/main">
                <a:solidFill>
                  <a:srgbClr val="FFFFFF"/>
                </a:solidFill>
              </a14:hiddenFill>
            </a:ext>
          </a:extLst>
        </p:spPr>
      </p:pic>
      <p:pic>
        <p:nvPicPr>
          <p:cNvPr id="7" name="Picture 16" descr="Line of cars being worked on by robotic arms. (Image by Shutterstock/Jensen.) ">
            <a:extLst>
              <a:ext uri="{FF2B5EF4-FFF2-40B4-BE49-F238E27FC236}">
                <a16:creationId xmlns:a16="http://schemas.microsoft.com/office/drawing/2014/main" id="{EC03F66D-AA2B-6F07-3051-1C127D1F11F9}"/>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l="4166" t="40567" r="2780" b="6529"/>
          <a:stretch/>
        </p:blipFill>
        <p:spPr bwMode="auto">
          <a:xfrm>
            <a:off x="609600" y="1859993"/>
            <a:ext cx="3575165" cy="1143068"/>
          </a:xfrm>
          <a:prstGeom prst="rect">
            <a:avLst/>
          </a:prstGeom>
          <a:extLst>
            <a:ext uri="{909E8E84-426E-40DD-AFC4-6F175D3DCCD1}">
              <a14:hiddenFill xmlns:a14="http://schemas.microsoft.com/office/drawing/2010/main">
                <a:solidFill>
                  <a:srgbClr val="FFFFFF"/>
                </a:solidFill>
              </a14:hiddenFill>
            </a:ext>
          </a:extLst>
        </p:spPr>
      </p:pic>
      <p:pic>
        <p:nvPicPr>
          <p:cNvPr id="20" name="Picture 16">
            <a:extLst>
              <a:ext uri="{FF2B5EF4-FFF2-40B4-BE49-F238E27FC236}">
                <a16:creationId xmlns:a16="http://schemas.microsoft.com/office/drawing/2014/main" id="{C0B889B5-44C2-96B1-EF3B-C126EE350664}"/>
              </a:ext>
            </a:extLst>
          </p:cNvPr>
          <p:cNvPicPr>
            <a:picLocks noChangeAspect="1" noChangeArrowheads="1"/>
          </p:cNvPicPr>
          <p:nvPr/>
        </p:nvPicPr>
        <p:blipFill rotWithShape="1">
          <a:blip r:embed="rId7"/>
          <a:srcRect t="37985" b="6046"/>
          <a:stretch/>
        </p:blipFill>
        <p:spPr bwMode="auto">
          <a:xfrm>
            <a:off x="8198475" y="1859993"/>
            <a:ext cx="3586480" cy="1132076"/>
          </a:xfrm>
          <a:prstGeom prst="rect">
            <a:avLst/>
          </a:prstGeom>
          <a:extLst>
            <a:ext uri="{909E8E84-426E-40DD-AFC4-6F175D3DCCD1}">
              <a14:hiddenFill xmlns:a14="http://schemas.microsoft.com/office/drawing/2010/main">
                <a:solidFill>
                  <a:srgbClr val="FFFFFF"/>
                </a:solidFill>
              </a14:hiddenFill>
            </a:ext>
          </a:extLst>
        </p:spPr>
      </p:pic>
      <p:pic>
        <p:nvPicPr>
          <p:cNvPr id="16" name="Picture 16">
            <a:extLst>
              <a:ext uri="{FF2B5EF4-FFF2-40B4-BE49-F238E27FC236}">
                <a16:creationId xmlns:a16="http://schemas.microsoft.com/office/drawing/2014/main" id="{C30E8AE1-52A7-81FF-0A0F-3834EA1EB78B}"/>
              </a:ext>
            </a:extLst>
          </p:cNvPr>
          <p:cNvPicPr>
            <a:picLocks noChangeAspect="1" noChangeArrowheads="1"/>
          </p:cNvPicPr>
          <p:nvPr/>
        </p:nvPicPr>
        <p:blipFill rotWithShape="1">
          <a:blip r:embed="rId8"/>
          <a:srcRect t="32736" r="307" b="10107"/>
          <a:stretch/>
        </p:blipFill>
        <p:spPr bwMode="auto">
          <a:xfrm>
            <a:off x="4398380" y="1851189"/>
            <a:ext cx="3586480" cy="1156628"/>
          </a:xfrm>
          <a:prstGeom prst="rect">
            <a:avLst/>
          </a:prstGeom>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22E8E576-2D9D-48A7-9206-C4379D186365}"/>
              </a:ext>
            </a:extLst>
          </p:cNvPr>
          <p:cNvSpPr/>
          <p:nvPr/>
        </p:nvSpPr>
        <p:spPr>
          <a:xfrm>
            <a:off x="4402150" y="2350903"/>
            <a:ext cx="3582708" cy="653187"/>
          </a:xfrm>
          <a:prstGeom prst="rect">
            <a:avLst/>
          </a:prstGeom>
          <a:solidFill>
            <a:schemeClr val="bg2">
              <a:alpha val="80000"/>
            </a:schemeClr>
          </a:solidFill>
          <a:ln w="6350">
            <a:noFill/>
          </a:ln>
          <a:effectLst/>
        </p:spPr>
        <p:style>
          <a:lnRef idx="1">
            <a:schemeClr val="accent1"/>
          </a:lnRef>
          <a:fillRef idx="3">
            <a:schemeClr val="accent1"/>
          </a:fillRef>
          <a:effectRef idx="2">
            <a:schemeClr val="accent1"/>
          </a:effectRef>
          <a:fontRef idx="minor">
            <a:schemeClr val="lt1"/>
          </a:fontRef>
        </p:style>
        <p:txBody>
          <a:bodyPr lIns="121920" tIns="121920" rIns="121920" bIns="60960" rtlCol="0" anchor="b" anchorCtr="0"/>
          <a:lstStyle/>
          <a:p>
            <a:pPr defTabSz="1219170">
              <a:lnSpc>
                <a:spcPct val="95000"/>
              </a:lnSpc>
            </a:pPr>
            <a:r>
              <a:rPr lang="en-US" sz="1467" b="1" spc="-27" dirty="0">
                <a:solidFill>
                  <a:srgbClr val="FFFFFF"/>
                </a:solidFill>
                <a:latin typeface="Arial"/>
              </a:rPr>
              <a:t>CHEMICAL SCIENCES &amp; ENGINEERING </a:t>
            </a:r>
            <a:r>
              <a:rPr lang="en-US" sz="1467" spc="-27" dirty="0">
                <a:solidFill>
                  <a:srgbClr val="FFFFFF"/>
                </a:solidFill>
                <a:latin typeface="Arial"/>
              </a:rPr>
              <a:t>(CSE)</a:t>
            </a:r>
          </a:p>
        </p:txBody>
      </p:sp>
      <p:sp>
        <p:nvSpPr>
          <p:cNvPr id="23" name="Rectangle 22">
            <a:extLst>
              <a:ext uri="{FF2B5EF4-FFF2-40B4-BE49-F238E27FC236}">
                <a16:creationId xmlns:a16="http://schemas.microsoft.com/office/drawing/2014/main" id="{8DD2EB7E-D4C6-4821-A9AF-C73ED128B763}"/>
              </a:ext>
            </a:extLst>
          </p:cNvPr>
          <p:cNvSpPr/>
          <p:nvPr/>
        </p:nvSpPr>
        <p:spPr>
          <a:xfrm>
            <a:off x="4402151" y="3004090"/>
            <a:ext cx="3586480" cy="1066978"/>
          </a:xfrm>
          <a:prstGeom prst="rect">
            <a:avLst/>
          </a:prstGeom>
          <a:solidFill>
            <a:schemeClr val="bg1">
              <a:lumMod val="8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121920" tIns="121920" rIns="121920" numCol="2" spcCol="91440" rtlCol="0" anchor="t"/>
          <a:lstStyle/>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Energy storage</a:t>
            </a:r>
          </a:p>
          <a:p>
            <a:pPr marL="158747" indent="-158747" defTabSz="609570">
              <a:lnSpc>
                <a:spcPct val="90000"/>
              </a:lnSpc>
              <a:spcBef>
                <a:spcPts val="400"/>
              </a:spcBef>
              <a:buFont typeface="Wingdings" panose="05000000000000000000" pitchFamily="2" charset="2"/>
              <a:buChar char="§"/>
            </a:pPr>
            <a:r>
              <a:rPr lang="en-US" sz="1067" b="1" spc="-27" dirty="0">
                <a:solidFill>
                  <a:srgbClr val="47484A">
                    <a:lumMod val="50000"/>
                  </a:srgbClr>
                </a:solidFill>
                <a:latin typeface="Arial"/>
              </a:rPr>
              <a:t>Solar photochemistry and photosynthesis</a:t>
            </a:r>
          </a:p>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Fuel cells and catalysis</a:t>
            </a:r>
          </a:p>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Gas-phase chemical physics</a:t>
            </a:r>
          </a:p>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Ultrafast X-ray science</a:t>
            </a:r>
          </a:p>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Heavy elements and separation sciences</a:t>
            </a:r>
          </a:p>
        </p:txBody>
      </p:sp>
      <p:sp>
        <p:nvSpPr>
          <p:cNvPr id="26" name="Rectangle 25">
            <a:extLst>
              <a:ext uri="{FF2B5EF4-FFF2-40B4-BE49-F238E27FC236}">
                <a16:creationId xmlns:a16="http://schemas.microsoft.com/office/drawing/2014/main" id="{1CB9964B-A114-4FE5-8A65-20177107CB0E}"/>
              </a:ext>
            </a:extLst>
          </p:cNvPr>
          <p:cNvSpPr/>
          <p:nvPr/>
        </p:nvSpPr>
        <p:spPr>
          <a:xfrm>
            <a:off x="609600" y="2350903"/>
            <a:ext cx="3575165" cy="641165"/>
          </a:xfrm>
          <a:prstGeom prst="rect">
            <a:avLst/>
          </a:prstGeom>
          <a:solidFill>
            <a:schemeClr val="accent1">
              <a:alpha val="8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121920" tIns="121920" rIns="121920" bIns="60960" rtlCol="0" anchor="b" anchorCtr="0"/>
          <a:lstStyle/>
          <a:p>
            <a:pPr defTabSz="1219170">
              <a:lnSpc>
                <a:spcPct val="95000"/>
              </a:lnSpc>
            </a:pPr>
            <a:r>
              <a:rPr lang="en-US" sz="1267" b="1" spc="-27" dirty="0">
                <a:solidFill>
                  <a:srgbClr val="FFFFFF"/>
                </a:solidFill>
                <a:latin typeface="Arial"/>
              </a:rPr>
              <a:t>ARGONNE COLLABORATIVE CENTER FOR ENERGY STORAGE SCIENCE </a:t>
            </a:r>
            <a:r>
              <a:rPr lang="en-US" sz="1267" spc="-27" dirty="0">
                <a:solidFill>
                  <a:srgbClr val="FFFFFF"/>
                </a:solidFill>
                <a:latin typeface="Arial"/>
              </a:rPr>
              <a:t>(ACCESS)</a:t>
            </a:r>
          </a:p>
        </p:txBody>
      </p:sp>
      <p:sp>
        <p:nvSpPr>
          <p:cNvPr id="27" name="Rectangle 26">
            <a:extLst>
              <a:ext uri="{FF2B5EF4-FFF2-40B4-BE49-F238E27FC236}">
                <a16:creationId xmlns:a16="http://schemas.microsoft.com/office/drawing/2014/main" id="{6C04EC28-AAF1-414F-BBBE-C096EDD2D2EA}"/>
              </a:ext>
            </a:extLst>
          </p:cNvPr>
          <p:cNvSpPr/>
          <p:nvPr/>
        </p:nvSpPr>
        <p:spPr>
          <a:xfrm>
            <a:off x="609600" y="2992069"/>
            <a:ext cx="3575165" cy="1080592"/>
          </a:xfrm>
          <a:prstGeom prst="rect">
            <a:avLst/>
          </a:prstGeom>
          <a:solidFill>
            <a:schemeClr val="bg1">
              <a:lumMod val="8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121920" tIns="121920" rIns="121920" numCol="2" spcCol="91440" rtlCol="0" anchor="t"/>
          <a:lstStyle/>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Translate scientific discoveries in energy storage into technologies</a:t>
            </a:r>
            <a:br>
              <a:rPr lang="en-US" sz="1067" b="1" dirty="0">
                <a:solidFill>
                  <a:srgbClr val="47484A">
                    <a:lumMod val="50000"/>
                  </a:srgbClr>
                </a:solidFill>
                <a:latin typeface="Arial"/>
              </a:rPr>
            </a:br>
            <a:br>
              <a:rPr lang="en-US" sz="1067" b="1" dirty="0">
                <a:solidFill>
                  <a:srgbClr val="47484A">
                    <a:lumMod val="50000"/>
                  </a:srgbClr>
                </a:solidFill>
                <a:latin typeface="Arial"/>
              </a:rPr>
            </a:br>
            <a:endParaRPr lang="en-US" sz="1067" b="1" dirty="0">
              <a:solidFill>
                <a:srgbClr val="47484A">
                  <a:lumMod val="50000"/>
                </a:srgbClr>
              </a:solidFill>
              <a:latin typeface="Arial"/>
            </a:endParaRPr>
          </a:p>
        </p:txBody>
      </p:sp>
      <p:sp>
        <p:nvSpPr>
          <p:cNvPr id="29" name="Rectangle 28">
            <a:extLst>
              <a:ext uri="{FF2B5EF4-FFF2-40B4-BE49-F238E27FC236}">
                <a16:creationId xmlns:a16="http://schemas.microsoft.com/office/drawing/2014/main" id="{BF7CC152-5B67-40B2-99A4-B6EAFDC70D48}"/>
              </a:ext>
            </a:extLst>
          </p:cNvPr>
          <p:cNvSpPr/>
          <p:nvPr/>
        </p:nvSpPr>
        <p:spPr>
          <a:xfrm>
            <a:off x="8194704" y="2350903"/>
            <a:ext cx="3586480" cy="652157"/>
          </a:xfrm>
          <a:prstGeom prst="rect">
            <a:avLst/>
          </a:prstGeom>
          <a:solidFill>
            <a:schemeClr val="tx2">
              <a:alpha val="7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121920" tIns="121920" rIns="121920" bIns="60960" rtlCol="0" anchor="b" anchorCtr="0"/>
          <a:lstStyle/>
          <a:p>
            <a:pPr defTabSz="1219170">
              <a:lnSpc>
                <a:spcPct val="95000"/>
              </a:lnSpc>
            </a:pPr>
            <a:r>
              <a:rPr lang="en-US" sz="1467" b="1" spc="-27" dirty="0">
                <a:solidFill>
                  <a:srgbClr val="FFFFFF"/>
                </a:solidFill>
                <a:latin typeface="Arial"/>
              </a:rPr>
              <a:t>HIGH ENERGY PHYSICS </a:t>
            </a:r>
            <a:r>
              <a:rPr lang="en-US" sz="1467" spc="-27" dirty="0">
                <a:solidFill>
                  <a:srgbClr val="FFFFFF"/>
                </a:solidFill>
                <a:latin typeface="Arial"/>
              </a:rPr>
              <a:t>(HEP)</a:t>
            </a:r>
          </a:p>
        </p:txBody>
      </p:sp>
      <p:sp>
        <p:nvSpPr>
          <p:cNvPr id="31" name="Rectangle 30">
            <a:extLst>
              <a:ext uri="{FF2B5EF4-FFF2-40B4-BE49-F238E27FC236}">
                <a16:creationId xmlns:a16="http://schemas.microsoft.com/office/drawing/2014/main" id="{379AF072-36AF-4CD1-B953-6B0CADCBB054}"/>
              </a:ext>
            </a:extLst>
          </p:cNvPr>
          <p:cNvSpPr/>
          <p:nvPr/>
        </p:nvSpPr>
        <p:spPr>
          <a:xfrm>
            <a:off x="8194704" y="2992070"/>
            <a:ext cx="3586480" cy="1080590"/>
          </a:xfrm>
          <a:prstGeom prst="rect">
            <a:avLst/>
          </a:prstGeom>
          <a:solidFill>
            <a:schemeClr val="bg1">
              <a:lumMod val="8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121920" tIns="121920" rIns="121920" bIns="45720" numCol="2" spcCol="91440" rtlCol="0" anchor="t"/>
          <a:lstStyle/>
          <a:p>
            <a:pPr marL="118745" indent="-118745" defTabSz="609570">
              <a:lnSpc>
                <a:spcPct val="90000"/>
              </a:lnSpc>
              <a:spcBef>
                <a:spcPts val="300"/>
              </a:spcBef>
              <a:buFont typeface="Wingdings,Sans-Serif" panose="05000000000000000000" pitchFamily="2" charset="2"/>
              <a:buChar char="§"/>
            </a:pPr>
            <a:r>
              <a:rPr lang="en-US" sz="1050" b="1" dirty="0">
                <a:solidFill>
                  <a:schemeClr val="tx1">
                    <a:lumMod val="50000"/>
                  </a:schemeClr>
                </a:solidFill>
                <a:ea typeface="+mn-lt"/>
                <a:cs typeface="+mn-lt"/>
              </a:rPr>
              <a:t>Large Hadron Collider</a:t>
            </a:r>
          </a:p>
          <a:p>
            <a:pPr marL="118745" indent="-118745" defTabSz="609570">
              <a:lnSpc>
                <a:spcPct val="90000"/>
              </a:lnSpc>
              <a:spcBef>
                <a:spcPts val="300"/>
              </a:spcBef>
              <a:buFont typeface="Wingdings,Sans-Serif" panose="05000000000000000000" pitchFamily="2" charset="2"/>
              <a:buChar char="§"/>
            </a:pPr>
            <a:r>
              <a:rPr lang="en-US" sz="1050" b="1" dirty="0">
                <a:solidFill>
                  <a:schemeClr val="tx1">
                    <a:lumMod val="50000"/>
                  </a:schemeClr>
                </a:solidFill>
                <a:ea typeface="+mn-lt"/>
                <a:cs typeface="+mn-lt"/>
              </a:rPr>
              <a:t>Cosmic Microwave Background (CMB) and cosmology theory</a:t>
            </a:r>
          </a:p>
          <a:p>
            <a:pPr marL="118745" indent="-118745" defTabSz="609570">
              <a:lnSpc>
                <a:spcPct val="90000"/>
              </a:lnSpc>
              <a:spcBef>
                <a:spcPts val="300"/>
              </a:spcBef>
              <a:buFont typeface="Wingdings,Sans-Serif" panose="05000000000000000000" pitchFamily="2" charset="2"/>
              <a:buChar char="§"/>
            </a:pPr>
            <a:r>
              <a:rPr lang="en-US" sz="1050" b="1" dirty="0">
                <a:solidFill>
                  <a:schemeClr val="tx1">
                    <a:lumMod val="50000"/>
                  </a:schemeClr>
                </a:solidFill>
                <a:ea typeface="+mn-lt"/>
                <a:cs typeface="+mn-lt"/>
              </a:rPr>
              <a:t>Neutrinos and muons</a:t>
            </a:r>
          </a:p>
          <a:p>
            <a:pPr marL="118745" indent="-118745" defTabSz="609570">
              <a:lnSpc>
                <a:spcPct val="90000"/>
              </a:lnSpc>
              <a:spcBef>
                <a:spcPts val="300"/>
              </a:spcBef>
              <a:buFont typeface="Wingdings,Sans-Serif" panose="05000000000000000000" pitchFamily="2" charset="2"/>
              <a:buChar char="§"/>
            </a:pPr>
            <a:r>
              <a:rPr lang="en-US" sz="1050" b="1" dirty="0">
                <a:solidFill>
                  <a:schemeClr val="tx1">
                    <a:lumMod val="50000"/>
                  </a:schemeClr>
                </a:solidFill>
                <a:ea typeface="+mn-lt"/>
                <a:cs typeface="+mn-lt"/>
              </a:rPr>
              <a:t>Particle theory</a:t>
            </a:r>
          </a:p>
          <a:p>
            <a:pPr marL="118745" indent="-118745" defTabSz="609570">
              <a:lnSpc>
                <a:spcPct val="90000"/>
              </a:lnSpc>
              <a:spcBef>
                <a:spcPts val="300"/>
              </a:spcBef>
              <a:buFont typeface="Wingdings,Sans-Serif" panose="05000000000000000000" pitchFamily="2" charset="2"/>
              <a:buChar char="§"/>
            </a:pPr>
            <a:r>
              <a:rPr lang="en-US" sz="1050" b="1" dirty="0">
                <a:solidFill>
                  <a:schemeClr val="tx1">
                    <a:lumMod val="50000"/>
                  </a:schemeClr>
                </a:solidFill>
                <a:ea typeface="+mn-lt"/>
                <a:cs typeface="+mn-lt"/>
              </a:rPr>
              <a:t>Advanced accelerator development</a:t>
            </a:r>
          </a:p>
          <a:p>
            <a:pPr marL="118745" indent="-118745" defTabSz="609570">
              <a:lnSpc>
                <a:spcPct val="90000"/>
              </a:lnSpc>
              <a:spcBef>
                <a:spcPts val="300"/>
              </a:spcBef>
              <a:buFont typeface="Wingdings,Sans-Serif" panose="05000000000000000000" pitchFamily="2" charset="2"/>
              <a:buChar char="§"/>
            </a:pPr>
            <a:r>
              <a:rPr lang="en-US" sz="1050" b="1" dirty="0">
                <a:solidFill>
                  <a:schemeClr val="tx1">
                    <a:lumMod val="50000"/>
                  </a:schemeClr>
                </a:solidFill>
                <a:ea typeface="+mn-lt"/>
                <a:cs typeface="+mn-lt"/>
              </a:rPr>
              <a:t>Detector R&amp;D</a:t>
            </a:r>
          </a:p>
        </p:txBody>
      </p:sp>
      <p:sp>
        <p:nvSpPr>
          <p:cNvPr id="33" name="Rectangle 32">
            <a:extLst>
              <a:ext uri="{FF2B5EF4-FFF2-40B4-BE49-F238E27FC236}">
                <a16:creationId xmlns:a16="http://schemas.microsoft.com/office/drawing/2014/main" id="{72711E09-900D-4890-B90B-C2416C619103}"/>
              </a:ext>
            </a:extLst>
          </p:cNvPr>
          <p:cNvSpPr/>
          <p:nvPr/>
        </p:nvSpPr>
        <p:spPr>
          <a:xfrm>
            <a:off x="609600" y="4646859"/>
            <a:ext cx="3586480" cy="646176"/>
          </a:xfrm>
          <a:prstGeom prst="rect">
            <a:avLst/>
          </a:prstGeom>
          <a:solidFill>
            <a:schemeClr val="accent3">
              <a:alpha val="70000"/>
            </a:schemeClr>
          </a:solidFill>
          <a:ln w="6350">
            <a:noFill/>
          </a:ln>
          <a:effectLst/>
        </p:spPr>
        <p:style>
          <a:lnRef idx="1">
            <a:schemeClr val="accent1"/>
          </a:lnRef>
          <a:fillRef idx="3">
            <a:schemeClr val="accent1"/>
          </a:fillRef>
          <a:effectRef idx="2">
            <a:schemeClr val="accent1"/>
          </a:effectRef>
          <a:fontRef idx="minor">
            <a:schemeClr val="lt1"/>
          </a:fontRef>
        </p:style>
        <p:txBody>
          <a:bodyPr lIns="121920" tIns="121920" rIns="121920" bIns="60960" rtlCol="0" anchor="b" anchorCtr="0"/>
          <a:lstStyle/>
          <a:p>
            <a:pPr defTabSz="1219170">
              <a:lnSpc>
                <a:spcPct val="95000"/>
              </a:lnSpc>
            </a:pPr>
            <a:r>
              <a:rPr lang="en-US" sz="1600" b="1" spc="-27" dirty="0">
                <a:solidFill>
                  <a:srgbClr val="FFFFFF"/>
                </a:solidFill>
                <a:latin typeface="Arial"/>
              </a:rPr>
              <a:t>MATERIALS SCIENCE </a:t>
            </a:r>
            <a:r>
              <a:rPr lang="en-US" sz="1600" spc="-27" dirty="0">
                <a:solidFill>
                  <a:srgbClr val="FFFFFF"/>
                </a:solidFill>
                <a:latin typeface="Arial"/>
              </a:rPr>
              <a:t>(MSD)</a:t>
            </a:r>
          </a:p>
        </p:txBody>
      </p:sp>
      <p:sp>
        <p:nvSpPr>
          <p:cNvPr id="34" name="Rectangle 33">
            <a:extLst>
              <a:ext uri="{FF2B5EF4-FFF2-40B4-BE49-F238E27FC236}">
                <a16:creationId xmlns:a16="http://schemas.microsoft.com/office/drawing/2014/main" id="{87AF84AA-1053-4A56-977E-2F58B4C44E99}"/>
              </a:ext>
            </a:extLst>
          </p:cNvPr>
          <p:cNvSpPr/>
          <p:nvPr/>
        </p:nvSpPr>
        <p:spPr>
          <a:xfrm>
            <a:off x="609600" y="5293038"/>
            <a:ext cx="3586480" cy="943247"/>
          </a:xfrm>
          <a:prstGeom prst="rect">
            <a:avLst/>
          </a:prstGeom>
          <a:solidFill>
            <a:schemeClr val="bg1">
              <a:lumMod val="8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121920" tIns="121920" rIns="121920" numCol="2" spcCol="91440" rtlCol="0" anchor="t"/>
          <a:lstStyle/>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Materials discovery</a:t>
            </a:r>
          </a:p>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Quantum materials</a:t>
            </a:r>
          </a:p>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Electrochemical systems</a:t>
            </a:r>
          </a:p>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Soft materials</a:t>
            </a:r>
          </a:p>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Imaging/scattering with coherent X-rays and electrons</a:t>
            </a:r>
          </a:p>
        </p:txBody>
      </p:sp>
      <p:sp>
        <p:nvSpPr>
          <p:cNvPr id="45" name="Rectangle 44">
            <a:extLst>
              <a:ext uri="{FF2B5EF4-FFF2-40B4-BE49-F238E27FC236}">
                <a16:creationId xmlns:a16="http://schemas.microsoft.com/office/drawing/2014/main" id="{66DD4551-4461-49B4-95B5-58972C21298A}"/>
              </a:ext>
            </a:extLst>
          </p:cNvPr>
          <p:cNvSpPr/>
          <p:nvPr/>
        </p:nvSpPr>
        <p:spPr>
          <a:xfrm>
            <a:off x="4402151" y="4639139"/>
            <a:ext cx="3586480" cy="646176"/>
          </a:xfrm>
          <a:prstGeom prst="rect">
            <a:avLst/>
          </a:prstGeom>
          <a:solidFill>
            <a:schemeClr val="accent5">
              <a:alpha val="7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121920" tIns="121920" rIns="121920" bIns="60960" rtlCol="0" anchor="b" anchorCtr="0"/>
          <a:lstStyle/>
          <a:p>
            <a:pPr defTabSz="1219170">
              <a:lnSpc>
                <a:spcPct val="95000"/>
              </a:lnSpc>
            </a:pPr>
            <a:r>
              <a:rPr lang="en-US" sz="1600" b="1" spc="-27" dirty="0">
                <a:solidFill>
                  <a:srgbClr val="FFFFFF"/>
                </a:solidFill>
                <a:latin typeface="Arial"/>
              </a:rPr>
              <a:t>NANOSCIENCE &amp; </a:t>
            </a:r>
            <a:br>
              <a:rPr lang="en-US" sz="1600" b="1" spc="-27" dirty="0">
                <a:solidFill>
                  <a:srgbClr val="FFFFFF"/>
                </a:solidFill>
                <a:latin typeface="Arial"/>
              </a:rPr>
            </a:br>
            <a:r>
              <a:rPr lang="en-US" sz="1600" b="1" spc="-27" dirty="0">
                <a:solidFill>
                  <a:srgbClr val="FFFFFF"/>
                </a:solidFill>
                <a:latin typeface="Arial"/>
              </a:rPr>
              <a:t>TECHNOLOGY </a:t>
            </a:r>
            <a:r>
              <a:rPr lang="en-US" sz="1600" spc="-27" dirty="0">
                <a:solidFill>
                  <a:srgbClr val="FFFFFF"/>
                </a:solidFill>
                <a:latin typeface="Arial"/>
              </a:rPr>
              <a:t>(NST)</a:t>
            </a:r>
          </a:p>
        </p:txBody>
      </p:sp>
      <p:sp>
        <p:nvSpPr>
          <p:cNvPr id="46" name="Rectangle 45">
            <a:extLst>
              <a:ext uri="{FF2B5EF4-FFF2-40B4-BE49-F238E27FC236}">
                <a16:creationId xmlns:a16="http://schemas.microsoft.com/office/drawing/2014/main" id="{DA7B02DF-2004-44C3-B5BC-32F5C622AB62}"/>
              </a:ext>
            </a:extLst>
          </p:cNvPr>
          <p:cNvSpPr/>
          <p:nvPr/>
        </p:nvSpPr>
        <p:spPr>
          <a:xfrm>
            <a:off x="4402151" y="5285315"/>
            <a:ext cx="3586480" cy="943247"/>
          </a:xfrm>
          <a:prstGeom prst="rect">
            <a:avLst/>
          </a:prstGeom>
          <a:solidFill>
            <a:schemeClr val="bg1">
              <a:lumMod val="8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121920" tIns="121920" rIns="121920" numCol="2" spcCol="91440" rtlCol="0" anchor="t"/>
          <a:lstStyle/>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Center for Nanoscale Materials (CNM) </a:t>
            </a:r>
            <a:br>
              <a:rPr lang="en-US" sz="1067" b="1" dirty="0">
                <a:solidFill>
                  <a:srgbClr val="47484A">
                    <a:lumMod val="50000"/>
                  </a:srgbClr>
                </a:solidFill>
                <a:latin typeface="Arial"/>
              </a:rPr>
            </a:br>
            <a:r>
              <a:rPr lang="en-US" sz="1067" b="1" dirty="0">
                <a:solidFill>
                  <a:srgbClr val="47484A">
                    <a:lumMod val="50000"/>
                  </a:srgbClr>
                </a:solidFill>
                <a:latin typeface="Arial"/>
              </a:rPr>
              <a:t>user facility</a:t>
            </a:r>
          </a:p>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Electron microscopy</a:t>
            </a:r>
            <a:br>
              <a:rPr lang="en-US" sz="1067" b="1" dirty="0">
                <a:solidFill>
                  <a:srgbClr val="47484A">
                    <a:lumMod val="50000"/>
                  </a:srgbClr>
                </a:solidFill>
                <a:latin typeface="Arial"/>
              </a:rPr>
            </a:br>
            <a:r>
              <a:rPr lang="en-US" sz="1067" b="1" dirty="0">
                <a:solidFill>
                  <a:srgbClr val="47484A">
                    <a:lumMod val="50000"/>
                  </a:srgbClr>
                </a:solidFill>
                <a:latin typeface="Arial"/>
              </a:rPr>
              <a:t> </a:t>
            </a:r>
          </a:p>
          <a:p>
            <a:pPr marL="158747" indent="-158747" defTabSz="609570">
              <a:lnSpc>
                <a:spcPct val="90000"/>
              </a:lnSpc>
              <a:spcBef>
                <a:spcPts val="400"/>
              </a:spcBef>
              <a:buFont typeface="Wingdings" panose="05000000000000000000" pitchFamily="2" charset="2"/>
              <a:buChar char="§"/>
            </a:pPr>
            <a:r>
              <a:rPr lang="en-US" sz="1067" b="1" spc="-27" dirty="0">
                <a:solidFill>
                  <a:srgbClr val="47484A">
                    <a:lumMod val="50000"/>
                  </a:srgbClr>
                </a:solidFill>
                <a:latin typeface="Arial"/>
              </a:rPr>
              <a:t>Autonomous discovery (AI + robotics)</a:t>
            </a:r>
          </a:p>
          <a:p>
            <a:pPr marL="158747" indent="-158747" defTabSz="609570">
              <a:lnSpc>
                <a:spcPct val="90000"/>
              </a:lnSpc>
              <a:spcBef>
                <a:spcPts val="400"/>
              </a:spcBef>
              <a:buFont typeface="Wingdings" panose="05000000000000000000" pitchFamily="2" charset="2"/>
              <a:buChar char="§"/>
            </a:pPr>
            <a:r>
              <a:rPr lang="en-US" sz="1067" b="1" spc="-27" dirty="0">
                <a:solidFill>
                  <a:srgbClr val="47484A">
                    <a:lumMod val="50000"/>
                  </a:srgbClr>
                </a:solidFill>
                <a:latin typeface="Arial"/>
              </a:rPr>
              <a:t>Cleanroom (fabrication, metrology)</a:t>
            </a:r>
          </a:p>
        </p:txBody>
      </p:sp>
      <p:sp>
        <p:nvSpPr>
          <p:cNvPr id="49" name="Rectangle 48">
            <a:extLst>
              <a:ext uri="{FF2B5EF4-FFF2-40B4-BE49-F238E27FC236}">
                <a16:creationId xmlns:a16="http://schemas.microsoft.com/office/drawing/2014/main" id="{18D34502-98D0-4B82-9CB4-0C8A7654529F}"/>
              </a:ext>
            </a:extLst>
          </p:cNvPr>
          <p:cNvSpPr/>
          <p:nvPr/>
        </p:nvSpPr>
        <p:spPr>
          <a:xfrm>
            <a:off x="8191888" y="4639139"/>
            <a:ext cx="3589297" cy="642287"/>
          </a:xfrm>
          <a:prstGeom prst="rect">
            <a:avLst/>
          </a:prstGeom>
          <a:solidFill>
            <a:schemeClr val="accent6">
              <a:alpha val="7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121920" tIns="121920" rIns="121920" bIns="60960" rtlCol="0" anchor="b" anchorCtr="0"/>
          <a:lstStyle/>
          <a:p>
            <a:pPr defTabSz="1219170">
              <a:lnSpc>
                <a:spcPct val="95000"/>
              </a:lnSpc>
            </a:pPr>
            <a:r>
              <a:rPr lang="en-US" sz="1600" b="1" spc="-27" dirty="0">
                <a:solidFill>
                  <a:srgbClr val="FFFFFF"/>
                </a:solidFill>
                <a:latin typeface="Arial"/>
              </a:rPr>
              <a:t>PHYSICS </a:t>
            </a:r>
            <a:r>
              <a:rPr lang="en-US" sz="1600" spc="-27" dirty="0">
                <a:solidFill>
                  <a:srgbClr val="FFFFFF"/>
                </a:solidFill>
                <a:latin typeface="Arial"/>
              </a:rPr>
              <a:t>(PHY)</a:t>
            </a:r>
          </a:p>
        </p:txBody>
      </p:sp>
      <p:sp>
        <p:nvSpPr>
          <p:cNvPr id="50" name="Rectangle 49">
            <a:extLst>
              <a:ext uri="{FF2B5EF4-FFF2-40B4-BE49-F238E27FC236}">
                <a16:creationId xmlns:a16="http://schemas.microsoft.com/office/drawing/2014/main" id="{18D93985-79B7-40A1-80EC-BF3D980F8FF4}"/>
              </a:ext>
            </a:extLst>
          </p:cNvPr>
          <p:cNvSpPr/>
          <p:nvPr/>
        </p:nvSpPr>
        <p:spPr>
          <a:xfrm>
            <a:off x="8191888" y="5281427"/>
            <a:ext cx="3589297" cy="943247"/>
          </a:xfrm>
          <a:prstGeom prst="rect">
            <a:avLst/>
          </a:prstGeom>
          <a:solidFill>
            <a:schemeClr val="bg1">
              <a:lumMod val="85000"/>
            </a:schemeClr>
          </a:solidFill>
          <a:ln w="6350">
            <a:noFill/>
          </a:ln>
          <a:effectLst/>
        </p:spPr>
        <p:style>
          <a:lnRef idx="1">
            <a:schemeClr val="accent1"/>
          </a:lnRef>
          <a:fillRef idx="3">
            <a:schemeClr val="accent1"/>
          </a:fillRef>
          <a:effectRef idx="2">
            <a:schemeClr val="accent1"/>
          </a:effectRef>
          <a:fontRef idx="minor">
            <a:schemeClr val="lt1"/>
          </a:fontRef>
        </p:style>
        <p:txBody>
          <a:bodyPr lIns="121920" tIns="121920" rIns="121920" numCol="2" spcCol="91440" rtlCol="0" anchor="t"/>
          <a:lstStyle/>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Argonne Tandem </a:t>
            </a:r>
            <a:r>
              <a:rPr lang="en-US" sz="1067" b="1" dirty="0" err="1">
                <a:solidFill>
                  <a:srgbClr val="47484A">
                    <a:lumMod val="50000"/>
                  </a:srgbClr>
                </a:solidFill>
                <a:latin typeface="Arial"/>
              </a:rPr>
              <a:t>Linac</a:t>
            </a:r>
            <a:r>
              <a:rPr lang="en-US" sz="1067" b="1" dirty="0">
                <a:solidFill>
                  <a:srgbClr val="47484A">
                    <a:lumMod val="50000"/>
                  </a:srgbClr>
                </a:solidFill>
                <a:latin typeface="Arial"/>
              </a:rPr>
              <a:t> Accelerator System (ATLAS) </a:t>
            </a:r>
            <a:br>
              <a:rPr lang="en-US" sz="1067" b="1" dirty="0">
                <a:solidFill>
                  <a:srgbClr val="47484A">
                    <a:lumMod val="50000"/>
                  </a:srgbClr>
                </a:solidFill>
                <a:latin typeface="Arial"/>
              </a:rPr>
            </a:br>
            <a:r>
              <a:rPr lang="en-US" sz="1067" b="1" dirty="0">
                <a:solidFill>
                  <a:srgbClr val="47484A">
                    <a:lumMod val="50000"/>
                  </a:srgbClr>
                </a:solidFill>
                <a:latin typeface="Arial"/>
              </a:rPr>
              <a:t>user facility</a:t>
            </a:r>
          </a:p>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Nuclear physics</a:t>
            </a:r>
          </a:p>
          <a:p>
            <a:pPr marL="158747" indent="-158747" defTabSz="609570">
              <a:lnSpc>
                <a:spcPct val="90000"/>
              </a:lnSpc>
              <a:spcBef>
                <a:spcPts val="400"/>
              </a:spcBef>
              <a:buFont typeface="Wingdings" panose="05000000000000000000" pitchFamily="2" charset="2"/>
              <a:buChar char="§"/>
            </a:pPr>
            <a:r>
              <a:rPr lang="en-US" sz="1067" b="1" dirty="0">
                <a:solidFill>
                  <a:srgbClr val="47484A">
                    <a:lumMod val="50000"/>
                  </a:srgbClr>
                </a:solidFill>
                <a:latin typeface="Arial"/>
              </a:rPr>
              <a:t>Production of </a:t>
            </a:r>
            <a:br>
              <a:rPr lang="en-US" sz="1067" b="1" dirty="0">
                <a:solidFill>
                  <a:srgbClr val="47484A">
                    <a:lumMod val="50000"/>
                  </a:srgbClr>
                </a:solidFill>
                <a:latin typeface="Arial"/>
              </a:rPr>
            </a:br>
            <a:r>
              <a:rPr lang="en-US" sz="1067" b="1" dirty="0">
                <a:solidFill>
                  <a:srgbClr val="47484A">
                    <a:lumMod val="50000"/>
                  </a:srgbClr>
                </a:solidFill>
                <a:latin typeface="Arial"/>
              </a:rPr>
              <a:t>medical isotopes</a:t>
            </a:r>
          </a:p>
        </p:txBody>
      </p:sp>
      <p:sp>
        <p:nvSpPr>
          <p:cNvPr id="5" name="Title 4">
            <a:extLst>
              <a:ext uri="{FF2B5EF4-FFF2-40B4-BE49-F238E27FC236}">
                <a16:creationId xmlns:a16="http://schemas.microsoft.com/office/drawing/2014/main" id="{DDD00E7E-FFEC-5694-ABDD-8CF6F4EEA29D}"/>
              </a:ext>
            </a:extLst>
          </p:cNvPr>
          <p:cNvSpPr>
            <a:spLocks noGrp="1"/>
          </p:cNvSpPr>
          <p:nvPr>
            <p:ph type="title"/>
          </p:nvPr>
        </p:nvSpPr>
        <p:spPr/>
        <p:txBody>
          <a:bodyPr/>
          <a:lstStyle/>
          <a:p>
            <a:r>
              <a:rPr lang="en-US" dirty="0"/>
              <a:t>Physical Sciences &amp; Engineering (PSE)</a:t>
            </a:r>
          </a:p>
        </p:txBody>
      </p:sp>
      <p:sp>
        <p:nvSpPr>
          <p:cNvPr id="55" name="Text Placeholder 54">
            <a:extLst>
              <a:ext uri="{FF2B5EF4-FFF2-40B4-BE49-F238E27FC236}">
                <a16:creationId xmlns:a16="http://schemas.microsoft.com/office/drawing/2014/main" id="{4A40E9CF-85A5-4320-6A6F-216B7EEAAAAA}"/>
              </a:ext>
            </a:extLst>
          </p:cNvPr>
          <p:cNvSpPr>
            <a:spLocks noGrp="1"/>
          </p:cNvSpPr>
          <p:nvPr>
            <p:ph type="body" sz="quarter" idx="12"/>
          </p:nvPr>
        </p:nvSpPr>
        <p:spPr/>
        <p:txBody>
          <a:bodyPr/>
          <a:lstStyle/>
          <a:p>
            <a:r>
              <a:rPr lang="en-US" dirty="0"/>
              <a:t>Directorate</a:t>
            </a:r>
          </a:p>
        </p:txBody>
      </p:sp>
      <p:sp>
        <p:nvSpPr>
          <p:cNvPr id="44" name="TextBox 43">
            <a:extLst>
              <a:ext uri="{FF2B5EF4-FFF2-40B4-BE49-F238E27FC236}">
                <a16:creationId xmlns:a16="http://schemas.microsoft.com/office/drawing/2014/main" id="{C660BAF7-04E5-5DAF-B8C7-198F3633C875}"/>
              </a:ext>
            </a:extLst>
          </p:cNvPr>
          <p:cNvSpPr txBox="1"/>
          <p:nvPr/>
        </p:nvSpPr>
        <p:spPr>
          <a:xfrm>
            <a:off x="2461756" y="3115829"/>
            <a:ext cx="1615569" cy="731647"/>
          </a:xfrm>
          <a:prstGeom prst="rect">
            <a:avLst/>
          </a:prstGeom>
          <a:noFill/>
        </p:spPr>
        <p:txBody>
          <a:bodyPr wrap="square" lIns="0" tIns="0" rIns="0" bIns="0">
            <a:noAutofit/>
          </a:bodyPr>
          <a:lstStyle/>
          <a:p>
            <a:pPr marL="158747" indent="-158747" defTabSz="609570">
              <a:lnSpc>
                <a:spcPct val="90000"/>
              </a:lnSpc>
              <a:spcBef>
                <a:spcPts val="400"/>
              </a:spcBef>
              <a:buFont typeface="Wingdings" panose="05000000000000000000" pitchFamily="2" charset="2"/>
              <a:buChar char="§"/>
              <a:defRPr/>
            </a:pPr>
            <a:r>
              <a:rPr lang="en-US" sz="1067" b="1" dirty="0">
                <a:solidFill>
                  <a:srgbClr val="47484A">
                    <a:lumMod val="50000"/>
                  </a:srgbClr>
                </a:solidFill>
                <a:latin typeface="Arial"/>
              </a:rPr>
              <a:t>Focus on batteries </a:t>
            </a:r>
            <a:br>
              <a:rPr lang="en-US" sz="1067" b="1" dirty="0">
                <a:solidFill>
                  <a:srgbClr val="47484A">
                    <a:lumMod val="50000"/>
                  </a:srgbClr>
                </a:solidFill>
                <a:latin typeface="Arial"/>
              </a:rPr>
            </a:br>
            <a:r>
              <a:rPr lang="en-US" sz="1067" b="1" dirty="0">
                <a:solidFill>
                  <a:srgbClr val="47484A">
                    <a:lumMod val="50000"/>
                  </a:srgbClr>
                </a:solidFill>
                <a:latin typeface="Arial"/>
              </a:rPr>
              <a:t>(e.g., Li ion, Li metal, </a:t>
            </a:r>
            <a:br>
              <a:rPr lang="en-US" sz="1067" b="1" dirty="0">
                <a:solidFill>
                  <a:srgbClr val="47484A">
                    <a:lumMod val="50000"/>
                  </a:srgbClr>
                </a:solidFill>
                <a:latin typeface="Arial"/>
              </a:rPr>
            </a:br>
            <a:r>
              <a:rPr lang="en-US" sz="1067" b="1" dirty="0">
                <a:solidFill>
                  <a:srgbClr val="47484A">
                    <a:lumMod val="50000"/>
                  </a:srgbClr>
                </a:solidFill>
                <a:latin typeface="Arial"/>
              </a:rPr>
              <a:t>flow batteries, </a:t>
            </a:r>
            <a:br>
              <a:rPr lang="en-US" sz="1067" b="1" dirty="0">
                <a:solidFill>
                  <a:srgbClr val="47484A">
                    <a:lumMod val="50000"/>
                  </a:srgbClr>
                </a:solidFill>
                <a:latin typeface="Arial"/>
              </a:rPr>
            </a:br>
            <a:r>
              <a:rPr lang="en-US" sz="1067" b="1" dirty="0">
                <a:solidFill>
                  <a:srgbClr val="47484A">
                    <a:lumMod val="50000"/>
                  </a:srgbClr>
                </a:solidFill>
                <a:latin typeface="Arial"/>
              </a:rPr>
              <a:t>multivalent systems)</a:t>
            </a:r>
          </a:p>
        </p:txBody>
      </p:sp>
    </p:spTree>
    <p:extLst>
      <p:ext uri="{BB962C8B-B14F-4D97-AF65-F5344CB8AC3E}">
        <p14:creationId xmlns:p14="http://schemas.microsoft.com/office/powerpoint/2010/main" val="3959669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82E40F74-6913-6055-5D3B-77C973A4BEC3}"/>
              </a:ext>
            </a:extLst>
          </p:cNvPr>
          <p:cNvCxnSpPr/>
          <p:nvPr/>
        </p:nvCxnSpPr>
        <p:spPr>
          <a:xfrm>
            <a:off x="6074716" y="1854200"/>
            <a:ext cx="0" cy="43688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52A1ED7-8D1D-7A45-DC36-1617D81F50C4}"/>
              </a:ext>
            </a:extLst>
          </p:cNvPr>
          <p:cNvCxnSpPr/>
          <p:nvPr/>
        </p:nvCxnSpPr>
        <p:spPr>
          <a:xfrm>
            <a:off x="11793088" y="1854200"/>
            <a:ext cx="0" cy="43688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F03BECC-FF21-537C-7DCA-24DACBF27D35}"/>
              </a:ext>
            </a:extLst>
          </p:cNvPr>
          <p:cNvSpPr txBox="1"/>
          <p:nvPr/>
        </p:nvSpPr>
        <p:spPr>
          <a:xfrm>
            <a:off x="3128921" y="3686247"/>
            <a:ext cx="2958465" cy="2536751"/>
          </a:xfrm>
          <a:prstGeom prst="rect">
            <a:avLst/>
          </a:prstGeom>
          <a:noFill/>
        </p:spPr>
        <p:txBody>
          <a:bodyPr wrap="square" lIns="121920" tIns="121920" rIns="0" bIns="0" numCol="1">
            <a:noAutofit/>
          </a:bodyPr>
          <a:lstStyle/>
          <a:p>
            <a:pPr marL="158747" indent="-158747" defTabSz="1219170">
              <a:lnSpc>
                <a:spcPct val="90000"/>
              </a:lnSpc>
              <a:spcBef>
                <a:spcPts val="800"/>
              </a:spcBef>
              <a:buFont typeface="Wingdings" panose="05000000000000000000" pitchFamily="2" charset="2"/>
              <a:buChar char="§"/>
              <a:defRPr/>
            </a:pPr>
            <a:r>
              <a:rPr lang="en-US" sz="1133" spc="-31" dirty="0">
                <a:solidFill>
                  <a:srgbClr val="47484A">
                    <a:lumMod val="50000"/>
                  </a:srgbClr>
                </a:solidFill>
                <a:latin typeface="Arial"/>
                <a:ea typeface="Arial Hebrew"/>
                <a:cs typeface="Arial Hebrew"/>
              </a:rPr>
              <a:t>ATLAS produces </a:t>
            </a:r>
            <a:br>
              <a:rPr lang="en-US" sz="1133" spc="-31" dirty="0">
                <a:solidFill>
                  <a:srgbClr val="47484A">
                    <a:lumMod val="50000"/>
                  </a:srgbClr>
                </a:solidFill>
                <a:latin typeface="Arial"/>
                <a:ea typeface="Arial Hebrew"/>
                <a:cs typeface="Arial Hebrew"/>
              </a:rPr>
            </a:br>
            <a:r>
              <a:rPr lang="en-US" sz="1133" spc="-31" dirty="0">
                <a:solidFill>
                  <a:srgbClr val="47484A">
                    <a:lumMod val="50000"/>
                  </a:srgbClr>
                </a:solidFill>
                <a:latin typeface="Arial"/>
                <a:ea typeface="Arial Hebrew"/>
                <a:cs typeface="Arial Hebrew"/>
              </a:rPr>
              <a:t>unique neutron-rich </a:t>
            </a:r>
            <a:br>
              <a:rPr lang="en-US" sz="1133" spc="-31" dirty="0">
                <a:solidFill>
                  <a:srgbClr val="47484A">
                    <a:lumMod val="50000"/>
                  </a:srgbClr>
                </a:solidFill>
                <a:latin typeface="Arial"/>
                <a:ea typeface="Arial Hebrew"/>
                <a:cs typeface="Arial Hebrew"/>
              </a:rPr>
            </a:br>
            <a:r>
              <a:rPr lang="en-US" sz="1133" spc="-31" dirty="0">
                <a:solidFill>
                  <a:srgbClr val="47484A">
                    <a:lumMod val="50000"/>
                  </a:srgbClr>
                </a:solidFill>
                <a:latin typeface="Arial"/>
                <a:ea typeface="Arial Hebrew"/>
                <a:cs typeface="Arial Hebrew"/>
              </a:rPr>
              <a:t>beams for studies </a:t>
            </a:r>
            <a:br>
              <a:rPr lang="en-US" sz="1133" spc="-31" dirty="0">
                <a:solidFill>
                  <a:srgbClr val="47484A">
                    <a:lumMod val="50000"/>
                  </a:srgbClr>
                </a:solidFill>
                <a:latin typeface="Arial"/>
                <a:ea typeface="Arial Hebrew"/>
                <a:cs typeface="Arial Hebrew"/>
              </a:rPr>
            </a:br>
            <a:r>
              <a:rPr lang="en-US" sz="1133" spc="-31" dirty="0">
                <a:solidFill>
                  <a:srgbClr val="47484A">
                    <a:lumMod val="50000"/>
                  </a:srgbClr>
                </a:solidFill>
                <a:latin typeface="Arial"/>
                <a:ea typeface="Arial Hebrew"/>
                <a:cs typeface="Arial Hebrew"/>
              </a:rPr>
              <a:t>aimed at understanding </a:t>
            </a:r>
            <a:br>
              <a:rPr lang="en-US" sz="1133" spc="-31" dirty="0">
                <a:solidFill>
                  <a:srgbClr val="47484A">
                    <a:lumMod val="50000"/>
                  </a:srgbClr>
                </a:solidFill>
                <a:latin typeface="Arial"/>
                <a:ea typeface="Arial Hebrew"/>
                <a:cs typeface="Arial Hebrew"/>
              </a:rPr>
            </a:br>
            <a:r>
              <a:rPr lang="en-US" sz="1133" spc="-31" dirty="0">
                <a:solidFill>
                  <a:srgbClr val="47484A">
                    <a:lumMod val="50000"/>
                  </a:srgbClr>
                </a:solidFill>
                <a:latin typeface="Arial"/>
                <a:ea typeface="Arial Hebrew"/>
                <a:cs typeface="Arial Hebrew"/>
              </a:rPr>
              <a:t>the formation of heavy </a:t>
            </a:r>
            <a:br>
              <a:rPr lang="en-US" sz="1133" spc="-31" dirty="0">
                <a:solidFill>
                  <a:srgbClr val="47484A">
                    <a:lumMod val="50000"/>
                  </a:srgbClr>
                </a:solidFill>
                <a:latin typeface="Arial"/>
                <a:ea typeface="Arial Hebrew"/>
                <a:cs typeface="Arial Hebrew"/>
              </a:rPr>
            </a:br>
            <a:r>
              <a:rPr lang="en-US" sz="1133" spc="-31" dirty="0">
                <a:solidFill>
                  <a:srgbClr val="47484A">
                    <a:lumMod val="50000"/>
                  </a:srgbClr>
                </a:solidFill>
                <a:latin typeface="Arial"/>
                <a:ea typeface="Arial Hebrew"/>
                <a:cs typeface="Arial Hebrew"/>
              </a:rPr>
              <a:t>elements and for the </a:t>
            </a:r>
            <a:br>
              <a:rPr lang="en-US" sz="1133" spc="-31" dirty="0">
                <a:solidFill>
                  <a:srgbClr val="47484A">
                    <a:lumMod val="50000"/>
                  </a:srgbClr>
                </a:solidFill>
                <a:latin typeface="Arial"/>
                <a:ea typeface="Arial Hebrew"/>
                <a:cs typeface="Arial Hebrew"/>
              </a:rPr>
            </a:br>
            <a:r>
              <a:rPr lang="en-US" sz="1133" spc="-31" dirty="0">
                <a:solidFill>
                  <a:srgbClr val="47484A">
                    <a:lumMod val="50000"/>
                  </a:srgbClr>
                </a:solidFill>
                <a:latin typeface="Arial"/>
                <a:ea typeface="Arial Hebrew"/>
                <a:cs typeface="Arial Hebrew"/>
              </a:rPr>
              <a:t>development of </a:t>
            </a:r>
            <a:br>
              <a:rPr lang="en-US" sz="1133" spc="-31" dirty="0">
                <a:solidFill>
                  <a:srgbClr val="47484A">
                    <a:lumMod val="50000"/>
                  </a:srgbClr>
                </a:solidFill>
                <a:latin typeface="Arial"/>
                <a:ea typeface="Arial Hebrew"/>
                <a:cs typeface="Arial Hebrew"/>
              </a:rPr>
            </a:br>
            <a:r>
              <a:rPr lang="en-US" sz="1133" spc="-31" dirty="0">
                <a:solidFill>
                  <a:srgbClr val="47484A">
                    <a:lumMod val="50000"/>
                  </a:srgbClr>
                </a:solidFill>
                <a:latin typeface="Arial"/>
                <a:ea typeface="Arial Hebrew"/>
                <a:cs typeface="Arial Hebrew"/>
              </a:rPr>
              <a:t>nuclear safeguards.</a:t>
            </a:r>
            <a:endParaRPr lang="en-US" sz="1133" dirty="0">
              <a:solidFill>
                <a:srgbClr val="47484A">
                  <a:lumMod val="50000"/>
                </a:srgbClr>
              </a:solidFill>
              <a:latin typeface="Arial"/>
            </a:endParaRPr>
          </a:p>
          <a:p>
            <a:pPr marL="158747" indent="-158747" defTabSz="1219170">
              <a:lnSpc>
                <a:spcPct val="90000"/>
              </a:lnSpc>
              <a:spcBef>
                <a:spcPts val="800"/>
              </a:spcBef>
              <a:buFont typeface="Wingdings" panose="05000000000000000000" pitchFamily="2" charset="2"/>
              <a:buChar char="§"/>
              <a:defRPr/>
            </a:pPr>
            <a:r>
              <a:rPr lang="en-US" sz="1133" spc="-31" dirty="0">
                <a:solidFill>
                  <a:srgbClr val="47484A">
                    <a:lumMod val="50000"/>
                  </a:srgbClr>
                </a:solidFill>
                <a:latin typeface="Arial"/>
                <a:ea typeface="Arial Hebrew"/>
                <a:cs typeface="Arial Hebrew"/>
              </a:rPr>
              <a:t>ATLAS is used to study the effects of radiation on materials in next-generation nuclear reactors.</a:t>
            </a:r>
            <a:endParaRPr lang="en-US" sz="1133" dirty="0">
              <a:solidFill>
                <a:srgbClr val="47484A">
                  <a:lumMod val="50000"/>
                </a:srgbClr>
              </a:solidFill>
              <a:latin typeface="Arial"/>
            </a:endParaRPr>
          </a:p>
          <a:p>
            <a:pPr marL="158747" indent="-158747" defTabSz="1219170">
              <a:lnSpc>
                <a:spcPct val="90000"/>
              </a:lnSpc>
              <a:spcBef>
                <a:spcPts val="800"/>
              </a:spcBef>
              <a:buFont typeface="Wingdings" panose="05000000000000000000" pitchFamily="2" charset="2"/>
              <a:buChar char="§"/>
              <a:defRPr/>
            </a:pPr>
            <a:r>
              <a:rPr lang="en-US" sz="1133" spc="-31" dirty="0">
                <a:solidFill>
                  <a:srgbClr val="47484A">
                    <a:lumMod val="50000"/>
                  </a:srgbClr>
                </a:solidFill>
                <a:latin typeface="Arial"/>
                <a:ea typeface="Arial Hebrew"/>
                <a:cs typeface="Arial Hebrew"/>
              </a:rPr>
              <a:t>ATLAS is used to develop production methods for new medical isotopes for diagnostics and targeted therapy.</a:t>
            </a:r>
            <a:endParaRPr lang="en-US" sz="1133" dirty="0">
              <a:solidFill>
                <a:srgbClr val="47484A">
                  <a:lumMod val="50000"/>
                </a:srgbClr>
              </a:solidFill>
              <a:latin typeface="Arial"/>
            </a:endParaRPr>
          </a:p>
        </p:txBody>
      </p:sp>
      <p:sp>
        <p:nvSpPr>
          <p:cNvPr id="37" name="Rectangle 36">
            <a:extLst>
              <a:ext uri="{FF2B5EF4-FFF2-40B4-BE49-F238E27FC236}">
                <a16:creationId xmlns:a16="http://schemas.microsoft.com/office/drawing/2014/main" id="{82679066-FE67-7C58-A15E-E41929C0310A}"/>
              </a:ext>
            </a:extLst>
          </p:cNvPr>
          <p:cNvSpPr/>
          <p:nvPr/>
        </p:nvSpPr>
        <p:spPr>
          <a:xfrm>
            <a:off x="4984694" y="3621507"/>
            <a:ext cx="1102692" cy="136625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FFFFFF"/>
              </a:solidFill>
              <a:latin typeface="Arial"/>
            </a:endParaRPr>
          </a:p>
        </p:txBody>
      </p:sp>
      <p:pic>
        <p:nvPicPr>
          <p:cNvPr id="18" name="Picture 17" descr="A picture containing indoor, pot, metal, steel&#10;&#10;Description automatically generated">
            <a:extLst>
              <a:ext uri="{FF2B5EF4-FFF2-40B4-BE49-F238E27FC236}">
                <a16:creationId xmlns:a16="http://schemas.microsoft.com/office/drawing/2014/main" id="{D776A785-328A-74A9-11B7-A1CC523739F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83" t="20371" r="20638" b="39790"/>
          <a:stretch/>
        </p:blipFill>
        <p:spPr>
          <a:xfrm>
            <a:off x="609601" y="1854200"/>
            <a:ext cx="5477785" cy="1823376"/>
          </a:xfrm>
          <a:prstGeom prst="rect">
            <a:avLst/>
          </a:prstGeom>
        </p:spPr>
      </p:pic>
      <p:sp>
        <p:nvSpPr>
          <p:cNvPr id="17" name="Title 16">
            <a:extLst>
              <a:ext uri="{FF2B5EF4-FFF2-40B4-BE49-F238E27FC236}">
                <a16:creationId xmlns:a16="http://schemas.microsoft.com/office/drawing/2014/main" id="{45DE044C-7A6F-9649-A4DE-4BBD1A1A0AAE}"/>
              </a:ext>
            </a:extLst>
          </p:cNvPr>
          <p:cNvSpPr>
            <a:spLocks noGrp="1"/>
          </p:cNvSpPr>
          <p:nvPr>
            <p:ph type="title"/>
          </p:nvPr>
        </p:nvSpPr>
        <p:spPr/>
        <p:txBody>
          <a:bodyPr/>
          <a:lstStyle/>
          <a:p>
            <a:r>
              <a:rPr lang="en-US" dirty="0"/>
              <a:t>Argonne’s one-of-a-kind </a:t>
            </a:r>
            <a:br>
              <a:rPr lang="en-US" dirty="0"/>
            </a:br>
            <a:r>
              <a:rPr lang="en-US" dirty="0"/>
              <a:t>national user facilities</a:t>
            </a:r>
          </a:p>
        </p:txBody>
      </p:sp>
      <p:sp>
        <p:nvSpPr>
          <p:cNvPr id="15" name="Text Placeholder 14">
            <a:extLst>
              <a:ext uri="{FF2B5EF4-FFF2-40B4-BE49-F238E27FC236}">
                <a16:creationId xmlns:a16="http://schemas.microsoft.com/office/drawing/2014/main" id="{673184ED-77A4-EC95-923A-432378A7A4DC}"/>
              </a:ext>
            </a:extLst>
          </p:cNvPr>
          <p:cNvSpPr>
            <a:spLocks noGrp="1"/>
          </p:cNvSpPr>
          <p:nvPr>
            <p:ph type="body" sz="quarter" idx="12"/>
          </p:nvPr>
        </p:nvSpPr>
        <p:spPr/>
        <p:txBody>
          <a:bodyPr/>
          <a:lstStyle/>
          <a:p>
            <a:r>
              <a:rPr lang="en-US" dirty="0"/>
              <a:t>Enabling science from the nanoscale to the cosmos</a:t>
            </a:r>
          </a:p>
        </p:txBody>
      </p:sp>
      <p:sp>
        <p:nvSpPr>
          <p:cNvPr id="29" name="Rectangle 28">
            <a:extLst>
              <a:ext uri="{FF2B5EF4-FFF2-40B4-BE49-F238E27FC236}">
                <a16:creationId xmlns:a16="http://schemas.microsoft.com/office/drawing/2014/main" id="{19F42BD2-5496-254E-AA00-A0BB1B960004}"/>
              </a:ext>
            </a:extLst>
          </p:cNvPr>
          <p:cNvSpPr/>
          <p:nvPr/>
        </p:nvSpPr>
        <p:spPr>
          <a:xfrm>
            <a:off x="609601" y="1854200"/>
            <a:ext cx="2519320" cy="1823376"/>
          </a:xfrm>
          <a:prstGeom prst="rect">
            <a:avLst/>
          </a:prstGeom>
          <a:solidFill>
            <a:schemeClr val="accent3">
              <a:alpha val="83634"/>
            </a:schemeClr>
          </a:solidFill>
          <a:ln>
            <a:noFill/>
          </a:ln>
          <a:effectLst/>
        </p:spPr>
        <p:style>
          <a:lnRef idx="1">
            <a:schemeClr val="accent1"/>
          </a:lnRef>
          <a:fillRef idx="3">
            <a:schemeClr val="accent1"/>
          </a:fillRef>
          <a:effectRef idx="2">
            <a:schemeClr val="accent1"/>
          </a:effectRef>
          <a:fontRef idx="minor">
            <a:schemeClr val="lt1"/>
          </a:fontRef>
        </p:style>
        <p:txBody>
          <a:bodyPr lIns="182880" bIns="121920" rtlCol="0" anchor="b" anchorCtr="0"/>
          <a:lstStyle/>
          <a:p>
            <a:pPr defTabSz="1219140">
              <a:lnSpc>
                <a:spcPct val="90000"/>
              </a:lnSpc>
            </a:pPr>
            <a:r>
              <a:rPr lang="en-US" sz="2067" b="1" dirty="0">
                <a:solidFill>
                  <a:srgbClr val="FFFFFF"/>
                </a:solidFill>
                <a:latin typeface="Arial" panose="020B0604020202020204" pitchFamily="34" charset="0"/>
                <a:cs typeface="Arial" panose="020B0604020202020204" pitchFamily="34" charset="0"/>
              </a:rPr>
              <a:t>ARGONNE </a:t>
            </a:r>
            <a:br>
              <a:rPr lang="en-US" sz="2067" b="1" dirty="0">
                <a:solidFill>
                  <a:srgbClr val="FFFFFF"/>
                </a:solidFill>
                <a:latin typeface="Arial" panose="020B0604020202020204" pitchFamily="34" charset="0"/>
                <a:cs typeface="Arial" panose="020B0604020202020204" pitchFamily="34" charset="0"/>
              </a:rPr>
            </a:br>
            <a:r>
              <a:rPr lang="en-US" sz="2067" b="1" dirty="0">
                <a:solidFill>
                  <a:srgbClr val="FFFFFF"/>
                </a:solidFill>
                <a:latin typeface="Arial" panose="020B0604020202020204" pitchFamily="34" charset="0"/>
                <a:cs typeface="Arial" panose="020B0604020202020204" pitchFamily="34" charset="0"/>
              </a:rPr>
              <a:t>TANDEM LINAC </a:t>
            </a:r>
            <a:br>
              <a:rPr lang="en-US" sz="2067" b="1" dirty="0">
                <a:solidFill>
                  <a:srgbClr val="FFFFFF"/>
                </a:solidFill>
                <a:latin typeface="Arial" panose="020B0604020202020204" pitchFamily="34" charset="0"/>
                <a:cs typeface="Arial" panose="020B0604020202020204" pitchFamily="34" charset="0"/>
              </a:rPr>
            </a:br>
            <a:r>
              <a:rPr lang="en-US" sz="2067" b="1" dirty="0">
                <a:solidFill>
                  <a:srgbClr val="FFFFFF"/>
                </a:solidFill>
                <a:latin typeface="Arial" panose="020B0604020202020204" pitchFamily="34" charset="0"/>
                <a:cs typeface="Arial" panose="020B0604020202020204" pitchFamily="34" charset="0"/>
              </a:rPr>
              <a:t>ACCELERATOR SYSTEM</a:t>
            </a:r>
            <a:r>
              <a:rPr lang="en-US" sz="2067" dirty="0">
                <a:solidFill>
                  <a:srgbClr val="FFFFFF"/>
                </a:solidFill>
                <a:latin typeface="Arial" panose="020B0604020202020204" pitchFamily="34" charset="0"/>
                <a:cs typeface="Arial" panose="020B0604020202020204" pitchFamily="34" charset="0"/>
              </a:rPr>
              <a:t> </a:t>
            </a:r>
            <a:br>
              <a:rPr lang="en-US" sz="2067" dirty="0">
                <a:solidFill>
                  <a:srgbClr val="FFFFFF"/>
                </a:solidFill>
                <a:latin typeface="Arial" panose="020B0604020202020204" pitchFamily="34" charset="0"/>
                <a:cs typeface="Arial" panose="020B0604020202020204" pitchFamily="34" charset="0"/>
              </a:rPr>
            </a:br>
            <a:r>
              <a:rPr lang="en-US" sz="2067" dirty="0">
                <a:solidFill>
                  <a:srgbClr val="FFFFFF"/>
                </a:solidFill>
                <a:latin typeface="Arial" panose="020B0604020202020204" pitchFamily="34" charset="0"/>
                <a:cs typeface="Arial" panose="020B0604020202020204" pitchFamily="34" charset="0"/>
              </a:rPr>
              <a:t>(ATLAS)</a:t>
            </a:r>
          </a:p>
        </p:txBody>
      </p:sp>
      <p:sp>
        <p:nvSpPr>
          <p:cNvPr id="3" name="Rectangle 2">
            <a:extLst>
              <a:ext uri="{FF2B5EF4-FFF2-40B4-BE49-F238E27FC236}">
                <a16:creationId xmlns:a16="http://schemas.microsoft.com/office/drawing/2014/main" id="{3139D4ED-78E1-0E49-FD02-A3F9A2BD8DDD}"/>
              </a:ext>
            </a:extLst>
          </p:cNvPr>
          <p:cNvSpPr/>
          <p:nvPr/>
        </p:nvSpPr>
        <p:spPr>
          <a:xfrm>
            <a:off x="2391120" y="4955095"/>
            <a:ext cx="1720081" cy="7120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lstStyle/>
          <a:p>
            <a:pPr defTabSz="1219140">
              <a:lnSpc>
                <a:spcPct val="90000"/>
              </a:lnSpc>
              <a:defRPr/>
            </a:pPr>
            <a:endParaRPr lang="en-US" sz="4000" b="1" dirty="0">
              <a:solidFill>
                <a:srgbClr val="FFFFFF"/>
              </a:solidFill>
              <a:latin typeface="Arial"/>
              <a:cs typeface="Arial"/>
            </a:endParaRPr>
          </a:p>
        </p:txBody>
      </p:sp>
      <p:sp>
        <p:nvSpPr>
          <p:cNvPr id="6" name="Rectangle 5">
            <a:extLst>
              <a:ext uri="{FF2B5EF4-FFF2-40B4-BE49-F238E27FC236}">
                <a16:creationId xmlns:a16="http://schemas.microsoft.com/office/drawing/2014/main" id="{96DA55E1-419F-9A60-9197-094DB99B3C48}"/>
              </a:ext>
            </a:extLst>
          </p:cNvPr>
          <p:cNvSpPr/>
          <p:nvPr/>
        </p:nvSpPr>
        <p:spPr>
          <a:xfrm>
            <a:off x="609600" y="3677580"/>
            <a:ext cx="2519321" cy="25454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21920" rIns="0" bIns="0" numCol="1" spcCol="182880" rtlCol="0" anchor="t" anchorCtr="0"/>
          <a:lstStyle/>
          <a:p>
            <a:pPr defTabSz="1219170" fontAlgn="t">
              <a:lnSpc>
                <a:spcPct val="95000"/>
              </a:lnSpc>
              <a:spcBef>
                <a:spcPts val="400"/>
              </a:spcBef>
            </a:pPr>
            <a:r>
              <a:rPr lang="en-US" sz="1200" b="1" dirty="0">
                <a:solidFill>
                  <a:srgbClr val="47484A">
                    <a:lumMod val="50000"/>
                  </a:srgbClr>
                </a:solidFill>
                <a:latin typeface="Arial"/>
              </a:rPr>
              <a:t>The Argonne Tandem </a:t>
            </a:r>
            <a:r>
              <a:rPr lang="en-US" sz="1200" b="1" dirty="0" err="1">
                <a:solidFill>
                  <a:srgbClr val="47484A">
                    <a:lumMod val="50000"/>
                  </a:srgbClr>
                </a:solidFill>
                <a:latin typeface="Arial"/>
              </a:rPr>
              <a:t>Linac</a:t>
            </a:r>
            <a:r>
              <a:rPr lang="en-US" sz="1200" b="1" dirty="0">
                <a:solidFill>
                  <a:srgbClr val="47484A">
                    <a:lumMod val="50000"/>
                  </a:srgbClr>
                </a:solidFill>
                <a:latin typeface="Arial"/>
              </a:rPr>
              <a:t> </a:t>
            </a:r>
            <a:br>
              <a:rPr lang="en-US" sz="1200" b="1" dirty="0">
                <a:solidFill>
                  <a:srgbClr val="47484A">
                    <a:lumMod val="50000"/>
                  </a:srgbClr>
                </a:solidFill>
                <a:latin typeface="Arial"/>
              </a:rPr>
            </a:br>
            <a:r>
              <a:rPr lang="en-US" sz="1200" b="1" dirty="0">
                <a:solidFill>
                  <a:srgbClr val="47484A">
                    <a:lumMod val="50000"/>
                  </a:srgbClr>
                </a:solidFill>
                <a:latin typeface="Arial"/>
              </a:rPr>
              <a:t>Accelerator System (ATLAS) </a:t>
            </a:r>
            <a:br>
              <a:rPr lang="en-US" sz="1200" b="1" dirty="0">
                <a:solidFill>
                  <a:srgbClr val="47484A">
                    <a:lumMod val="50000"/>
                  </a:srgbClr>
                </a:solidFill>
                <a:latin typeface="Arial"/>
              </a:rPr>
            </a:br>
            <a:r>
              <a:rPr lang="en-US" sz="1200" b="1" dirty="0">
                <a:solidFill>
                  <a:srgbClr val="47484A">
                    <a:lumMod val="50000"/>
                  </a:srgbClr>
                </a:solidFill>
                <a:latin typeface="Arial"/>
              </a:rPr>
              <a:t>is a U.S. Department of </a:t>
            </a:r>
            <a:br>
              <a:rPr lang="en-US" sz="1200" b="1" dirty="0">
                <a:solidFill>
                  <a:srgbClr val="47484A">
                    <a:lumMod val="50000"/>
                  </a:srgbClr>
                </a:solidFill>
                <a:latin typeface="Arial"/>
              </a:rPr>
            </a:br>
            <a:r>
              <a:rPr lang="en-US" sz="1200" b="1" dirty="0">
                <a:solidFill>
                  <a:srgbClr val="47484A">
                    <a:lumMod val="50000"/>
                  </a:srgbClr>
                </a:solidFill>
                <a:latin typeface="Arial"/>
              </a:rPr>
              <a:t>Energy national user facility </a:t>
            </a:r>
            <a:br>
              <a:rPr lang="en-US" sz="1200" b="1" dirty="0">
                <a:solidFill>
                  <a:srgbClr val="47484A">
                    <a:lumMod val="50000"/>
                  </a:srgbClr>
                </a:solidFill>
                <a:latin typeface="Arial"/>
              </a:rPr>
            </a:br>
            <a:r>
              <a:rPr lang="en-US" sz="1200" b="1" dirty="0">
                <a:solidFill>
                  <a:srgbClr val="47484A">
                    <a:lumMod val="50000"/>
                  </a:srgbClr>
                </a:solidFill>
                <a:latin typeface="Arial"/>
              </a:rPr>
              <a:t>for nuclear physics at low energy. ATLAS is used for </a:t>
            </a:r>
            <a:br>
              <a:rPr lang="en-US" sz="1200" b="1" dirty="0">
                <a:solidFill>
                  <a:srgbClr val="47484A">
                    <a:lumMod val="50000"/>
                  </a:srgbClr>
                </a:solidFill>
                <a:latin typeface="Arial"/>
              </a:rPr>
            </a:br>
            <a:r>
              <a:rPr lang="en-US" sz="1200" b="1" dirty="0">
                <a:solidFill>
                  <a:srgbClr val="47484A">
                    <a:lumMod val="50000"/>
                  </a:srgbClr>
                </a:solidFill>
                <a:latin typeface="Arial"/>
              </a:rPr>
              <a:t>both basic nuclear physics </a:t>
            </a:r>
            <a:br>
              <a:rPr lang="en-US" sz="1200" b="1" dirty="0">
                <a:solidFill>
                  <a:srgbClr val="47484A">
                    <a:lumMod val="50000"/>
                  </a:srgbClr>
                </a:solidFill>
                <a:latin typeface="Arial"/>
              </a:rPr>
            </a:br>
            <a:r>
              <a:rPr lang="en-US" sz="1200" b="1" dirty="0">
                <a:solidFill>
                  <a:srgbClr val="47484A">
                    <a:lumMod val="50000"/>
                  </a:srgbClr>
                </a:solidFill>
                <a:latin typeface="Arial"/>
              </a:rPr>
              <a:t>and astrophysics research, </a:t>
            </a:r>
            <a:br>
              <a:rPr lang="en-US" sz="1200" b="1" dirty="0">
                <a:solidFill>
                  <a:srgbClr val="47484A">
                    <a:lumMod val="50000"/>
                  </a:srgbClr>
                </a:solidFill>
                <a:latin typeface="Arial"/>
              </a:rPr>
            </a:br>
            <a:r>
              <a:rPr lang="en-US" sz="1200" b="1" dirty="0">
                <a:solidFill>
                  <a:srgbClr val="47484A">
                    <a:lumMod val="50000"/>
                  </a:srgbClr>
                </a:solidFill>
                <a:latin typeface="Arial"/>
              </a:rPr>
              <a:t>and in R&amp;D of nuclear physics applications in nuclear forensics, nuclear reactor safety and medical </a:t>
            </a:r>
            <a:br>
              <a:rPr lang="en-US" sz="1200" b="1" dirty="0">
                <a:solidFill>
                  <a:srgbClr val="47484A">
                    <a:lumMod val="50000"/>
                  </a:srgbClr>
                </a:solidFill>
                <a:latin typeface="Arial"/>
              </a:rPr>
            </a:br>
            <a:r>
              <a:rPr lang="en-US" sz="1200" b="1" dirty="0">
                <a:solidFill>
                  <a:srgbClr val="47484A">
                    <a:lumMod val="50000"/>
                  </a:srgbClr>
                </a:solidFill>
                <a:latin typeface="Arial"/>
              </a:rPr>
              <a:t>isotope production.</a:t>
            </a:r>
          </a:p>
        </p:txBody>
      </p:sp>
      <p:sp>
        <p:nvSpPr>
          <p:cNvPr id="25" name="Rectangle 24">
            <a:extLst>
              <a:ext uri="{FF2B5EF4-FFF2-40B4-BE49-F238E27FC236}">
                <a16:creationId xmlns:a16="http://schemas.microsoft.com/office/drawing/2014/main" id="{8F98F5B0-65C9-0263-0D41-2D11F9AA4112}"/>
              </a:ext>
            </a:extLst>
          </p:cNvPr>
          <p:cNvSpPr/>
          <p:nvPr/>
        </p:nvSpPr>
        <p:spPr>
          <a:xfrm>
            <a:off x="6306394" y="3677580"/>
            <a:ext cx="2434885" cy="254541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21920" rIns="0" bIns="0" numCol="1" spcCol="182880" rtlCol="0" anchor="t" anchorCtr="0"/>
          <a:lstStyle/>
          <a:p>
            <a:pPr defTabSz="1219170" fontAlgn="t">
              <a:lnSpc>
                <a:spcPct val="95000"/>
              </a:lnSpc>
              <a:spcBef>
                <a:spcPts val="400"/>
              </a:spcBef>
            </a:pPr>
            <a:r>
              <a:rPr lang="en-US" sz="1200" b="1" dirty="0">
                <a:solidFill>
                  <a:srgbClr val="47484A">
                    <a:lumMod val="50000"/>
                  </a:srgbClr>
                </a:solidFill>
                <a:latin typeface="Arial"/>
              </a:rPr>
              <a:t>The Center for Nanoscale Materials (CNM) provides </a:t>
            </a:r>
            <a:br>
              <a:rPr lang="en-US" sz="1200" b="1" dirty="0">
                <a:solidFill>
                  <a:srgbClr val="47484A">
                    <a:lumMod val="50000"/>
                  </a:srgbClr>
                </a:solidFill>
                <a:latin typeface="Arial"/>
              </a:rPr>
            </a:br>
            <a:r>
              <a:rPr lang="en-US" sz="1200" b="1" dirty="0">
                <a:solidFill>
                  <a:srgbClr val="47484A">
                    <a:lumMod val="50000"/>
                  </a:srgbClr>
                </a:solidFill>
                <a:latin typeface="Arial"/>
              </a:rPr>
              <a:t>expertise, instrumentation </a:t>
            </a:r>
            <a:br>
              <a:rPr lang="en-US" sz="1200" b="1" dirty="0">
                <a:solidFill>
                  <a:srgbClr val="47484A">
                    <a:lumMod val="50000"/>
                  </a:srgbClr>
                </a:solidFill>
                <a:latin typeface="Arial"/>
              </a:rPr>
            </a:br>
            <a:r>
              <a:rPr lang="en-US" sz="1200" b="1" dirty="0">
                <a:solidFill>
                  <a:srgbClr val="47484A">
                    <a:lumMod val="50000"/>
                  </a:srgbClr>
                </a:solidFill>
                <a:latin typeface="Arial"/>
              </a:rPr>
              <a:t>and infrastructure </a:t>
            </a:r>
            <a:br>
              <a:rPr lang="en-US" sz="1200" b="1" dirty="0">
                <a:solidFill>
                  <a:srgbClr val="47484A">
                    <a:lumMod val="50000"/>
                  </a:srgbClr>
                </a:solidFill>
                <a:latin typeface="Arial"/>
              </a:rPr>
            </a:br>
            <a:r>
              <a:rPr lang="en-US" sz="1200" b="1" dirty="0">
                <a:solidFill>
                  <a:srgbClr val="47484A">
                    <a:lumMod val="50000"/>
                  </a:srgbClr>
                </a:solidFill>
                <a:latin typeface="Arial"/>
              </a:rPr>
              <a:t>for interdisciplinary </a:t>
            </a:r>
            <a:br>
              <a:rPr lang="en-US" sz="1200" b="1" dirty="0">
                <a:solidFill>
                  <a:srgbClr val="47484A">
                    <a:lumMod val="50000"/>
                  </a:srgbClr>
                </a:solidFill>
                <a:latin typeface="Arial"/>
              </a:rPr>
            </a:br>
            <a:r>
              <a:rPr lang="en-US" sz="1200" b="1" dirty="0">
                <a:solidFill>
                  <a:srgbClr val="47484A">
                    <a:lumMod val="50000"/>
                  </a:srgbClr>
                </a:solidFill>
                <a:latin typeface="Arial"/>
              </a:rPr>
              <a:t>nanoscience and nanotechnology.</a:t>
            </a:r>
          </a:p>
        </p:txBody>
      </p:sp>
      <p:sp>
        <p:nvSpPr>
          <p:cNvPr id="26" name="TextBox 25">
            <a:extLst>
              <a:ext uri="{FF2B5EF4-FFF2-40B4-BE49-F238E27FC236}">
                <a16:creationId xmlns:a16="http://schemas.microsoft.com/office/drawing/2014/main" id="{176C09A9-AB40-3F5D-8F5F-34396A6985AA}"/>
              </a:ext>
            </a:extLst>
          </p:cNvPr>
          <p:cNvSpPr txBox="1"/>
          <p:nvPr/>
        </p:nvSpPr>
        <p:spPr>
          <a:xfrm>
            <a:off x="8741279" y="3677577"/>
            <a:ext cx="3042900" cy="2545417"/>
          </a:xfrm>
          <a:prstGeom prst="rect">
            <a:avLst/>
          </a:prstGeom>
          <a:noFill/>
        </p:spPr>
        <p:txBody>
          <a:bodyPr wrap="square" lIns="121920" tIns="121920" rIns="0" bIns="0" numCol="1">
            <a:noAutofit/>
          </a:bodyPr>
          <a:lstStyle>
            <a:defPPr>
              <a:defRPr lang="en-US"/>
            </a:defPPr>
            <a:lvl1pPr marL="119063" marR="0" lvl="0" indent="-119063" fontAlgn="auto">
              <a:lnSpc>
                <a:spcPct val="90000"/>
              </a:lnSpc>
              <a:spcBef>
                <a:spcPts val="300"/>
              </a:spcBef>
              <a:spcAft>
                <a:spcPts val="0"/>
              </a:spcAft>
              <a:buClrTx/>
              <a:buSzTx/>
              <a:buFont typeface="Wingdings" panose="05000000000000000000" pitchFamily="2" charset="2"/>
              <a:buChar char="§"/>
              <a:tabLst/>
              <a:defRPr kumimoji="0" sz="850" b="0" i="0" u="none" strike="noStrike" cap="none" spc="-23" normalizeH="0" baseline="0">
                <a:ln>
                  <a:noFill/>
                </a:ln>
                <a:solidFill>
                  <a:schemeClr val="tx1">
                    <a:lumMod val="50000"/>
                  </a:schemeClr>
                </a:solidFill>
                <a:effectLst/>
                <a:uLnTx/>
                <a:uFillTx/>
                <a:latin typeface="Arial"/>
                <a:ea typeface="Arial Hebrew"/>
                <a:cs typeface="Arial Hebrew"/>
              </a:defRPr>
            </a:lvl1pPr>
          </a:lstStyle>
          <a:p>
            <a:pPr marL="158747" indent="-158747" defTabSz="1219170">
              <a:spcBef>
                <a:spcPts val="800"/>
              </a:spcBef>
            </a:pPr>
            <a:r>
              <a:rPr lang="en-US" sz="1133" spc="-31" dirty="0">
                <a:solidFill>
                  <a:srgbClr val="47484A">
                    <a:lumMod val="50000"/>
                  </a:srgbClr>
                </a:solidFill>
              </a:rPr>
              <a:t>Academic, industrial and </a:t>
            </a:r>
            <a:br>
              <a:rPr lang="en-US" sz="1133" spc="-31" dirty="0">
                <a:solidFill>
                  <a:srgbClr val="47484A">
                    <a:lumMod val="50000"/>
                  </a:srgbClr>
                </a:solidFill>
              </a:rPr>
            </a:br>
            <a:r>
              <a:rPr lang="en-US" sz="1133" spc="-31" dirty="0">
                <a:solidFill>
                  <a:srgbClr val="47484A">
                    <a:lumMod val="50000"/>
                  </a:srgbClr>
                </a:solidFill>
              </a:rPr>
              <a:t>international researchers </a:t>
            </a:r>
            <a:br>
              <a:rPr lang="en-US" sz="1133" spc="-31" dirty="0">
                <a:solidFill>
                  <a:srgbClr val="47484A">
                    <a:lumMod val="50000"/>
                  </a:srgbClr>
                </a:solidFill>
              </a:rPr>
            </a:br>
            <a:r>
              <a:rPr lang="en-US" sz="1133" spc="-31" dirty="0">
                <a:solidFill>
                  <a:srgbClr val="47484A">
                    <a:lumMod val="50000"/>
                  </a:srgbClr>
                </a:solidFill>
              </a:rPr>
              <a:t>can access the center for </a:t>
            </a:r>
            <a:br>
              <a:rPr lang="en-US" sz="1133" spc="-31" dirty="0">
                <a:solidFill>
                  <a:srgbClr val="47484A">
                    <a:lumMod val="50000"/>
                  </a:srgbClr>
                </a:solidFill>
              </a:rPr>
            </a:br>
            <a:r>
              <a:rPr lang="en-US" sz="1133" spc="-31" dirty="0">
                <a:solidFill>
                  <a:srgbClr val="47484A">
                    <a:lumMod val="50000"/>
                  </a:srgbClr>
                </a:solidFill>
              </a:rPr>
              <a:t>both nonproprietary and </a:t>
            </a:r>
            <a:br>
              <a:rPr lang="en-US" sz="1133" spc="-31" dirty="0">
                <a:solidFill>
                  <a:srgbClr val="47484A">
                    <a:lumMod val="50000"/>
                  </a:srgbClr>
                </a:solidFill>
              </a:rPr>
            </a:br>
            <a:r>
              <a:rPr lang="en-US" sz="1133" spc="-31" dirty="0">
                <a:solidFill>
                  <a:srgbClr val="47484A">
                    <a:lumMod val="50000"/>
                  </a:srgbClr>
                </a:solidFill>
              </a:rPr>
              <a:t>proprietary research.</a:t>
            </a:r>
          </a:p>
          <a:p>
            <a:pPr marL="158747" indent="-158747" defTabSz="1219170">
              <a:spcBef>
                <a:spcPts val="800"/>
              </a:spcBef>
            </a:pPr>
            <a:r>
              <a:rPr lang="en-US" sz="1133" spc="-31" dirty="0">
                <a:solidFill>
                  <a:srgbClr val="47484A">
                    <a:lumMod val="50000"/>
                  </a:srgbClr>
                </a:solidFill>
              </a:rPr>
              <a:t>CNM offers more than </a:t>
            </a:r>
            <a:br>
              <a:rPr lang="en-US" sz="1133" spc="-31" dirty="0">
                <a:solidFill>
                  <a:srgbClr val="47484A">
                    <a:lumMod val="50000"/>
                  </a:srgbClr>
                </a:solidFill>
              </a:rPr>
            </a:br>
            <a:r>
              <a:rPr lang="en-US" sz="1133" spc="-31" dirty="0">
                <a:solidFill>
                  <a:srgbClr val="47484A">
                    <a:lumMod val="50000"/>
                  </a:srgbClr>
                </a:solidFill>
              </a:rPr>
              <a:t>150 tools and capabilities.</a:t>
            </a:r>
          </a:p>
          <a:p>
            <a:pPr marL="158747" indent="-158747" defTabSz="1219170">
              <a:spcBef>
                <a:spcPts val="800"/>
              </a:spcBef>
            </a:pPr>
            <a:r>
              <a:rPr lang="en-US" sz="1133" spc="-31" dirty="0">
                <a:solidFill>
                  <a:srgbClr val="47484A">
                    <a:lumMod val="50000"/>
                  </a:srgbClr>
                </a:solidFill>
              </a:rPr>
              <a:t>From X-ray microscopy </a:t>
            </a:r>
            <a:br>
              <a:rPr lang="en-US" sz="1133" spc="-31" dirty="0">
                <a:solidFill>
                  <a:srgbClr val="47484A">
                    <a:lumMod val="50000"/>
                  </a:srgbClr>
                </a:solidFill>
              </a:rPr>
            </a:br>
            <a:r>
              <a:rPr lang="en-US" sz="1133" spc="-31" dirty="0">
                <a:solidFill>
                  <a:srgbClr val="47484A">
                    <a:lumMod val="50000"/>
                  </a:srgbClr>
                </a:solidFill>
              </a:rPr>
              <a:t>to cleanroom-based </a:t>
            </a:r>
            <a:br>
              <a:rPr lang="en-US" sz="1133" spc="-31" dirty="0">
                <a:solidFill>
                  <a:srgbClr val="47484A">
                    <a:lumMod val="50000"/>
                  </a:srgbClr>
                </a:solidFill>
              </a:rPr>
            </a:br>
            <a:r>
              <a:rPr lang="en-US" sz="1133" spc="-31" dirty="0">
                <a:solidFill>
                  <a:srgbClr val="47484A">
                    <a:lumMod val="50000"/>
                  </a:srgbClr>
                </a:solidFill>
              </a:rPr>
              <a:t>nanofabrication techniques, </a:t>
            </a:r>
            <a:br>
              <a:rPr lang="en-US" sz="1133" spc="-31" dirty="0">
                <a:solidFill>
                  <a:srgbClr val="47484A">
                    <a:lumMod val="50000"/>
                  </a:srgbClr>
                </a:solidFill>
              </a:rPr>
            </a:br>
            <a:r>
              <a:rPr lang="en-US" sz="1133" spc="-31" dirty="0">
                <a:solidFill>
                  <a:srgbClr val="47484A">
                    <a:lumMod val="50000"/>
                  </a:srgbClr>
                </a:solidFill>
              </a:rPr>
              <a:t>the CNM provides researchers with </a:t>
            </a:r>
            <a:br>
              <a:rPr lang="en-US" sz="1133" spc="-31" dirty="0">
                <a:solidFill>
                  <a:srgbClr val="47484A">
                    <a:lumMod val="50000"/>
                  </a:srgbClr>
                </a:solidFill>
              </a:rPr>
            </a:br>
            <a:r>
              <a:rPr lang="en-US" sz="1133" spc="-31" dirty="0">
                <a:solidFill>
                  <a:srgbClr val="47484A">
                    <a:lumMod val="50000"/>
                  </a:srgbClr>
                </a:solidFill>
              </a:rPr>
              <a:t>a powerful combination of scientific </a:t>
            </a:r>
            <a:br>
              <a:rPr lang="en-US" sz="1133" spc="-31" dirty="0">
                <a:solidFill>
                  <a:srgbClr val="47484A">
                    <a:lumMod val="50000"/>
                  </a:srgbClr>
                </a:solidFill>
              </a:rPr>
            </a:br>
            <a:r>
              <a:rPr lang="en-US" sz="1133" spc="-31" dirty="0">
                <a:solidFill>
                  <a:srgbClr val="47484A">
                    <a:lumMod val="50000"/>
                  </a:srgbClr>
                </a:solidFill>
              </a:rPr>
              <a:t>resources found nowhere else.</a:t>
            </a:r>
          </a:p>
        </p:txBody>
      </p:sp>
      <p:sp>
        <p:nvSpPr>
          <p:cNvPr id="34" name="TextBox 33">
            <a:extLst>
              <a:ext uri="{FF2B5EF4-FFF2-40B4-BE49-F238E27FC236}">
                <a16:creationId xmlns:a16="http://schemas.microsoft.com/office/drawing/2014/main" id="{BCFB325E-C99F-9D56-A62F-06480B58534B}"/>
              </a:ext>
            </a:extLst>
          </p:cNvPr>
          <p:cNvSpPr txBox="1"/>
          <p:nvPr/>
        </p:nvSpPr>
        <p:spPr>
          <a:xfrm>
            <a:off x="5086987" y="3815569"/>
            <a:ext cx="1009013" cy="1044392"/>
          </a:xfrm>
          <a:prstGeom prst="rect">
            <a:avLst/>
          </a:prstGeom>
          <a:noFill/>
        </p:spPr>
        <p:txBody>
          <a:bodyPr wrap="square" lIns="0" tIns="0" rIns="0" bIns="0">
            <a:noAutofit/>
          </a:bodyPr>
          <a:lstStyle/>
          <a:p>
            <a:pPr defTabSz="1219170">
              <a:lnSpc>
                <a:spcPct val="80000"/>
              </a:lnSpc>
              <a:defRPr/>
            </a:pPr>
            <a:r>
              <a:rPr lang="is-IS" sz="4267" b="1" dirty="0">
                <a:solidFill>
                  <a:srgbClr val="0082CA"/>
                </a:solidFill>
                <a:latin typeface="Arial"/>
                <a:ea typeface="Arial Hebrew"/>
                <a:cs typeface="Arial Hebrew"/>
              </a:rPr>
              <a:t>350</a:t>
            </a:r>
          </a:p>
          <a:p>
            <a:pPr defTabSz="1219170">
              <a:lnSpc>
                <a:spcPct val="80000"/>
              </a:lnSpc>
              <a:defRPr/>
            </a:pPr>
            <a:r>
              <a:rPr lang="en-US" sz="2000" b="1" dirty="0">
                <a:solidFill>
                  <a:srgbClr val="0082CA"/>
                </a:solidFill>
                <a:latin typeface="Arial"/>
                <a:ea typeface="Arial Hebrew"/>
                <a:cs typeface="Arial Hebrew"/>
              </a:rPr>
              <a:t>USERS</a:t>
            </a:r>
          </a:p>
          <a:p>
            <a:pPr defTabSz="1219170">
              <a:lnSpc>
                <a:spcPct val="95000"/>
              </a:lnSpc>
              <a:defRPr/>
            </a:pPr>
            <a:r>
              <a:rPr lang="en-US" sz="1200" b="1" dirty="0">
                <a:solidFill>
                  <a:srgbClr val="0082CA"/>
                </a:solidFill>
                <a:latin typeface="Arial"/>
                <a:ea typeface="Arial Hebrew"/>
                <a:cs typeface="Arial Hebrew"/>
              </a:rPr>
              <a:t>EACH YEAR</a:t>
            </a:r>
            <a:endParaRPr lang="en-US" sz="1200" b="1" dirty="0">
              <a:solidFill>
                <a:srgbClr val="0082CA"/>
              </a:solidFill>
              <a:latin typeface="Arial"/>
            </a:endParaRPr>
          </a:p>
        </p:txBody>
      </p:sp>
      <p:sp>
        <p:nvSpPr>
          <p:cNvPr id="40" name="Rectangle 39">
            <a:extLst>
              <a:ext uri="{FF2B5EF4-FFF2-40B4-BE49-F238E27FC236}">
                <a16:creationId xmlns:a16="http://schemas.microsoft.com/office/drawing/2014/main" id="{4C4D8D98-6034-3C99-C3FA-76EBEB2FE28C}"/>
              </a:ext>
            </a:extLst>
          </p:cNvPr>
          <p:cNvSpPr/>
          <p:nvPr/>
        </p:nvSpPr>
        <p:spPr>
          <a:xfrm>
            <a:off x="10681487" y="3615578"/>
            <a:ext cx="1102692" cy="136625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FFFFFF"/>
              </a:solidFill>
              <a:latin typeface="Arial"/>
            </a:endParaRPr>
          </a:p>
        </p:txBody>
      </p:sp>
      <p:sp>
        <p:nvSpPr>
          <p:cNvPr id="41" name="TextBox 40">
            <a:extLst>
              <a:ext uri="{FF2B5EF4-FFF2-40B4-BE49-F238E27FC236}">
                <a16:creationId xmlns:a16="http://schemas.microsoft.com/office/drawing/2014/main" id="{06446B07-FE48-3CB9-3E5B-47CCDC8CEE56}"/>
              </a:ext>
            </a:extLst>
          </p:cNvPr>
          <p:cNvSpPr txBox="1"/>
          <p:nvPr/>
        </p:nvSpPr>
        <p:spPr>
          <a:xfrm>
            <a:off x="10783780" y="3809640"/>
            <a:ext cx="1102691" cy="1044392"/>
          </a:xfrm>
          <a:prstGeom prst="rect">
            <a:avLst/>
          </a:prstGeom>
          <a:noFill/>
        </p:spPr>
        <p:txBody>
          <a:bodyPr wrap="square" lIns="0" tIns="0" rIns="0" bIns="0">
            <a:noAutofit/>
          </a:bodyPr>
          <a:lstStyle/>
          <a:p>
            <a:pPr defTabSz="1219170">
              <a:lnSpc>
                <a:spcPct val="80000"/>
              </a:lnSpc>
              <a:defRPr/>
            </a:pPr>
            <a:r>
              <a:rPr lang="is-IS" sz="4267" b="1" dirty="0">
                <a:solidFill>
                  <a:srgbClr val="0082CA"/>
                </a:solidFill>
                <a:latin typeface="Arial"/>
                <a:ea typeface="Arial Hebrew"/>
                <a:cs typeface="Arial Hebrew"/>
              </a:rPr>
              <a:t>700</a:t>
            </a:r>
            <a:br>
              <a:rPr lang="is-IS" sz="4267" b="1" dirty="0">
                <a:solidFill>
                  <a:srgbClr val="0082CA"/>
                </a:solidFill>
                <a:latin typeface="Arial"/>
                <a:ea typeface="Arial Hebrew"/>
                <a:cs typeface="Arial Hebrew"/>
              </a:rPr>
            </a:br>
            <a:r>
              <a:rPr lang="en-US" sz="2000" b="1" dirty="0">
                <a:solidFill>
                  <a:srgbClr val="0082CA"/>
                </a:solidFill>
                <a:latin typeface="Arial"/>
                <a:ea typeface="Arial Hebrew"/>
                <a:cs typeface="Arial Hebrew"/>
              </a:rPr>
              <a:t>USERS</a:t>
            </a:r>
          </a:p>
          <a:p>
            <a:pPr defTabSz="1219170">
              <a:lnSpc>
                <a:spcPct val="95000"/>
              </a:lnSpc>
              <a:defRPr/>
            </a:pPr>
            <a:r>
              <a:rPr lang="en-US" sz="1200" b="1" dirty="0">
                <a:solidFill>
                  <a:srgbClr val="0082CA"/>
                </a:solidFill>
                <a:latin typeface="Arial"/>
                <a:ea typeface="Arial Hebrew"/>
                <a:cs typeface="Arial Hebrew"/>
              </a:rPr>
              <a:t>EACH YEAR</a:t>
            </a:r>
            <a:endParaRPr lang="en-US" sz="1200" b="1" dirty="0">
              <a:solidFill>
                <a:srgbClr val="0082CA"/>
              </a:solidFill>
              <a:latin typeface="Arial"/>
            </a:endParaRPr>
          </a:p>
        </p:txBody>
      </p:sp>
      <p:sp>
        <p:nvSpPr>
          <p:cNvPr id="45" name="TextBox 44">
            <a:extLst>
              <a:ext uri="{FF2B5EF4-FFF2-40B4-BE49-F238E27FC236}">
                <a16:creationId xmlns:a16="http://schemas.microsoft.com/office/drawing/2014/main" id="{1BD7BCC1-53E9-6AA2-FC0B-91DF5E2D53E7}"/>
              </a:ext>
            </a:extLst>
          </p:cNvPr>
          <p:cNvSpPr txBox="1"/>
          <p:nvPr/>
        </p:nvSpPr>
        <p:spPr>
          <a:xfrm>
            <a:off x="11676079" y="3877592"/>
            <a:ext cx="210392" cy="255187"/>
          </a:xfrm>
          <a:prstGeom prst="rect">
            <a:avLst/>
          </a:prstGeom>
          <a:noFill/>
        </p:spPr>
        <p:txBody>
          <a:bodyPr wrap="square" lIns="0" tIns="0" rIns="0" bIns="0">
            <a:noAutofit/>
          </a:bodyPr>
          <a:lstStyle/>
          <a:p>
            <a:pPr defTabSz="1219170">
              <a:lnSpc>
                <a:spcPct val="80000"/>
              </a:lnSpc>
              <a:defRPr/>
            </a:pPr>
            <a:r>
              <a:rPr lang="is-IS" sz="2400" b="1" dirty="0">
                <a:solidFill>
                  <a:srgbClr val="0082CA"/>
                </a:solidFill>
                <a:latin typeface="Arial"/>
                <a:ea typeface="Arial Hebrew"/>
                <a:cs typeface="Arial Hebrew"/>
              </a:rPr>
              <a:t>+</a:t>
            </a:r>
          </a:p>
        </p:txBody>
      </p:sp>
      <p:pic>
        <p:nvPicPr>
          <p:cNvPr id="21" name="Picture 20">
            <a:extLst>
              <a:ext uri="{FF2B5EF4-FFF2-40B4-BE49-F238E27FC236}">
                <a16:creationId xmlns:a16="http://schemas.microsoft.com/office/drawing/2014/main" id="{A78B833D-C027-B509-48E5-B14EED7C1B9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5928" r="36045" b="55253"/>
          <a:stretch/>
        </p:blipFill>
        <p:spPr>
          <a:xfrm>
            <a:off x="6306394" y="1854200"/>
            <a:ext cx="5477785" cy="1823371"/>
          </a:xfrm>
          <a:prstGeom prst="rect">
            <a:avLst/>
          </a:prstGeom>
        </p:spPr>
      </p:pic>
      <p:sp>
        <p:nvSpPr>
          <p:cNvPr id="22" name="Rectangle 21">
            <a:extLst>
              <a:ext uri="{FF2B5EF4-FFF2-40B4-BE49-F238E27FC236}">
                <a16:creationId xmlns:a16="http://schemas.microsoft.com/office/drawing/2014/main" id="{B84793BF-CE78-06BF-E37F-4CF4A9D57D4D}"/>
              </a:ext>
            </a:extLst>
          </p:cNvPr>
          <p:cNvSpPr/>
          <p:nvPr/>
        </p:nvSpPr>
        <p:spPr>
          <a:xfrm>
            <a:off x="6306395" y="1854200"/>
            <a:ext cx="2434885" cy="1823376"/>
          </a:xfrm>
          <a:prstGeom prst="rect">
            <a:avLst/>
          </a:prstGeom>
          <a:solidFill>
            <a:schemeClr val="tx2">
              <a:alpha val="83634"/>
            </a:schemeClr>
          </a:solidFill>
          <a:ln>
            <a:noFill/>
          </a:ln>
          <a:effectLst/>
        </p:spPr>
        <p:style>
          <a:lnRef idx="1">
            <a:schemeClr val="accent1"/>
          </a:lnRef>
          <a:fillRef idx="3">
            <a:schemeClr val="accent1"/>
          </a:fillRef>
          <a:effectRef idx="2">
            <a:schemeClr val="accent1"/>
          </a:effectRef>
          <a:fontRef idx="minor">
            <a:schemeClr val="lt1"/>
          </a:fontRef>
        </p:style>
        <p:txBody>
          <a:bodyPr lIns="182880" bIns="121920" rtlCol="0" anchor="b" anchorCtr="0"/>
          <a:lstStyle/>
          <a:p>
            <a:pPr defTabSz="1219140">
              <a:lnSpc>
                <a:spcPct val="90000"/>
              </a:lnSpc>
            </a:pPr>
            <a:r>
              <a:rPr lang="en-US" sz="2067" b="1" dirty="0">
                <a:solidFill>
                  <a:srgbClr val="FFFFFF"/>
                </a:solidFill>
                <a:latin typeface="Arial" panose="020B0604020202020204" pitchFamily="34" charset="0"/>
                <a:cs typeface="Arial" panose="020B0604020202020204" pitchFamily="34" charset="0"/>
              </a:rPr>
              <a:t>CENTER FOR </a:t>
            </a:r>
            <a:br>
              <a:rPr lang="en-US" sz="2067" b="1" dirty="0">
                <a:solidFill>
                  <a:srgbClr val="FFFFFF"/>
                </a:solidFill>
                <a:latin typeface="Arial" panose="020B0604020202020204" pitchFamily="34" charset="0"/>
                <a:cs typeface="Arial" panose="020B0604020202020204" pitchFamily="34" charset="0"/>
              </a:rPr>
            </a:br>
            <a:r>
              <a:rPr lang="en-US" sz="2067" b="1" dirty="0">
                <a:solidFill>
                  <a:srgbClr val="FFFFFF"/>
                </a:solidFill>
                <a:latin typeface="Arial" panose="020B0604020202020204" pitchFamily="34" charset="0"/>
                <a:cs typeface="Arial" panose="020B0604020202020204" pitchFamily="34" charset="0"/>
              </a:rPr>
              <a:t>NANOSCALE MATERIALS </a:t>
            </a:r>
            <a:r>
              <a:rPr lang="en-US" sz="2067" dirty="0">
                <a:solidFill>
                  <a:srgbClr val="FFFFFF"/>
                </a:solidFill>
                <a:latin typeface="Arial" panose="020B0604020202020204" pitchFamily="34" charset="0"/>
                <a:cs typeface="Arial" panose="020B0604020202020204" pitchFamily="34" charset="0"/>
              </a:rPr>
              <a:t>(CNM)</a:t>
            </a:r>
          </a:p>
        </p:txBody>
      </p:sp>
    </p:spTree>
    <p:extLst>
      <p:ext uri="{BB962C8B-B14F-4D97-AF65-F5344CB8AC3E}">
        <p14:creationId xmlns:p14="http://schemas.microsoft.com/office/powerpoint/2010/main" val="578571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2CEADF8-6F0B-F464-0E69-623B296E41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58" t="42733" r="32651" b="2345"/>
          <a:stretch/>
        </p:blipFill>
        <p:spPr>
          <a:xfrm>
            <a:off x="9175238" y="1637383"/>
            <a:ext cx="2637464" cy="1219939"/>
          </a:xfrm>
          <a:prstGeom prst="rect">
            <a:avLst/>
          </a:prstGeom>
        </p:spPr>
      </p:pic>
      <p:sp>
        <p:nvSpPr>
          <p:cNvPr id="12" name="Rectangle 11">
            <a:extLst>
              <a:ext uri="{FF2B5EF4-FFF2-40B4-BE49-F238E27FC236}">
                <a16:creationId xmlns:a16="http://schemas.microsoft.com/office/drawing/2014/main" id="{5CA32D04-4D6E-44A0-F23B-CCB68BEA6482}"/>
              </a:ext>
            </a:extLst>
          </p:cNvPr>
          <p:cNvSpPr/>
          <p:nvPr/>
        </p:nvSpPr>
        <p:spPr>
          <a:xfrm>
            <a:off x="9183318" y="2857322"/>
            <a:ext cx="2637464" cy="31488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20" tIns="121920" rIns="91440" rtlCol="0" anchor="t"/>
          <a:lstStyle/>
          <a:p>
            <a:pPr defTabSz="1219170">
              <a:lnSpc>
                <a:spcPct val="90000"/>
              </a:lnSpc>
              <a:spcAft>
                <a:spcPts val="667"/>
              </a:spcAft>
            </a:pPr>
            <a:r>
              <a:rPr lang="en-US" sz="1500" b="1" dirty="0">
                <a:solidFill>
                  <a:srgbClr val="47484A">
                    <a:lumMod val="50000"/>
                  </a:srgbClr>
                </a:solidFill>
                <a:latin typeface="Arial"/>
              </a:rPr>
              <a:t>Advancing observations of phenomena important to discovery science </a:t>
            </a:r>
            <a:br>
              <a:rPr lang="en-US" sz="1500" b="1" dirty="0">
                <a:solidFill>
                  <a:srgbClr val="47484A">
                    <a:lumMod val="50000"/>
                  </a:srgbClr>
                </a:solidFill>
                <a:latin typeface="Arial"/>
              </a:rPr>
            </a:br>
            <a:r>
              <a:rPr lang="en-US" sz="1500" b="1" dirty="0">
                <a:solidFill>
                  <a:srgbClr val="47484A">
                    <a:lumMod val="50000"/>
                  </a:srgbClr>
                </a:solidFill>
                <a:latin typeface="Arial"/>
              </a:rPr>
              <a:t>and national security</a:t>
            </a:r>
          </a:p>
          <a:p>
            <a:pPr marL="158747" indent="-158747" defTabSz="1219170">
              <a:lnSpc>
                <a:spcPct val="95000"/>
              </a:lnSpc>
              <a:spcBef>
                <a:spcPts val="400"/>
              </a:spcBef>
              <a:buFont typeface="Wingdings" panose="05000000000000000000" pitchFamily="2" charset="2"/>
              <a:buChar char="§"/>
            </a:pPr>
            <a:r>
              <a:rPr lang="en-US" sz="1267" dirty="0">
                <a:solidFill>
                  <a:srgbClr val="47484A">
                    <a:lumMod val="50000"/>
                  </a:srgbClr>
                </a:solidFill>
                <a:latin typeface="Arial" panose="020B0604020202020204" pitchFamily="34" charset="0"/>
                <a:cs typeface="Arial" panose="020B0604020202020204" pitchFamily="34" charset="0"/>
              </a:rPr>
              <a:t>Develop novel photosensors to drive discovery in large-scale physics experiments</a:t>
            </a:r>
          </a:p>
          <a:p>
            <a:pPr marL="158747" indent="-158747" defTabSz="1219170">
              <a:lnSpc>
                <a:spcPct val="95000"/>
              </a:lnSpc>
              <a:spcBef>
                <a:spcPts val="400"/>
              </a:spcBef>
              <a:buFont typeface="Wingdings" panose="05000000000000000000" pitchFamily="2" charset="2"/>
              <a:buChar char="§"/>
            </a:pPr>
            <a:r>
              <a:rPr lang="en-US" sz="1267" dirty="0">
                <a:solidFill>
                  <a:srgbClr val="47484A">
                    <a:lumMod val="50000"/>
                  </a:srgbClr>
                </a:solidFill>
                <a:latin typeface="Arial" panose="020B0604020202020204" pitchFamily="34" charset="0"/>
                <a:cs typeface="Arial" panose="020B0604020202020204" pitchFamily="34" charset="0"/>
              </a:rPr>
              <a:t>Generate transformational solutions to national security challenges in chemical, biological, radiological and nuclear signatures </a:t>
            </a:r>
          </a:p>
        </p:txBody>
      </p:sp>
      <p:sp>
        <p:nvSpPr>
          <p:cNvPr id="13" name="Rectangle 12">
            <a:extLst>
              <a:ext uri="{FF2B5EF4-FFF2-40B4-BE49-F238E27FC236}">
                <a16:creationId xmlns:a16="http://schemas.microsoft.com/office/drawing/2014/main" id="{EF03F324-B4CE-7514-6AF6-3599BEBCC046}"/>
              </a:ext>
            </a:extLst>
          </p:cNvPr>
          <p:cNvSpPr/>
          <p:nvPr/>
        </p:nvSpPr>
        <p:spPr>
          <a:xfrm>
            <a:off x="9175238" y="2199967"/>
            <a:ext cx="2645544" cy="657355"/>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20" rIns="0" rtlCol="0" anchor="b"/>
          <a:lstStyle/>
          <a:p>
            <a:pPr defTabSz="1219170">
              <a:lnSpc>
                <a:spcPct val="95000"/>
              </a:lnSpc>
            </a:pPr>
            <a:r>
              <a:rPr lang="en-US" sz="1650" b="1" spc="-10" dirty="0">
                <a:solidFill>
                  <a:srgbClr val="FFFFFF"/>
                </a:solidFill>
                <a:latin typeface="Arial" panose="020B0604020202020204" pitchFamily="34" charset="0"/>
                <a:cs typeface="Arial" panose="020B0604020202020204" pitchFamily="34" charset="0"/>
              </a:rPr>
              <a:t>IMAGING &amp; DETECTION OF SIGNATURES</a:t>
            </a:r>
          </a:p>
        </p:txBody>
      </p:sp>
      <p:pic>
        <p:nvPicPr>
          <p:cNvPr id="16" name="Picture 15">
            <a:extLst>
              <a:ext uri="{FF2B5EF4-FFF2-40B4-BE49-F238E27FC236}">
                <a16:creationId xmlns:a16="http://schemas.microsoft.com/office/drawing/2014/main" id="{DCC39B88-A9FB-3E99-3307-DDDE7AAADCA6}"/>
              </a:ext>
            </a:extLst>
          </p:cNvPr>
          <p:cNvPicPr>
            <a:picLocks noChangeAspect="1"/>
          </p:cNvPicPr>
          <p:nvPr/>
        </p:nvPicPr>
        <p:blipFill rotWithShape="1">
          <a:blip r:embed="rId4"/>
          <a:srcRect l="1124" t="54071" r="1681" b="810"/>
          <a:stretch/>
        </p:blipFill>
        <p:spPr>
          <a:xfrm>
            <a:off x="6335748" y="1637383"/>
            <a:ext cx="2628036" cy="1219939"/>
          </a:xfrm>
          <a:prstGeom prst="rect">
            <a:avLst/>
          </a:prstGeom>
        </p:spPr>
      </p:pic>
      <p:pic>
        <p:nvPicPr>
          <p:cNvPr id="15" name="Picture 14">
            <a:extLst>
              <a:ext uri="{FF2B5EF4-FFF2-40B4-BE49-F238E27FC236}">
                <a16:creationId xmlns:a16="http://schemas.microsoft.com/office/drawing/2014/main" id="{FBA75DCE-A80D-F8EA-2012-2458B418F021}"/>
              </a:ext>
            </a:extLst>
          </p:cNvPr>
          <p:cNvPicPr>
            <a:picLocks/>
          </p:cNvPicPr>
          <p:nvPr/>
        </p:nvPicPr>
        <p:blipFill rotWithShape="1">
          <a:blip r:embed="rId5" cstate="print">
            <a:extLst>
              <a:ext uri="{28A0092B-C50C-407E-A947-70E740481C1C}">
                <a14:useLocalDpi xmlns:a14="http://schemas.microsoft.com/office/drawing/2010/main"/>
              </a:ext>
            </a:extLst>
          </a:blip>
          <a:srcRect l="9806" t="38038" r="1511"/>
          <a:stretch/>
        </p:blipFill>
        <p:spPr>
          <a:xfrm>
            <a:off x="628454" y="1637384"/>
            <a:ext cx="2637466" cy="1219939"/>
          </a:xfrm>
          <a:prstGeom prst="rect">
            <a:avLst/>
          </a:prstGeom>
        </p:spPr>
      </p:pic>
      <p:sp>
        <p:nvSpPr>
          <p:cNvPr id="26" name="Rectangle 25">
            <a:extLst>
              <a:ext uri="{FF2B5EF4-FFF2-40B4-BE49-F238E27FC236}">
                <a16:creationId xmlns:a16="http://schemas.microsoft.com/office/drawing/2014/main" id="{A0DE7C92-031F-6837-198E-3D340173AF68}"/>
              </a:ext>
            </a:extLst>
          </p:cNvPr>
          <p:cNvSpPr/>
          <p:nvPr/>
        </p:nvSpPr>
        <p:spPr>
          <a:xfrm>
            <a:off x="6326318" y="2199967"/>
            <a:ext cx="2637466" cy="657355"/>
          </a:xfrm>
          <a:prstGeom prst="rect">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20" rtlCol="0" anchor="b"/>
          <a:lstStyle/>
          <a:p>
            <a:pPr marL="0" marR="0" lvl="0" indent="0" algn="l" defTabSz="1219170" rtl="0" eaLnBrk="1" fontAlgn="auto" latinLnBrk="0" hangingPunct="1">
              <a:lnSpc>
                <a:spcPct val="95000"/>
              </a:lnSpc>
              <a:spcBef>
                <a:spcPts val="0"/>
              </a:spcBef>
              <a:spcAft>
                <a:spcPts val="0"/>
              </a:spcAft>
              <a:buClrTx/>
              <a:buSzTx/>
              <a:buFontTx/>
              <a:buNone/>
              <a:tabLst/>
              <a:defRPr/>
            </a:pPr>
            <a:r>
              <a:rPr kumimoji="0" lang="en-US" sz="16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CLEAN ENERGY </a:t>
            </a:r>
            <a:br>
              <a:rPr kumimoji="0" lang="en-US" sz="16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&amp; SUSTAINABILITY</a:t>
            </a:r>
          </a:p>
        </p:txBody>
      </p:sp>
      <p:sp>
        <p:nvSpPr>
          <p:cNvPr id="31" name="Rectangle 30">
            <a:extLst>
              <a:ext uri="{FF2B5EF4-FFF2-40B4-BE49-F238E27FC236}">
                <a16:creationId xmlns:a16="http://schemas.microsoft.com/office/drawing/2014/main" id="{E1FA091F-C05B-980B-28A3-8597458D301E}"/>
              </a:ext>
            </a:extLst>
          </p:cNvPr>
          <p:cNvSpPr/>
          <p:nvPr/>
        </p:nvSpPr>
        <p:spPr>
          <a:xfrm>
            <a:off x="6334892" y="2857322"/>
            <a:ext cx="2703869" cy="31488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20" tIns="121920" rIns="0" rtlCol="0" anchor="t"/>
          <a:lstStyle/>
          <a:p>
            <a:pPr marL="0" marR="0" lvl="0" indent="0" algn="l" defTabSz="1219170" rtl="0" eaLnBrk="1" fontAlgn="auto" latinLnBrk="0" hangingPunct="1">
              <a:lnSpc>
                <a:spcPct val="85000"/>
              </a:lnSpc>
              <a:spcBef>
                <a:spcPts val="0"/>
              </a:spcBef>
              <a:spcAft>
                <a:spcPts val="667"/>
              </a:spcAft>
              <a:buClrTx/>
              <a:buSzTx/>
              <a:buFontTx/>
              <a:buNone/>
              <a:tabLst/>
              <a:defRPr/>
            </a:pPr>
            <a:r>
              <a:rPr kumimoji="0" lang="en-US" sz="1500" b="1" i="0" u="none" strike="noStrike" kern="1200" cap="none" spc="0" normalizeH="0" baseline="0" noProof="0" dirty="0">
                <a:ln>
                  <a:noFill/>
                </a:ln>
                <a:solidFill>
                  <a:srgbClr val="47484A">
                    <a:lumMod val="50000"/>
                  </a:srgbClr>
                </a:solidFill>
                <a:effectLst/>
                <a:uLnTx/>
                <a:uFillTx/>
                <a:latin typeface="Arial"/>
                <a:ea typeface="+mn-ea"/>
                <a:cs typeface="+mn-cs"/>
              </a:rPr>
              <a:t>Discover materials and </a:t>
            </a:r>
            <a:br>
              <a:rPr kumimoji="0" lang="en-US" sz="1500" b="1" i="0" u="none" strike="noStrike" kern="1200" cap="none" spc="0" normalizeH="0" baseline="0" noProof="0" dirty="0">
                <a:ln>
                  <a:noFill/>
                </a:ln>
                <a:solidFill>
                  <a:srgbClr val="47484A">
                    <a:lumMod val="50000"/>
                  </a:srgbClr>
                </a:solidFill>
                <a:effectLst/>
                <a:uLnTx/>
                <a:uFillTx/>
                <a:latin typeface="Arial"/>
                <a:ea typeface="+mn-ea"/>
                <a:cs typeface="+mn-cs"/>
              </a:rPr>
            </a:br>
            <a:r>
              <a:rPr kumimoji="0" lang="en-US" sz="1500" b="1" i="0" u="none" strike="noStrike" kern="1200" cap="none" spc="0" normalizeH="0" baseline="0" noProof="0" dirty="0">
                <a:ln>
                  <a:noFill/>
                </a:ln>
                <a:solidFill>
                  <a:srgbClr val="47484A">
                    <a:lumMod val="50000"/>
                  </a:srgbClr>
                </a:solidFill>
                <a:effectLst/>
                <a:uLnTx/>
                <a:uFillTx/>
                <a:latin typeface="Arial"/>
                <a:ea typeface="+mn-ea"/>
                <a:cs typeface="+mn-cs"/>
              </a:rPr>
              <a:t>chemical processes to enable technologies to</a:t>
            </a:r>
            <a:br>
              <a:rPr kumimoji="0" lang="en-US" sz="1500" b="1" i="0" u="none" strike="noStrike" kern="1200" cap="none" spc="0" normalizeH="0" baseline="0" noProof="0" dirty="0">
                <a:ln>
                  <a:noFill/>
                </a:ln>
                <a:solidFill>
                  <a:srgbClr val="47484A">
                    <a:lumMod val="50000"/>
                  </a:srgbClr>
                </a:solidFill>
                <a:effectLst/>
                <a:uLnTx/>
                <a:uFillTx/>
                <a:latin typeface="Arial"/>
                <a:ea typeface="+mn-ea"/>
                <a:cs typeface="+mn-cs"/>
              </a:rPr>
            </a:br>
            <a:r>
              <a:rPr kumimoji="0" lang="en-US" sz="1500" b="1" i="0" u="none" strike="noStrike" kern="1200" cap="none" spc="0" normalizeH="0" baseline="0" noProof="0" dirty="0">
                <a:ln>
                  <a:noFill/>
                </a:ln>
                <a:solidFill>
                  <a:srgbClr val="47484A">
                    <a:lumMod val="50000"/>
                  </a:srgbClr>
                </a:solidFill>
                <a:effectLst/>
                <a:uLnTx/>
                <a:uFillTx/>
                <a:latin typeface="Arial"/>
                <a:ea typeface="+mn-ea"/>
                <a:cs typeface="+mn-cs"/>
              </a:rPr>
              <a:t>limit use of fossil fuels </a:t>
            </a:r>
            <a:br>
              <a:rPr kumimoji="0" lang="en-US" sz="1500" b="1" i="0" u="none" strike="noStrike" kern="1200" cap="none" spc="0" normalizeH="0" baseline="0" noProof="0" dirty="0">
                <a:ln>
                  <a:noFill/>
                </a:ln>
                <a:solidFill>
                  <a:srgbClr val="47484A">
                    <a:lumMod val="50000"/>
                  </a:srgbClr>
                </a:solidFill>
                <a:effectLst/>
                <a:uLnTx/>
                <a:uFillTx/>
                <a:latin typeface="Arial"/>
                <a:ea typeface="+mn-ea"/>
                <a:cs typeface="+mn-cs"/>
              </a:rPr>
            </a:br>
            <a:r>
              <a:rPr kumimoji="0" lang="en-US" sz="1500" b="1" i="0" u="none" strike="noStrike" kern="1200" cap="none" spc="0" normalizeH="0" baseline="0" noProof="0" dirty="0">
                <a:ln>
                  <a:noFill/>
                </a:ln>
                <a:solidFill>
                  <a:srgbClr val="47484A">
                    <a:lumMod val="50000"/>
                  </a:srgbClr>
                </a:solidFill>
                <a:effectLst/>
                <a:uLnTx/>
                <a:uFillTx/>
                <a:latin typeface="Arial"/>
                <a:ea typeface="+mn-ea"/>
                <a:cs typeface="+mn-cs"/>
              </a:rPr>
              <a:t>and manage waste and </a:t>
            </a:r>
            <a:br>
              <a:rPr kumimoji="0" lang="en-US" sz="1500" b="1" i="0" u="none" strike="noStrike" kern="1200" cap="none" spc="0" normalizeH="0" baseline="0" noProof="0" dirty="0">
                <a:ln>
                  <a:noFill/>
                </a:ln>
                <a:solidFill>
                  <a:srgbClr val="47484A">
                    <a:lumMod val="50000"/>
                  </a:srgbClr>
                </a:solidFill>
                <a:effectLst/>
                <a:uLnTx/>
                <a:uFillTx/>
                <a:latin typeface="Arial"/>
                <a:ea typeface="+mn-ea"/>
                <a:cs typeface="+mn-cs"/>
              </a:rPr>
            </a:br>
            <a:r>
              <a:rPr kumimoji="0" lang="en-US" sz="1500" b="1" i="0" u="none" strike="noStrike" kern="1200" cap="none" spc="0" normalizeH="0" baseline="0" noProof="0" dirty="0">
                <a:ln>
                  <a:noFill/>
                </a:ln>
                <a:solidFill>
                  <a:srgbClr val="47484A">
                    <a:lumMod val="50000"/>
                  </a:srgbClr>
                </a:solidFill>
                <a:effectLst/>
                <a:uLnTx/>
                <a:uFillTx/>
                <a:latin typeface="Arial"/>
                <a:ea typeface="+mn-ea"/>
                <a:cs typeface="+mn-cs"/>
              </a:rPr>
              <a:t>CO</a:t>
            </a:r>
            <a:r>
              <a:rPr kumimoji="0" lang="en-US" sz="1500" b="1" i="0" u="none" strike="noStrike" kern="1200" cap="none" spc="0" normalizeH="0" baseline="-25000" noProof="0" dirty="0">
                <a:ln>
                  <a:noFill/>
                </a:ln>
                <a:solidFill>
                  <a:srgbClr val="47484A">
                    <a:lumMod val="50000"/>
                  </a:srgbClr>
                </a:solidFill>
                <a:effectLst/>
                <a:uLnTx/>
                <a:uFillTx/>
                <a:latin typeface="Arial"/>
                <a:ea typeface="+mn-ea"/>
                <a:cs typeface="+mn-cs"/>
              </a:rPr>
              <a:t>2</a:t>
            </a:r>
            <a:r>
              <a:rPr kumimoji="0" lang="en-US" sz="1500" b="1" i="0" u="none" strike="noStrike" kern="1200" cap="none" spc="0" normalizeH="0" baseline="0" noProof="0" dirty="0">
                <a:ln>
                  <a:noFill/>
                </a:ln>
                <a:solidFill>
                  <a:srgbClr val="47484A">
                    <a:lumMod val="50000"/>
                  </a:srgbClr>
                </a:solidFill>
                <a:effectLst/>
                <a:uLnTx/>
                <a:uFillTx/>
                <a:latin typeface="Arial"/>
                <a:ea typeface="+mn-ea"/>
                <a:cs typeface="+mn-cs"/>
              </a:rPr>
              <a:t> in the environment</a:t>
            </a:r>
          </a:p>
          <a:p>
            <a:pPr marL="158747" marR="0" lvl="0" indent="-158747" algn="l" defTabSz="1219170" rtl="0" eaLnBrk="1" fontAlgn="auto" latinLnBrk="0" hangingPunct="1">
              <a:lnSpc>
                <a:spcPct val="95000"/>
              </a:lnSpc>
              <a:spcBef>
                <a:spcPts val="400"/>
              </a:spcBef>
              <a:spcAft>
                <a:spcPts val="0"/>
              </a:spcAft>
              <a:buClrTx/>
              <a:buSzTx/>
              <a:buFont typeface="Wingdings" panose="05000000000000000000" pitchFamily="2" charset="2"/>
              <a:buChar char="§"/>
              <a:tabLst/>
              <a:defRPr/>
            </a:pPr>
            <a: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Decarbonization</a:t>
            </a:r>
          </a:p>
          <a:p>
            <a:pPr marL="309026" marR="0" lvl="2" indent="-160863" algn="l" defTabSz="1219170" rtl="0" eaLnBrk="1" fontAlgn="auto" latinLnBrk="0" hangingPunct="1">
              <a:lnSpc>
                <a:spcPct val="95000"/>
              </a:lnSpc>
              <a:spcBef>
                <a:spcPts val="0"/>
              </a:spcBef>
              <a:spcAft>
                <a:spcPts val="0"/>
              </a:spcAft>
              <a:buClrTx/>
              <a:buSzTx/>
              <a:buFont typeface="System Font Regular"/>
              <a:buChar char="–"/>
              <a:tabLst/>
              <a:defRPr/>
            </a:pPr>
            <a: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Electrification of transport</a:t>
            </a:r>
          </a:p>
          <a:p>
            <a:pPr marL="309026" marR="0" lvl="2" indent="-160863" algn="l" defTabSz="1219170" rtl="0" eaLnBrk="1" fontAlgn="auto" latinLnBrk="0" hangingPunct="1">
              <a:lnSpc>
                <a:spcPct val="95000"/>
              </a:lnSpc>
              <a:spcBef>
                <a:spcPts val="0"/>
              </a:spcBef>
              <a:spcAft>
                <a:spcPts val="0"/>
              </a:spcAft>
              <a:buClrTx/>
              <a:buSzTx/>
              <a:buFont typeface="System Font Regular"/>
              <a:buChar char="–"/>
              <a:tabLst/>
              <a:defRPr/>
            </a:pPr>
            <a: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Industrial emissions</a:t>
            </a:r>
          </a:p>
          <a:p>
            <a:pPr marL="309026" marR="0" lvl="2" indent="-160863" algn="l" defTabSz="1219170" rtl="0" eaLnBrk="1" fontAlgn="auto" latinLnBrk="0" hangingPunct="1">
              <a:lnSpc>
                <a:spcPct val="95000"/>
              </a:lnSpc>
              <a:spcBef>
                <a:spcPts val="0"/>
              </a:spcBef>
              <a:spcAft>
                <a:spcPts val="0"/>
              </a:spcAft>
              <a:buClrTx/>
              <a:buSzTx/>
              <a:buFont typeface="System Font Regular"/>
              <a:buChar char="–"/>
              <a:tabLst/>
              <a:defRPr/>
            </a:pPr>
            <a: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Stationary storage</a:t>
            </a:r>
          </a:p>
          <a:p>
            <a:pPr marL="158747" marR="0" lvl="0" indent="-158747" algn="l" defTabSz="1219170" rtl="0" eaLnBrk="1" fontAlgn="auto" latinLnBrk="0" hangingPunct="1">
              <a:lnSpc>
                <a:spcPct val="95000"/>
              </a:lnSpc>
              <a:spcBef>
                <a:spcPts val="800"/>
              </a:spcBef>
              <a:spcAft>
                <a:spcPts val="0"/>
              </a:spcAft>
              <a:buClrTx/>
              <a:buSzTx/>
              <a:buFont typeface="Wingdings" panose="05000000000000000000" pitchFamily="2" charset="2"/>
              <a:buChar char="§"/>
              <a:tabLst/>
              <a:defRPr/>
            </a:pPr>
            <a: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Circular economy</a:t>
            </a:r>
          </a:p>
          <a:p>
            <a:pPr marL="309026" marR="0" lvl="2" indent="-160863" algn="l" defTabSz="1219170" rtl="0" eaLnBrk="1" fontAlgn="auto" latinLnBrk="0" hangingPunct="1">
              <a:lnSpc>
                <a:spcPct val="95000"/>
              </a:lnSpc>
              <a:spcBef>
                <a:spcPts val="0"/>
              </a:spcBef>
              <a:spcAft>
                <a:spcPts val="0"/>
              </a:spcAft>
              <a:buClrTx/>
              <a:buSzTx/>
              <a:buFont typeface="System Font Regular"/>
              <a:buChar char="–"/>
              <a:tabLst/>
              <a:defRPr/>
            </a:pPr>
            <a: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Sustainable polymers/</a:t>
            </a:r>
            <a:b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recycling of plastics</a:t>
            </a:r>
          </a:p>
          <a:p>
            <a:pPr marL="309026" marR="0" lvl="2" indent="-160863" algn="l" defTabSz="1219170" rtl="0" eaLnBrk="1" fontAlgn="auto" latinLnBrk="0" hangingPunct="1">
              <a:lnSpc>
                <a:spcPct val="95000"/>
              </a:lnSpc>
              <a:spcBef>
                <a:spcPts val="0"/>
              </a:spcBef>
              <a:spcAft>
                <a:spcPts val="0"/>
              </a:spcAft>
              <a:buClrTx/>
              <a:buSzTx/>
              <a:buFont typeface="System Font Regular"/>
              <a:buChar char="–"/>
              <a:tabLst/>
              <a:defRPr/>
            </a:pPr>
            <a: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Waste recovery and reuse</a:t>
            </a:r>
          </a:p>
          <a:p>
            <a:pPr marL="309026" marR="0" lvl="2" indent="-160863" algn="l" defTabSz="1219170" rtl="0" eaLnBrk="1" fontAlgn="auto" latinLnBrk="0" hangingPunct="1">
              <a:lnSpc>
                <a:spcPct val="95000"/>
              </a:lnSpc>
              <a:spcBef>
                <a:spcPts val="0"/>
              </a:spcBef>
              <a:spcAft>
                <a:spcPts val="0"/>
              </a:spcAft>
              <a:buClrTx/>
              <a:buSzTx/>
              <a:buFont typeface="System Font Regular"/>
              <a:buChar char="–"/>
              <a:tabLst/>
              <a:defRPr/>
            </a:pPr>
            <a:r>
              <a:rPr kumimoji="0" lang="en-US" sz="1270" b="0" i="0" u="none" strike="noStrike" kern="1200" cap="none" spc="-2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Carbon capture of CO</a:t>
            </a:r>
            <a:r>
              <a:rPr kumimoji="0" lang="en-US" sz="1270" b="0" i="0" u="none" strike="noStrike" kern="1200" cap="none" spc="-20" normalizeH="0" baseline="-2500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2</a:t>
            </a:r>
            <a:r>
              <a:rPr kumimoji="0" lang="en-US" sz="1270" b="0" i="0" u="none" strike="noStrike" kern="1200" cap="none" spc="-2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 </a:t>
            </a:r>
            <a:br>
              <a:rPr kumimoji="0" lang="en-US" sz="1270" b="0" i="0" u="none" strike="noStrike" kern="1200" cap="none" spc="-2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70" b="0" i="0" u="none" strike="noStrike" kern="1200" cap="none" spc="-2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and conversion into </a:t>
            </a:r>
            <a:br>
              <a:rPr kumimoji="0" lang="en-US" sz="1270" b="0" i="0" u="none" strike="noStrike" kern="1200" cap="none" spc="-2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70" b="0" i="0" u="none" strike="noStrike" kern="1200" cap="none" spc="-2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value-added products</a:t>
            </a:r>
          </a:p>
        </p:txBody>
      </p:sp>
      <p:sp>
        <p:nvSpPr>
          <p:cNvPr id="3" name="Title 2">
            <a:extLst>
              <a:ext uri="{FF2B5EF4-FFF2-40B4-BE49-F238E27FC236}">
                <a16:creationId xmlns:a16="http://schemas.microsoft.com/office/drawing/2014/main" id="{1E7B4EC5-2FC7-3376-3C04-078AE33114F2}"/>
              </a:ext>
            </a:extLst>
          </p:cNvPr>
          <p:cNvSpPr>
            <a:spLocks noGrp="1"/>
          </p:cNvSpPr>
          <p:nvPr>
            <p:ph type="title"/>
          </p:nvPr>
        </p:nvSpPr>
        <p:spPr/>
        <p:txBody>
          <a:bodyPr/>
          <a:lstStyle/>
          <a:p>
            <a:r>
              <a:rPr lang="en-US" dirty="0"/>
              <a:t>Our strategic initiatives </a:t>
            </a:r>
            <a:br>
              <a:rPr lang="en-US" dirty="0"/>
            </a:br>
            <a:r>
              <a:rPr lang="en-US" dirty="0"/>
              <a:t>drive discovery &amp; innovation</a:t>
            </a:r>
          </a:p>
        </p:txBody>
      </p:sp>
      <p:grpSp>
        <p:nvGrpSpPr>
          <p:cNvPr id="7" name="Group 6">
            <a:extLst>
              <a:ext uri="{FF2B5EF4-FFF2-40B4-BE49-F238E27FC236}">
                <a16:creationId xmlns:a16="http://schemas.microsoft.com/office/drawing/2014/main" id="{09BEFFA4-95BD-BFE3-E21B-6ED86F934A60}"/>
              </a:ext>
            </a:extLst>
          </p:cNvPr>
          <p:cNvGrpSpPr/>
          <p:nvPr/>
        </p:nvGrpSpPr>
        <p:grpSpPr>
          <a:xfrm>
            <a:off x="3367216" y="1637382"/>
            <a:ext cx="5691282" cy="4730079"/>
            <a:chOff x="3367216" y="1637383"/>
            <a:chExt cx="5691282" cy="4368800"/>
          </a:xfrm>
        </p:grpSpPr>
        <p:cxnSp>
          <p:nvCxnSpPr>
            <p:cNvPr id="8" name="Straight Connector 7">
              <a:extLst>
                <a:ext uri="{FF2B5EF4-FFF2-40B4-BE49-F238E27FC236}">
                  <a16:creationId xmlns:a16="http://schemas.microsoft.com/office/drawing/2014/main" id="{C3DE6A82-5BC7-E333-3E6F-C9A4E63E8314}"/>
                </a:ext>
              </a:extLst>
            </p:cNvPr>
            <p:cNvCxnSpPr/>
            <p:nvPr/>
          </p:nvCxnSpPr>
          <p:spPr>
            <a:xfrm>
              <a:off x="3367216" y="1637383"/>
              <a:ext cx="0" cy="43688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09D1700-C267-2A25-CBC8-D35D60C83AFC}"/>
                </a:ext>
              </a:extLst>
            </p:cNvPr>
            <p:cNvCxnSpPr/>
            <p:nvPr/>
          </p:nvCxnSpPr>
          <p:spPr>
            <a:xfrm>
              <a:off x="6216147" y="1637383"/>
              <a:ext cx="0" cy="43688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816E27D-E00E-4765-EFC0-B4D03E6CE05B}"/>
                </a:ext>
              </a:extLst>
            </p:cNvPr>
            <p:cNvCxnSpPr/>
            <p:nvPr/>
          </p:nvCxnSpPr>
          <p:spPr>
            <a:xfrm>
              <a:off x="9058498" y="1637383"/>
              <a:ext cx="0" cy="43688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2" name="Picture 1">
            <a:extLst>
              <a:ext uri="{FF2B5EF4-FFF2-40B4-BE49-F238E27FC236}">
                <a16:creationId xmlns:a16="http://schemas.microsoft.com/office/drawing/2014/main" id="{EBC9A022-5B40-18C8-B353-EC1A6B9A9D75}"/>
              </a:ext>
            </a:extLst>
          </p:cNvPr>
          <p:cNvPicPr>
            <a:picLocks/>
          </p:cNvPicPr>
          <p:nvPr/>
        </p:nvPicPr>
        <p:blipFill>
          <a:blip r:embed="rId6" cstate="print">
            <a:extLst>
              <a:ext uri="{28A0092B-C50C-407E-A947-70E740481C1C}">
                <a14:useLocalDpi xmlns:a14="http://schemas.microsoft.com/office/drawing/2010/main"/>
              </a:ext>
            </a:extLst>
          </a:blip>
          <a:srcRect t="8885" b="8885"/>
          <a:stretch/>
        </p:blipFill>
        <p:spPr>
          <a:xfrm>
            <a:off x="3473410" y="1637384"/>
            <a:ext cx="2637466" cy="1219939"/>
          </a:xfrm>
          <a:prstGeom prst="rect">
            <a:avLst/>
          </a:prstGeom>
        </p:spPr>
      </p:pic>
      <p:sp>
        <p:nvSpPr>
          <p:cNvPr id="4" name="Rectangle 3">
            <a:extLst>
              <a:ext uri="{FF2B5EF4-FFF2-40B4-BE49-F238E27FC236}">
                <a16:creationId xmlns:a16="http://schemas.microsoft.com/office/drawing/2014/main" id="{DBC34677-C5E3-022D-E438-FD4F341A1330}"/>
              </a:ext>
            </a:extLst>
          </p:cNvPr>
          <p:cNvSpPr/>
          <p:nvPr/>
        </p:nvSpPr>
        <p:spPr>
          <a:xfrm>
            <a:off x="3473410" y="2857322"/>
            <a:ext cx="2643473" cy="31488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20" tIns="121920" rIns="0" rtlCol="0" anchor="t"/>
          <a:lstStyle/>
          <a:p>
            <a:pPr marL="0" marR="0" lvl="0" indent="0" algn="l" defTabSz="1219170" rtl="0" eaLnBrk="1" fontAlgn="auto" latinLnBrk="0" hangingPunct="1">
              <a:lnSpc>
                <a:spcPct val="90000"/>
              </a:lnSpc>
              <a:spcBef>
                <a:spcPts val="0"/>
              </a:spcBef>
              <a:spcAft>
                <a:spcPts val="667"/>
              </a:spcAft>
              <a:buClrTx/>
              <a:buSzTx/>
              <a:buFontTx/>
              <a:buNone/>
              <a:tabLst/>
              <a:defRPr/>
            </a:pPr>
            <a:r>
              <a:rPr kumimoji="0" lang="en-US" sz="1500" b="1" i="0" u="none" strike="noStrike" kern="1200" cap="none" spc="-20" normalizeH="0" noProof="0" dirty="0">
                <a:ln>
                  <a:noFill/>
                </a:ln>
                <a:solidFill>
                  <a:srgbClr val="47484A">
                    <a:lumMod val="50000"/>
                  </a:srgbClr>
                </a:solidFill>
                <a:effectLst/>
                <a:uLnTx/>
                <a:uFillTx/>
                <a:latin typeface="Arial"/>
                <a:ea typeface="+mn-ea"/>
                <a:cs typeface="+mn-cs"/>
              </a:rPr>
              <a:t>Revolutionize the practice </a:t>
            </a:r>
            <a:br>
              <a:rPr kumimoji="0" lang="en-US" sz="1500" b="1" i="0" u="none" strike="noStrike" kern="1200" cap="none" spc="-20" normalizeH="0" noProof="0" dirty="0">
                <a:ln>
                  <a:noFill/>
                </a:ln>
                <a:solidFill>
                  <a:srgbClr val="47484A">
                    <a:lumMod val="50000"/>
                  </a:srgbClr>
                </a:solidFill>
                <a:effectLst/>
                <a:uLnTx/>
                <a:uFillTx/>
                <a:latin typeface="Arial"/>
                <a:ea typeface="+mn-ea"/>
                <a:cs typeface="+mn-cs"/>
              </a:rPr>
            </a:br>
            <a:r>
              <a:rPr kumimoji="0" lang="en-US" sz="1500" b="1" i="0" u="none" strike="noStrike" kern="1200" cap="none" spc="-20" normalizeH="0" noProof="0" dirty="0">
                <a:ln>
                  <a:noFill/>
                </a:ln>
                <a:solidFill>
                  <a:srgbClr val="47484A">
                    <a:lumMod val="50000"/>
                  </a:srgbClr>
                </a:solidFill>
                <a:effectLst/>
                <a:uLnTx/>
                <a:uFillTx/>
                <a:latin typeface="Arial"/>
                <a:ea typeface="+mn-ea"/>
                <a:cs typeface="+mn-cs"/>
              </a:rPr>
              <a:t>of experimental science </a:t>
            </a:r>
            <a:br>
              <a:rPr kumimoji="0" lang="en-US" sz="1500" b="1" i="0" u="none" strike="noStrike" kern="1200" cap="none" spc="-20" normalizeH="0" noProof="0" dirty="0">
                <a:ln>
                  <a:noFill/>
                </a:ln>
                <a:solidFill>
                  <a:srgbClr val="47484A">
                    <a:lumMod val="50000"/>
                  </a:srgbClr>
                </a:solidFill>
                <a:effectLst/>
                <a:uLnTx/>
                <a:uFillTx/>
                <a:latin typeface="Arial"/>
                <a:ea typeface="+mn-ea"/>
                <a:cs typeface="+mn-cs"/>
              </a:rPr>
            </a:br>
            <a:r>
              <a:rPr kumimoji="0" lang="en-US" sz="1500" b="1" i="0" u="none" strike="noStrike" kern="1200" cap="none" spc="-20" normalizeH="0" noProof="0" dirty="0">
                <a:ln>
                  <a:noFill/>
                </a:ln>
                <a:solidFill>
                  <a:srgbClr val="47484A">
                    <a:lumMod val="50000"/>
                  </a:srgbClr>
                </a:solidFill>
                <a:effectLst/>
                <a:uLnTx/>
                <a:uFillTx/>
                <a:latin typeface="Arial"/>
                <a:ea typeface="+mn-ea"/>
                <a:cs typeface="+mn-cs"/>
              </a:rPr>
              <a:t>through the combined power of AI and robotics</a:t>
            </a:r>
          </a:p>
          <a:p>
            <a:pPr marL="158747" marR="0" lvl="0" indent="-158747" algn="l" defTabSz="1219170" rtl="0" eaLnBrk="1" fontAlgn="auto" latinLnBrk="0" hangingPunct="1">
              <a:lnSpc>
                <a:spcPct val="95000"/>
              </a:lnSpc>
              <a:spcBef>
                <a:spcPts val="400"/>
              </a:spcBef>
              <a:spcAft>
                <a:spcPts val="0"/>
              </a:spcAft>
              <a:buClrTx/>
              <a:buSzTx/>
              <a:buFont typeface="Wingdings" panose="05000000000000000000" pitchFamily="2" charset="2"/>
              <a:buChar char="§"/>
              <a:tabLst/>
              <a:defRPr/>
            </a:pP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Demonstrate a generalized, </a:t>
            </a:r>
            <a:b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AI-driven, closed-loop autonomous discovery </a:t>
            </a:r>
            <a:b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platform that can be used </a:t>
            </a:r>
            <a:b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across biology, chemistry </a:t>
            </a:r>
            <a:b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and materials science</a:t>
            </a:r>
          </a:p>
          <a:p>
            <a:pPr marL="158747" marR="0" lvl="0" indent="-158747" algn="l" defTabSz="1219170" rtl="0" eaLnBrk="1" fontAlgn="auto" latinLnBrk="0" hangingPunct="1">
              <a:lnSpc>
                <a:spcPct val="95000"/>
              </a:lnSpc>
              <a:spcBef>
                <a:spcPts val="800"/>
              </a:spcBef>
              <a:spcAft>
                <a:spcPts val="0"/>
              </a:spcAft>
              <a:buClrTx/>
              <a:buSzTx/>
              <a:buFont typeface="Wingdings" panose="05000000000000000000" pitchFamily="2" charset="2"/>
              <a:buChar char="§"/>
              <a:tabLst/>
              <a:defRPr/>
            </a:pP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Frame a disruptive concept </a:t>
            </a:r>
            <a:b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for a user facility that would </a:t>
            </a:r>
            <a:b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democratize researchers’ </a:t>
            </a:r>
            <a:b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access to automated discovery</a:t>
            </a:r>
          </a:p>
        </p:txBody>
      </p:sp>
      <p:sp>
        <p:nvSpPr>
          <p:cNvPr id="5" name="Rectangle 4">
            <a:extLst>
              <a:ext uri="{FF2B5EF4-FFF2-40B4-BE49-F238E27FC236}">
                <a16:creationId xmlns:a16="http://schemas.microsoft.com/office/drawing/2014/main" id="{3BD735F8-7ED6-A0BA-BF5C-D8594937D091}"/>
              </a:ext>
            </a:extLst>
          </p:cNvPr>
          <p:cNvSpPr/>
          <p:nvPr/>
        </p:nvSpPr>
        <p:spPr>
          <a:xfrm>
            <a:off x="3473410" y="2199967"/>
            <a:ext cx="2643476" cy="657355"/>
          </a:xfrm>
          <a:prstGeom prst="rect">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20" rtlCol="0" anchor="b"/>
          <a:lstStyle/>
          <a:p>
            <a:pPr marL="0" marR="0" lvl="0" indent="0" algn="l" defTabSz="1219170" rtl="0" eaLnBrk="1" fontAlgn="auto" latinLnBrk="0" hangingPunct="1">
              <a:lnSpc>
                <a:spcPct val="95000"/>
              </a:lnSpc>
              <a:spcBef>
                <a:spcPts val="0"/>
              </a:spcBef>
              <a:spcAft>
                <a:spcPts val="0"/>
              </a:spcAft>
              <a:buClrTx/>
              <a:buSzTx/>
              <a:buFontTx/>
              <a:buNone/>
              <a:tabLst/>
              <a:defRPr/>
            </a:pPr>
            <a:r>
              <a:rPr kumimoji="0" lang="en-US" sz="16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AUTONOMOUS </a:t>
            </a:r>
            <a:br>
              <a:rPr kumimoji="0" lang="en-US" sz="16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DISCOVERY</a:t>
            </a:r>
          </a:p>
        </p:txBody>
      </p:sp>
      <p:sp>
        <p:nvSpPr>
          <p:cNvPr id="6" name="Rectangle 5">
            <a:extLst>
              <a:ext uri="{FF2B5EF4-FFF2-40B4-BE49-F238E27FC236}">
                <a16:creationId xmlns:a16="http://schemas.microsoft.com/office/drawing/2014/main" id="{A1862664-CED5-7B78-D455-0DC12932AED7}"/>
              </a:ext>
            </a:extLst>
          </p:cNvPr>
          <p:cNvSpPr/>
          <p:nvPr/>
        </p:nvSpPr>
        <p:spPr>
          <a:xfrm>
            <a:off x="628454" y="2199967"/>
            <a:ext cx="2637465" cy="657355"/>
          </a:xfrm>
          <a:prstGeom prst="rect">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20" rIns="0" rtlCol="0" anchor="b"/>
          <a:lstStyle/>
          <a:p>
            <a:pPr defTabSz="1219170">
              <a:lnSpc>
                <a:spcPct val="95000"/>
              </a:lnSpc>
            </a:pPr>
            <a:r>
              <a:rPr lang="en-US" sz="1650" b="1" spc="-10" dirty="0">
                <a:solidFill>
                  <a:srgbClr val="FFFFFF"/>
                </a:solidFill>
                <a:latin typeface="Arial" panose="020B0604020202020204" pitchFamily="34" charset="0"/>
                <a:cs typeface="Arial" panose="020B0604020202020204" pitchFamily="34" charset="0"/>
              </a:rPr>
              <a:t>AI FOR </a:t>
            </a:r>
            <a:br>
              <a:rPr lang="en-US" sz="1650" b="1" spc="-10" dirty="0">
                <a:solidFill>
                  <a:srgbClr val="FFFFFF"/>
                </a:solidFill>
                <a:latin typeface="Arial" panose="020B0604020202020204" pitchFamily="34" charset="0"/>
                <a:cs typeface="Arial" panose="020B0604020202020204" pitchFamily="34" charset="0"/>
              </a:rPr>
            </a:br>
            <a:r>
              <a:rPr lang="en-US" sz="1650" b="1" spc="-10" dirty="0">
                <a:solidFill>
                  <a:srgbClr val="FFFFFF"/>
                </a:solidFill>
                <a:latin typeface="Arial" panose="020B0604020202020204" pitchFamily="34" charset="0"/>
                <a:cs typeface="Arial" panose="020B0604020202020204" pitchFamily="34" charset="0"/>
              </a:rPr>
              <a:t>SCIENCE</a:t>
            </a:r>
          </a:p>
        </p:txBody>
      </p:sp>
      <p:sp>
        <p:nvSpPr>
          <p:cNvPr id="11" name="Rectangle 10">
            <a:extLst>
              <a:ext uri="{FF2B5EF4-FFF2-40B4-BE49-F238E27FC236}">
                <a16:creationId xmlns:a16="http://schemas.microsoft.com/office/drawing/2014/main" id="{2D1A5653-A36E-29AD-0500-D8AE5C5FC4BB}"/>
              </a:ext>
            </a:extLst>
          </p:cNvPr>
          <p:cNvSpPr/>
          <p:nvPr/>
        </p:nvSpPr>
        <p:spPr>
          <a:xfrm>
            <a:off x="628454" y="2857322"/>
            <a:ext cx="2622496" cy="31488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20" tIns="121920" rIns="0" rtlCol="0" anchor="t"/>
          <a:lstStyle/>
          <a:p>
            <a:pPr defTabSz="1219170">
              <a:lnSpc>
                <a:spcPct val="90000"/>
              </a:lnSpc>
              <a:spcAft>
                <a:spcPts val="667"/>
              </a:spcAft>
            </a:pPr>
            <a:r>
              <a:rPr kumimoji="0" lang="en-US" sz="1500" b="1" i="0" u="none" strike="noStrike" kern="1200" cap="none" spc="-20" normalizeH="0" noProof="0" dirty="0">
                <a:ln>
                  <a:noFill/>
                </a:ln>
                <a:solidFill>
                  <a:srgbClr val="47484A">
                    <a:lumMod val="50000"/>
                  </a:srgbClr>
                </a:solidFill>
                <a:effectLst/>
                <a:uLnTx/>
                <a:uFillTx/>
                <a:latin typeface="Arial"/>
                <a:ea typeface="+mn-ea"/>
                <a:cs typeface="+mn-cs"/>
              </a:rPr>
              <a:t>Creating an AI framework</a:t>
            </a:r>
            <a:br>
              <a:rPr kumimoji="0" lang="en-US" sz="1500" b="1" i="0" u="none" strike="noStrike" kern="1200" cap="none" spc="-20" normalizeH="0" noProof="0" dirty="0">
                <a:ln>
                  <a:noFill/>
                </a:ln>
                <a:solidFill>
                  <a:srgbClr val="47484A">
                    <a:lumMod val="50000"/>
                  </a:srgbClr>
                </a:solidFill>
                <a:effectLst/>
                <a:uLnTx/>
                <a:uFillTx/>
                <a:latin typeface="Arial"/>
                <a:ea typeface="+mn-ea"/>
                <a:cs typeface="+mn-cs"/>
              </a:rPr>
            </a:br>
            <a:r>
              <a:rPr kumimoji="0" lang="en-US" sz="1500" b="1" i="0" u="none" strike="noStrike" kern="1200" cap="none" spc="-20" normalizeH="0" noProof="0" dirty="0">
                <a:ln>
                  <a:noFill/>
                </a:ln>
                <a:solidFill>
                  <a:srgbClr val="47484A">
                    <a:lumMod val="50000"/>
                  </a:srgbClr>
                </a:solidFill>
                <a:effectLst/>
                <a:uLnTx/>
                <a:uFillTx/>
                <a:latin typeface="Arial"/>
                <a:ea typeface="+mn-ea"/>
                <a:cs typeface="+mn-cs"/>
              </a:rPr>
              <a:t>to dramatically expand the classes of computational problems researchers</a:t>
            </a:r>
            <a:br>
              <a:rPr kumimoji="0" lang="en-US" sz="1500" b="1" i="0" u="none" strike="noStrike" kern="1200" cap="none" spc="-20" normalizeH="0" noProof="0" dirty="0">
                <a:ln>
                  <a:noFill/>
                </a:ln>
                <a:solidFill>
                  <a:srgbClr val="47484A">
                    <a:lumMod val="50000"/>
                  </a:srgbClr>
                </a:solidFill>
                <a:effectLst/>
                <a:uLnTx/>
                <a:uFillTx/>
                <a:latin typeface="Arial"/>
                <a:ea typeface="+mn-ea"/>
                <a:cs typeface="+mn-cs"/>
              </a:rPr>
            </a:br>
            <a:r>
              <a:rPr kumimoji="0" lang="en-US" sz="1500" b="1" i="0" u="none" strike="noStrike" kern="1200" cap="none" spc="-20" normalizeH="0" noProof="0" dirty="0">
                <a:ln>
                  <a:noFill/>
                </a:ln>
                <a:solidFill>
                  <a:srgbClr val="47484A">
                    <a:lumMod val="50000"/>
                  </a:srgbClr>
                </a:solidFill>
                <a:effectLst/>
                <a:uLnTx/>
                <a:uFillTx/>
                <a:latin typeface="Arial"/>
                <a:ea typeface="+mn-ea"/>
                <a:cs typeface="+mn-cs"/>
              </a:rPr>
              <a:t>can pursue</a:t>
            </a:r>
          </a:p>
          <a:p>
            <a:pPr marL="158747" indent="-158747" defTabSz="1219170">
              <a:lnSpc>
                <a:spcPct val="95000"/>
              </a:lnSpc>
              <a:spcBef>
                <a:spcPts val="400"/>
              </a:spcBef>
              <a:buFont typeface="Wingdings" panose="05000000000000000000" pitchFamily="2" charset="2"/>
              <a:buChar char="§"/>
              <a:defRPr/>
            </a:pPr>
            <a:r>
              <a:rPr lang="en-US" sz="1267" dirty="0">
                <a:solidFill>
                  <a:srgbClr val="47484A">
                    <a:lumMod val="50000"/>
                  </a:srgbClr>
                </a:solidFill>
                <a:latin typeface="Arial" panose="020B0604020202020204" pitchFamily="34" charset="0"/>
                <a:cs typeface="Arial" panose="020B0604020202020204" pitchFamily="34" charset="0"/>
              </a:rPr>
              <a:t>Build a world-leading AI capability to dramatically expand the classes of problems that researchers can pursue and accelerate solutions</a:t>
            </a:r>
          </a:p>
          <a:p>
            <a:pPr marL="158747" indent="-158747" defTabSz="1219170">
              <a:lnSpc>
                <a:spcPct val="95000"/>
              </a:lnSpc>
              <a:spcBef>
                <a:spcPts val="800"/>
              </a:spcBef>
              <a:buFont typeface="Wingdings" panose="05000000000000000000" pitchFamily="2" charset="2"/>
              <a:buChar char="§"/>
              <a:defRPr/>
            </a:pPr>
            <a:r>
              <a:rPr lang="en-US" sz="1267" dirty="0">
                <a:solidFill>
                  <a:srgbClr val="47484A">
                    <a:lumMod val="50000"/>
                  </a:srgbClr>
                </a:solidFill>
                <a:latin typeface="Arial" panose="020B0604020202020204" pitchFamily="34" charset="0"/>
                <a:cs typeface="Arial" panose="020B0604020202020204" pitchFamily="34" charset="0"/>
              </a:rPr>
              <a:t>Create a framework to integrate data-driven models with theory, experiment and traditional modeling and simulation</a:t>
            </a:r>
          </a:p>
        </p:txBody>
      </p:sp>
    </p:spTree>
    <p:extLst>
      <p:ext uri="{BB962C8B-B14F-4D97-AF65-F5344CB8AC3E}">
        <p14:creationId xmlns:p14="http://schemas.microsoft.com/office/powerpoint/2010/main" val="1155632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B4EAF14-627C-961B-6FFF-B425DE27EFB8}"/>
              </a:ext>
            </a:extLst>
          </p:cNvPr>
          <p:cNvPicPr>
            <a:picLocks noChangeAspect="1"/>
          </p:cNvPicPr>
          <p:nvPr/>
        </p:nvPicPr>
        <p:blipFill>
          <a:blip r:embed="rId3" cstate="print">
            <a:extLst>
              <a:ext uri="{28A0092B-C50C-407E-A947-70E740481C1C}">
                <a14:useLocalDpi xmlns:a14="http://schemas.microsoft.com/office/drawing/2010/main"/>
              </a:ext>
            </a:extLst>
          </a:blip>
          <a:srcRect t="19204" b="19204"/>
          <a:stretch/>
        </p:blipFill>
        <p:spPr>
          <a:xfrm>
            <a:off x="4425632" y="1854200"/>
            <a:ext cx="3521152" cy="1219939"/>
          </a:xfrm>
          <a:prstGeom prst="rect">
            <a:avLst/>
          </a:prstGeom>
        </p:spPr>
      </p:pic>
      <p:pic>
        <p:nvPicPr>
          <p:cNvPr id="16" name="Picture 15">
            <a:extLst>
              <a:ext uri="{FF2B5EF4-FFF2-40B4-BE49-F238E27FC236}">
                <a16:creationId xmlns:a16="http://schemas.microsoft.com/office/drawing/2014/main" id="{DCC39B88-A9FB-3E99-3307-DDDE7AAADCA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8930" t="28903" b="28903"/>
          <a:stretch/>
        </p:blipFill>
        <p:spPr>
          <a:xfrm>
            <a:off x="8255863" y="1854200"/>
            <a:ext cx="3526332" cy="1219939"/>
          </a:xfrm>
          <a:prstGeom prst="rect">
            <a:avLst/>
          </a:prstGeom>
        </p:spPr>
      </p:pic>
      <p:pic>
        <p:nvPicPr>
          <p:cNvPr id="35" name="Picture 34">
            <a:extLst>
              <a:ext uri="{FF2B5EF4-FFF2-40B4-BE49-F238E27FC236}">
                <a16:creationId xmlns:a16="http://schemas.microsoft.com/office/drawing/2014/main" id="{2E33B1AD-FFEF-0EC9-863F-3F42969CD38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613" t="31297" b="28478"/>
          <a:stretch/>
        </p:blipFill>
        <p:spPr>
          <a:xfrm>
            <a:off x="609600" y="1854200"/>
            <a:ext cx="3488379" cy="1219939"/>
          </a:xfrm>
          <a:prstGeom prst="rect">
            <a:avLst/>
          </a:prstGeom>
        </p:spPr>
      </p:pic>
      <p:sp>
        <p:nvSpPr>
          <p:cNvPr id="3" name="Title 2">
            <a:extLst>
              <a:ext uri="{FF2B5EF4-FFF2-40B4-BE49-F238E27FC236}">
                <a16:creationId xmlns:a16="http://schemas.microsoft.com/office/drawing/2014/main" id="{1E7B4EC5-2FC7-3376-3C04-078AE33114F2}"/>
              </a:ext>
            </a:extLst>
          </p:cNvPr>
          <p:cNvSpPr>
            <a:spLocks noGrp="1"/>
          </p:cNvSpPr>
          <p:nvPr>
            <p:ph type="title"/>
          </p:nvPr>
        </p:nvSpPr>
        <p:spPr/>
        <p:txBody>
          <a:bodyPr/>
          <a:lstStyle/>
          <a:p>
            <a:r>
              <a:rPr lang="en-US" dirty="0"/>
              <a:t>Our strategic initiatives </a:t>
            </a:r>
            <a:br>
              <a:rPr lang="en-US" dirty="0"/>
            </a:br>
            <a:r>
              <a:rPr lang="en-US" dirty="0"/>
              <a:t>drive discovery &amp; innovation</a:t>
            </a:r>
          </a:p>
        </p:txBody>
      </p:sp>
      <p:sp>
        <p:nvSpPr>
          <p:cNvPr id="20" name="Rectangle 1">
            <a:extLst>
              <a:ext uri="{FF2B5EF4-FFF2-40B4-BE49-F238E27FC236}">
                <a16:creationId xmlns:a16="http://schemas.microsoft.com/office/drawing/2014/main" id="{2AB50BC0-C495-89D5-7B8A-22A4C8EFF2F1}"/>
              </a:ext>
            </a:extLst>
          </p:cNvPr>
          <p:cNvSpPr>
            <a:spLocks noChangeArrowheads="1"/>
          </p:cNvSpPr>
          <p:nvPr/>
        </p:nvSpPr>
        <p:spPr bwMode="auto">
          <a:xfrm>
            <a:off x="12874968" y="2988031"/>
            <a:ext cx="35678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defRPr/>
            </a:pPr>
            <a:br>
              <a:rPr lang="en-US" altLang="en-US" sz="900">
                <a:solidFill>
                  <a:prstClr val="black"/>
                </a:solidFill>
                <a:latin typeface="Arial" panose="020B0604020202020204" pitchFamily="34" charset="0"/>
              </a:rPr>
            </a:br>
            <a:endParaRPr lang="en-US" altLang="en-US">
              <a:solidFill>
                <a:prstClr val="black"/>
              </a:solidFill>
              <a:latin typeface="Arial" panose="020B0604020202020204" pitchFamily="34" charset="0"/>
            </a:endParaRPr>
          </a:p>
        </p:txBody>
      </p:sp>
      <p:sp>
        <p:nvSpPr>
          <p:cNvPr id="17" name="Rectangle 16">
            <a:extLst>
              <a:ext uri="{FF2B5EF4-FFF2-40B4-BE49-F238E27FC236}">
                <a16:creationId xmlns:a16="http://schemas.microsoft.com/office/drawing/2014/main" id="{BCFAC5A1-B099-7C45-0910-1B3640F29686}"/>
              </a:ext>
            </a:extLst>
          </p:cNvPr>
          <p:cNvSpPr/>
          <p:nvPr/>
        </p:nvSpPr>
        <p:spPr>
          <a:xfrm>
            <a:off x="609600" y="2416784"/>
            <a:ext cx="3507867" cy="657355"/>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20" rtlCol="0" anchor="b"/>
          <a:lstStyle/>
          <a:p>
            <a:pPr marL="0" marR="0" lvl="0" indent="0" algn="l" defTabSz="1219170" rtl="0" eaLnBrk="1" fontAlgn="auto" latinLnBrk="0" hangingPunct="1">
              <a:lnSpc>
                <a:spcPct val="95000"/>
              </a:lnSpc>
              <a:spcBef>
                <a:spcPts val="0"/>
              </a:spcBef>
              <a:spcAft>
                <a:spcPts val="0"/>
              </a:spcAft>
              <a:buClrTx/>
              <a:buSzTx/>
              <a:buFontTx/>
              <a:buNone/>
              <a:tabLst/>
              <a:defRPr/>
            </a:pPr>
            <a:r>
              <a:rPr kumimoji="0" lang="en-US" sz="16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MICROELECTRONICS</a:t>
            </a:r>
          </a:p>
        </p:txBody>
      </p:sp>
      <p:sp>
        <p:nvSpPr>
          <p:cNvPr id="18" name="Rectangle 17">
            <a:extLst>
              <a:ext uri="{FF2B5EF4-FFF2-40B4-BE49-F238E27FC236}">
                <a16:creationId xmlns:a16="http://schemas.microsoft.com/office/drawing/2014/main" id="{92FC1371-7CCE-A82B-9A29-CAA3A6C1BA2A}"/>
              </a:ext>
            </a:extLst>
          </p:cNvPr>
          <p:cNvSpPr/>
          <p:nvPr/>
        </p:nvSpPr>
        <p:spPr>
          <a:xfrm>
            <a:off x="609600" y="3074139"/>
            <a:ext cx="3507866" cy="31488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20" tIns="121920" rIns="0" rtlCol="0" anchor="t"/>
          <a:lstStyle/>
          <a:p>
            <a:pPr marL="0" marR="0" lvl="0" indent="0" algn="l" defTabSz="1219170" rtl="0" eaLnBrk="1" fontAlgn="auto" latinLnBrk="0" hangingPunct="1">
              <a:lnSpc>
                <a:spcPct val="90000"/>
              </a:lnSpc>
              <a:spcBef>
                <a:spcPts val="0"/>
              </a:spcBef>
              <a:spcAft>
                <a:spcPts val="667"/>
              </a:spcAft>
              <a:buClrTx/>
              <a:buSzTx/>
              <a:buFontTx/>
              <a:buNone/>
              <a:tabLst/>
              <a:defRPr/>
            </a:pPr>
            <a:r>
              <a:rPr kumimoji="0" lang="en-US" sz="1600" b="1" i="0" u="none" strike="noStrike" kern="1200" cap="none" spc="0" normalizeH="0" baseline="0" noProof="0" dirty="0">
                <a:ln>
                  <a:noFill/>
                </a:ln>
                <a:solidFill>
                  <a:srgbClr val="47484A">
                    <a:lumMod val="50000"/>
                  </a:srgbClr>
                </a:solidFill>
                <a:effectLst/>
                <a:uLnTx/>
                <a:uFillTx/>
                <a:latin typeface="Arial"/>
                <a:ea typeface="+mn-ea"/>
                <a:cs typeface="+mn-cs"/>
              </a:rPr>
              <a:t>Accelerate development </a:t>
            </a:r>
            <a:br>
              <a:rPr kumimoji="0" lang="en-US" sz="1600" b="1" i="0" u="none" strike="noStrike" kern="1200" cap="none" spc="0" normalizeH="0" baseline="0" noProof="0" dirty="0">
                <a:ln>
                  <a:noFill/>
                </a:ln>
                <a:solidFill>
                  <a:srgbClr val="47484A">
                    <a:lumMod val="50000"/>
                  </a:srgbClr>
                </a:solidFill>
                <a:effectLst/>
                <a:uLnTx/>
                <a:uFillTx/>
                <a:latin typeface="Arial"/>
                <a:ea typeface="+mn-ea"/>
                <a:cs typeface="+mn-cs"/>
              </a:rPr>
            </a:br>
            <a:r>
              <a:rPr kumimoji="0" lang="en-US" sz="1600" b="1" i="0" u="none" strike="noStrike" kern="1200" cap="none" spc="0" normalizeH="0" baseline="0" noProof="0" dirty="0">
                <a:ln>
                  <a:noFill/>
                </a:ln>
                <a:solidFill>
                  <a:srgbClr val="47484A">
                    <a:lumMod val="50000"/>
                  </a:srgbClr>
                </a:solidFill>
                <a:effectLst/>
                <a:uLnTx/>
                <a:uFillTx/>
                <a:latin typeface="Arial"/>
                <a:ea typeface="+mn-ea"/>
                <a:cs typeface="+mn-cs"/>
              </a:rPr>
              <a:t>of</a:t>
            </a:r>
            <a:r>
              <a:rPr lang="en-US" sz="1600" b="1" dirty="0">
                <a:solidFill>
                  <a:srgbClr val="47484A">
                    <a:lumMod val="50000"/>
                  </a:srgbClr>
                </a:solidFill>
                <a:latin typeface="Arial"/>
              </a:rPr>
              <a:t> </a:t>
            </a:r>
            <a:r>
              <a:rPr kumimoji="0" lang="en-US" sz="1600" b="1" i="0" u="none" strike="noStrike" kern="1200" cap="none" spc="0" normalizeH="0" baseline="0" noProof="0" dirty="0">
                <a:ln>
                  <a:noFill/>
                </a:ln>
                <a:solidFill>
                  <a:srgbClr val="47484A">
                    <a:lumMod val="50000"/>
                  </a:srgbClr>
                </a:solidFill>
                <a:effectLst/>
                <a:uLnTx/>
                <a:uFillTx/>
                <a:latin typeface="Arial"/>
                <a:ea typeface="+mn-ea"/>
                <a:cs typeface="+mn-cs"/>
              </a:rPr>
              <a:t>energy-efficient and environmentally benign microelectronics</a:t>
            </a:r>
          </a:p>
          <a:p>
            <a:pPr marL="158747" marR="0" lvl="0" indent="-158747" algn="l" defTabSz="1219170" rtl="0" eaLnBrk="1" fontAlgn="auto" latinLnBrk="0" hangingPunct="1">
              <a:lnSpc>
                <a:spcPct val="95000"/>
              </a:lnSpc>
              <a:spcBef>
                <a:spcPts val="400"/>
              </a:spcBef>
              <a:spcAft>
                <a:spcPts val="0"/>
              </a:spcAft>
              <a:buClrTx/>
              <a:buSzTx/>
              <a:buFont typeface="Wingdings" panose="05000000000000000000" pitchFamily="2" charset="2"/>
              <a:buChar char="§"/>
              <a:tabLst/>
              <a:defRPr/>
            </a:pP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Discover innovative architectures </a:t>
            </a:r>
            <a:b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and materials to enable energy-efficient, </a:t>
            </a:r>
            <a:b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AI-based computing</a:t>
            </a:r>
          </a:p>
          <a:p>
            <a:pPr marL="158747" marR="0" lvl="0" indent="-158747" algn="l" defTabSz="1219170" rtl="0" eaLnBrk="1" fontAlgn="auto" latinLnBrk="0" hangingPunct="1">
              <a:lnSpc>
                <a:spcPct val="95000"/>
              </a:lnSpc>
              <a:spcBef>
                <a:spcPts val="800"/>
              </a:spcBef>
              <a:spcAft>
                <a:spcPts val="0"/>
              </a:spcAft>
              <a:buClrTx/>
              <a:buSzTx/>
              <a:buFont typeface="Wingdings" panose="05000000000000000000" pitchFamily="2" charset="2"/>
              <a:buChar char="§"/>
              <a:tabLst/>
              <a:defRPr/>
            </a:pP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Create new approaches to environmentally sustainable microelectronics manufacturing</a:t>
            </a:r>
          </a:p>
        </p:txBody>
      </p:sp>
      <p:grpSp>
        <p:nvGrpSpPr>
          <p:cNvPr id="2" name="Group 1">
            <a:extLst>
              <a:ext uri="{FF2B5EF4-FFF2-40B4-BE49-F238E27FC236}">
                <a16:creationId xmlns:a16="http://schemas.microsoft.com/office/drawing/2014/main" id="{7F841BE6-7F04-69AD-022F-7CDC0BFB3F26}"/>
              </a:ext>
            </a:extLst>
          </p:cNvPr>
          <p:cNvGrpSpPr/>
          <p:nvPr/>
        </p:nvGrpSpPr>
        <p:grpSpPr>
          <a:xfrm>
            <a:off x="4261805" y="1854200"/>
            <a:ext cx="3830231" cy="4513262"/>
            <a:chOff x="4261805" y="1854200"/>
            <a:chExt cx="3830231" cy="4368800"/>
          </a:xfrm>
        </p:grpSpPr>
        <p:cxnSp>
          <p:nvCxnSpPr>
            <p:cNvPr id="19" name="Straight Connector 18">
              <a:extLst>
                <a:ext uri="{FF2B5EF4-FFF2-40B4-BE49-F238E27FC236}">
                  <a16:creationId xmlns:a16="http://schemas.microsoft.com/office/drawing/2014/main" id="{C455C3A5-63E1-1B48-9E0A-6B13EC05C68F}"/>
                </a:ext>
              </a:extLst>
            </p:cNvPr>
            <p:cNvCxnSpPr/>
            <p:nvPr/>
          </p:nvCxnSpPr>
          <p:spPr>
            <a:xfrm>
              <a:off x="4261805" y="1854200"/>
              <a:ext cx="0" cy="43688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9911567-8B6B-1A6F-2D3E-C231ADCCF4BF}"/>
                </a:ext>
              </a:extLst>
            </p:cNvPr>
            <p:cNvCxnSpPr/>
            <p:nvPr/>
          </p:nvCxnSpPr>
          <p:spPr>
            <a:xfrm>
              <a:off x="8092036" y="1854200"/>
              <a:ext cx="0" cy="43688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3" name="Rectangle 22">
            <a:extLst>
              <a:ext uri="{FF2B5EF4-FFF2-40B4-BE49-F238E27FC236}">
                <a16:creationId xmlns:a16="http://schemas.microsoft.com/office/drawing/2014/main" id="{3D2C91E7-81CD-842F-C46F-5F5E5AE6A37B}"/>
              </a:ext>
            </a:extLst>
          </p:cNvPr>
          <p:cNvSpPr/>
          <p:nvPr/>
        </p:nvSpPr>
        <p:spPr>
          <a:xfrm>
            <a:off x="4425632" y="2416784"/>
            <a:ext cx="3521608" cy="657355"/>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20" rIns="0" rtlCol="0" anchor="b"/>
          <a:lstStyle/>
          <a:p>
            <a:pPr marL="0" marR="0" lvl="0" indent="0" algn="l" defTabSz="1219170" rtl="0" eaLnBrk="1" fontAlgn="auto" latinLnBrk="0" hangingPunct="1">
              <a:lnSpc>
                <a:spcPct val="95000"/>
              </a:lnSpc>
              <a:spcBef>
                <a:spcPts val="0"/>
              </a:spcBef>
              <a:spcAft>
                <a:spcPts val="0"/>
              </a:spcAft>
              <a:buClrTx/>
              <a:buSzTx/>
              <a:buFontTx/>
              <a:buNone/>
              <a:tabLst/>
              <a:defRPr/>
            </a:pPr>
            <a:r>
              <a:rPr kumimoji="0" lang="en-US" sz="1650" b="1" i="0" u="none" strike="noStrike" kern="1200" cap="none" spc="-10" normalizeH="0" noProof="0" dirty="0">
                <a:ln>
                  <a:noFill/>
                </a:ln>
                <a:solidFill>
                  <a:srgbClr val="FFFFFF"/>
                </a:solidFill>
                <a:effectLst/>
                <a:uLnTx/>
                <a:uFillTx/>
                <a:latin typeface="Arial" panose="020B0604020202020204" pitchFamily="34" charset="0"/>
                <a:ea typeface="+mn-ea"/>
                <a:cs typeface="Arial" panose="020B0604020202020204" pitchFamily="34" charset="0"/>
              </a:rPr>
              <a:t>QUANTUM </a:t>
            </a:r>
            <a:br>
              <a:rPr kumimoji="0" lang="en-US" sz="1650" b="1" i="0" u="none" strike="noStrike" kern="1200" cap="none" spc="-10" normalizeH="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50" b="1" i="0" u="none" strike="noStrike" kern="1200" cap="none" spc="-10" normalizeH="0" noProof="0" dirty="0">
                <a:ln>
                  <a:noFill/>
                </a:ln>
                <a:solidFill>
                  <a:srgbClr val="FFFFFF"/>
                </a:solidFill>
                <a:effectLst/>
                <a:uLnTx/>
                <a:uFillTx/>
                <a:latin typeface="Arial" panose="020B0604020202020204" pitchFamily="34" charset="0"/>
                <a:ea typeface="+mn-ea"/>
                <a:cs typeface="Arial" panose="020B0604020202020204" pitchFamily="34" charset="0"/>
              </a:rPr>
              <a:t>INFORMATION SCIENCE </a:t>
            </a:r>
          </a:p>
        </p:txBody>
      </p:sp>
      <p:sp>
        <p:nvSpPr>
          <p:cNvPr id="25" name="Rectangle 24">
            <a:extLst>
              <a:ext uri="{FF2B5EF4-FFF2-40B4-BE49-F238E27FC236}">
                <a16:creationId xmlns:a16="http://schemas.microsoft.com/office/drawing/2014/main" id="{1EE38253-A60E-6F02-BB7E-1DC642F9F3BA}"/>
              </a:ext>
            </a:extLst>
          </p:cNvPr>
          <p:cNvSpPr/>
          <p:nvPr/>
        </p:nvSpPr>
        <p:spPr>
          <a:xfrm>
            <a:off x="4425631" y="3074139"/>
            <a:ext cx="3521608" cy="31488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20" tIns="121920" rIns="0" rtlCol="0" anchor="t"/>
          <a:lstStyle/>
          <a:p>
            <a:pPr defTabSz="1219170">
              <a:lnSpc>
                <a:spcPct val="90000"/>
              </a:lnSpc>
              <a:spcAft>
                <a:spcPts val="667"/>
              </a:spcAft>
            </a:pPr>
            <a:r>
              <a:rPr lang="en-US" sz="1600" b="1" dirty="0">
                <a:solidFill>
                  <a:srgbClr val="47484A">
                    <a:lumMod val="50000"/>
                  </a:srgbClr>
                </a:solidFill>
                <a:latin typeface="Arial"/>
              </a:rPr>
              <a:t>Driving progress in distributed quantum computing simulation, sensing and networking</a:t>
            </a:r>
          </a:p>
          <a:p>
            <a:pPr marL="158747" marR="0" lvl="0" indent="-158747" algn="l" defTabSz="1219170" rtl="0" eaLnBrk="1" fontAlgn="auto" latinLnBrk="0" hangingPunct="1">
              <a:lnSpc>
                <a:spcPct val="95000"/>
              </a:lnSpc>
              <a:spcBef>
                <a:spcPts val="400"/>
              </a:spcBef>
              <a:spcAft>
                <a:spcPts val="0"/>
              </a:spcAft>
              <a:buClrTx/>
              <a:buSzTx/>
              <a:buFont typeface="Wingdings" panose="05000000000000000000" pitchFamily="2" charset="2"/>
              <a:buChar char="§"/>
              <a:tabLst/>
              <a:defRPr/>
            </a:pP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Conduct foundational research:</a:t>
            </a:r>
          </a:p>
          <a:p>
            <a:pPr marL="295275" lvl="1" indent="-120650" defTabSz="1219170">
              <a:lnSpc>
                <a:spcPct val="90000"/>
              </a:lnSpc>
              <a:spcBef>
                <a:spcPts val="200"/>
              </a:spcBef>
              <a:buFont typeface="System Font Regular"/>
              <a:buChar char="–"/>
            </a:pPr>
            <a:r>
              <a:rPr lang="en-US" sz="1270" dirty="0">
                <a:solidFill>
                  <a:srgbClr val="47484A">
                    <a:lumMod val="50000"/>
                  </a:srgbClr>
                </a:solidFill>
                <a:latin typeface="Arial" panose="020B0604020202020204" pitchFamily="34" charset="0"/>
                <a:cs typeface="Arial" panose="020B0604020202020204" pitchFamily="34" charset="0"/>
              </a:rPr>
              <a:t>Quantum-accelerated hybrid </a:t>
            </a:r>
            <a:br>
              <a:rPr lang="en-US" sz="1270" dirty="0">
                <a:solidFill>
                  <a:srgbClr val="47484A">
                    <a:lumMod val="50000"/>
                  </a:srgbClr>
                </a:solidFill>
                <a:latin typeface="Arial" panose="020B0604020202020204" pitchFamily="34" charset="0"/>
                <a:cs typeface="Arial" panose="020B0604020202020204" pitchFamily="34" charset="0"/>
              </a:rPr>
            </a:br>
            <a:r>
              <a:rPr lang="en-US" sz="1270" dirty="0">
                <a:solidFill>
                  <a:srgbClr val="47484A">
                    <a:lumMod val="50000"/>
                  </a:srgbClr>
                </a:solidFill>
                <a:latin typeface="Arial" panose="020B0604020202020204" pitchFamily="34" charset="0"/>
                <a:cs typeface="Arial" panose="020B0604020202020204" pitchFamily="34" charset="0"/>
              </a:rPr>
              <a:t>computing nodes </a:t>
            </a:r>
          </a:p>
          <a:p>
            <a:pPr marL="295275" lvl="1" indent="-120650" defTabSz="1219170">
              <a:lnSpc>
                <a:spcPct val="90000"/>
              </a:lnSpc>
              <a:spcBef>
                <a:spcPts val="200"/>
              </a:spcBef>
              <a:buFont typeface="System Font Regular"/>
              <a:buChar char="–"/>
            </a:pPr>
            <a: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Transduction, sensing and network </a:t>
            </a:r>
            <a:b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design for distributed quantum </a:t>
            </a:r>
            <a:b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br>
            <a:r>
              <a:rPr kumimoji="0" lang="en-US" sz="1270"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information science (QIS) applications</a:t>
            </a:r>
          </a:p>
          <a:p>
            <a:pPr marL="158747" marR="0" lvl="0" indent="-158747" algn="l" defTabSz="1219170" rtl="0" eaLnBrk="1" fontAlgn="auto" latinLnBrk="0" hangingPunct="1">
              <a:lnSpc>
                <a:spcPct val="95000"/>
              </a:lnSpc>
              <a:spcBef>
                <a:spcPts val="400"/>
              </a:spcBef>
              <a:spcAft>
                <a:spcPts val="0"/>
              </a:spcAft>
              <a:buClrTx/>
              <a:buSzTx/>
              <a:buFont typeface="Wingdings" panose="05000000000000000000" pitchFamily="2" charset="2"/>
              <a:buChar char="§"/>
              <a:tabLst/>
              <a:defRPr/>
            </a:pPr>
            <a:r>
              <a:rPr lang="en-US" sz="1267" dirty="0">
                <a:solidFill>
                  <a:srgbClr val="47484A">
                    <a:lumMod val="50000"/>
                  </a:srgbClr>
                </a:solidFill>
                <a:latin typeface="Arial" panose="020B0604020202020204" pitchFamily="34" charset="0"/>
                <a:cs typeface="Arial" panose="020B0604020202020204" pitchFamily="34" charset="0"/>
              </a:rPr>
              <a:t>Develop algorithms and benchmarks </a:t>
            </a:r>
            <a:br>
              <a:rPr lang="en-US" sz="1267" dirty="0">
                <a:solidFill>
                  <a:srgbClr val="47484A">
                    <a:lumMod val="50000"/>
                  </a:srgbClr>
                </a:solidFill>
                <a:latin typeface="Arial" panose="020B0604020202020204" pitchFamily="34" charset="0"/>
                <a:cs typeface="Arial" panose="020B0604020202020204" pitchFamily="34" charset="0"/>
              </a:rPr>
            </a:br>
            <a:r>
              <a:rPr lang="en-US" sz="1267" dirty="0">
                <a:solidFill>
                  <a:srgbClr val="47484A">
                    <a:lumMod val="50000"/>
                  </a:srgbClr>
                </a:solidFill>
                <a:latin typeface="Arial" panose="020B0604020202020204" pitchFamily="34" charset="0"/>
                <a:cs typeface="Arial" panose="020B0604020202020204" pitchFamily="34" charset="0"/>
              </a:rPr>
              <a:t>for near-term quantum/classical </a:t>
            </a:r>
            <a:br>
              <a:rPr lang="en-US" sz="1267" dirty="0">
                <a:solidFill>
                  <a:srgbClr val="47484A">
                    <a:lumMod val="50000"/>
                  </a:srgbClr>
                </a:solidFill>
                <a:latin typeface="Arial" panose="020B0604020202020204" pitchFamily="34" charset="0"/>
                <a:cs typeface="Arial" panose="020B0604020202020204" pitchFamily="34" charset="0"/>
              </a:rPr>
            </a:br>
            <a:r>
              <a:rPr lang="en-US" sz="1267" dirty="0">
                <a:solidFill>
                  <a:srgbClr val="47484A">
                    <a:lumMod val="50000"/>
                  </a:srgbClr>
                </a:solidFill>
                <a:latin typeface="Arial" panose="020B0604020202020204" pitchFamily="34" charset="0"/>
                <a:cs typeface="Arial" panose="020B0604020202020204" pitchFamily="34" charset="0"/>
              </a:rPr>
              <a:t>hybrid computing</a:t>
            </a:r>
          </a:p>
          <a:p>
            <a:pPr marL="158747" marR="0" lvl="0" indent="-158747" algn="l" defTabSz="1219170" rtl="0" eaLnBrk="1" fontAlgn="auto" latinLnBrk="0" hangingPunct="1">
              <a:lnSpc>
                <a:spcPct val="95000"/>
              </a:lnSpc>
              <a:spcBef>
                <a:spcPts val="400"/>
              </a:spcBef>
              <a:spcAft>
                <a:spcPts val="0"/>
              </a:spcAft>
              <a:buClrTx/>
              <a:buSzTx/>
              <a:buFont typeface="Wingdings" panose="05000000000000000000" pitchFamily="2" charset="2"/>
              <a:buChar char="§"/>
              <a:tabLst/>
              <a:defRPr/>
            </a:pPr>
            <a:r>
              <a:rPr kumimoji="0" lang="en-US" sz="1267" b="0" i="0" u="none" strike="noStrike" kern="1200" cap="none" spc="0" normalizeH="0" baseline="0" noProof="0" dirty="0">
                <a:ln>
                  <a:noFill/>
                </a:ln>
                <a:solidFill>
                  <a:srgbClr val="47484A">
                    <a:lumMod val="50000"/>
                  </a:srgbClr>
                </a:solidFill>
                <a:effectLst/>
                <a:uLnTx/>
                <a:uFillTx/>
                <a:latin typeface="Arial" panose="020B0604020202020204" pitchFamily="34" charset="0"/>
                <a:ea typeface="+mn-ea"/>
                <a:cs typeface="Arial" panose="020B0604020202020204" pitchFamily="34" charset="0"/>
              </a:rPr>
              <a:t>Facilitate cross-laboratory QIS collaboration</a:t>
            </a:r>
          </a:p>
        </p:txBody>
      </p:sp>
      <p:sp>
        <p:nvSpPr>
          <p:cNvPr id="28" name="Rectangle 27">
            <a:extLst>
              <a:ext uri="{FF2B5EF4-FFF2-40B4-BE49-F238E27FC236}">
                <a16:creationId xmlns:a16="http://schemas.microsoft.com/office/drawing/2014/main" id="{954BFA7A-8DF7-405A-011F-E3380C907CCA}"/>
              </a:ext>
            </a:extLst>
          </p:cNvPr>
          <p:cNvSpPr/>
          <p:nvPr/>
        </p:nvSpPr>
        <p:spPr>
          <a:xfrm>
            <a:off x="8264587" y="2416784"/>
            <a:ext cx="3517607" cy="657355"/>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21920" rIns="0" rtlCol="0" anchor="b"/>
          <a:lstStyle/>
          <a:p>
            <a:pPr defTabSz="1219170">
              <a:lnSpc>
                <a:spcPct val="95000"/>
              </a:lnSpc>
            </a:pPr>
            <a:r>
              <a:rPr lang="en-US" sz="1650" b="1" spc="-10" dirty="0">
                <a:solidFill>
                  <a:srgbClr val="FFFFFF"/>
                </a:solidFill>
                <a:latin typeface="Arial" panose="020B0604020202020204" pitchFamily="34" charset="0"/>
                <a:cs typeface="Arial" panose="020B0604020202020204" pitchFamily="34" charset="0"/>
              </a:rPr>
              <a:t>RADIOISOTOPE </a:t>
            </a:r>
            <a:br>
              <a:rPr lang="en-US" sz="1650" b="1" spc="-10" dirty="0">
                <a:solidFill>
                  <a:srgbClr val="FFFFFF"/>
                </a:solidFill>
                <a:latin typeface="Arial" panose="020B0604020202020204" pitchFamily="34" charset="0"/>
                <a:cs typeface="Arial" panose="020B0604020202020204" pitchFamily="34" charset="0"/>
              </a:rPr>
            </a:br>
            <a:r>
              <a:rPr lang="en-US" sz="1650" b="1" spc="-10" dirty="0">
                <a:solidFill>
                  <a:srgbClr val="FFFFFF"/>
                </a:solidFill>
                <a:latin typeface="Arial" panose="020B0604020202020204" pitchFamily="34" charset="0"/>
                <a:cs typeface="Arial" panose="020B0604020202020204" pitchFamily="34" charset="0"/>
              </a:rPr>
              <a:t>DISCOVERY</a:t>
            </a:r>
          </a:p>
        </p:txBody>
      </p:sp>
      <p:sp>
        <p:nvSpPr>
          <p:cNvPr id="30" name="Rectangle 29">
            <a:extLst>
              <a:ext uri="{FF2B5EF4-FFF2-40B4-BE49-F238E27FC236}">
                <a16:creationId xmlns:a16="http://schemas.microsoft.com/office/drawing/2014/main" id="{A4CE3C56-5200-7DE5-DE5A-5C94A96BAA8D}"/>
              </a:ext>
            </a:extLst>
          </p:cNvPr>
          <p:cNvSpPr/>
          <p:nvPr/>
        </p:nvSpPr>
        <p:spPr>
          <a:xfrm>
            <a:off x="8255863" y="3074139"/>
            <a:ext cx="3517606" cy="31488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21920" tIns="121920" rIns="0" rtlCol="0" anchor="t"/>
          <a:lstStyle/>
          <a:p>
            <a:pPr defTabSz="1219170">
              <a:lnSpc>
                <a:spcPct val="90000"/>
              </a:lnSpc>
              <a:spcAft>
                <a:spcPts val="667"/>
              </a:spcAft>
            </a:pPr>
            <a:r>
              <a:rPr lang="en-US" sz="1600" b="1" dirty="0">
                <a:solidFill>
                  <a:srgbClr val="47484A">
                    <a:lumMod val="50000"/>
                  </a:srgbClr>
                </a:solidFill>
                <a:latin typeface="Arial"/>
              </a:rPr>
              <a:t>Developing novel methods to produce advanced radionuclides </a:t>
            </a:r>
            <a:br>
              <a:rPr lang="en-US" sz="1600" b="1" dirty="0">
                <a:solidFill>
                  <a:srgbClr val="47484A">
                    <a:lumMod val="50000"/>
                  </a:srgbClr>
                </a:solidFill>
                <a:latin typeface="Arial"/>
              </a:rPr>
            </a:br>
            <a:r>
              <a:rPr lang="en-US" sz="1600" b="1" dirty="0">
                <a:solidFill>
                  <a:srgbClr val="47484A">
                    <a:lumMod val="50000"/>
                  </a:srgbClr>
                </a:solidFill>
                <a:latin typeface="Arial"/>
              </a:rPr>
              <a:t>for nuclear medicine</a:t>
            </a:r>
          </a:p>
          <a:p>
            <a:pPr marL="158747" indent="-158747" defTabSz="1219170">
              <a:lnSpc>
                <a:spcPct val="95000"/>
              </a:lnSpc>
              <a:spcBef>
                <a:spcPts val="400"/>
              </a:spcBef>
              <a:buFont typeface="Wingdings" panose="05000000000000000000" pitchFamily="2" charset="2"/>
              <a:buChar char="§"/>
              <a:defRPr/>
            </a:pPr>
            <a:r>
              <a:rPr lang="en-US" sz="1267" dirty="0">
                <a:solidFill>
                  <a:srgbClr val="47484A">
                    <a:lumMod val="50000"/>
                  </a:srgbClr>
                </a:solidFill>
                <a:latin typeface="Arial" panose="020B0604020202020204" pitchFamily="34" charset="0"/>
                <a:cs typeface="Arial" panose="020B0604020202020204" pitchFamily="34" charset="0"/>
              </a:rPr>
              <a:t>Produce high-quality copper-67</a:t>
            </a:r>
          </a:p>
          <a:p>
            <a:pPr marL="158747" indent="-158747" defTabSz="1219170">
              <a:lnSpc>
                <a:spcPct val="95000"/>
              </a:lnSpc>
              <a:spcBef>
                <a:spcPts val="400"/>
              </a:spcBef>
              <a:buFont typeface="Wingdings" panose="05000000000000000000" pitchFamily="2" charset="2"/>
              <a:buChar char="§"/>
              <a:defRPr/>
            </a:pPr>
            <a:r>
              <a:rPr lang="en-US" sz="1267" dirty="0">
                <a:solidFill>
                  <a:srgbClr val="47484A">
                    <a:lumMod val="50000"/>
                  </a:srgbClr>
                </a:solidFill>
                <a:latin typeface="Arial" panose="020B0604020202020204" pitchFamily="34" charset="0"/>
                <a:cs typeface="Arial" panose="020B0604020202020204" pitchFamily="34" charset="0"/>
              </a:rPr>
              <a:t>Develop emerging radioisotopes </a:t>
            </a:r>
            <a:br>
              <a:rPr lang="en-US" sz="1267" dirty="0">
                <a:solidFill>
                  <a:srgbClr val="47484A">
                    <a:lumMod val="50000"/>
                  </a:srgbClr>
                </a:solidFill>
                <a:latin typeface="Arial" panose="020B0604020202020204" pitchFamily="34" charset="0"/>
                <a:cs typeface="Arial" panose="020B0604020202020204" pitchFamily="34" charset="0"/>
              </a:rPr>
            </a:br>
            <a:r>
              <a:rPr lang="en-US" sz="1267" dirty="0">
                <a:solidFill>
                  <a:srgbClr val="47484A">
                    <a:lumMod val="50000"/>
                  </a:srgbClr>
                </a:solidFill>
                <a:latin typeface="Arial" panose="020B0604020202020204" pitchFamily="34" charset="0"/>
                <a:cs typeface="Arial" panose="020B0604020202020204" pitchFamily="34" charset="0"/>
              </a:rPr>
              <a:t>and experimentally verify their </a:t>
            </a:r>
            <a:br>
              <a:rPr lang="en-US" sz="1267" dirty="0">
                <a:solidFill>
                  <a:srgbClr val="47484A">
                    <a:lumMod val="50000"/>
                  </a:srgbClr>
                </a:solidFill>
                <a:latin typeface="Arial" panose="020B0604020202020204" pitchFamily="34" charset="0"/>
                <a:cs typeface="Arial" panose="020B0604020202020204" pitchFamily="34" charset="0"/>
              </a:rPr>
            </a:br>
            <a:r>
              <a:rPr lang="en-US" sz="1267" dirty="0">
                <a:solidFill>
                  <a:srgbClr val="47484A">
                    <a:lumMod val="50000"/>
                  </a:srgbClr>
                </a:solidFill>
                <a:latin typeface="Arial" panose="020B0604020202020204" pitchFamily="34" charset="0"/>
                <a:cs typeface="Arial" panose="020B0604020202020204" pitchFamily="34" charset="0"/>
              </a:rPr>
              <a:t>nuclear decay properties</a:t>
            </a:r>
          </a:p>
          <a:p>
            <a:pPr marL="158747" indent="-158747" defTabSz="1219170">
              <a:lnSpc>
                <a:spcPct val="95000"/>
              </a:lnSpc>
              <a:spcBef>
                <a:spcPts val="400"/>
              </a:spcBef>
              <a:buFont typeface="Wingdings" panose="05000000000000000000" pitchFamily="2" charset="2"/>
              <a:buChar char="§"/>
              <a:defRPr/>
            </a:pPr>
            <a:r>
              <a:rPr lang="en-US" sz="1267" dirty="0">
                <a:solidFill>
                  <a:srgbClr val="47484A">
                    <a:lumMod val="50000"/>
                  </a:srgbClr>
                </a:solidFill>
                <a:latin typeface="Arial" panose="020B0604020202020204" pitchFamily="34" charset="0"/>
                <a:cs typeface="Arial" panose="020B0604020202020204" pitchFamily="34" charset="0"/>
              </a:rPr>
              <a:t>Establish novel radioisotope </a:t>
            </a:r>
            <a:br>
              <a:rPr lang="en-US" sz="1267" dirty="0">
                <a:solidFill>
                  <a:srgbClr val="47484A">
                    <a:lumMod val="50000"/>
                  </a:srgbClr>
                </a:solidFill>
                <a:latin typeface="Arial" panose="020B0604020202020204" pitchFamily="34" charset="0"/>
                <a:cs typeface="Arial" panose="020B0604020202020204" pitchFamily="34" charset="0"/>
              </a:rPr>
            </a:br>
            <a:r>
              <a:rPr lang="en-US" sz="1267" dirty="0">
                <a:solidFill>
                  <a:srgbClr val="47484A">
                    <a:lumMod val="50000"/>
                  </a:srgbClr>
                </a:solidFill>
                <a:latin typeface="Arial" panose="020B0604020202020204" pitchFamily="34" charset="0"/>
                <a:cs typeface="Arial" panose="020B0604020202020204" pitchFamily="34" charset="0"/>
              </a:rPr>
              <a:t>production methods</a:t>
            </a:r>
          </a:p>
          <a:p>
            <a:pPr marL="158747" indent="-158747" defTabSz="1219170">
              <a:lnSpc>
                <a:spcPct val="95000"/>
              </a:lnSpc>
              <a:spcBef>
                <a:spcPts val="400"/>
              </a:spcBef>
              <a:buFont typeface="Wingdings" panose="05000000000000000000" pitchFamily="2" charset="2"/>
              <a:buChar char="§"/>
              <a:defRPr/>
            </a:pPr>
            <a:r>
              <a:rPr lang="en-US" sz="1267" dirty="0">
                <a:solidFill>
                  <a:srgbClr val="47484A">
                    <a:lumMod val="50000"/>
                  </a:srgbClr>
                </a:solidFill>
                <a:latin typeface="Arial" panose="020B0604020202020204" pitchFamily="34" charset="0"/>
                <a:cs typeface="Arial" panose="020B0604020202020204" pitchFamily="34" charset="0"/>
              </a:rPr>
              <a:t>Train the next generation </a:t>
            </a:r>
            <a:br>
              <a:rPr lang="en-US" sz="1267" dirty="0">
                <a:solidFill>
                  <a:srgbClr val="47484A">
                    <a:lumMod val="50000"/>
                  </a:srgbClr>
                </a:solidFill>
                <a:latin typeface="Arial" panose="020B0604020202020204" pitchFamily="34" charset="0"/>
                <a:cs typeface="Arial" panose="020B0604020202020204" pitchFamily="34" charset="0"/>
              </a:rPr>
            </a:br>
            <a:r>
              <a:rPr lang="en-US" sz="1267" dirty="0">
                <a:solidFill>
                  <a:srgbClr val="47484A">
                    <a:lumMod val="50000"/>
                  </a:srgbClr>
                </a:solidFill>
                <a:latin typeface="Arial" panose="020B0604020202020204" pitchFamily="34" charset="0"/>
                <a:cs typeface="Arial" panose="020B0604020202020204" pitchFamily="34" charset="0"/>
              </a:rPr>
              <a:t>of radioisotope scientists</a:t>
            </a:r>
          </a:p>
          <a:p>
            <a:pPr defTabSz="1219170">
              <a:lnSpc>
                <a:spcPct val="90000"/>
              </a:lnSpc>
              <a:spcAft>
                <a:spcPts val="667"/>
              </a:spcAft>
            </a:pPr>
            <a:endParaRPr lang="en-US" sz="1600" b="1" dirty="0">
              <a:solidFill>
                <a:srgbClr val="47484A">
                  <a:lumMod val="50000"/>
                </a:srgbClr>
              </a:solidFill>
              <a:latin typeface="Arial"/>
            </a:endParaRPr>
          </a:p>
        </p:txBody>
      </p:sp>
    </p:spTree>
    <p:extLst>
      <p:ext uri="{BB962C8B-B14F-4D97-AF65-F5344CB8AC3E}">
        <p14:creationId xmlns:p14="http://schemas.microsoft.com/office/powerpoint/2010/main" val="3277769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2AF32A-ED68-0509-75AC-F43C684F4F14}"/>
              </a:ext>
            </a:extLst>
          </p:cNvPr>
          <p:cNvSpPr>
            <a:spLocks noGrp="1"/>
          </p:cNvSpPr>
          <p:nvPr>
            <p:ph type="body" sz="quarter" idx="10"/>
          </p:nvPr>
        </p:nvSpPr>
        <p:spPr/>
        <p:txBody>
          <a:bodyPr/>
          <a:lstStyle/>
          <a:p>
            <a:pPr>
              <a:lnSpc>
                <a:spcPct val="90000"/>
              </a:lnSpc>
            </a:pPr>
            <a:r>
              <a:rPr lang="en-US" sz="5500" dirty="0"/>
              <a:t>Individual division </a:t>
            </a:r>
            <a:br>
              <a:rPr lang="en-US" sz="5500" dirty="0"/>
            </a:br>
            <a:r>
              <a:rPr lang="en-US" sz="5500" dirty="0"/>
              <a:t>and center slides</a:t>
            </a:r>
          </a:p>
        </p:txBody>
      </p:sp>
    </p:spTree>
    <p:extLst>
      <p:ext uri="{BB962C8B-B14F-4D97-AF65-F5344CB8AC3E}">
        <p14:creationId xmlns:p14="http://schemas.microsoft.com/office/powerpoint/2010/main" val="3419043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62DF0C-9529-4EDD-0561-53C3583E390F}"/>
              </a:ext>
            </a:extLst>
          </p:cNvPr>
          <p:cNvSpPr/>
          <p:nvPr/>
        </p:nvSpPr>
        <p:spPr>
          <a:xfrm>
            <a:off x="304800" y="2151347"/>
            <a:ext cx="11887200" cy="41087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304800" tIns="243840" rIns="6217920" bIns="243840" rtlCol="0" anchor="t" anchorCtr="0"/>
          <a:lstStyle/>
          <a:p>
            <a:pPr marL="237055" indent="-237055">
              <a:lnSpc>
                <a:spcPct val="95000"/>
              </a:lnSpc>
              <a:spcAft>
                <a:spcPts val="900"/>
              </a:spcAft>
              <a:buFont typeface="Wingdings" charset="2"/>
              <a:buChar char="§"/>
            </a:pPr>
            <a:r>
              <a:rPr lang="en-US" sz="2133" b="1" spc="-27" dirty="0">
                <a:solidFill>
                  <a:schemeClr val="tx1">
                    <a:lumMod val="50000"/>
                  </a:schemeClr>
                </a:solidFill>
              </a:rPr>
              <a:t>ACCESS coordinates the energy </a:t>
            </a:r>
            <a:br>
              <a:rPr lang="en-US" sz="2133" b="1" spc="-27" dirty="0">
                <a:solidFill>
                  <a:schemeClr val="tx1">
                    <a:lumMod val="50000"/>
                  </a:schemeClr>
                </a:solidFill>
              </a:rPr>
            </a:br>
            <a:r>
              <a:rPr lang="en-US" sz="2133" b="1" spc="-27" dirty="0">
                <a:solidFill>
                  <a:schemeClr val="tx1">
                    <a:lumMod val="50000"/>
                  </a:schemeClr>
                </a:solidFill>
              </a:rPr>
              <a:t>storage activities at Argonne across fundamental science, applied R&amp;D </a:t>
            </a:r>
            <a:br>
              <a:rPr lang="en-US" sz="2133" b="1" spc="-27" dirty="0">
                <a:solidFill>
                  <a:schemeClr val="tx1">
                    <a:lumMod val="50000"/>
                  </a:schemeClr>
                </a:solidFill>
              </a:rPr>
            </a:br>
            <a:r>
              <a:rPr lang="en-US" sz="2133" b="1" spc="-27" dirty="0">
                <a:solidFill>
                  <a:schemeClr val="tx1">
                    <a:lumMod val="50000"/>
                  </a:schemeClr>
                </a:solidFill>
              </a:rPr>
              <a:t>and scaling </a:t>
            </a:r>
          </a:p>
          <a:p>
            <a:pPr marL="237055" indent="-237055">
              <a:lnSpc>
                <a:spcPct val="95000"/>
              </a:lnSpc>
              <a:spcAft>
                <a:spcPts val="900"/>
              </a:spcAft>
              <a:buFont typeface="Wingdings" charset="2"/>
              <a:buChar char="§"/>
            </a:pPr>
            <a:r>
              <a:rPr lang="en-US" sz="2133" b="1" spc="-27" dirty="0">
                <a:solidFill>
                  <a:schemeClr val="tx1">
                    <a:lumMod val="50000"/>
                  </a:schemeClr>
                </a:solidFill>
              </a:rPr>
              <a:t>Focus is on identifying future needs </a:t>
            </a:r>
            <a:br>
              <a:rPr lang="en-US" sz="2133" b="1" spc="-27" dirty="0">
                <a:solidFill>
                  <a:schemeClr val="tx1">
                    <a:lumMod val="50000"/>
                  </a:schemeClr>
                </a:solidFill>
              </a:rPr>
            </a:br>
            <a:r>
              <a:rPr lang="en-US" sz="2133" b="1" spc="-27" dirty="0">
                <a:solidFill>
                  <a:schemeClr val="tx1">
                    <a:lumMod val="50000"/>
                  </a:schemeClr>
                </a:solidFill>
              </a:rPr>
              <a:t>and developing the strategy to ensure continued leadership </a:t>
            </a:r>
          </a:p>
          <a:p>
            <a:pPr marL="237055" indent="-237055">
              <a:lnSpc>
                <a:spcPct val="95000"/>
              </a:lnSpc>
              <a:spcAft>
                <a:spcPts val="900"/>
              </a:spcAft>
              <a:buFont typeface="Wingdings" charset="2"/>
              <a:buChar char="§"/>
            </a:pPr>
            <a:r>
              <a:rPr lang="en-US" sz="2133" b="1" spc="-27" dirty="0">
                <a:solidFill>
                  <a:schemeClr val="tx1">
                    <a:lumMod val="50000"/>
                  </a:schemeClr>
                </a:solidFill>
              </a:rPr>
              <a:t>An important aspect of ACCESS </a:t>
            </a:r>
            <a:br>
              <a:rPr lang="en-US" sz="2133" b="1" spc="-27" dirty="0">
                <a:solidFill>
                  <a:schemeClr val="tx1">
                    <a:lumMod val="50000"/>
                  </a:schemeClr>
                </a:solidFill>
              </a:rPr>
            </a:br>
            <a:r>
              <a:rPr lang="en-US" sz="2133" b="1" spc="-27" dirty="0">
                <a:solidFill>
                  <a:schemeClr val="tx1">
                    <a:lumMod val="50000"/>
                  </a:schemeClr>
                </a:solidFill>
              </a:rPr>
              <a:t>is outreach to stakeholders in government, academia and industry</a:t>
            </a:r>
          </a:p>
          <a:p>
            <a:pPr marL="237055" indent="-237055">
              <a:lnSpc>
                <a:spcPct val="95000"/>
              </a:lnSpc>
              <a:spcAft>
                <a:spcPts val="900"/>
              </a:spcAft>
              <a:buFont typeface="Wingdings" charset="2"/>
              <a:buChar char="§"/>
            </a:pPr>
            <a:endParaRPr lang="en-US" sz="2133" b="1" spc="-27" dirty="0">
              <a:solidFill>
                <a:schemeClr val="tx1">
                  <a:lumMod val="50000"/>
                </a:schemeClr>
              </a:solidFill>
            </a:endParaRPr>
          </a:p>
        </p:txBody>
      </p:sp>
      <p:sp>
        <p:nvSpPr>
          <p:cNvPr id="7" name="Title 6">
            <a:extLst>
              <a:ext uri="{FF2B5EF4-FFF2-40B4-BE49-F238E27FC236}">
                <a16:creationId xmlns:a16="http://schemas.microsoft.com/office/drawing/2014/main" id="{8B47A57E-2B21-3FA5-43A1-7124EB94A2C5}"/>
              </a:ext>
            </a:extLst>
          </p:cNvPr>
          <p:cNvSpPr>
            <a:spLocks noGrp="1"/>
          </p:cNvSpPr>
          <p:nvPr>
            <p:ph type="title"/>
          </p:nvPr>
        </p:nvSpPr>
        <p:spPr/>
        <p:txBody>
          <a:bodyPr/>
          <a:lstStyle/>
          <a:p>
            <a:r>
              <a:rPr lang="en-US" dirty="0"/>
              <a:t>Argonne Collaborative Center for Energy Storage Science (</a:t>
            </a:r>
            <a:r>
              <a:rPr lang="en-US" dirty="0" err="1"/>
              <a:t>ACCeSS</a:t>
            </a:r>
            <a:r>
              <a:rPr lang="en-US" dirty="0"/>
              <a:t>)</a:t>
            </a:r>
          </a:p>
        </p:txBody>
      </p:sp>
      <p:sp>
        <p:nvSpPr>
          <p:cNvPr id="8" name="Text Placeholder 7">
            <a:extLst>
              <a:ext uri="{FF2B5EF4-FFF2-40B4-BE49-F238E27FC236}">
                <a16:creationId xmlns:a16="http://schemas.microsoft.com/office/drawing/2014/main" id="{C57AB1A3-CEE2-3F80-35C1-FDE751B47A6F}"/>
              </a:ext>
            </a:extLst>
          </p:cNvPr>
          <p:cNvSpPr>
            <a:spLocks noGrp="1"/>
          </p:cNvSpPr>
          <p:nvPr>
            <p:ph type="body" sz="quarter" idx="12"/>
          </p:nvPr>
        </p:nvSpPr>
        <p:spPr/>
        <p:txBody>
          <a:bodyPr/>
          <a:lstStyle/>
          <a:p>
            <a:r>
              <a:rPr lang="en-US" dirty="0"/>
              <a:t>A catalyst for innovation, solving complex energy storage problems</a:t>
            </a:r>
          </a:p>
        </p:txBody>
      </p:sp>
      <p:pic>
        <p:nvPicPr>
          <p:cNvPr id="5" name="Picture Placeholder 4">
            <a:extLst>
              <a:ext uri="{FF2B5EF4-FFF2-40B4-BE49-F238E27FC236}">
                <a16:creationId xmlns:a16="http://schemas.microsoft.com/office/drawing/2014/main" id="{E9806518-E256-54A8-4683-5ED8906A8C81}"/>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l="7879" r="7879"/>
          <a:stretch>
            <a:fillRect/>
          </a:stretch>
        </p:blipFill>
        <p:spPr>
          <a:xfrm>
            <a:off x="6523038" y="2415035"/>
            <a:ext cx="5364162" cy="3581400"/>
          </a:xfrm>
        </p:spPr>
      </p:pic>
    </p:spTree>
    <p:extLst>
      <p:ext uri="{BB962C8B-B14F-4D97-AF65-F5344CB8AC3E}">
        <p14:creationId xmlns:p14="http://schemas.microsoft.com/office/powerpoint/2010/main" val="1676178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53C00D3-F437-3A08-8AC6-DA469BB6E766}"/>
              </a:ext>
            </a:extLst>
          </p:cNvPr>
          <p:cNvSpPr/>
          <p:nvPr/>
        </p:nvSpPr>
        <p:spPr>
          <a:xfrm>
            <a:off x="304800" y="2151347"/>
            <a:ext cx="11887200" cy="41087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304800" tIns="243840" rIns="6217920" bIns="243840" rtlCol="0" anchor="t" anchorCtr="0"/>
          <a:lstStyle/>
          <a:p>
            <a:pPr>
              <a:lnSpc>
                <a:spcPct val="95000"/>
              </a:lnSpc>
              <a:spcAft>
                <a:spcPts val="900"/>
              </a:spcAft>
            </a:pPr>
            <a:r>
              <a:rPr lang="en-US" sz="2133" b="1" spc="-27" dirty="0">
                <a:solidFill>
                  <a:schemeClr val="tx1">
                    <a:lumMod val="50000"/>
                  </a:schemeClr>
                </a:solidFill>
              </a:rPr>
              <a:t>CSE research covers a broad range </a:t>
            </a:r>
            <a:br>
              <a:rPr lang="en-US" sz="2133" b="1" spc="-27" dirty="0">
                <a:solidFill>
                  <a:schemeClr val="tx1">
                    <a:lumMod val="50000"/>
                  </a:schemeClr>
                </a:solidFill>
              </a:rPr>
            </a:br>
            <a:r>
              <a:rPr lang="en-US" sz="2133" b="1" spc="-27" dirty="0">
                <a:solidFill>
                  <a:schemeClr val="tx1">
                    <a:lumMod val="50000"/>
                  </a:schemeClr>
                </a:solidFill>
              </a:rPr>
              <a:t>of fundamental and applied topics in chemistry and chemical engineering:</a:t>
            </a:r>
          </a:p>
          <a:p>
            <a:pPr marL="237055" indent="-237055">
              <a:lnSpc>
                <a:spcPct val="95000"/>
              </a:lnSpc>
              <a:spcAft>
                <a:spcPts val="600"/>
              </a:spcAft>
              <a:buFont typeface="Wingdings" charset="2"/>
              <a:buChar char="§"/>
            </a:pPr>
            <a:r>
              <a:rPr lang="en-US" sz="2133" b="1" spc="-27" dirty="0">
                <a:solidFill>
                  <a:schemeClr val="tx1">
                    <a:lumMod val="50000"/>
                  </a:schemeClr>
                </a:solidFill>
              </a:rPr>
              <a:t>Electrochemistry, batteries and fuel cells</a:t>
            </a:r>
          </a:p>
          <a:p>
            <a:pPr marL="237055" indent="-237055">
              <a:lnSpc>
                <a:spcPct val="95000"/>
              </a:lnSpc>
              <a:spcAft>
                <a:spcPts val="600"/>
              </a:spcAft>
              <a:buFont typeface="Wingdings" charset="2"/>
              <a:buChar char="§"/>
            </a:pPr>
            <a:r>
              <a:rPr lang="en-US" sz="2133" b="1" spc="-27" dirty="0">
                <a:solidFill>
                  <a:schemeClr val="tx1">
                    <a:lumMod val="50000"/>
                  </a:schemeClr>
                </a:solidFill>
              </a:rPr>
              <a:t>Solar energy conversion</a:t>
            </a:r>
          </a:p>
          <a:p>
            <a:pPr marL="237055" indent="-237055">
              <a:lnSpc>
                <a:spcPct val="95000"/>
              </a:lnSpc>
              <a:spcAft>
                <a:spcPts val="600"/>
              </a:spcAft>
              <a:buFont typeface="Wingdings" charset="2"/>
              <a:buChar char="§"/>
            </a:pPr>
            <a:r>
              <a:rPr lang="en-US" sz="2133" b="1" spc="-27" dirty="0">
                <a:solidFill>
                  <a:schemeClr val="tx1">
                    <a:lumMod val="50000"/>
                  </a:schemeClr>
                </a:solidFill>
              </a:rPr>
              <a:t>Heavy-element chemistry and separations science </a:t>
            </a:r>
          </a:p>
          <a:p>
            <a:pPr marL="237055" indent="-237055">
              <a:lnSpc>
                <a:spcPct val="95000"/>
              </a:lnSpc>
              <a:spcAft>
                <a:spcPts val="600"/>
              </a:spcAft>
              <a:buFont typeface="Wingdings" charset="2"/>
              <a:buChar char="§"/>
            </a:pPr>
            <a:r>
              <a:rPr lang="en-US" sz="2133" b="1" spc="-27" dirty="0">
                <a:solidFill>
                  <a:schemeClr val="tx1">
                    <a:lumMod val="50000"/>
                  </a:schemeClr>
                </a:solidFill>
              </a:rPr>
              <a:t>Gas-phase chemical physics</a:t>
            </a:r>
          </a:p>
          <a:p>
            <a:pPr marL="237055" indent="-237055">
              <a:lnSpc>
                <a:spcPct val="95000"/>
              </a:lnSpc>
              <a:spcAft>
                <a:spcPts val="600"/>
              </a:spcAft>
              <a:buFont typeface="Wingdings" charset="2"/>
              <a:buChar char="§"/>
            </a:pPr>
            <a:r>
              <a:rPr lang="en-US" sz="2133" b="1" spc="-27" dirty="0">
                <a:solidFill>
                  <a:schemeClr val="tx1">
                    <a:lumMod val="50000"/>
                  </a:schemeClr>
                </a:solidFill>
              </a:rPr>
              <a:t>Ultrafast X-ray science</a:t>
            </a:r>
          </a:p>
          <a:p>
            <a:pPr marL="237055" indent="-237055">
              <a:lnSpc>
                <a:spcPct val="95000"/>
              </a:lnSpc>
              <a:spcAft>
                <a:spcPts val="600"/>
              </a:spcAft>
              <a:buFont typeface="Wingdings" charset="2"/>
              <a:buChar char="§"/>
            </a:pPr>
            <a:r>
              <a:rPr lang="en-US" sz="2133" b="1" spc="-27" dirty="0">
                <a:solidFill>
                  <a:schemeClr val="tx1">
                    <a:lumMod val="50000"/>
                  </a:schemeClr>
                </a:solidFill>
              </a:rPr>
              <a:t>Catalysis</a:t>
            </a:r>
          </a:p>
        </p:txBody>
      </p:sp>
      <p:pic>
        <p:nvPicPr>
          <p:cNvPr id="10" name="Picture Placeholder 9" descr="A picture containing accessory&#10;&#10;Description automatically generated">
            <a:extLst>
              <a:ext uri="{FF2B5EF4-FFF2-40B4-BE49-F238E27FC236}">
                <a16:creationId xmlns:a16="http://schemas.microsoft.com/office/drawing/2014/main" id="{54F86633-F9D5-D0FA-8310-EA28B000E576}"/>
              </a:ext>
            </a:extLst>
          </p:cNvPr>
          <p:cNvPicPr>
            <a:picLocks noGrp="1" noChangeAspect="1"/>
          </p:cNvPicPr>
          <p:nvPr>
            <p:ph type="pic" sz="quarter" idx="4294967295"/>
          </p:nvPr>
        </p:nvPicPr>
        <p:blipFill>
          <a:blip r:embed="rId3"/>
          <a:srcRect l="12559" r="12559"/>
          <a:stretch>
            <a:fillRect/>
          </a:stretch>
        </p:blipFill>
        <p:spPr>
          <a:xfrm>
            <a:off x="6523038" y="2415035"/>
            <a:ext cx="5362575" cy="3581400"/>
          </a:xfrm>
        </p:spPr>
      </p:pic>
      <p:sp>
        <p:nvSpPr>
          <p:cNvPr id="7" name="Title 6">
            <a:extLst>
              <a:ext uri="{FF2B5EF4-FFF2-40B4-BE49-F238E27FC236}">
                <a16:creationId xmlns:a16="http://schemas.microsoft.com/office/drawing/2014/main" id="{8B47A57E-2B21-3FA5-43A1-7124EB94A2C5}"/>
              </a:ext>
            </a:extLst>
          </p:cNvPr>
          <p:cNvSpPr>
            <a:spLocks noGrp="1"/>
          </p:cNvSpPr>
          <p:nvPr>
            <p:ph type="title"/>
          </p:nvPr>
        </p:nvSpPr>
        <p:spPr/>
        <p:txBody>
          <a:bodyPr/>
          <a:lstStyle/>
          <a:p>
            <a:r>
              <a:rPr lang="en-US" dirty="0"/>
              <a:t>Chemical Sciences &amp; engineering (CSE)</a:t>
            </a:r>
          </a:p>
        </p:txBody>
      </p:sp>
      <p:sp>
        <p:nvSpPr>
          <p:cNvPr id="8" name="Text Placeholder 7">
            <a:extLst>
              <a:ext uri="{FF2B5EF4-FFF2-40B4-BE49-F238E27FC236}">
                <a16:creationId xmlns:a16="http://schemas.microsoft.com/office/drawing/2014/main" id="{C57AB1A3-CEE2-3F80-35C1-FDE751B47A6F}"/>
              </a:ext>
            </a:extLst>
          </p:cNvPr>
          <p:cNvSpPr>
            <a:spLocks noGrp="1"/>
          </p:cNvSpPr>
          <p:nvPr>
            <p:ph type="body" sz="quarter" idx="12"/>
          </p:nvPr>
        </p:nvSpPr>
        <p:spPr/>
        <p:txBody>
          <a:bodyPr/>
          <a:lstStyle/>
          <a:p>
            <a:r>
              <a:rPr lang="en-US" dirty="0"/>
              <a:t>Providing breakthroughs in chemical transformations, energy storage and energy conversion by leveraging unique capabilities</a:t>
            </a:r>
          </a:p>
        </p:txBody>
      </p:sp>
    </p:spTree>
    <p:extLst>
      <p:ext uri="{BB962C8B-B14F-4D97-AF65-F5344CB8AC3E}">
        <p14:creationId xmlns:p14="http://schemas.microsoft.com/office/powerpoint/2010/main" val="1653189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6977731-C412-3943-B741-04857B423370}" vid="{1CB93506-B23E-0946-9F6E-16BB195DC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2043</TotalTime>
  <Words>1386</Words>
  <Application>Microsoft Office PowerPoint</Application>
  <PresentationFormat>Widescreen</PresentationFormat>
  <Paragraphs>278</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 Hebrew</vt:lpstr>
      <vt:lpstr>Calibri</vt:lpstr>
      <vt:lpstr>inherit</vt:lpstr>
      <vt:lpstr>proxima-nova</vt:lpstr>
      <vt:lpstr>Symbol</vt:lpstr>
      <vt:lpstr>System Font Regular</vt:lpstr>
      <vt:lpstr>Times New Roman</vt:lpstr>
      <vt:lpstr>Wingdings</vt:lpstr>
      <vt:lpstr>Wingdings,Sans-Serif</vt:lpstr>
      <vt:lpstr>presentation_16x9</vt:lpstr>
      <vt:lpstr>Physical sciences  &amp; Engineering (PSE)</vt:lpstr>
      <vt:lpstr>Physical Sciences &amp; Engineering</vt:lpstr>
      <vt:lpstr>Physical Sciences &amp; Engineering (PSE)</vt:lpstr>
      <vt:lpstr>Argonne’s one-of-a-kind  national user facilities</vt:lpstr>
      <vt:lpstr>Our strategic initiatives  drive discovery &amp; innovation</vt:lpstr>
      <vt:lpstr>Our strategic initiatives  drive discovery &amp; innovation</vt:lpstr>
      <vt:lpstr>PowerPoint Presentation</vt:lpstr>
      <vt:lpstr>Argonne Collaborative Center for Energy Storage Science (ACCeSS)</vt:lpstr>
      <vt:lpstr>Chemical Sciences &amp; engineering (CSE)</vt:lpstr>
      <vt:lpstr>High energy physics (HEP)</vt:lpstr>
      <vt:lpstr>Physics (PHY)</vt:lpstr>
      <vt:lpstr>Materials Science Division (MSD)</vt:lpstr>
      <vt:lpstr>Nanoscience &amp; technology (NST)</vt:lpstr>
      <vt:lpstr>PowerPoint Presentation</vt:lpstr>
      <vt:lpstr>Large multi-lab programs led  by Physical Sciences &amp; Engineering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sciences  &amp; Engineering (PSE)</dc:title>
  <dc:creator>Anderson, Diana D.</dc:creator>
  <cp:lastModifiedBy>Rezek, Nancy M.</cp:lastModifiedBy>
  <cp:revision>93</cp:revision>
  <cp:lastPrinted>2023-03-20T15:00:42Z</cp:lastPrinted>
  <dcterms:created xsi:type="dcterms:W3CDTF">2023-02-01T17:26:21Z</dcterms:created>
  <dcterms:modified xsi:type="dcterms:W3CDTF">2023-03-20T18:18:03Z</dcterms:modified>
</cp:coreProperties>
</file>