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0"/>
  </p:notesMasterIdLst>
  <p:sldIdLst>
    <p:sldId id="261" r:id="rId2"/>
    <p:sldId id="352" r:id="rId3"/>
    <p:sldId id="281" r:id="rId4"/>
    <p:sldId id="284" r:id="rId5"/>
    <p:sldId id="342" r:id="rId6"/>
    <p:sldId id="340" r:id="rId7"/>
    <p:sldId id="354" r:id="rId8"/>
    <p:sldId id="344" r:id="rId9"/>
    <p:sldId id="357" r:id="rId10"/>
    <p:sldId id="345" r:id="rId11"/>
    <p:sldId id="358" r:id="rId12"/>
    <p:sldId id="350" r:id="rId13"/>
    <p:sldId id="347" r:id="rId14"/>
    <p:sldId id="356" r:id="rId15"/>
    <p:sldId id="349" r:id="rId16"/>
    <p:sldId id="359" r:id="rId17"/>
    <p:sldId id="361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>
          <p15:clr>
            <a:srgbClr val="A4A3A4"/>
          </p15:clr>
        </p15:guide>
        <p15:guide id="2" orient="horz" pos="4175">
          <p15:clr>
            <a:srgbClr val="A4A3A4"/>
          </p15:clr>
        </p15:guide>
        <p15:guide id="3" orient="horz" pos="311">
          <p15:clr>
            <a:srgbClr val="A4A3A4"/>
          </p15:clr>
        </p15:guide>
        <p15:guide id="4" pos="5503">
          <p15:clr>
            <a:srgbClr val="A4A3A4"/>
          </p15:clr>
        </p15:guide>
        <p15:guide id="5" pos="317">
          <p15:clr>
            <a:srgbClr val="A4A3A4"/>
          </p15:clr>
        </p15:guide>
        <p15:guide id="6" pos="151">
          <p15:clr>
            <a:srgbClr val="A4A3A4"/>
          </p15:clr>
        </p15:guide>
        <p15:guide id="7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Novosad, Valentine" initials="NV" lastIdx="1" clrIdx="1">
    <p:extLst>
      <p:ext uri="{19B8F6BF-5375-455C-9EA6-DF929625EA0E}">
        <p15:presenceInfo xmlns:p15="http://schemas.microsoft.com/office/powerpoint/2012/main" userId="Novosad, Valenti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01FF14"/>
    <a:srgbClr val="00A200"/>
    <a:srgbClr val="52D83C"/>
    <a:srgbClr val="00FF59"/>
    <a:srgbClr val="76777B"/>
    <a:srgbClr val="000000"/>
    <a:srgbClr val="A12B2F"/>
    <a:srgbClr val="007836"/>
    <a:srgbClr val="EC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6" autoAdjust="0"/>
    <p:restoredTop sz="93511" autoAdjust="0"/>
  </p:normalViewPr>
  <p:slideViewPr>
    <p:cSldViewPr snapToGrid="0" showGuides="1">
      <p:cViewPr varScale="1">
        <p:scale>
          <a:sx n="111" d="100"/>
          <a:sy n="111" d="100"/>
        </p:scale>
        <p:origin x="288" y="132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cap="none" spc="20" baseline="0">
                <a:solidFill>
                  <a:srgbClr val="47484A">
                    <a:lumMod val="50000"/>
                    <a:lumOff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solidFill>
                  <a:srgbClr val="0B1F8F"/>
                </a:solidFill>
                <a:effectLst/>
              </a:rPr>
              <a:t>Si target + </a:t>
            </a:r>
            <a:r>
              <a:rPr lang="en-US" sz="1200" b="1" i="0" baseline="0" dirty="0" err="1">
                <a:solidFill>
                  <a:srgbClr val="0B1F8F"/>
                </a:solidFill>
                <a:effectLst/>
              </a:rPr>
              <a:t>Ar</a:t>
            </a:r>
            <a:r>
              <a:rPr lang="en-US" sz="1200" b="1" i="0" baseline="0" dirty="0">
                <a:solidFill>
                  <a:srgbClr val="0B1F8F"/>
                </a:solidFill>
                <a:effectLst/>
              </a:rPr>
              <a:t>/N2      </a:t>
            </a:r>
            <a:endParaRPr lang="en-US" sz="1200" dirty="0">
              <a:solidFill>
                <a:srgbClr val="0B1F8F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7484A">
                    <a:lumMod val="50000"/>
                    <a:lumOff val="50000"/>
                  </a:srgbClr>
                </a:solidFill>
              </a:defRPr>
            </a:pPr>
            <a:endParaRPr lang="en-US" dirty="0"/>
          </a:p>
        </c:rich>
      </c:tx>
      <c:layout>
        <c:manualLayout>
          <c:xMode val="edge"/>
          <c:yMode val="edge"/>
          <c:x val="0.47039334815274159"/>
          <c:y val="0.232841843354979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cap="none" spc="20" baseline="0">
              <a:solidFill>
                <a:srgbClr val="47484A">
                  <a:lumMod val="50000"/>
                  <a:lumOff val="50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flat" cmpd="sng" algn="ctr">
              <a:solidFill>
                <a:schemeClr val="accent1">
                  <a:alpha val="7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Sheet1!$A$1:$A$5</c:f>
              <c:numCache>
                <c:formatCode>General</c:formatCode>
                <c:ptCount val="5"/>
                <c:pt idx="0">
                  <c:v>0</c:v>
                </c:pt>
                <c:pt idx="1">
                  <c:v>1.5</c:v>
                </c:pt>
                <c:pt idx="2">
                  <c:v>3</c:v>
                </c:pt>
                <c:pt idx="3">
                  <c:v>6</c:v>
                </c:pt>
                <c:pt idx="4">
                  <c:v>9</c:v>
                </c:pt>
              </c:numCache>
            </c:numRef>
          </c:xVal>
          <c:yVal>
            <c:numRef>
              <c:f>Sheet1!$B$1:$B$5</c:f>
              <c:numCache>
                <c:formatCode>General</c:formatCode>
                <c:ptCount val="5"/>
                <c:pt idx="0">
                  <c:v>3.85</c:v>
                </c:pt>
                <c:pt idx="1">
                  <c:v>2.77</c:v>
                </c:pt>
                <c:pt idx="2">
                  <c:v>2.14</c:v>
                </c:pt>
                <c:pt idx="3">
                  <c:v>2.09</c:v>
                </c:pt>
                <c:pt idx="4">
                  <c:v>2.08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57-47E0-93ED-EC0B324DD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9505520"/>
        <c:axId val="259506352"/>
      </c:scatterChart>
      <c:valAx>
        <c:axId val="259505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506352"/>
        <c:crosses val="autoZero"/>
        <c:crossBetween val="midCat"/>
      </c:valAx>
      <c:valAx>
        <c:axId val="25950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505520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85EFD8-005E-42BC-9C0C-3E703E15D5A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957E-A96F-49D8-8166-C14B83637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  <p:sldLayoutId id="2147483775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emf"/><Relationship Id="rId4" Type="http://schemas.openxmlformats.org/officeDocument/2006/relationships/image" Target="../media/image38.jpe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50240" y="1444625"/>
            <a:ext cx="8707261" cy="26452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MATERIALS &amp; DETECTORS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>
          <a:xfrm>
            <a:off x="50239" y="1444624"/>
            <a:ext cx="251386" cy="2645237"/>
          </a:xfrm>
        </p:spPr>
        <p:txBody>
          <a:bodyPr/>
          <a:lstStyle/>
          <a:p>
            <a:r>
              <a:rPr lang="en-US" dirty="0" err="1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>
          <a:xfrm>
            <a:off x="469899" y="4483100"/>
            <a:ext cx="3416300" cy="393700"/>
          </a:xfrm>
        </p:spPr>
        <p:txBody>
          <a:bodyPr>
            <a:normAutofit/>
          </a:bodyPr>
          <a:lstStyle/>
          <a:p>
            <a:r>
              <a:rPr lang="en-US" sz="1800" dirty="0"/>
              <a:t>Valentine NOVOSAD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>
          <a:xfrm>
            <a:off x="469900" y="5044544"/>
            <a:ext cx="7570864" cy="914400"/>
          </a:xfrm>
        </p:spPr>
        <p:txBody>
          <a:bodyPr>
            <a:noAutofit/>
          </a:bodyPr>
          <a:lstStyle/>
          <a:p>
            <a:r>
              <a:rPr lang="en-US" sz="1800" dirty="0"/>
              <a:t>Argonne National Laboratory</a:t>
            </a:r>
          </a:p>
          <a:p>
            <a:r>
              <a:rPr lang="en-US" sz="1800" dirty="0"/>
              <a:t>Materials Science Division </a:t>
            </a:r>
          </a:p>
          <a:p>
            <a:r>
              <a:rPr lang="en-US" sz="1800" dirty="0"/>
              <a:t>Physics Division </a:t>
            </a:r>
          </a:p>
          <a:p>
            <a:r>
              <a:rPr lang="en-US" sz="1800" dirty="0"/>
              <a:t>High Energy Physics Division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96900" y="6126689"/>
            <a:ext cx="5529580" cy="515411"/>
          </a:xfrm>
        </p:spPr>
        <p:txBody>
          <a:bodyPr/>
          <a:lstStyle/>
          <a:p>
            <a:r>
              <a:rPr lang="en-US" sz="1800" dirty="0"/>
              <a:t>March 20, 2023		</a:t>
            </a:r>
            <a:endParaRPr lang="en-US" sz="1800" dirty="0">
              <a:solidFill>
                <a:srgbClr val="0B1F8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63" y="6242050"/>
            <a:ext cx="1600200" cy="400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86199" y="6272768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novosad@anl.gov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69239" y="2945129"/>
            <a:ext cx="402866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(</a:t>
            </a:r>
            <a:r>
              <a:rPr kumimoji="0" lang="ja-JP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アルゴンヌへようこそ </a:t>
            </a:r>
            <a:r>
              <a:rPr kumimoji="0" lang="en-US" altLang="ja-JP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!)</a:t>
            </a:r>
            <a:endParaRPr kumimoji="0" lang="ja-JP" altLang="en-US" sz="3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48497" y="4599011"/>
            <a:ext cx="3043326" cy="176352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UHV grade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6” wafer process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Class 1000 CR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5 sputtering guns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DC/RF + RF bias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700C sample stage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Turbo + </a:t>
            </a:r>
            <a:r>
              <a:rPr lang="en-US" sz="1400" dirty="0" err="1">
                <a:solidFill>
                  <a:srgbClr val="00A200"/>
                </a:solidFill>
              </a:rPr>
              <a:t>Cryo</a:t>
            </a:r>
            <a:r>
              <a:rPr lang="en-US" sz="1400" dirty="0">
                <a:solidFill>
                  <a:srgbClr val="00A200"/>
                </a:solidFill>
              </a:rPr>
              <a:t> pumping</a:t>
            </a:r>
          </a:p>
          <a:p>
            <a:endParaRPr lang="en-US" sz="1400" dirty="0"/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(MSD lab # MDL/H109)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8477" y="2849273"/>
            <a:ext cx="3481763" cy="4997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Example of </a:t>
            </a:r>
            <a:r>
              <a:rPr lang="en-US" dirty="0" err="1">
                <a:solidFill>
                  <a:srgbClr val="000000"/>
                </a:solidFill>
              </a:rPr>
              <a:t>NbN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8478" y="1295726"/>
            <a:ext cx="4616503" cy="38845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Why it matters: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Superconductivity fine-tuning </a:t>
            </a:r>
            <a:br>
              <a:rPr lang="en-US" b="0" dirty="0"/>
            </a:br>
            <a:r>
              <a:rPr lang="en-US" b="0" dirty="0"/>
              <a:t>via nitrogen content adjustment  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Synthesis of new superconductors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Passivation &amp; diffusion barrier layers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4" y="3706570"/>
            <a:ext cx="3120492" cy="2414138"/>
          </a:xfrm>
          <a:prstGeom prst="rect">
            <a:avLst/>
          </a:prstGeom>
        </p:spPr>
      </p:pic>
      <p:pic>
        <p:nvPicPr>
          <p:cNvPr id="19" name="Picture 18" descr="IMG_0604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37" y="4321081"/>
            <a:ext cx="1021258" cy="689712"/>
          </a:xfrm>
          <a:prstGeom prst="rect">
            <a:avLst/>
          </a:prstGeom>
        </p:spPr>
      </p:pic>
      <p:pic>
        <p:nvPicPr>
          <p:cNvPr id="20" name="Picture 19" descr="IMG_0602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3" y="4312039"/>
            <a:ext cx="1007933" cy="67508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668738" y="5109468"/>
            <a:ext cx="268940" cy="418242"/>
          </a:xfrm>
          <a:prstGeom prst="straightConnector1">
            <a:avLst/>
          </a:prstGeom>
          <a:ln>
            <a:solidFill>
              <a:srgbClr val="0B1F8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>
            <a:off x="359621" y="2737216"/>
            <a:ext cx="5636190" cy="1790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979005" y="3987625"/>
            <a:ext cx="64962" cy="24495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 flipV="1">
            <a:off x="5900400" y="2632654"/>
            <a:ext cx="4014" cy="216845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703" y="3000050"/>
            <a:ext cx="2666643" cy="2141630"/>
          </a:xfrm>
          <a:prstGeom prst="rect">
            <a:avLst/>
          </a:prstGeom>
        </p:spPr>
      </p:pic>
      <p:cxnSp>
        <p:nvCxnSpPr>
          <p:cNvPr id="30" name="Straight Connector 29"/>
          <p:cNvCxnSpPr>
            <a:cxnSpLocks/>
          </p:cNvCxnSpPr>
          <p:nvPr/>
        </p:nvCxnSpPr>
        <p:spPr>
          <a:xfrm flipH="1" flipV="1">
            <a:off x="5856985" y="4609571"/>
            <a:ext cx="748098" cy="718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30694" y="3746395"/>
            <a:ext cx="1829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@ 250C + RF-bias</a:t>
            </a:r>
            <a:endParaRPr lang="en-US" sz="1400" dirty="0"/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 flipH="1" flipV="1">
            <a:off x="6529373" y="4138281"/>
            <a:ext cx="29101" cy="2303886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20" y="5109468"/>
            <a:ext cx="2862134" cy="170010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69583" y="6338283"/>
            <a:ext cx="3774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F. Carter, </a:t>
            </a:r>
            <a:r>
              <a:rPr lang="en-US" sz="1200" i="1" dirty="0"/>
              <a:t>et al., </a:t>
            </a:r>
            <a:br>
              <a:rPr lang="en-US" sz="1200" i="1" dirty="0"/>
            </a:br>
            <a:r>
              <a:rPr lang="en-US" sz="1200" i="1" dirty="0"/>
              <a:t>Appl. Phys. Lett. </a:t>
            </a:r>
            <a:r>
              <a:rPr lang="en-US" sz="1200" b="1" dirty="0"/>
              <a:t>115</a:t>
            </a:r>
            <a:r>
              <a:rPr lang="en-US" sz="1200" dirty="0"/>
              <a:t>, 092602 (2019)</a:t>
            </a:r>
          </a:p>
        </p:txBody>
      </p:sp>
      <p:pic>
        <p:nvPicPr>
          <p:cNvPr id="42" name="Picture 41" descr="Resonator_b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18519"/>
          <a:stretch/>
        </p:blipFill>
        <p:spPr>
          <a:xfrm>
            <a:off x="3908067" y="5320156"/>
            <a:ext cx="1350149" cy="837878"/>
          </a:xfrm>
          <a:prstGeom prst="rect">
            <a:avLst/>
          </a:prstGeom>
        </p:spPr>
      </p:pic>
      <p:cxnSp>
        <p:nvCxnSpPr>
          <p:cNvPr id="43" name="Straight Connector 42"/>
          <p:cNvCxnSpPr>
            <a:cxnSpLocks/>
          </p:cNvCxnSpPr>
          <p:nvPr/>
        </p:nvCxnSpPr>
        <p:spPr>
          <a:xfrm flipH="1">
            <a:off x="6469414" y="6411260"/>
            <a:ext cx="2547738" cy="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7">
            <a:extLst>
              <a:ext uri="{FF2B5EF4-FFF2-40B4-BE49-F238E27FC236}">
                <a16:creationId xmlns:a16="http://schemas.microsoft.com/office/drawing/2014/main" id="{B6505FFA-8BF6-4DE8-B542-EEC39724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79" y="408688"/>
            <a:ext cx="9019309" cy="828948"/>
          </a:xfrm>
        </p:spPr>
        <p:txBody>
          <a:bodyPr/>
          <a:lstStyle/>
          <a:p>
            <a:r>
              <a:rPr lang="en-US" dirty="0"/>
              <a:t>“HIGH-Tc” SUPERCONDUCTORS: </a:t>
            </a:r>
            <a:br>
              <a:rPr lang="en-US" dirty="0"/>
            </a:br>
            <a:r>
              <a:rPr lang="en-US" dirty="0">
                <a:solidFill>
                  <a:srgbClr val="0B1F8F"/>
                </a:solidFill>
              </a:rPr>
              <a:t>NITRIDES via </a:t>
            </a:r>
            <a:r>
              <a:rPr lang="en-US" dirty="0">
                <a:solidFill>
                  <a:srgbClr val="FF0000"/>
                </a:solidFill>
              </a:rPr>
              <a:t>REACTIVE SPUTTERING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75BB31-A732-47D5-82D5-C607460664E1}"/>
              </a:ext>
            </a:extLst>
          </p:cNvPr>
          <p:cNvSpPr txBox="1"/>
          <p:nvPr/>
        </p:nvSpPr>
        <p:spPr>
          <a:xfrm>
            <a:off x="956258" y="3256270"/>
            <a:ext cx="1682352" cy="30777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FF"/>
                </a:solidFill>
              </a:rPr>
              <a:t>“Bulk” Tc:</a:t>
            </a:r>
            <a:r>
              <a:rPr lang="en-US" sz="1400" b="1" dirty="0">
                <a:solidFill>
                  <a:srgbClr val="00A200"/>
                </a:solidFill>
              </a:rPr>
              <a:t>~16K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92" y="-36885"/>
            <a:ext cx="1796414" cy="239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87" y="2358335"/>
            <a:ext cx="2942246" cy="22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5211-E895-C14B-A408-44C7AA07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29" y="0"/>
            <a:ext cx="8372901" cy="828948"/>
          </a:xfrm>
        </p:spPr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C0FA5-B6BA-5644-A29D-E0F95E9966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929" y="894110"/>
            <a:ext cx="8125968" cy="499715"/>
          </a:xfrm>
        </p:spPr>
        <p:txBody>
          <a:bodyPr/>
          <a:lstStyle/>
          <a:p>
            <a:r>
              <a:rPr lang="en-US" dirty="0"/>
              <a:t>Hybrid Superconducting – </a:t>
            </a:r>
            <a:r>
              <a:rPr lang="en-US" dirty="0" err="1"/>
              <a:t>Magnonic</a:t>
            </a:r>
            <a:r>
              <a:rPr lang="en-US" dirty="0"/>
              <a:t> Devices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C555E0-60FE-D84C-AC75-9BB3E826131D}"/>
              </a:ext>
            </a:extLst>
          </p:cNvPr>
          <p:cNvSpPr txBox="1"/>
          <p:nvPr/>
        </p:nvSpPr>
        <p:spPr>
          <a:xfrm>
            <a:off x="4202054" y="5886501"/>
            <a:ext cx="605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Remote coupling of distant magnetic resonator</a:t>
            </a:r>
          </a:p>
          <a:p>
            <a:r>
              <a:rPr lang="en-US" b="1" dirty="0"/>
              <a:t>Credit:</a:t>
            </a:r>
            <a:r>
              <a:rPr lang="en-US" dirty="0"/>
              <a:t> </a:t>
            </a:r>
            <a:r>
              <a:rPr lang="en-US" i="1" dirty="0"/>
              <a:t>Yi Li</a:t>
            </a:r>
            <a:r>
              <a:rPr lang="en-US" dirty="0"/>
              <a:t>, MSD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52" y="4210667"/>
            <a:ext cx="2593903" cy="130059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00" y="4115724"/>
            <a:ext cx="2059663" cy="17707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867" y="4054447"/>
            <a:ext cx="1937587" cy="1832054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V="1">
            <a:off x="4405246" y="4340003"/>
            <a:ext cx="1448554" cy="9234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405246" y="4937532"/>
            <a:ext cx="145760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0"/>
          <p:cNvSpPr txBox="1"/>
          <p:nvPr/>
        </p:nvSpPr>
        <p:spPr>
          <a:xfrm>
            <a:off x="5039994" y="4938847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magnon1</a:t>
            </a:r>
          </a:p>
        </p:txBody>
      </p:sp>
      <p:sp>
        <p:nvSpPr>
          <p:cNvPr id="42" name="TextBox 13"/>
          <p:cNvSpPr txBox="1"/>
          <p:nvPr/>
        </p:nvSpPr>
        <p:spPr>
          <a:xfrm rot="19534795">
            <a:off x="4891928" y="4235809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magnon2</a:t>
            </a:r>
          </a:p>
        </p:txBody>
      </p:sp>
      <p:sp>
        <p:nvSpPr>
          <p:cNvPr id="43" name="TextBox 14"/>
          <p:cNvSpPr txBox="1"/>
          <p:nvPr/>
        </p:nvSpPr>
        <p:spPr>
          <a:xfrm>
            <a:off x="1750013" y="3874507"/>
            <a:ext cx="1062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YIG sphere1</a:t>
            </a:r>
          </a:p>
        </p:txBody>
      </p:sp>
      <p:sp>
        <p:nvSpPr>
          <p:cNvPr id="44" name="TextBox 15"/>
          <p:cNvSpPr txBox="1"/>
          <p:nvPr/>
        </p:nvSpPr>
        <p:spPr>
          <a:xfrm>
            <a:off x="3152177" y="3869849"/>
            <a:ext cx="1062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YIG sphere2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2438338" y="4155835"/>
            <a:ext cx="162319" cy="837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3291199" y="4130117"/>
            <a:ext cx="193570" cy="410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21"/>
          <p:cNvSpPr txBox="1"/>
          <p:nvPr/>
        </p:nvSpPr>
        <p:spPr>
          <a:xfrm>
            <a:off x="6347217" y="4116740"/>
            <a:ext cx="1591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Time-domain </a:t>
            </a:r>
          </a:p>
          <a:p>
            <a:pPr algn="ctr"/>
            <a:r>
              <a:rPr lang="en-US" sz="1400" dirty="0"/>
              <a:t>Rabi-like oscillation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082604" y="4851025"/>
            <a:ext cx="332592" cy="1490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2642" y="5803251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B1F8F"/>
                </a:solidFill>
              </a:rPr>
              <a:t>Low-loss SC circuit (</a:t>
            </a:r>
            <a:r>
              <a:rPr lang="en-US" dirty="0" err="1">
                <a:solidFill>
                  <a:srgbClr val="0B1F8F"/>
                </a:solidFill>
              </a:rPr>
              <a:t>NbN</a:t>
            </a:r>
            <a:r>
              <a:rPr lang="en-US" dirty="0">
                <a:solidFill>
                  <a:srgbClr val="0B1F8F"/>
                </a:solidFill>
              </a:rPr>
              <a:t>)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2947500" y="4901362"/>
            <a:ext cx="269014" cy="984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44762" y="6348166"/>
            <a:ext cx="180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B1F8F"/>
                </a:solidFill>
              </a:rPr>
              <a:t>(YIG: Y</a:t>
            </a:r>
            <a:r>
              <a:rPr lang="en-US" baseline="-25000" dirty="0">
                <a:solidFill>
                  <a:srgbClr val="0B1F8F"/>
                </a:solidFill>
              </a:rPr>
              <a:t>3</a:t>
            </a:r>
            <a:r>
              <a:rPr lang="en-US" dirty="0">
                <a:solidFill>
                  <a:srgbClr val="0B1F8F"/>
                </a:solidFill>
              </a:rPr>
              <a:t>Fe</a:t>
            </a:r>
            <a:r>
              <a:rPr lang="en-US" baseline="-25000" dirty="0">
                <a:solidFill>
                  <a:srgbClr val="0B1F8F"/>
                </a:solidFill>
              </a:rPr>
              <a:t>5</a:t>
            </a:r>
            <a:r>
              <a:rPr lang="en-US" dirty="0">
                <a:solidFill>
                  <a:srgbClr val="0B1F8F"/>
                </a:solidFill>
              </a:rPr>
              <a:t>O</a:t>
            </a:r>
            <a:r>
              <a:rPr lang="en-US" baseline="-25000" dirty="0">
                <a:solidFill>
                  <a:srgbClr val="0B1F8F"/>
                </a:solidFill>
              </a:rPr>
              <a:t>12</a:t>
            </a:r>
            <a:r>
              <a:rPr lang="en-US" dirty="0">
                <a:solidFill>
                  <a:srgbClr val="0B1F8F"/>
                </a:solidFill>
              </a:rPr>
              <a:t>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68730"/>
            <a:ext cx="8372901" cy="488948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A200"/>
                </a:solidFill>
              </a:rPr>
              <a:t>Why it matters: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On-chip coherent information </a:t>
            </a:r>
            <a:r>
              <a:rPr lang="en-US" sz="1600" dirty="0" err="1"/>
              <a:t>trunsduction</a:t>
            </a:r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1600" dirty="0"/>
              <a:t>From RF to Microwave frequency (microwave-to-optical is a possibility to)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Low-temperature operation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Magnetic field tenability 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An emerging opportunity for novel dark matter particle candidates?  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7"/>
          <p:cNvSpPr>
            <a:spLocks noGrp="1"/>
          </p:cNvSpPr>
          <p:nvPr>
            <p:ph type="title"/>
          </p:nvPr>
        </p:nvSpPr>
        <p:spPr>
          <a:xfrm>
            <a:off x="491167" y="401854"/>
            <a:ext cx="9019309" cy="828948"/>
          </a:xfrm>
        </p:spPr>
        <p:txBody>
          <a:bodyPr/>
          <a:lstStyle/>
          <a:p>
            <a:r>
              <a:rPr lang="en-US" dirty="0"/>
              <a:t>“HIGH-Tc” SUPERCONDUCTORS: </a:t>
            </a:r>
            <a:r>
              <a:rPr lang="en-US" dirty="0">
                <a:solidFill>
                  <a:srgbClr val="0B1F8F"/>
                </a:solidFill>
              </a:rPr>
              <a:t>NITRIDES</a:t>
            </a:r>
            <a:br>
              <a:rPr lang="en-US" dirty="0"/>
            </a:br>
            <a:r>
              <a:rPr lang="en-US" dirty="0"/>
              <a:t>   		    </a:t>
            </a:r>
            <a:r>
              <a:rPr lang="en-US" dirty="0">
                <a:solidFill>
                  <a:srgbClr val="FF0000"/>
                </a:solidFill>
              </a:rPr>
              <a:t>ION-BEAM ASSITED SPUTTERING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3677806" y="2035534"/>
            <a:ext cx="83161" cy="4831391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8919"/>
          <a:stretch/>
        </p:blipFill>
        <p:spPr>
          <a:xfrm rot="5400000">
            <a:off x="6661641" y="4346219"/>
            <a:ext cx="2480469" cy="228051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34166E2-4390-1F46-A7EE-D409403B8C2F}"/>
              </a:ext>
            </a:extLst>
          </p:cNvPr>
          <p:cNvSpPr txBox="1"/>
          <p:nvPr/>
        </p:nvSpPr>
        <p:spPr>
          <a:xfrm>
            <a:off x="1279146" y="2124455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Conventional process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12134" y="4413010"/>
            <a:ext cx="2557559" cy="1586261"/>
            <a:chOff x="4973182" y="2843288"/>
            <a:chExt cx="2557559" cy="15862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1279A4-874D-1B4B-ACBB-2A726887AE6E}"/>
                </a:ext>
              </a:extLst>
            </p:cNvPr>
            <p:cNvSpPr/>
            <p:nvPr/>
          </p:nvSpPr>
          <p:spPr>
            <a:xfrm>
              <a:off x="5285478" y="2843288"/>
              <a:ext cx="1826530" cy="1234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67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</a:rPr>
                <a:t>Si</a:t>
              </a: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A16D58F7-859D-C344-BE7B-DA7830E5D462}"/>
                </a:ext>
              </a:extLst>
            </p:cNvPr>
            <p:cNvSpPr/>
            <p:nvPr/>
          </p:nvSpPr>
          <p:spPr>
            <a:xfrm rot="8018894">
              <a:off x="6717479" y="3328084"/>
              <a:ext cx="485934" cy="657974"/>
            </a:xfrm>
            <a:prstGeom prst="trapezoi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1EAFBC1-18C7-284F-B27B-D6D31F9F85AB}"/>
                </a:ext>
              </a:extLst>
            </p:cNvPr>
            <p:cNvSpPr/>
            <p:nvPr/>
          </p:nvSpPr>
          <p:spPr>
            <a:xfrm rot="8018894">
              <a:off x="7169035" y="3075112"/>
              <a:ext cx="65438" cy="65797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6A95B69-24EF-E041-BC6D-75EEA7F4079A}"/>
                </a:ext>
              </a:extLst>
            </p:cNvPr>
            <p:cNvSpPr/>
            <p:nvPr/>
          </p:nvSpPr>
          <p:spPr>
            <a:xfrm rot="8018894">
              <a:off x="7133439" y="3599762"/>
              <a:ext cx="138145" cy="5764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8AC9648-FDB7-9340-BCF8-297511381332}"/>
                </a:ext>
              </a:extLst>
            </p:cNvPr>
            <p:cNvGrpSpPr/>
            <p:nvPr/>
          </p:nvGrpSpPr>
          <p:grpSpPr>
            <a:xfrm rot="13418894">
              <a:off x="6760894" y="3929220"/>
              <a:ext cx="113788" cy="282477"/>
              <a:chOff x="9737108" y="365125"/>
              <a:chExt cx="196032" cy="486645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2F7581A-2AC5-C547-AC89-7936E62F11BC}"/>
                  </a:ext>
                </a:extLst>
              </p:cNvPr>
              <p:cNvSpPr/>
              <p:nvPr/>
            </p:nvSpPr>
            <p:spPr>
              <a:xfrm>
                <a:off x="9737108" y="365125"/>
                <a:ext cx="45719" cy="4866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127E5F8-41CE-BE43-9AD8-6BC42481E530}"/>
                  </a:ext>
                </a:extLst>
              </p:cNvPr>
              <p:cNvCxnSpPr/>
              <p:nvPr/>
            </p:nvCxnSpPr>
            <p:spPr>
              <a:xfrm>
                <a:off x="9933140" y="463463"/>
                <a:ext cx="0" cy="263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B810F1E-6B1D-5242-A036-B01EA7DACC05}"/>
                </a:ext>
              </a:extLst>
            </p:cNvPr>
            <p:cNvCxnSpPr>
              <a:stCxn id="49" idx="0"/>
            </p:cNvCxnSpPr>
            <p:nvPr/>
          </p:nvCxnSpPr>
          <p:spPr>
            <a:xfrm rot="8018894">
              <a:off x="7075050" y="4230754"/>
              <a:ext cx="3975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7A7E4A4-9274-674A-8202-986C9B5DA93F}"/>
                </a:ext>
              </a:extLst>
            </p:cNvPr>
            <p:cNvCxnSpPr>
              <a:cxnSpLocks/>
              <a:endCxn id="62" idx="1"/>
            </p:cNvCxnSpPr>
            <p:nvPr/>
          </p:nvCxnSpPr>
          <p:spPr>
            <a:xfrm rot="8018894">
              <a:off x="7006175" y="4046704"/>
              <a:ext cx="0" cy="4069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7FEE004-83A4-CA42-933B-55E5794050B0}"/>
                </a:ext>
              </a:extLst>
            </p:cNvPr>
            <p:cNvCxnSpPr/>
            <p:nvPr/>
          </p:nvCxnSpPr>
          <p:spPr>
            <a:xfrm rot="8018894">
              <a:off x="6680555" y="3825043"/>
              <a:ext cx="0" cy="2506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FCBB060-AAFF-D547-A62F-53B8FCD6EB7A}"/>
                </a:ext>
              </a:extLst>
            </p:cNvPr>
            <p:cNvCxnSpPr/>
            <p:nvPr/>
          </p:nvCxnSpPr>
          <p:spPr>
            <a:xfrm rot="8018894" flipH="1">
              <a:off x="6552621" y="3784091"/>
              <a:ext cx="2066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345E571-C1E4-1A44-AAE2-48D88F1DB262}"/>
                </a:ext>
              </a:extLst>
            </p:cNvPr>
            <p:cNvCxnSpPr>
              <a:cxnSpLocks/>
            </p:cNvCxnSpPr>
            <p:nvPr/>
          </p:nvCxnSpPr>
          <p:spPr>
            <a:xfrm rot="8018894" flipH="1">
              <a:off x="6633801" y="3106769"/>
              <a:ext cx="44231" cy="26758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6F91C19-321C-D345-B917-A11EF68A6B4F}"/>
                </a:ext>
              </a:extLst>
            </p:cNvPr>
            <p:cNvCxnSpPr>
              <a:cxnSpLocks/>
            </p:cNvCxnSpPr>
            <p:nvPr/>
          </p:nvCxnSpPr>
          <p:spPr>
            <a:xfrm rot="8018894">
              <a:off x="6466433" y="3282228"/>
              <a:ext cx="44231" cy="26758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6251BF7-1A16-A34D-8C4A-7AED14DD4085}"/>
                </a:ext>
              </a:extLst>
            </p:cNvPr>
            <p:cNvCxnSpPr/>
            <p:nvPr/>
          </p:nvCxnSpPr>
          <p:spPr>
            <a:xfrm rot="8018894">
              <a:off x="6559870" y="3186390"/>
              <a:ext cx="0" cy="26758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DFF0B74-AA85-0543-B704-56D158DECF77}"/>
                </a:ext>
              </a:extLst>
            </p:cNvPr>
            <p:cNvSpPr txBox="1"/>
            <p:nvPr/>
          </p:nvSpPr>
          <p:spPr>
            <a:xfrm>
              <a:off x="6307096" y="3389078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N</a:t>
              </a:r>
              <a:r>
                <a:rPr lang="en-US" sz="1000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569E295E-AD9A-AD45-859C-9676351ABAB0}"/>
                </a:ext>
              </a:extLst>
            </p:cNvPr>
            <p:cNvCxnSpPr/>
            <p:nvPr/>
          </p:nvCxnSpPr>
          <p:spPr>
            <a:xfrm rot="8018894">
              <a:off x="6733911" y="3082000"/>
              <a:ext cx="163594" cy="133790"/>
            </a:xfrm>
            <a:prstGeom prst="curvedConnector3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6AF9ED-CB60-E543-8BB9-0BADAAC96F85}"/>
                </a:ext>
              </a:extLst>
            </p:cNvPr>
            <p:cNvSpPr txBox="1"/>
            <p:nvPr/>
          </p:nvSpPr>
          <p:spPr>
            <a:xfrm>
              <a:off x="6743264" y="2953822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</a:rPr>
                <a:t>e</a:t>
              </a:r>
              <a:r>
                <a:rPr lang="en-US" sz="1000" baseline="30000" dirty="0">
                  <a:solidFill>
                    <a:schemeClr val="bg2">
                      <a:lumMod val="75000"/>
                    </a:schemeClr>
                  </a:solidFill>
                </a:rPr>
                <a:t>-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0916801-8828-D140-A0A8-20E914CD2824}"/>
                </a:ext>
              </a:extLst>
            </p:cNvPr>
            <p:cNvSpPr/>
            <p:nvPr/>
          </p:nvSpPr>
          <p:spPr>
            <a:xfrm rot="2368176">
              <a:off x="4973182" y="3414161"/>
              <a:ext cx="656475" cy="88405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Nb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FC9C39E-2F4B-9A46-8516-C7532F6FAAF3}"/>
                </a:ext>
              </a:extLst>
            </p:cNvPr>
            <p:cNvCxnSpPr/>
            <p:nvPr/>
          </p:nvCxnSpPr>
          <p:spPr>
            <a:xfrm flipV="1">
              <a:off x="5481387" y="3049212"/>
              <a:ext cx="262590" cy="324333"/>
            </a:xfrm>
            <a:prstGeom prst="straightConnector1">
              <a:avLst/>
            </a:prstGeom>
            <a:ln>
              <a:solidFill>
                <a:srgbClr val="0B1F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6A1D39A-0522-A54E-8480-823107B6A61D}"/>
                </a:ext>
              </a:extLst>
            </p:cNvPr>
            <p:cNvCxnSpPr/>
            <p:nvPr/>
          </p:nvCxnSpPr>
          <p:spPr>
            <a:xfrm flipV="1">
              <a:off x="5632551" y="3103584"/>
              <a:ext cx="262590" cy="324333"/>
            </a:xfrm>
            <a:prstGeom prst="straightConnector1">
              <a:avLst/>
            </a:prstGeom>
            <a:ln>
              <a:solidFill>
                <a:srgbClr val="0B1F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343354A-9285-6049-BA5B-1F4146A2C3C7}"/>
                </a:ext>
              </a:extLst>
            </p:cNvPr>
            <p:cNvCxnSpPr/>
            <p:nvPr/>
          </p:nvCxnSpPr>
          <p:spPr>
            <a:xfrm flipV="1">
              <a:off x="5712152" y="3236973"/>
              <a:ext cx="262590" cy="324333"/>
            </a:xfrm>
            <a:prstGeom prst="straightConnector1">
              <a:avLst/>
            </a:prstGeom>
            <a:ln>
              <a:solidFill>
                <a:srgbClr val="0B1F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895478" y="2396173"/>
            <a:ext cx="2323016" cy="1567534"/>
            <a:chOff x="480115" y="2855599"/>
            <a:chExt cx="2323016" cy="15675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916801-8828-D140-A0A8-20E914CD2824}"/>
                </a:ext>
              </a:extLst>
            </p:cNvPr>
            <p:cNvSpPr/>
            <p:nvPr/>
          </p:nvSpPr>
          <p:spPr>
            <a:xfrm rot="2368176">
              <a:off x="641892" y="3539080"/>
              <a:ext cx="656475" cy="88405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Nb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C44C5FA3-CC22-4245-8E40-4076B89C59AE}"/>
                </a:ext>
              </a:extLst>
            </p:cNvPr>
            <p:cNvCxnSpPr/>
            <p:nvPr/>
          </p:nvCxnSpPr>
          <p:spPr>
            <a:xfrm>
              <a:off x="532598" y="2855599"/>
              <a:ext cx="806005" cy="358873"/>
            </a:xfrm>
            <a:prstGeom prst="curvedConnector3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3B51BB1-F51C-A047-8DF0-55BE074DEC32}"/>
                </a:ext>
              </a:extLst>
            </p:cNvPr>
            <p:cNvSpPr txBox="1"/>
            <p:nvPr/>
          </p:nvSpPr>
          <p:spPr>
            <a:xfrm>
              <a:off x="480115" y="2981807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</a:rPr>
                <a:t>N2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C9C39E-2F4B-9A46-8516-C7532F6FAAF3}"/>
                </a:ext>
              </a:extLst>
            </p:cNvPr>
            <p:cNvCxnSpPr/>
            <p:nvPr/>
          </p:nvCxnSpPr>
          <p:spPr>
            <a:xfrm flipV="1">
              <a:off x="1150097" y="3174131"/>
              <a:ext cx="262590" cy="324333"/>
            </a:xfrm>
            <a:prstGeom prst="straightConnector1">
              <a:avLst/>
            </a:prstGeom>
            <a:ln>
              <a:solidFill>
                <a:srgbClr val="0B1F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6A1D39A-0522-A54E-8480-823107B6A61D}"/>
                </a:ext>
              </a:extLst>
            </p:cNvPr>
            <p:cNvCxnSpPr/>
            <p:nvPr/>
          </p:nvCxnSpPr>
          <p:spPr>
            <a:xfrm flipV="1">
              <a:off x="1301261" y="3228503"/>
              <a:ext cx="262590" cy="324333"/>
            </a:xfrm>
            <a:prstGeom prst="straightConnector1">
              <a:avLst/>
            </a:prstGeom>
            <a:ln>
              <a:solidFill>
                <a:srgbClr val="0B1F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343354A-9285-6049-BA5B-1F4146A2C3C7}"/>
                </a:ext>
              </a:extLst>
            </p:cNvPr>
            <p:cNvCxnSpPr/>
            <p:nvPr/>
          </p:nvCxnSpPr>
          <p:spPr>
            <a:xfrm flipV="1">
              <a:off x="1380862" y="3361892"/>
              <a:ext cx="262590" cy="324333"/>
            </a:xfrm>
            <a:prstGeom prst="straightConnector1">
              <a:avLst/>
            </a:prstGeom>
            <a:ln>
              <a:solidFill>
                <a:srgbClr val="0B1F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31279A4-874D-1B4B-ACBB-2A726887AE6E}"/>
                </a:ext>
              </a:extLst>
            </p:cNvPr>
            <p:cNvSpPr/>
            <p:nvPr/>
          </p:nvSpPr>
          <p:spPr>
            <a:xfrm>
              <a:off x="976601" y="2869591"/>
              <a:ext cx="1826530" cy="1234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67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</a:rPr>
                <a:t>Si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34166E2-4390-1F46-A7EE-D409403B8C2F}"/>
              </a:ext>
            </a:extLst>
          </p:cNvPr>
          <p:cNvSpPr txBox="1"/>
          <p:nvPr/>
        </p:nvSpPr>
        <p:spPr>
          <a:xfrm>
            <a:off x="1671503" y="4137389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IBAS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095" y="6261654"/>
            <a:ext cx="7555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 Polakovic, </a:t>
            </a:r>
            <a:r>
              <a:rPr lang="en-US" sz="1200" i="1" dirty="0"/>
              <a:t>et al., </a:t>
            </a:r>
          </a:p>
          <a:p>
            <a:r>
              <a:rPr lang="en-US" sz="1200" dirty="0"/>
              <a:t>Appl. Phys. Lett, - Materials,  6(7) 076107 (2018)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1425B6-E01D-4944-87D5-E915F707216A}"/>
              </a:ext>
            </a:extLst>
          </p:cNvPr>
          <p:cNvSpPr txBox="1"/>
          <p:nvPr/>
        </p:nvSpPr>
        <p:spPr>
          <a:xfrm>
            <a:off x="2444415" y="2525155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+ heating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BB2FAAA-F7AF-4AD2-BEC7-2550B481D8C0}"/>
              </a:ext>
            </a:extLst>
          </p:cNvPr>
          <p:cNvCxnSpPr>
            <a:cxnSpLocks/>
          </p:cNvCxnSpPr>
          <p:nvPr/>
        </p:nvCxnSpPr>
        <p:spPr>
          <a:xfrm flipH="1">
            <a:off x="265042" y="4137389"/>
            <a:ext cx="3280534" cy="0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1479F6D4-8A82-4825-85E3-333825559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025" y="1896075"/>
            <a:ext cx="3394395" cy="22629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ADA28CF-94F5-445F-9731-1D607DE81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83" t="38774" r="31851" b="18413"/>
          <a:stretch/>
        </p:blipFill>
        <p:spPr>
          <a:xfrm>
            <a:off x="7074045" y="2635918"/>
            <a:ext cx="1854619" cy="1435824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ECC35FA7-E36C-4C17-B66A-6232FF7A90E6}"/>
              </a:ext>
            </a:extLst>
          </p:cNvPr>
          <p:cNvSpPr txBox="1"/>
          <p:nvPr/>
        </p:nvSpPr>
        <p:spPr>
          <a:xfrm>
            <a:off x="430876" y="4535027"/>
            <a:ext cx="126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heating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DB0A4C-0891-46D9-AD35-6CCD7A845574}"/>
              </a:ext>
            </a:extLst>
          </p:cNvPr>
          <p:cNvCxnSpPr/>
          <p:nvPr/>
        </p:nvCxnSpPr>
        <p:spPr>
          <a:xfrm>
            <a:off x="680126" y="4442023"/>
            <a:ext cx="274264" cy="5268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AF53ABB-D2B4-44B6-81F8-A72B1507DDFA}"/>
              </a:ext>
            </a:extLst>
          </p:cNvPr>
          <p:cNvCxnSpPr>
            <a:cxnSpLocks/>
          </p:cNvCxnSpPr>
          <p:nvPr/>
        </p:nvCxnSpPr>
        <p:spPr>
          <a:xfrm flipH="1">
            <a:off x="664477" y="4566991"/>
            <a:ext cx="369217" cy="3043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CC086BC-FD8B-4B16-824F-1696C0ECF3F6}"/>
              </a:ext>
            </a:extLst>
          </p:cNvPr>
          <p:cNvCxnSpPr>
            <a:cxnSpLocks/>
          </p:cNvCxnSpPr>
          <p:nvPr/>
        </p:nvCxnSpPr>
        <p:spPr>
          <a:xfrm flipH="1">
            <a:off x="3955714" y="4108307"/>
            <a:ext cx="5001851" cy="29082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40013" y="1379572"/>
            <a:ext cx="1901630" cy="329672"/>
          </a:xfrm>
        </p:spPr>
        <p:txBody>
          <a:bodyPr/>
          <a:lstStyle/>
          <a:p>
            <a:r>
              <a:rPr lang="en-US" sz="1600" dirty="0">
                <a:solidFill>
                  <a:srgbClr val="000000"/>
                </a:solidFill>
              </a:rPr>
              <a:t>Example of </a:t>
            </a:r>
            <a:r>
              <a:rPr lang="en-US" sz="1600" dirty="0" err="1">
                <a:solidFill>
                  <a:srgbClr val="000000"/>
                </a:solidFill>
              </a:rPr>
              <a:t>NbN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2A24DAE-E633-43E2-9840-D7680F4F0DBF}"/>
              </a:ext>
            </a:extLst>
          </p:cNvPr>
          <p:cNvCxnSpPr>
            <a:cxnSpLocks/>
          </p:cNvCxnSpPr>
          <p:nvPr/>
        </p:nvCxnSpPr>
        <p:spPr>
          <a:xfrm flipH="1">
            <a:off x="5439144" y="1665926"/>
            <a:ext cx="156948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099" y="4584030"/>
            <a:ext cx="1847791" cy="1124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76D3F8A1-0A8F-4549-9C69-9028B4DC617C}"/>
              </a:ext>
            </a:extLst>
          </p:cNvPr>
          <p:cNvSpPr txBox="1">
            <a:spLocks/>
          </p:cNvSpPr>
          <p:nvPr/>
        </p:nvSpPr>
        <p:spPr>
          <a:xfrm>
            <a:off x="3854970" y="4345231"/>
            <a:ext cx="2450530" cy="178426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UHV grade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Auto-loader / five wafers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Class 1000 CR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5 sputtering guns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Low voltage ion gun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700C sample stage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E-beam evaporator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rgbClr val="0070C0"/>
                </a:solidFill>
              </a:rPr>
              <a:t>Tiltable</a:t>
            </a:r>
            <a:r>
              <a:rPr lang="en-US" sz="1400" dirty="0">
                <a:solidFill>
                  <a:srgbClr val="0070C0"/>
                </a:solidFill>
              </a:rPr>
              <a:t> stage</a:t>
            </a:r>
            <a:r>
              <a:rPr lang="en-US" sz="1400" dirty="0">
                <a:solidFill>
                  <a:srgbClr val="00A2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Oversized </a:t>
            </a:r>
            <a:r>
              <a:rPr lang="en-US" sz="1400" dirty="0" err="1">
                <a:solidFill>
                  <a:srgbClr val="00A200"/>
                </a:solidFill>
              </a:rPr>
              <a:t>Cryo</a:t>
            </a:r>
            <a:r>
              <a:rPr lang="en-US" sz="1400" dirty="0">
                <a:solidFill>
                  <a:srgbClr val="00A200"/>
                </a:solidFill>
              </a:rPr>
              <a:t> pump</a:t>
            </a:r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</a:t>
            </a:r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(MSD lab # MDL/H109)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CA61897-3644-4F01-B9F0-118234C488CC}"/>
              </a:ext>
            </a:extLst>
          </p:cNvPr>
          <p:cNvCxnSpPr>
            <a:cxnSpLocks/>
          </p:cNvCxnSpPr>
          <p:nvPr/>
        </p:nvCxnSpPr>
        <p:spPr>
          <a:xfrm flipH="1">
            <a:off x="338948" y="2112155"/>
            <a:ext cx="3516022" cy="0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13E53DEE-1DB4-46F2-865E-4247380766EC}"/>
              </a:ext>
            </a:extLst>
          </p:cNvPr>
          <p:cNvSpPr txBox="1">
            <a:spLocks/>
          </p:cNvSpPr>
          <p:nvPr/>
        </p:nvSpPr>
        <p:spPr>
          <a:xfrm>
            <a:off x="392914" y="1238170"/>
            <a:ext cx="5979217" cy="87529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Why it matters: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Synthesis of nitrides/oxides @ RT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Surface preparation + in-situ interfaces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0707" y="4840064"/>
            <a:ext cx="971564" cy="2909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945968D9-D611-9C24-01D9-596176CEE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659" y="1184378"/>
            <a:ext cx="1853073" cy="12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2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C44E5672-0AB8-463B-AD8D-D02F21774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11" t="32157" r="14622"/>
          <a:stretch/>
        </p:blipFill>
        <p:spPr>
          <a:xfrm>
            <a:off x="995872" y="2375329"/>
            <a:ext cx="6571014" cy="4096719"/>
          </a:xfrm>
          <a:prstGeom prst="rect">
            <a:avLst/>
          </a:prstGeom>
        </p:spPr>
      </p:pic>
      <p:sp>
        <p:nvSpPr>
          <p:cNvPr id="37" name="Title 7">
            <a:extLst>
              <a:ext uri="{FF2B5EF4-FFF2-40B4-BE49-F238E27FC236}">
                <a16:creationId xmlns:a16="http://schemas.microsoft.com/office/drawing/2014/main" id="{AEBFDE2C-B57A-421C-958A-9EF7085F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65" y="385952"/>
            <a:ext cx="9019309" cy="828948"/>
          </a:xfrm>
        </p:spPr>
        <p:txBody>
          <a:bodyPr/>
          <a:lstStyle/>
          <a:p>
            <a:r>
              <a:rPr lang="en-US" dirty="0"/>
              <a:t>NANO-FABRICATION FACILITIES: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from SUB-MICRON TO wafer-scale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73DE946-41FB-4AAF-9860-DD76762159D1}"/>
              </a:ext>
            </a:extLst>
          </p:cNvPr>
          <p:cNvSpPr txBox="1">
            <a:spLocks/>
          </p:cNvSpPr>
          <p:nvPr/>
        </p:nvSpPr>
        <p:spPr>
          <a:xfrm>
            <a:off x="452469" y="1862853"/>
            <a:ext cx="4559771" cy="49971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Example: </a:t>
            </a:r>
            <a:r>
              <a:rPr lang="en-US" b="0" dirty="0">
                <a:solidFill>
                  <a:srgbClr val="000000"/>
                </a:solidFill>
              </a:rPr>
              <a:t>superconducting nanowire    single photon detector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409223C9-8295-4EE3-8B95-4F35C7778D23}"/>
              </a:ext>
            </a:extLst>
          </p:cNvPr>
          <p:cNvSpPr txBox="1">
            <a:spLocks/>
          </p:cNvSpPr>
          <p:nvPr/>
        </p:nvSpPr>
        <p:spPr>
          <a:xfrm>
            <a:off x="472965" y="1243107"/>
            <a:ext cx="4607617" cy="40734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Why it matters:</a:t>
            </a:r>
          </a:p>
          <a:p>
            <a:r>
              <a:rPr lang="en-US" b="0" dirty="0"/>
              <a:t>- Fast turn-around devices prototyping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B53FC7-429B-4121-8939-6D55914AE5AB}"/>
              </a:ext>
            </a:extLst>
          </p:cNvPr>
          <p:cNvCxnSpPr>
            <a:cxnSpLocks/>
          </p:cNvCxnSpPr>
          <p:nvPr/>
        </p:nvCxnSpPr>
        <p:spPr>
          <a:xfrm flipH="1" flipV="1">
            <a:off x="5403248" y="1741918"/>
            <a:ext cx="33129" cy="495361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FFEB006-96A1-4774-AFBB-D422301FC1BF}"/>
              </a:ext>
            </a:extLst>
          </p:cNvPr>
          <p:cNvCxnSpPr>
            <a:cxnSpLocks/>
          </p:cNvCxnSpPr>
          <p:nvPr/>
        </p:nvCxnSpPr>
        <p:spPr>
          <a:xfrm flipH="1">
            <a:off x="452469" y="1802385"/>
            <a:ext cx="4983908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09701A2-5114-4002-A93F-D9AA9D4E6A9C}"/>
              </a:ext>
            </a:extLst>
          </p:cNvPr>
          <p:cNvSpPr txBox="1">
            <a:spLocks/>
          </p:cNvSpPr>
          <p:nvPr/>
        </p:nvSpPr>
        <p:spPr>
          <a:xfrm>
            <a:off x="5765738" y="1420561"/>
            <a:ext cx="3407047" cy="76085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High-resolution e-beam writer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/>
              <a:t> Class 1000 Clean Room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>
                <a:solidFill>
                  <a:srgbClr val="00A200"/>
                </a:solidFill>
              </a:rPr>
              <a:t>Resist processing CR lab nearby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/>
              <a:t>Closed-loop x-y-z stage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>
                <a:solidFill>
                  <a:srgbClr val="00A200"/>
                </a:solidFill>
              </a:rPr>
              <a:t>30 kV, sub-10nm e-beam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/>
              <a:t>Earth magnetic field compensator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/>
              <a:t>Vibration isolation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>
                <a:solidFill>
                  <a:srgbClr val="00A200"/>
                </a:solidFill>
              </a:rPr>
              <a:t>Multi-apertures for pattering &amp; SEM </a:t>
            </a:r>
            <a:endParaRPr lang="en-US" sz="1400" b="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		                          </a:t>
            </a:r>
          </a:p>
          <a:p>
            <a:r>
              <a:rPr lang="en-US" sz="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                           </a:t>
            </a:r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   (MSD lab # MDL/A051)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650C08D-BBE3-43DF-9B69-9F9ED83DEB6A}"/>
              </a:ext>
            </a:extLst>
          </p:cNvPr>
          <p:cNvSpPr txBox="1">
            <a:spLocks/>
          </p:cNvSpPr>
          <p:nvPr/>
        </p:nvSpPr>
        <p:spPr>
          <a:xfrm>
            <a:off x="7191355" y="5209510"/>
            <a:ext cx="2310812" cy="77505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Ion-milling tool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/>
              <a:t>Titled stage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>
                <a:solidFill>
                  <a:srgbClr val="00A200"/>
                </a:solidFill>
              </a:rPr>
              <a:t>Liquid N2-cooled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0" dirty="0"/>
              <a:t>From ~0.1-1kV (</a:t>
            </a:r>
            <a:r>
              <a:rPr lang="en-US" sz="1400" b="0" dirty="0" err="1"/>
              <a:t>Ar</a:t>
            </a:r>
            <a:r>
              <a:rPr lang="en-US" sz="1400" b="0" dirty="0"/>
              <a:t>+)</a:t>
            </a:r>
          </a:p>
          <a:p>
            <a:endParaRPr lang="en-US" sz="1400" b="0" dirty="0"/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(MSD lab # ESB/H109)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D06D7F-141D-4521-B9F0-050B212BAF3F}"/>
              </a:ext>
            </a:extLst>
          </p:cNvPr>
          <p:cNvSpPr txBox="1"/>
          <p:nvPr/>
        </p:nvSpPr>
        <p:spPr>
          <a:xfrm>
            <a:off x="343983" y="6334780"/>
            <a:ext cx="297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</a:t>
            </a:r>
            <a:r>
              <a:rPr lang="en-US" sz="1400" dirty="0"/>
              <a:t>:  </a:t>
            </a:r>
          </a:p>
          <a:p>
            <a:r>
              <a:rPr lang="en-US" sz="1400" i="1" dirty="0"/>
              <a:t>Tomas Polakovic</a:t>
            </a:r>
            <a:r>
              <a:rPr lang="en-US" sz="1400" dirty="0"/>
              <a:t>, PHY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66E220D-18A3-42E3-91BD-57BD13779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0719" y="3159856"/>
            <a:ext cx="1520281" cy="152028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228F7-DB11-4535-A92C-0C26F83035F5}"/>
              </a:ext>
            </a:extLst>
          </p:cNvPr>
          <p:cNvCxnSpPr>
            <a:cxnSpLocks/>
          </p:cNvCxnSpPr>
          <p:nvPr/>
        </p:nvCxnSpPr>
        <p:spPr>
          <a:xfrm flipH="1">
            <a:off x="5387346" y="4941360"/>
            <a:ext cx="3494549" cy="0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4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0CE9B-1F00-0D45-AA68-8C2BCB1EC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832" y="1886849"/>
            <a:ext cx="5443728" cy="4093835"/>
          </a:xfrm>
        </p:spPr>
        <p:txBody>
          <a:bodyPr/>
          <a:lstStyle/>
          <a:p>
            <a:r>
              <a:rPr lang="en-US" dirty="0"/>
              <a:t>SNSPDs are an emerging high-impact superconducting technology</a:t>
            </a:r>
          </a:p>
          <a:p>
            <a:pPr lvl="1"/>
            <a:r>
              <a:rPr lang="en-US" dirty="0"/>
              <a:t>Fast timing, no dark count, high efficiency at IR</a:t>
            </a:r>
          </a:p>
          <a:p>
            <a:pPr lvl="1"/>
            <a:r>
              <a:rPr lang="en-US" dirty="0"/>
              <a:t>QIS science enabling technology</a:t>
            </a:r>
          </a:p>
          <a:p>
            <a:r>
              <a:rPr lang="en-US" dirty="0"/>
              <a:t>Growing program at Argonne</a:t>
            </a:r>
          </a:p>
          <a:p>
            <a:pPr lvl="1"/>
            <a:r>
              <a:rPr lang="en-US" dirty="0"/>
              <a:t>for DOE-BES QIS</a:t>
            </a:r>
          </a:p>
          <a:p>
            <a:pPr lvl="1"/>
            <a:r>
              <a:rPr lang="en-US" dirty="0"/>
              <a:t>for DOE-NP</a:t>
            </a:r>
          </a:p>
          <a:p>
            <a:pPr lvl="1"/>
            <a:r>
              <a:rPr lang="en-US" dirty="0"/>
              <a:t>for DOE-HP</a:t>
            </a:r>
          </a:p>
          <a:p>
            <a:pPr lvl="1"/>
            <a:endParaRPr lang="en-US" dirty="0"/>
          </a:p>
          <a:p>
            <a:r>
              <a:rPr lang="en-US" dirty="0"/>
              <a:t>The inter-divisional partnership the key to enable the success of future SNSPD-related programs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6A71A-790C-894E-B42E-EECC9AED06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ABC2B-C9DA-D247-B075-01EB0A4EC6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933766"/>
            <a:ext cx="3058643" cy="29222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C45211-E895-C14B-A408-44C7AA076C07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Connections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EBC0FA5-B6BA-5644-A29D-E0F95E9966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894110"/>
            <a:ext cx="8125968" cy="499715"/>
          </a:xfrm>
        </p:spPr>
        <p:txBody>
          <a:bodyPr/>
          <a:lstStyle/>
          <a:p>
            <a:r>
              <a:rPr lang="en-US" dirty="0"/>
              <a:t>Single Photon / Single Particles Detection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9BE378-0F74-0874-F0B4-1CC6A61A1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26193"/>
            <a:ext cx="2698430" cy="23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7"/>
          <p:cNvSpPr>
            <a:spLocks noGrp="1"/>
          </p:cNvSpPr>
          <p:nvPr>
            <p:ph type="title"/>
          </p:nvPr>
        </p:nvSpPr>
        <p:spPr>
          <a:xfrm>
            <a:off x="458510" y="391172"/>
            <a:ext cx="9019309" cy="828948"/>
          </a:xfrm>
        </p:spPr>
        <p:txBody>
          <a:bodyPr/>
          <a:lstStyle/>
          <a:p>
            <a:r>
              <a:rPr lang="en-US" dirty="0"/>
              <a:t>LOW Temperature TRANSPORT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1450" y="1589156"/>
            <a:ext cx="7031060" cy="4997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Examples: </a:t>
            </a:r>
          </a:p>
          <a:p>
            <a:r>
              <a:rPr lang="en-US" b="0" dirty="0">
                <a:solidFill>
                  <a:srgbClr val="000000"/>
                </a:solidFill>
              </a:rPr>
              <a:t>    Measurements of R(T), </a:t>
            </a:r>
            <a:r>
              <a:rPr lang="en-US" b="0" dirty="0" err="1">
                <a:solidFill>
                  <a:srgbClr val="000000"/>
                </a:solidFill>
              </a:rPr>
              <a:t>Jc</a:t>
            </a:r>
            <a:r>
              <a:rPr lang="en-US" b="0" dirty="0">
                <a:solidFill>
                  <a:srgbClr val="000000"/>
                </a:solidFill>
              </a:rPr>
              <a:t> &amp; in time domain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356" y="877972"/>
            <a:ext cx="5188532" cy="27427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Why it matters:</a:t>
            </a:r>
          </a:p>
          <a:p>
            <a:r>
              <a:rPr lang="en-US" b="0" dirty="0"/>
              <a:t>- Fast samples screening &amp; characterization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1727" t="12615" r="17317" b="4052"/>
          <a:stretch/>
        </p:blipFill>
        <p:spPr>
          <a:xfrm>
            <a:off x="458510" y="2289381"/>
            <a:ext cx="2467528" cy="18682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7390" y="1926439"/>
            <a:ext cx="2736160" cy="2313236"/>
          </a:xfrm>
          <a:prstGeom prst="rect">
            <a:avLst/>
          </a:prstGeom>
        </p:spPr>
      </p:pic>
      <p:sp>
        <p:nvSpPr>
          <p:cNvPr id="3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59421" y="4702448"/>
            <a:ext cx="3123124" cy="775054"/>
          </a:xfrm>
        </p:spPr>
        <p:txBody>
          <a:bodyPr/>
          <a:lstStyle/>
          <a:p>
            <a:r>
              <a:rPr lang="en-US" sz="1400" dirty="0"/>
              <a:t>Liquid He cryostat w/ 7T magnet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dirty="0"/>
              <a:t>300 K – 1.7K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A200"/>
                </a:solidFill>
              </a:rPr>
              <a:t>QO four channels SNSPD readout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dirty="0"/>
              <a:t>Commercial inserts for R(T) measurements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A200"/>
                </a:solidFill>
              </a:rPr>
              <a:t>Ultra-fast real-time oscilloscope</a:t>
            </a:r>
          </a:p>
          <a:p>
            <a:r>
              <a:rPr lang="en-US" sz="1400" b="0" dirty="0"/>
              <a:t> </a:t>
            </a:r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(MSD lab # ESB/A013)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 flipH="1">
            <a:off x="477592" y="1475361"/>
            <a:ext cx="5742789" cy="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3860233" y="2245622"/>
            <a:ext cx="1847312" cy="1620993"/>
            <a:chOff x="2193457" y="2700099"/>
            <a:chExt cx="1847312" cy="16209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944F95-8F0E-1F43-9B9D-6DE5070CB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168" t="26004" r="32296" b="27840"/>
            <a:stretch/>
          </p:blipFill>
          <p:spPr>
            <a:xfrm>
              <a:off x="2226589" y="2700099"/>
              <a:ext cx="1775012" cy="162099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193457" y="2772132"/>
              <a:ext cx="1818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Commercial device</a:t>
              </a:r>
              <a:endParaRPr lang="en-US" sz="14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31170" y="3838807"/>
              <a:ext cx="1109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FF59"/>
                  </a:solidFill>
                </a:rPr>
                <a:t>Our device</a:t>
              </a:r>
              <a:endParaRPr lang="en-US" sz="1400" b="1" i="1" dirty="0">
                <a:solidFill>
                  <a:srgbClr val="00FF59"/>
                </a:solidFill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25" y="4363053"/>
            <a:ext cx="1654498" cy="1583957"/>
          </a:xfrm>
          <a:prstGeom prst="rect">
            <a:avLst/>
          </a:prstGeom>
        </p:spPr>
      </p:pic>
      <p:cxnSp>
        <p:nvCxnSpPr>
          <p:cNvPr id="52" name="Straight Connector 51"/>
          <p:cNvCxnSpPr>
            <a:cxnSpLocks/>
          </p:cNvCxnSpPr>
          <p:nvPr/>
        </p:nvCxnSpPr>
        <p:spPr>
          <a:xfrm flipH="1" flipV="1">
            <a:off x="3288300" y="2098542"/>
            <a:ext cx="26202" cy="2179534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Content Placeholder 5">
            <a:extLst>
              <a:ext uri="{FF2B5EF4-FFF2-40B4-BE49-F238E27FC236}">
                <a16:creationId xmlns:a16="http://schemas.microsoft.com/office/drawing/2014/main" id="{811E5FC4-8C0F-3640-B5CE-9435FBFA7E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3128" b="18593"/>
          <a:stretch/>
        </p:blipFill>
        <p:spPr>
          <a:xfrm rot="5400000">
            <a:off x="5589768" y="3100934"/>
            <a:ext cx="1997168" cy="573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Curved Down Arrow 57"/>
          <p:cNvSpPr/>
          <p:nvPr/>
        </p:nvSpPr>
        <p:spPr>
          <a:xfrm>
            <a:off x="6544956" y="2020761"/>
            <a:ext cx="756745" cy="350650"/>
          </a:xfrm>
          <a:prstGeom prst="curved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79BB94-9249-4C2F-A666-E9EABF52E10B}"/>
              </a:ext>
            </a:extLst>
          </p:cNvPr>
          <p:cNvCxnSpPr>
            <a:cxnSpLocks/>
          </p:cNvCxnSpPr>
          <p:nvPr/>
        </p:nvCxnSpPr>
        <p:spPr>
          <a:xfrm>
            <a:off x="6028383" y="1331619"/>
            <a:ext cx="0" cy="5382639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4622B8-A6EF-4E40-AB7F-4C8AD60A4130}"/>
              </a:ext>
            </a:extLst>
          </p:cNvPr>
          <p:cNvCxnSpPr>
            <a:cxnSpLocks/>
          </p:cNvCxnSpPr>
          <p:nvPr/>
        </p:nvCxnSpPr>
        <p:spPr>
          <a:xfrm flipH="1" flipV="1">
            <a:off x="291689" y="4141013"/>
            <a:ext cx="3164205" cy="1659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0272036-D3C6-8EB9-C6E9-54CDDA97B8D6}"/>
              </a:ext>
            </a:extLst>
          </p:cNvPr>
          <p:cNvSpPr/>
          <p:nvPr/>
        </p:nvSpPr>
        <p:spPr>
          <a:xfrm>
            <a:off x="4273964" y="4246024"/>
            <a:ext cx="232131" cy="166664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19BBBD-785F-AFCD-6F92-458BB1B1CC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60" t="65728" r="18257" b="5403"/>
          <a:stretch/>
        </p:blipFill>
        <p:spPr>
          <a:xfrm>
            <a:off x="291689" y="4465470"/>
            <a:ext cx="3627656" cy="16015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D06D7F-141D-4521-B9F0-050B212BAF3F}"/>
              </a:ext>
            </a:extLst>
          </p:cNvPr>
          <p:cNvSpPr txBox="1"/>
          <p:nvPr/>
        </p:nvSpPr>
        <p:spPr>
          <a:xfrm>
            <a:off x="411356" y="6267298"/>
            <a:ext cx="297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</a:t>
            </a:r>
            <a:r>
              <a:rPr lang="en-US" sz="1400" dirty="0"/>
              <a:t>:  </a:t>
            </a:r>
          </a:p>
          <a:p>
            <a:r>
              <a:rPr lang="en-US" sz="1400" i="1" dirty="0"/>
              <a:t>Tomas Polakovic</a:t>
            </a:r>
            <a:r>
              <a:rPr lang="en-US" sz="1400" dirty="0"/>
              <a:t>, PHY</a:t>
            </a:r>
          </a:p>
        </p:txBody>
      </p:sp>
    </p:spTree>
    <p:extLst>
      <p:ext uri="{BB962C8B-B14F-4D97-AF65-F5344CB8AC3E}">
        <p14:creationId xmlns:p14="http://schemas.microsoft.com/office/powerpoint/2010/main" val="363523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7"/>
          <p:cNvSpPr>
            <a:spLocks noGrp="1"/>
          </p:cNvSpPr>
          <p:nvPr>
            <p:ph type="title"/>
          </p:nvPr>
        </p:nvSpPr>
        <p:spPr>
          <a:xfrm>
            <a:off x="458510" y="391172"/>
            <a:ext cx="9019309" cy="828948"/>
          </a:xfrm>
        </p:spPr>
        <p:txBody>
          <a:bodyPr/>
          <a:lstStyle/>
          <a:p>
            <a:r>
              <a:rPr lang="en-US" dirty="0"/>
              <a:t>Particles detection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356" y="877972"/>
            <a:ext cx="5188532" cy="27427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Novel application of SNSPDs:</a:t>
            </a:r>
          </a:p>
          <a:p>
            <a:r>
              <a:rPr lang="en-US" b="0" dirty="0"/>
              <a:t>- </a:t>
            </a:r>
            <a:r>
              <a:rPr lang="en-US" b="0" dirty="0">
                <a:latin typeface="Symbol" panose="05050102010706020507" pitchFamily="18" charset="2"/>
              </a:rPr>
              <a:t>a</a:t>
            </a:r>
            <a:r>
              <a:rPr lang="en-US" b="0" dirty="0"/>
              <a:t> particles detection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 flipH="1">
            <a:off x="477592" y="1475361"/>
            <a:ext cx="5742789" cy="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Google Shape;28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456" y="3428999"/>
            <a:ext cx="3321058" cy="209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798" y="3428999"/>
            <a:ext cx="3321056" cy="20988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82;p30"/>
          <p:cNvSpPr txBox="1">
            <a:spLocks noGrp="1"/>
          </p:cNvSpPr>
          <p:nvPr>
            <p:ph type="body" idx="4294967295"/>
          </p:nvPr>
        </p:nvSpPr>
        <p:spPr>
          <a:xfrm>
            <a:off x="887107" y="3318954"/>
            <a:ext cx="2087100" cy="2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hlink"/>
                </a:solidFill>
              </a:rPr>
              <a:t>Source activity: 10 μCi </a:t>
            </a:r>
            <a:endParaRPr sz="1400">
              <a:solidFill>
                <a:schemeClr val="hlink"/>
              </a:solidFill>
            </a:endParaRPr>
          </a:p>
        </p:txBody>
      </p:sp>
      <p:sp>
        <p:nvSpPr>
          <p:cNvPr id="28" name="Google Shape;283;p30"/>
          <p:cNvSpPr txBox="1"/>
          <p:nvPr/>
        </p:nvSpPr>
        <p:spPr>
          <a:xfrm>
            <a:off x="1930657" y="5486043"/>
            <a:ext cx="585085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Limited by noise/interference at low bias currents → working to improve the SNR in this region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Should be able to detect ɑ particles down low </a:t>
            </a:r>
            <a:r>
              <a:rPr lang="en-US" dirty="0" err="1"/>
              <a:t>I</a:t>
            </a:r>
            <a:r>
              <a:rPr lang="en-US" baseline="-25000" dirty="0" err="1"/>
              <a:t>b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&lt; 0.2</a:t>
            </a:r>
            <a:endParaRPr dirty="0"/>
          </a:p>
        </p:txBody>
      </p:sp>
      <p:pic>
        <p:nvPicPr>
          <p:cNvPr id="31" name="Google Shape;284;p30"/>
          <p:cNvPicPr preferRelativeResize="0"/>
          <p:nvPr/>
        </p:nvPicPr>
        <p:blipFill rotWithShape="1">
          <a:blip r:embed="rId4">
            <a:alphaModFix/>
          </a:blip>
          <a:srcRect l="1050" t="19210" r="49879" b="11263"/>
          <a:stretch/>
        </p:blipFill>
        <p:spPr>
          <a:xfrm>
            <a:off x="7360921" y="416208"/>
            <a:ext cx="1638682" cy="162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85;p30"/>
          <p:cNvPicPr preferRelativeResize="0"/>
          <p:nvPr/>
        </p:nvPicPr>
        <p:blipFill rotWithShape="1">
          <a:blip r:embed="rId5">
            <a:alphaModFix/>
          </a:blip>
          <a:srcRect l="3291" t="12749" r="18528" b="20535"/>
          <a:stretch/>
        </p:blipFill>
        <p:spPr>
          <a:xfrm>
            <a:off x="477592" y="1574142"/>
            <a:ext cx="2608206" cy="16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74" t="28331" r="71493" b="17369"/>
          <a:stretch/>
        </p:blipFill>
        <p:spPr>
          <a:xfrm>
            <a:off x="3824106" y="1468418"/>
            <a:ext cx="3632992" cy="209113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8D06D7F-141D-4521-B9F0-050B212BAF3F}"/>
              </a:ext>
            </a:extLst>
          </p:cNvPr>
          <p:cNvSpPr txBox="1"/>
          <p:nvPr/>
        </p:nvSpPr>
        <p:spPr>
          <a:xfrm>
            <a:off x="343983" y="6334780"/>
            <a:ext cx="297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</a:t>
            </a:r>
            <a:r>
              <a:rPr lang="en-US" sz="1400" dirty="0"/>
              <a:t>:  </a:t>
            </a:r>
          </a:p>
          <a:p>
            <a:r>
              <a:rPr lang="en-US" sz="1400" i="1" dirty="0"/>
              <a:t>Whit Armstrong</a:t>
            </a:r>
            <a:r>
              <a:rPr lang="en-US" sz="1400" dirty="0"/>
              <a:t>, PHY</a:t>
            </a:r>
          </a:p>
        </p:txBody>
      </p:sp>
    </p:spTree>
    <p:extLst>
      <p:ext uri="{BB962C8B-B14F-4D97-AF65-F5344CB8AC3E}">
        <p14:creationId xmlns:p14="http://schemas.microsoft.com/office/powerpoint/2010/main" val="33698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7"/>
          <p:cNvSpPr>
            <a:spLocks noGrp="1"/>
          </p:cNvSpPr>
          <p:nvPr>
            <p:ph type="title"/>
          </p:nvPr>
        </p:nvSpPr>
        <p:spPr>
          <a:xfrm>
            <a:off x="458510" y="391172"/>
            <a:ext cx="9019309" cy="828948"/>
          </a:xfrm>
        </p:spPr>
        <p:txBody>
          <a:bodyPr/>
          <a:lstStyle/>
          <a:p>
            <a:r>
              <a:rPr lang="en-US" dirty="0"/>
              <a:t>Particles detection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08146" y="1278987"/>
            <a:ext cx="5188532" cy="27427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Novel application of SNSPDs:</a:t>
            </a:r>
          </a:p>
          <a:p>
            <a:r>
              <a:rPr lang="en-US" b="0" dirty="0"/>
              <a:t>- 120 GeV protons at </a:t>
            </a:r>
            <a:r>
              <a:rPr lang="en-US" b="0" dirty="0" err="1"/>
              <a:t>Fermilab</a:t>
            </a:r>
            <a:endParaRPr lang="en-US" b="0" dirty="0"/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 flipH="1">
            <a:off x="405954" y="1949002"/>
            <a:ext cx="5742789" cy="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oogle Shape;29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61104" y="4572308"/>
            <a:ext cx="3829826" cy="80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1;p31"/>
          <p:cNvPicPr preferRelativeResize="0"/>
          <p:nvPr/>
        </p:nvPicPr>
        <p:blipFill rotWithShape="1">
          <a:blip r:embed="rId3">
            <a:alphaModFix/>
          </a:blip>
          <a:srcRect l="3941" t="10201" r="5240"/>
          <a:stretch/>
        </p:blipFill>
        <p:spPr>
          <a:xfrm>
            <a:off x="4662054" y="3136046"/>
            <a:ext cx="4410599" cy="144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95;p31"/>
          <p:cNvSpPr txBox="1"/>
          <p:nvPr/>
        </p:nvSpPr>
        <p:spPr>
          <a:xfrm>
            <a:off x="709004" y="2772858"/>
            <a:ext cx="275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5" name="Google Shape;296;p31"/>
          <p:cNvGraphicFramePr/>
          <p:nvPr>
            <p:extLst>
              <p:ext uri="{D42A27DB-BD31-4B8C-83A1-F6EECF244321}">
                <p14:modId xmlns:p14="http://schemas.microsoft.com/office/powerpoint/2010/main" val="2805007701"/>
              </p:ext>
            </p:extLst>
          </p:nvPr>
        </p:nvGraphicFramePr>
        <p:xfrm>
          <a:off x="405954" y="2152041"/>
          <a:ext cx="4351825" cy="33352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5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23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Particle</a:t>
                      </a:r>
                      <a:endParaRPr sz="10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Energy</a:t>
                      </a:r>
                      <a:endParaRPr sz="10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/>
                        <a:t>Approximate Energy loss in</a:t>
                      </a:r>
                      <a:endParaRPr sz="700" b="1"/>
                    </a:p>
                  </a:txBody>
                  <a:tcPr marL="91425" marR="91425" marT="91425" marB="91425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Detected</a:t>
                      </a:r>
                      <a:endParaRPr sz="10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100 μm silicon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15 nm NbN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photon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0.1 - 2 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all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all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✔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alpha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5 MeV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5 MeV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9.1 keV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hlink"/>
                          </a:solidFill>
                        </a:rPr>
                        <a:t>✔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beta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 MeV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15 keV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15.8 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hlink"/>
                          </a:solidFill>
                        </a:rPr>
                        <a:t>✔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electron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100 MeV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100 keV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~100 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hlink"/>
                          </a:solidFill>
                        </a:rPr>
                        <a:t>?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proton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120 GeV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40 keV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24 eV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chemeClr val="accent6"/>
                          </a:solidFill>
                        </a:rPr>
                        <a:t>✔</a:t>
                      </a:r>
                      <a:endParaRPr sz="1000" b="1">
                        <a:solidFill>
                          <a:schemeClr val="accent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pion /muon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10 GeV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30-45 keV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~20 eV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hlink"/>
                          </a:solidFill>
                        </a:rPr>
                        <a:t>?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Google Shape;297;p31"/>
          <p:cNvSpPr txBox="1"/>
          <p:nvPr/>
        </p:nvSpPr>
        <p:spPr>
          <a:xfrm>
            <a:off x="4961104" y="1340822"/>
            <a:ext cx="4083171" cy="1231076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Preliminary results show 120 GeV proton detection with superconducting nanowires.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a </a:t>
            </a:r>
            <a:r>
              <a:rPr lang="en-US" b="1" dirty="0"/>
              <a:t>key demonstration for applications at the EIC.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7" name="Google Shape;299;p31"/>
          <p:cNvSpPr txBox="1"/>
          <p:nvPr/>
        </p:nvSpPr>
        <p:spPr>
          <a:xfrm>
            <a:off x="5152329" y="2972958"/>
            <a:ext cx="275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nanowire signal (</a:t>
            </a:r>
            <a:r>
              <a:rPr lang="en-US" sz="1100" dirty="0">
                <a:solidFill>
                  <a:srgbClr val="FF0000"/>
                </a:solidFill>
              </a:rPr>
              <a:t>red</a:t>
            </a:r>
            <a:r>
              <a:rPr lang="en-US" sz="1100" dirty="0"/>
              <a:t>)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scintillation counters (</a:t>
            </a:r>
            <a:r>
              <a:rPr lang="en-US" sz="1100" dirty="0">
                <a:solidFill>
                  <a:srgbClr val="0000FF"/>
                </a:solidFill>
              </a:rPr>
              <a:t>blue</a:t>
            </a:r>
            <a:r>
              <a:rPr lang="en-US" sz="1100" dirty="0"/>
              <a:t>)</a:t>
            </a:r>
            <a:endParaRPr sz="1100" dirty="0"/>
          </a:p>
        </p:txBody>
      </p:sp>
      <p:cxnSp>
        <p:nvCxnSpPr>
          <p:cNvPr id="18" name="Google Shape;300;p31"/>
          <p:cNvCxnSpPr/>
          <p:nvPr/>
        </p:nvCxnSpPr>
        <p:spPr>
          <a:xfrm rot="10800000" flipH="1">
            <a:off x="4525979" y="3677508"/>
            <a:ext cx="2141400" cy="1098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301;p31"/>
          <p:cNvCxnSpPr/>
          <p:nvPr/>
        </p:nvCxnSpPr>
        <p:spPr>
          <a:xfrm>
            <a:off x="4553979" y="4783108"/>
            <a:ext cx="119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302;p31"/>
          <p:cNvSpPr txBox="1"/>
          <p:nvPr/>
        </p:nvSpPr>
        <p:spPr>
          <a:xfrm>
            <a:off x="957028" y="5686876"/>
            <a:ext cx="713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Need to scale up detector area with larger pixel arrays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Cryogenic readout electronics also needed for high channel counts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D06D7F-141D-4521-B9F0-050B212BAF3F}"/>
              </a:ext>
            </a:extLst>
          </p:cNvPr>
          <p:cNvSpPr txBox="1"/>
          <p:nvPr/>
        </p:nvSpPr>
        <p:spPr>
          <a:xfrm>
            <a:off x="343983" y="6334780"/>
            <a:ext cx="297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</a:t>
            </a:r>
            <a:r>
              <a:rPr lang="en-US" sz="1400" dirty="0"/>
              <a:t>:  </a:t>
            </a:r>
          </a:p>
          <a:p>
            <a:r>
              <a:rPr lang="en-US" sz="1400" i="1" dirty="0"/>
              <a:t>Whit Armstrong</a:t>
            </a:r>
            <a:r>
              <a:rPr lang="en-US" sz="1400" dirty="0"/>
              <a:t>, PHY</a:t>
            </a:r>
          </a:p>
        </p:txBody>
      </p:sp>
    </p:spTree>
    <p:extLst>
      <p:ext uri="{BB962C8B-B14F-4D97-AF65-F5344CB8AC3E}">
        <p14:creationId xmlns:p14="http://schemas.microsoft.com/office/powerpoint/2010/main" val="27862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09AFEC-E836-4C05-A080-43F1C9AF7BF2}"/>
              </a:ext>
            </a:extLst>
          </p:cNvPr>
          <p:cNvSpPr txBox="1">
            <a:spLocks/>
          </p:cNvSpPr>
          <p:nvPr/>
        </p:nvSpPr>
        <p:spPr>
          <a:xfrm>
            <a:off x="815602" y="2329058"/>
            <a:ext cx="2627375" cy="29240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Low Tc materials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High Tc materials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Dielectrics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Nano-patterning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4AECDD-406E-49F9-ABD8-2D0C02A8EFF6}"/>
              </a:ext>
            </a:extLst>
          </p:cNvPr>
          <p:cNvSpPr txBox="1">
            <a:spLocks/>
          </p:cNvSpPr>
          <p:nvPr/>
        </p:nvSpPr>
        <p:spPr>
          <a:xfrm>
            <a:off x="4204527" y="2245395"/>
            <a:ext cx="4668306" cy="301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b="1" dirty="0"/>
              <a:t>Mm-wave imagers and spectrometers: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CMB, LIM, early universe cosmology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Low threshold detectors: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dark matter, neutrinos, NLDBD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Nano-strip devices: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Particle detection, Quantum sensing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6875FF-165F-40F7-9F04-0FE924473E63}"/>
              </a:ext>
            </a:extLst>
          </p:cNvPr>
          <p:cNvCxnSpPr>
            <a:cxnSpLocks/>
          </p:cNvCxnSpPr>
          <p:nvPr/>
        </p:nvCxnSpPr>
        <p:spPr>
          <a:xfrm>
            <a:off x="3022130" y="2410660"/>
            <a:ext cx="1040620" cy="2144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0CD8BB-F675-4D8A-A81F-C87BD949C218}"/>
              </a:ext>
            </a:extLst>
          </p:cNvPr>
          <p:cNvCxnSpPr>
            <a:cxnSpLocks/>
          </p:cNvCxnSpPr>
          <p:nvPr/>
        </p:nvCxnSpPr>
        <p:spPr>
          <a:xfrm>
            <a:off x="2999883" y="2471109"/>
            <a:ext cx="1098899" cy="8351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3DF93C-5D98-4E3A-94B8-DA3515F3AFB6}"/>
              </a:ext>
            </a:extLst>
          </p:cNvPr>
          <p:cNvCxnSpPr>
            <a:cxnSpLocks/>
          </p:cNvCxnSpPr>
          <p:nvPr/>
        </p:nvCxnSpPr>
        <p:spPr>
          <a:xfrm flipV="1">
            <a:off x="3058865" y="2679312"/>
            <a:ext cx="1004321" cy="3719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700F0E-B4F0-4349-B904-9FDB5C806C72}"/>
              </a:ext>
            </a:extLst>
          </p:cNvPr>
          <p:cNvCxnSpPr>
            <a:cxnSpLocks/>
          </p:cNvCxnSpPr>
          <p:nvPr/>
        </p:nvCxnSpPr>
        <p:spPr>
          <a:xfrm>
            <a:off x="3093742" y="3104849"/>
            <a:ext cx="1005040" cy="3306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C9E154-957B-4E69-A1BA-07FE8EAE7B40}"/>
              </a:ext>
            </a:extLst>
          </p:cNvPr>
          <p:cNvCxnSpPr>
            <a:cxnSpLocks/>
          </p:cNvCxnSpPr>
          <p:nvPr/>
        </p:nvCxnSpPr>
        <p:spPr>
          <a:xfrm>
            <a:off x="3093742" y="3167737"/>
            <a:ext cx="1053745" cy="11063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C718B6-A057-4599-BE5B-9A36986448E4}"/>
              </a:ext>
            </a:extLst>
          </p:cNvPr>
          <p:cNvCxnSpPr>
            <a:cxnSpLocks/>
          </p:cNvCxnSpPr>
          <p:nvPr/>
        </p:nvCxnSpPr>
        <p:spPr>
          <a:xfrm flipV="1">
            <a:off x="3084756" y="2780202"/>
            <a:ext cx="977994" cy="9733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E19FBA-E303-4EEB-A8FB-BC09A3F90728}"/>
              </a:ext>
            </a:extLst>
          </p:cNvPr>
          <p:cNvCxnSpPr>
            <a:cxnSpLocks/>
          </p:cNvCxnSpPr>
          <p:nvPr/>
        </p:nvCxnSpPr>
        <p:spPr>
          <a:xfrm flipV="1">
            <a:off x="3084756" y="3574878"/>
            <a:ext cx="1014026" cy="2630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8594F5-69E2-495D-BC27-DCF7575B5DEA}"/>
              </a:ext>
            </a:extLst>
          </p:cNvPr>
          <p:cNvCxnSpPr>
            <a:cxnSpLocks/>
          </p:cNvCxnSpPr>
          <p:nvPr/>
        </p:nvCxnSpPr>
        <p:spPr>
          <a:xfrm flipV="1">
            <a:off x="3022130" y="4510572"/>
            <a:ext cx="1086745" cy="103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EBEE4FC-02DB-4001-A455-9AE019BEE350}"/>
              </a:ext>
            </a:extLst>
          </p:cNvPr>
          <p:cNvCxnSpPr>
            <a:cxnSpLocks/>
          </p:cNvCxnSpPr>
          <p:nvPr/>
        </p:nvCxnSpPr>
        <p:spPr>
          <a:xfrm flipV="1">
            <a:off x="3044093" y="3708680"/>
            <a:ext cx="1054689" cy="7166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Title 7">
            <a:extLst>
              <a:ext uri="{FF2B5EF4-FFF2-40B4-BE49-F238E27FC236}">
                <a16:creationId xmlns:a16="http://schemas.microsoft.com/office/drawing/2014/main" id="{5F260F61-EB4B-4307-A84C-DF3976D04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89" y="846723"/>
            <a:ext cx="8135686" cy="82894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B1F8F"/>
                </a:solidFill>
              </a:rPr>
              <a:t>MATERIALS R&amp;D is foundational </a:t>
            </a:r>
            <a:br>
              <a:rPr lang="en-US" dirty="0">
                <a:solidFill>
                  <a:srgbClr val="0B1F8F"/>
                </a:solidFill>
              </a:rPr>
            </a:br>
            <a:r>
              <a:rPr lang="en-US" dirty="0">
                <a:solidFill>
                  <a:srgbClr val="0B1F8F"/>
                </a:solidFill>
              </a:rPr>
              <a:t>for Complex devices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E775EBF-2A3E-4017-92AB-1A4C401847A4}"/>
              </a:ext>
            </a:extLst>
          </p:cNvPr>
          <p:cNvSpPr txBox="1">
            <a:spLocks/>
          </p:cNvSpPr>
          <p:nvPr/>
        </p:nvSpPr>
        <p:spPr>
          <a:xfrm>
            <a:off x="521846" y="1777485"/>
            <a:ext cx="8610724" cy="30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B1F8F"/>
                </a:solidFill>
              </a:rPr>
              <a:t>Materials</a:t>
            </a:r>
            <a:r>
              <a:rPr lang="en-US" b="0" dirty="0">
                <a:solidFill>
                  <a:srgbClr val="0B1F8F"/>
                </a:solidFill>
              </a:rPr>
              <a:t>                   	    &amp; 					</a:t>
            </a:r>
            <a:r>
              <a:rPr lang="en-US" dirty="0">
                <a:solidFill>
                  <a:srgbClr val="0B1F8F"/>
                </a:solidFill>
              </a:rPr>
              <a:t>Devices 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3DA46B8-5C0B-45E8-BF4C-09DFAE57330A}"/>
              </a:ext>
            </a:extLst>
          </p:cNvPr>
          <p:cNvSpPr/>
          <p:nvPr/>
        </p:nvSpPr>
        <p:spPr>
          <a:xfrm>
            <a:off x="554262" y="2177758"/>
            <a:ext cx="2419730" cy="586703"/>
          </a:xfrm>
          <a:prstGeom prst="roundRect">
            <a:avLst/>
          </a:prstGeom>
          <a:noFill/>
          <a:ln w="19050">
            <a:solidFill>
              <a:srgbClr val="00A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876970-95E5-43AE-B729-68843E6E208A}"/>
              </a:ext>
            </a:extLst>
          </p:cNvPr>
          <p:cNvSpPr/>
          <p:nvPr/>
        </p:nvSpPr>
        <p:spPr>
          <a:xfrm>
            <a:off x="555587" y="2886751"/>
            <a:ext cx="2419730" cy="586703"/>
          </a:xfrm>
          <a:prstGeom prst="roundRect">
            <a:avLst/>
          </a:prstGeom>
          <a:noFill/>
          <a:ln w="19050">
            <a:solidFill>
              <a:srgbClr val="00A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ED1A5A-629F-49C9-A2F3-30F2646ADE4F}"/>
              </a:ext>
            </a:extLst>
          </p:cNvPr>
          <p:cNvSpPr/>
          <p:nvPr/>
        </p:nvSpPr>
        <p:spPr>
          <a:xfrm>
            <a:off x="556915" y="3587795"/>
            <a:ext cx="2419730" cy="586703"/>
          </a:xfrm>
          <a:prstGeom prst="roundRect">
            <a:avLst/>
          </a:prstGeom>
          <a:noFill/>
          <a:ln w="19050">
            <a:solidFill>
              <a:srgbClr val="00A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AA8419-1278-4347-B00C-151707869E9C}"/>
              </a:ext>
            </a:extLst>
          </p:cNvPr>
          <p:cNvSpPr/>
          <p:nvPr/>
        </p:nvSpPr>
        <p:spPr>
          <a:xfrm>
            <a:off x="558240" y="4272933"/>
            <a:ext cx="2419730" cy="586703"/>
          </a:xfrm>
          <a:prstGeom prst="roundRect">
            <a:avLst/>
          </a:prstGeom>
          <a:noFill/>
          <a:ln w="19050">
            <a:solidFill>
              <a:srgbClr val="00A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7DDF7C8-A87E-40C7-AD7C-654FB7566E28}"/>
              </a:ext>
            </a:extLst>
          </p:cNvPr>
          <p:cNvSpPr/>
          <p:nvPr/>
        </p:nvSpPr>
        <p:spPr>
          <a:xfrm>
            <a:off x="4166276" y="2344327"/>
            <a:ext cx="4777358" cy="586703"/>
          </a:xfrm>
          <a:prstGeom prst="roundRect">
            <a:avLst/>
          </a:prstGeom>
          <a:noFill/>
          <a:ln w="19050">
            <a:solidFill>
              <a:srgbClr val="00A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BA0857-02E1-4FB0-BE60-F6E1745F6348}"/>
              </a:ext>
            </a:extLst>
          </p:cNvPr>
          <p:cNvSpPr/>
          <p:nvPr/>
        </p:nvSpPr>
        <p:spPr>
          <a:xfrm>
            <a:off x="4167603" y="3204394"/>
            <a:ext cx="4777358" cy="586703"/>
          </a:xfrm>
          <a:prstGeom prst="roundRect">
            <a:avLst/>
          </a:prstGeom>
          <a:noFill/>
          <a:ln w="19050">
            <a:solidFill>
              <a:srgbClr val="00A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CC0FE1-14D1-4639-9BC5-803720D3189D}"/>
              </a:ext>
            </a:extLst>
          </p:cNvPr>
          <p:cNvSpPr/>
          <p:nvPr/>
        </p:nvSpPr>
        <p:spPr>
          <a:xfrm>
            <a:off x="4168930" y="4088314"/>
            <a:ext cx="4777358" cy="586703"/>
          </a:xfrm>
          <a:prstGeom prst="roundRect">
            <a:avLst/>
          </a:prstGeom>
          <a:noFill/>
          <a:ln w="19050">
            <a:solidFill>
              <a:srgbClr val="00A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itle 7">
            <a:extLst>
              <a:ext uri="{FF2B5EF4-FFF2-40B4-BE49-F238E27FC236}">
                <a16:creationId xmlns:a16="http://schemas.microsoft.com/office/drawing/2014/main" id="{DBE03EB4-431A-4B62-99C7-9CD5494D1E46}"/>
              </a:ext>
            </a:extLst>
          </p:cNvPr>
          <p:cNvSpPr txBox="1">
            <a:spLocks/>
          </p:cNvSpPr>
          <p:nvPr/>
        </p:nvSpPr>
        <p:spPr>
          <a:xfrm>
            <a:off x="427869" y="340681"/>
            <a:ext cx="8389372" cy="4656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 SUMMARY: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129289" y="5494921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1FF14"/>
                </a:solidFill>
              </a:rPr>
              <a:t>どうも</a:t>
            </a:r>
            <a:r>
              <a:rPr lang="en-US" sz="3000" dirty="0">
                <a:solidFill>
                  <a:srgbClr val="01FF14"/>
                </a:solidFill>
              </a:rPr>
              <a:t> </a:t>
            </a:r>
            <a:r>
              <a:rPr lang="en-US" sz="3000" dirty="0" err="1">
                <a:solidFill>
                  <a:srgbClr val="01FF14"/>
                </a:solidFill>
              </a:rPr>
              <a:t>ありがとう</a:t>
            </a:r>
            <a:r>
              <a:rPr lang="en-US" sz="3000" dirty="0">
                <a:solidFill>
                  <a:srgbClr val="01FF14"/>
                </a:solidFill>
              </a:rPr>
              <a:t> </a:t>
            </a:r>
            <a:r>
              <a:rPr lang="en-US" sz="3000" dirty="0" err="1">
                <a:solidFill>
                  <a:srgbClr val="01FF14"/>
                </a:solidFill>
              </a:rPr>
              <a:t>ございます</a:t>
            </a:r>
            <a:r>
              <a:rPr lang="en-US" sz="3000" dirty="0">
                <a:solidFill>
                  <a:srgbClr val="01FF14"/>
                </a:solidFill>
              </a:rPr>
              <a:t> !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C086BC-FD8B-4B16-824F-1696C0ECF3F6}"/>
              </a:ext>
            </a:extLst>
          </p:cNvPr>
          <p:cNvCxnSpPr>
            <a:cxnSpLocks/>
          </p:cNvCxnSpPr>
          <p:nvPr/>
        </p:nvCxnSpPr>
        <p:spPr>
          <a:xfrm flipH="1" flipV="1">
            <a:off x="1220186" y="5123449"/>
            <a:ext cx="7214043" cy="2848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42" y="5184046"/>
            <a:ext cx="1067955" cy="16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7"/>
          <p:cNvSpPr>
            <a:spLocks noGrp="1"/>
          </p:cNvSpPr>
          <p:nvPr>
            <p:ph type="title"/>
          </p:nvPr>
        </p:nvSpPr>
        <p:spPr>
          <a:xfrm>
            <a:off x="509748" y="426943"/>
            <a:ext cx="8372901" cy="413107"/>
          </a:xfrm>
        </p:spPr>
        <p:txBody>
          <a:bodyPr/>
          <a:lstStyle/>
          <a:p>
            <a:r>
              <a:rPr lang="en-US" dirty="0"/>
              <a:t>MATERIALS SCIENCE DIVISION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2603" r="1912" b="6849"/>
          <a:stretch/>
        </p:blipFill>
        <p:spPr>
          <a:xfrm>
            <a:off x="978100" y="1084707"/>
            <a:ext cx="3513491" cy="1831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r="2294" b="18051"/>
          <a:stretch/>
        </p:blipFill>
        <p:spPr>
          <a:xfrm>
            <a:off x="4870890" y="1111601"/>
            <a:ext cx="3613275" cy="1797458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60043" y="3150671"/>
            <a:ext cx="6244431" cy="514254"/>
          </a:xfrm>
          <a:ln>
            <a:solidFill>
              <a:srgbClr val="0B1F8F"/>
            </a:solidFill>
          </a:ln>
          <a:effectLst>
            <a:glow rad="254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en-US" dirty="0"/>
              <a:t>SUPERCONDUCTIVITY &amp; MAGNETISM GROUP</a:t>
            </a:r>
          </a:p>
          <a:p>
            <a:pPr algn="ctr"/>
            <a:endParaRPr lang="en-US" sz="200" dirty="0"/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SUPERCONDUCTING SENSORS, DETECTORS &amp; DEVICES R&amp;D:</a:t>
            </a:r>
          </a:p>
          <a:p>
            <a:pPr algn="ctr"/>
            <a:endParaRPr lang="en-US" sz="4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rgbClr val="00A200"/>
                </a:solidFill>
              </a:rPr>
              <a:t>INTERNAL COLLABORATIONS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952953" y="4686330"/>
            <a:ext cx="2016812" cy="499715"/>
          </a:xfrm>
        </p:spPr>
        <p:txBody>
          <a:bodyPr/>
          <a:lstStyle/>
          <a:p>
            <a:pPr algn="ctr"/>
            <a:r>
              <a:rPr lang="en-US" dirty="0"/>
              <a:t>CNM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On-chip SSNPDs </a:t>
            </a:r>
          </a:p>
          <a:p>
            <a:pPr algn="ctr"/>
            <a:r>
              <a:rPr lang="en-US" dirty="0"/>
              <a:t>for QIS</a:t>
            </a:r>
          </a:p>
          <a:p>
            <a:pPr algn="ctr"/>
            <a:r>
              <a:rPr lang="en-US" dirty="0">
                <a:solidFill>
                  <a:srgbClr val="00A200"/>
                </a:solidFill>
              </a:rPr>
              <a:t>(BES Office)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69334" y="4641944"/>
            <a:ext cx="1803676" cy="499715"/>
          </a:xfrm>
        </p:spPr>
        <p:txBody>
          <a:bodyPr/>
          <a:lstStyle/>
          <a:p>
            <a:pPr algn="ctr"/>
            <a:r>
              <a:rPr lang="en-US" dirty="0"/>
              <a:t>HEP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Experimental</a:t>
            </a:r>
          </a:p>
          <a:p>
            <a:pPr algn="ctr"/>
            <a:r>
              <a:rPr lang="en-US" dirty="0"/>
              <a:t>Cosmology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A200"/>
                </a:solidFill>
              </a:rPr>
              <a:t>(HEP Office)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45549" y="4648839"/>
            <a:ext cx="3311422" cy="499715"/>
          </a:xfrm>
        </p:spPr>
        <p:txBody>
          <a:bodyPr/>
          <a:lstStyle/>
          <a:p>
            <a:pPr algn="ctr"/>
            <a:r>
              <a:rPr lang="en-US" dirty="0"/>
              <a:t>PHYSICS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Particles </a:t>
            </a:r>
          </a:p>
          <a:p>
            <a:pPr algn="ctr"/>
            <a:r>
              <a:rPr lang="en-US" dirty="0"/>
              <a:t>&amp; Light </a:t>
            </a:r>
          </a:p>
          <a:p>
            <a:pPr algn="ctr"/>
            <a:r>
              <a:rPr lang="en-US" dirty="0"/>
              <a:t>Detectors </a:t>
            </a:r>
          </a:p>
          <a:p>
            <a:pPr algn="ctr"/>
            <a:r>
              <a:rPr lang="en-US" dirty="0">
                <a:solidFill>
                  <a:srgbClr val="00A200"/>
                </a:solidFill>
              </a:rPr>
              <a:t>(NP Office)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8276" y="4641945"/>
            <a:ext cx="2697081" cy="499715"/>
          </a:xfrm>
        </p:spPr>
        <p:txBody>
          <a:bodyPr/>
          <a:lstStyle/>
          <a:p>
            <a:pPr algn="ctr"/>
            <a:r>
              <a:rPr lang="en-US" dirty="0"/>
              <a:t>MSD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SC - </a:t>
            </a:r>
            <a:r>
              <a:rPr lang="en-US" dirty="0" err="1"/>
              <a:t>Magnonic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Hybrids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>
                <a:solidFill>
                  <a:srgbClr val="00A200"/>
                </a:solidFill>
              </a:rPr>
              <a:t>(BES Office)</a:t>
            </a:r>
          </a:p>
        </p:txBody>
      </p:sp>
      <p:sp>
        <p:nvSpPr>
          <p:cNvPr id="2" name="Rectangle 1"/>
          <p:cNvSpPr/>
          <p:nvPr/>
        </p:nvSpPr>
        <p:spPr>
          <a:xfrm>
            <a:off x="540746" y="4447045"/>
            <a:ext cx="1884607" cy="22456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85068" y="4451528"/>
            <a:ext cx="1884607" cy="2245659"/>
          </a:xfrm>
          <a:prstGeom prst="rect">
            <a:avLst/>
          </a:prstGeom>
          <a:noFill/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56718" y="4451528"/>
            <a:ext cx="1884607" cy="22456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16942" y="4456011"/>
            <a:ext cx="1884607" cy="22456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iped Right Arrow 4"/>
          <p:cNvSpPr/>
          <p:nvPr/>
        </p:nvSpPr>
        <p:spPr>
          <a:xfrm rot="8467637">
            <a:off x="2146168" y="3936093"/>
            <a:ext cx="726141" cy="272594"/>
          </a:xfrm>
          <a:prstGeom prst="striped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iped Right Arrow 17"/>
          <p:cNvSpPr/>
          <p:nvPr/>
        </p:nvSpPr>
        <p:spPr>
          <a:xfrm rot="2153210">
            <a:off x="6378254" y="3944633"/>
            <a:ext cx="726141" cy="272594"/>
          </a:xfrm>
          <a:prstGeom prst="striped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/>
          <p:cNvSpPr/>
          <p:nvPr/>
        </p:nvSpPr>
        <p:spPr>
          <a:xfrm rot="5400000">
            <a:off x="3426112" y="4190799"/>
            <a:ext cx="233583" cy="216056"/>
          </a:xfrm>
          <a:prstGeom prst="striped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iped Right Arrow 20"/>
          <p:cNvSpPr/>
          <p:nvPr/>
        </p:nvSpPr>
        <p:spPr>
          <a:xfrm rot="5400000">
            <a:off x="5682924" y="4181835"/>
            <a:ext cx="233583" cy="216056"/>
          </a:xfrm>
          <a:prstGeom prst="striped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23871" y="2729737"/>
            <a:ext cx="7460294" cy="499715"/>
          </a:xfrm>
        </p:spPr>
        <p:txBody>
          <a:bodyPr/>
          <a:lstStyle/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MATERIALS DESIGN LABORATORY             ENERGY SCIENCE BUILDING </a:t>
            </a:r>
          </a:p>
        </p:txBody>
      </p:sp>
    </p:spTree>
    <p:extLst>
      <p:ext uri="{BB962C8B-B14F-4D97-AF65-F5344CB8AC3E}">
        <p14:creationId xmlns:p14="http://schemas.microsoft.com/office/powerpoint/2010/main" val="2218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957E-A96F-49D8-8166-C14B8363719A}" type="slidenum">
              <a:rPr lang="en-US" smtClean="0"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5190AE-84AF-4293-867A-84545E10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20199"/>
            <a:ext cx="8372901" cy="828948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57A22BC-8A79-437F-B8A3-BBCBBAE40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2" y="1328802"/>
            <a:ext cx="846058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b="1" dirty="0">
                <a:solidFill>
                  <a:srgbClr val="0B1F8F"/>
                </a:solidFill>
              </a:rPr>
              <a:t>INTRO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(about thin films synthesis &amp; devices)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b="1" dirty="0">
                <a:latin typeface="Arial" panose="020B0604020202020204" pitchFamily="34" charset="0"/>
              </a:rPr>
              <a:t>     1. </a:t>
            </a:r>
            <a:r>
              <a:rPr lang="en-US" b="1" dirty="0">
                <a:solidFill>
                  <a:srgbClr val="0B1F8F"/>
                </a:solidFill>
                <a:latin typeface="Arial" panose="020B0604020202020204" pitchFamily="34" charset="0"/>
              </a:rPr>
              <a:t>“LOW Tc” </a:t>
            </a:r>
            <a:r>
              <a:rPr lang="en-US" b="1" dirty="0">
                <a:solidFill>
                  <a:srgbClr val="0B1F8F"/>
                </a:solidFill>
              </a:rPr>
              <a:t>SCs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(Tc tuning - key to detectors improvement)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b="1" dirty="0"/>
              <a:t>2. </a:t>
            </a:r>
            <a:r>
              <a:rPr lang="en-US" b="1" dirty="0">
                <a:solidFill>
                  <a:srgbClr val="0B1F8F"/>
                </a:solidFill>
              </a:rPr>
              <a:t>DIELECTRIC FILMS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(low-loss &amp; tunable optical properties)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>
                <a:latin typeface="Arial" panose="020B0604020202020204" pitchFamily="34" charset="0"/>
              </a:rPr>
              <a:t>      </a:t>
            </a:r>
            <a:r>
              <a:rPr lang="en-US" b="1" dirty="0">
                <a:latin typeface="Arial" panose="020B0604020202020204" pitchFamily="34" charset="0"/>
              </a:rPr>
              <a:t>3. </a:t>
            </a:r>
            <a:r>
              <a:rPr lang="en-US" b="1" dirty="0">
                <a:solidFill>
                  <a:srgbClr val="0B1F8F"/>
                </a:solidFill>
                <a:latin typeface="Arial" panose="020B0604020202020204" pitchFamily="34" charset="0"/>
              </a:rPr>
              <a:t>”HIGH-Tc” SCs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B1F8F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(emerging opportunities for detectors development)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NANO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B1F8F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en-US" b="1" dirty="0">
                <a:solidFill>
                  <a:srgbClr val="0B1F8F"/>
                </a:solidFill>
              </a:rPr>
              <a:t>AB &amp; CHARACTERIZATION TOOLS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(thin films &amp; novel detectors)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b="1" dirty="0">
                <a:solidFill>
                  <a:srgbClr val="0B1F8F"/>
                </a:solidFill>
              </a:rPr>
              <a:t>SUMMARY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432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A63D5E-065A-4D0C-8F96-A7380ADE3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02" t="1315" r="12866" b="806"/>
          <a:stretch/>
        </p:blipFill>
        <p:spPr>
          <a:xfrm>
            <a:off x="410034" y="77136"/>
            <a:ext cx="8733966" cy="670372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598D932-E9BB-4A27-867A-46E2CA1FAB76}"/>
              </a:ext>
            </a:extLst>
          </p:cNvPr>
          <p:cNvSpPr txBox="1"/>
          <p:nvPr/>
        </p:nvSpPr>
        <p:spPr>
          <a:xfrm>
            <a:off x="586584" y="6550248"/>
            <a:ext cx="374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</a:t>
            </a:r>
            <a:r>
              <a:rPr lang="en-US" sz="1400" dirty="0"/>
              <a:t>: </a:t>
            </a:r>
            <a:r>
              <a:rPr lang="en-US" sz="1400" i="1" dirty="0"/>
              <a:t>HEP detectors </a:t>
            </a:r>
            <a:r>
              <a:rPr lang="en-US" sz="1400" i="1" dirty="0" err="1"/>
              <a:t>microfab</a:t>
            </a:r>
            <a:r>
              <a:rPr lang="en-US" sz="1400" i="1" dirty="0"/>
              <a:t> team</a:t>
            </a:r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1F287DAF-AA2D-4534-91CB-CB2EB00575B5}"/>
              </a:ext>
            </a:extLst>
          </p:cNvPr>
          <p:cNvSpPr txBox="1">
            <a:spLocks/>
          </p:cNvSpPr>
          <p:nvPr/>
        </p:nvSpPr>
        <p:spPr>
          <a:xfrm>
            <a:off x="494533" y="5463"/>
            <a:ext cx="8686800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hep journey of  Silicon wafer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F1B534F-B267-408E-880B-84DAD088FF10}"/>
              </a:ext>
            </a:extLst>
          </p:cNvPr>
          <p:cNvCxnSpPr>
            <a:cxnSpLocks/>
          </p:cNvCxnSpPr>
          <p:nvPr/>
        </p:nvCxnSpPr>
        <p:spPr>
          <a:xfrm>
            <a:off x="1932167" y="2775005"/>
            <a:ext cx="453224" cy="803082"/>
          </a:xfrm>
          <a:prstGeom prst="straightConnector1">
            <a:avLst/>
          </a:prstGeom>
          <a:ln w="57150">
            <a:solidFill>
              <a:srgbClr val="0B1F8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0E9CCD6-F5AC-4D82-A78F-A14D836DBE90}"/>
              </a:ext>
            </a:extLst>
          </p:cNvPr>
          <p:cNvCxnSpPr/>
          <p:nvPr/>
        </p:nvCxnSpPr>
        <p:spPr>
          <a:xfrm flipH="1" flipV="1">
            <a:off x="5034458" y="1648991"/>
            <a:ext cx="1491065" cy="28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7D3C4E6E-92D0-4060-932A-29AE68775FC7}"/>
              </a:ext>
            </a:extLst>
          </p:cNvPr>
          <p:cNvSpPr/>
          <p:nvPr/>
        </p:nvSpPr>
        <p:spPr>
          <a:xfrm>
            <a:off x="4691514" y="1498324"/>
            <a:ext cx="304134" cy="28959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7C03077-5233-43C0-B330-55B48CC8CD94}"/>
              </a:ext>
            </a:extLst>
          </p:cNvPr>
          <p:cNvCxnSpPr>
            <a:cxnSpLocks/>
          </p:cNvCxnSpPr>
          <p:nvPr/>
        </p:nvCxnSpPr>
        <p:spPr>
          <a:xfrm flipV="1">
            <a:off x="2854518" y="2506718"/>
            <a:ext cx="774680" cy="1071369"/>
          </a:xfrm>
          <a:prstGeom prst="straightConnector1">
            <a:avLst/>
          </a:prstGeom>
          <a:ln w="57150">
            <a:solidFill>
              <a:srgbClr val="0B1F8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7C2E751-FEA9-4A3B-A9F1-775EA40CED3D}"/>
              </a:ext>
            </a:extLst>
          </p:cNvPr>
          <p:cNvCxnSpPr>
            <a:cxnSpLocks/>
          </p:cNvCxnSpPr>
          <p:nvPr/>
        </p:nvCxnSpPr>
        <p:spPr>
          <a:xfrm>
            <a:off x="5034458" y="3013544"/>
            <a:ext cx="480346" cy="1351722"/>
          </a:xfrm>
          <a:prstGeom prst="straightConnector1">
            <a:avLst/>
          </a:prstGeom>
          <a:ln w="57150">
            <a:solidFill>
              <a:srgbClr val="0B1F8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7239650-7DB1-470A-9D3F-1C09F6D249CF}"/>
              </a:ext>
            </a:extLst>
          </p:cNvPr>
          <p:cNvCxnSpPr>
            <a:cxnSpLocks/>
          </p:cNvCxnSpPr>
          <p:nvPr/>
        </p:nvCxnSpPr>
        <p:spPr>
          <a:xfrm>
            <a:off x="5108028" y="2857449"/>
            <a:ext cx="2013417" cy="657179"/>
          </a:xfrm>
          <a:prstGeom prst="straightConnector1">
            <a:avLst/>
          </a:prstGeom>
          <a:ln w="57150">
            <a:solidFill>
              <a:srgbClr val="0B1F8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CDB70AC-9788-4A80-AE35-42514718D272}"/>
              </a:ext>
            </a:extLst>
          </p:cNvPr>
          <p:cNvCxnSpPr>
            <a:cxnSpLocks/>
          </p:cNvCxnSpPr>
          <p:nvPr/>
        </p:nvCxnSpPr>
        <p:spPr>
          <a:xfrm>
            <a:off x="8647386" y="4185745"/>
            <a:ext cx="0" cy="1111469"/>
          </a:xfrm>
          <a:prstGeom prst="straightConnector1">
            <a:avLst/>
          </a:prstGeom>
          <a:ln w="57150">
            <a:solidFill>
              <a:srgbClr val="0B1F8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0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77" y="412261"/>
            <a:ext cx="4949864" cy="828948"/>
          </a:xfrm>
        </p:spPr>
        <p:txBody>
          <a:bodyPr/>
          <a:lstStyle/>
          <a:p>
            <a:r>
              <a:rPr lang="en-US" dirty="0"/>
              <a:t>MAGNETRON SPUTTERING 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4075" y="1163476"/>
            <a:ext cx="3354800" cy="226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Image result for zone model and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75" y="3746634"/>
            <a:ext cx="4300044" cy="29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08ADC4-9C9C-FA40-BB1B-5DA1F76C3D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425" y="3686247"/>
            <a:ext cx="3541741" cy="2850937"/>
          </a:xfrm>
        </p:spPr>
        <p:txBody>
          <a:bodyPr>
            <a:normAutofit/>
          </a:bodyPr>
          <a:lstStyle/>
          <a:p>
            <a:pPr algn="l"/>
            <a:r>
              <a:rPr lang="en-US" sz="1400" b="1" dirty="0">
                <a:solidFill>
                  <a:srgbClr val="00B050"/>
                </a:solidFill>
              </a:rPr>
              <a:t>Reproducible process</a:t>
            </a:r>
            <a:r>
              <a:rPr lang="en-US" sz="1400" dirty="0">
                <a:solidFill>
                  <a:srgbClr val="00B050"/>
                </a:solidFill>
              </a:rPr>
              <a:t>: </a:t>
            </a:r>
          </a:p>
          <a:p>
            <a:pPr lvl="1"/>
            <a:r>
              <a:rPr lang="en-US" sz="1400" dirty="0"/>
              <a:t>Widely employed in industry.</a:t>
            </a:r>
          </a:p>
          <a:p>
            <a:pPr algn="l"/>
            <a:r>
              <a:rPr lang="en-US" sz="1400" b="1" dirty="0">
                <a:solidFill>
                  <a:srgbClr val="00B050"/>
                </a:solidFill>
              </a:rPr>
              <a:t>Versatile</a:t>
            </a:r>
            <a:r>
              <a:rPr lang="en-US" sz="1400" dirty="0">
                <a:solidFill>
                  <a:srgbClr val="00B050"/>
                </a:solidFill>
              </a:rPr>
              <a:t>:</a:t>
            </a:r>
          </a:p>
          <a:p>
            <a:pPr lvl="1"/>
            <a:r>
              <a:rPr lang="en-US" sz="1400" dirty="0"/>
              <a:t>Allows for the synthesis of elemental materials, alloys, and layered structures.</a:t>
            </a:r>
          </a:p>
          <a:p>
            <a:pPr algn="l"/>
            <a:r>
              <a:rPr lang="en-US" sz="1400" b="1" dirty="0">
                <a:solidFill>
                  <a:srgbClr val="00B050"/>
                </a:solidFill>
              </a:rPr>
              <a:t>Controllable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/>
              <a:t>growth of thin films: </a:t>
            </a:r>
          </a:p>
          <a:p>
            <a:pPr lvl="1"/>
            <a:r>
              <a:rPr lang="en-US" sz="1400" dirty="0"/>
              <a:t>By adjustment the plasma parameters, substrate temperature and bias.</a:t>
            </a:r>
          </a:p>
          <a:p>
            <a:pPr algn="l"/>
            <a:r>
              <a:rPr lang="en-US" sz="1400" b="1" dirty="0">
                <a:solidFill>
                  <a:srgbClr val="00B050"/>
                </a:solidFill>
              </a:rPr>
              <a:t>Metals</a:t>
            </a:r>
            <a:r>
              <a:rPr lang="en-US" sz="1400" dirty="0">
                <a:solidFill>
                  <a:srgbClr val="00B050"/>
                </a:solidFill>
              </a:rPr>
              <a:t> &amp; </a:t>
            </a:r>
            <a:r>
              <a:rPr lang="en-US" sz="1400" b="1" dirty="0">
                <a:solidFill>
                  <a:srgbClr val="00B050"/>
                </a:solidFill>
              </a:rPr>
              <a:t>insulators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/>
              <a:t>can be grown:</a:t>
            </a:r>
          </a:p>
          <a:p>
            <a:pPr lvl="1"/>
            <a:r>
              <a:rPr lang="en-US" sz="1400" dirty="0"/>
              <a:t>Reactive sputtering processes.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00318-D804-4778-8667-533D44CC4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6" r="10111"/>
          <a:stretch/>
        </p:blipFill>
        <p:spPr>
          <a:xfrm>
            <a:off x="310548" y="2043773"/>
            <a:ext cx="3869379" cy="17233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0EE563-76DF-4FBF-AB36-06713AEA744A}"/>
              </a:ext>
            </a:extLst>
          </p:cNvPr>
          <p:cNvCxnSpPr>
            <a:cxnSpLocks/>
          </p:cNvCxnSpPr>
          <p:nvPr/>
        </p:nvCxnSpPr>
        <p:spPr>
          <a:xfrm flipH="1">
            <a:off x="310548" y="3964929"/>
            <a:ext cx="3979996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BCE0-E031-4567-B248-926005F2944C}"/>
              </a:ext>
            </a:extLst>
          </p:cNvPr>
          <p:cNvCxnSpPr>
            <a:cxnSpLocks/>
          </p:cNvCxnSpPr>
          <p:nvPr/>
        </p:nvCxnSpPr>
        <p:spPr>
          <a:xfrm>
            <a:off x="4060414" y="3767110"/>
            <a:ext cx="30636" cy="302836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119C83B-7B8B-4CE7-B0CF-1F5D8880C10F}"/>
              </a:ext>
            </a:extLst>
          </p:cNvPr>
          <p:cNvSpPr txBox="1">
            <a:spLocks/>
          </p:cNvSpPr>
          <p:nvPr/>
        </p:nvSpPr>
        <p:spPr>
          <a:xfrm>
            <a:off x="483236" y="961977"/>
            <a:ext cx="4160326" cy="407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Why it matters:</a:t>
            </a:r>
          </a:p>
          <a:p>
            <a:r>
              <a:rPr lang="en-US" b="0" dirty="0"/>
              <a:t>- Uniquely suited process for detector R&amp;D and device fabrication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F019F33-94B1-40E8-B87E-214DC1552152}"/>
              </a:ext>
            </a:extLst>
          </p:cNvPr>
          <p:cNvCxnSpPr>
            <a:cxnSpLocks/>
          </p:cNvCxnSpPr>
          <p:nvPr/>
        </p:nvCxnSpPr>
        <p:spPr>
          <a:xfrm flipH="1">
            <a:off x="310548" y="1813527"/>
            <a:ext cx="3979996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CBA3331-40D3-49CA-A9F6-AB83A61F7BC1}"/>
              </a:ext>
            </a:extLst>
          </p:cNvPr>
          <p:cNvCxnSpPr>
            <a:cxnSpLocks/>
          </p:cNvCxnSpPr>
          <p:nvPr/>
        </p:nvCxnSpPr>
        <p:spPr>
          <a:xfrm flipH="1" flipV="1">
            <a:off x="1922929" y="2524832"/>
            <a:ext cx="3603813" cy="15726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7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7"/>
          <p:cNvSpPr>
            <a:spLocks noGrp="1"/>
          </p:cNvSpPr>
          <p:nvPr>
            <p:ph type="title"/>
          </p:nvPr>
        </p:nvSpPr>
        <p:spPr>
          <a:xfrm>
            <a:off x="468276" y="-4083"/>
            <a:ext cx="8675723" cy="828948"/>
          </a:xfrm>
        </p:spPr>
        <p:txBody>
          <a:bodyPr/>
          <a:lstStyle/>
          <a:p>
            <a:r>
              <a:rPr lang="en-US" dirty="0"/>
              <a:t>LOW Transition temp. SUPERCONDUCTORS 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50" y="3785472"/>
            <a:ext cx="2210988" cy="2947983"/>
          </a:xfrm>
          <a:prstGeom prst="rect">
            <a:avLst/>
          </a:prstGeom>
        </p:spPr>
      </p:pic>
      <p:sp>
        <p:nvSpPr>
          <p:cNvPr id="6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32510" y="5558413"/>
            <a:ext cx="2478446" cy="49971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2D83C"/>
                </a:solidFill>
              </a:rPr>
              <a:t>UHV grade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2D83C"/>
                </a:solidFill>
              </a:rPr>
              <a:t>5 sputtering guns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DC/RF</a:t>
            </a:r>
            <a:r>
              <a:rPr lang="en-US" sz="1400" dirty="0">
                <a:solidFill>
                  <a:srgbClr val="52D83C"/>
                </a:solidFill>
              </a:rPr>
              <a:t>/Impulse</a:t>
            </a:r>
            <a:r>
              <a:rPr lang="en-US" sz="1400" dirty="0"/>
              <a:t> + RF bias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2D83C"/>
                </a:solidFill>
              </a:rPr>
              <a:t>800C sample stage</a:t>
            </a:r>
          </a:p>
          <a:p>
            <a:endParaRPr lang="en-US" sz="1400" dirty="0"/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(MSD lab # ESB/A013)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21260" y="2279245"/>
            <a:ext cx="4183351" cy="4997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00"/>
                </a:solidFill>
              </a:rPr>
              <a:t>Ir</a:t>
            </a:r>
            <a:r>
              <a:rPr lang="en-US" dirty="0">
                <a:solidFill>
                  <a:srgbClr val="000000"/>
                </a:solidFill>
              </a:rPr>
              <a:t>/Pt bilayers: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- Proximity effect                   - Dep. temp. effect               						   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8477" y="1120804"/>
            <a:ext cx="3634619" cy="40734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Why it matters:</a:t>
            </a:r>
          </a:p>
          <a:p>
            <a:r>
              <a:rPr lang="en-US" b="0" dirty="0"/>
              <a:t>- New low Tc superconductors for ultra-low noise TES devices</a:t>
            </a:r>
          </a:p>
        </p:txBody>
      </p:sp>
      <p:cxnSp>
        <p:nvCxnSpPr>
          <p:cNvPr id="67" name="Straight Connector 66"/>
          <p:cNvCxnSpPr>
            <a:cxnSpLocks/>
          </p:cNvCxnSpPr>
          <p:nvPr/>
        </p:nvCxnSpPr>
        <p:spPr>
          <a:xfrm flipH="1">
            <a:off x="324197" y="2074704"/>
            <a:ext cx="4247803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30189" y="6530179"/>
            <a:ext cx="4038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</a:t>
            </a:r>
            <a:r>
              <a:rPr lang="en-US" sz="1400" dirty="0"/>
              <a:t>: </a:t>
            </a:r>
            <a:r>
              <a:rPr lang="en-US" sz="1400" i="1" dirty="0"/>
              <a:t>Vlad </a:t>
            </a:r>
            <a:r>
              <a:rPr lang="en-US" sz="1400" i="1" dirty="0" err="1"/>
              <a:t>Yefremenko</a:t>
            </a:r>
            <a:r>
              <a:rPr lang="en-US" sz="1400" dirty="0"/>
              <a:t>, HEP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6E82AC-7EDE-4EA3-8EBD-2D81D466DB13}"/>
              </a:ext>
            </a:extLst>
          </p:cNvPr>
          <p:cNvGrpSpPr/>
          <p:nvPr/>
        </p:nvGrpSpPr>
        <p:grpSpPr>
          <a:xfrm>
            <a:off x="4763724" y="1258765"/>
            <a:ext cx="2239451" cy="2012903"/>
            <a:chOff x="542587" y="3663270"/>
            <a:chExt cx="2740940" cy="245169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74DFA3-D8C4-453C-A4D8-FCD90959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87" y="3663270"/>
              <a:ext cx="2740940" cy="245169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E7A49C-CB54-44F5-BDE7-8CB2D645CE88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36469" t="33864" r="52272" b="47556"/>
            <a:stretch/>
          </p:blipFill>
          <p:spPr>
            <a:xfrm>
              <a:off x="1668986" y="4759661"/>
              <a:ext cx="334193" cy="104741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DA34923-C561-4ACC-8871-5510608C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7" t="47580" r="70482" b="24535"/>
            <a:stretch/>
          </p:blipFill>
          <p:spPr>
            <a:xfrm flipH="1">
              <a:off x="992614" y="4827741"/>
              <a:ext cx="715131" cy="68366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779C5C-A994-4A5F-A92D-584E92AD703A}"/>
                </a:ext>
              </a:extLst>
            </p:cNvPr>
            <p:cNvSpPr/>
            <p:nvPr/>
          </p:nvSpPr>
          <p:spPr>
            <a:xfrm>
              <a:off x="1993898" y="4835691"/>
              <a:ext cx="765531" cy="971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>
                  <a:solidFill>
                    <a:schemeClr val="tx1"/>
                  </a:solidFill>
                </a:rPr>
                <a:t>G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EEF157-A86C-4091-AE3E-108F38F189E0}"/>
                </a:ext>
              </a:extLst>
            </p:cNvPr>
            <p:cNvSpPr/>
            <p:nvPr/>
          </p:nvSpPr>
          <p:spPr>
            <a:xfrm>
              <a:off x="844841" y="4023802"/>
              <a:ext cx="640080" cy="293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err="1">
                  <a:solidFill>
                    <a:schemeClr val="tx1"/>
                  </a:solidFill>
                </a:rPr>
                <a:t>P</a:t>
              </a:r>
              <a:r>
                <a:rPr lang="en-US" i="1" baseline="-25000" dirty="0" err="1">
                  <a:solidFill>
                    <a:schemeClr val="tx1"/>
                  </a:solidFill>
                </a:rPr>
                <a:t>tot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5B1C2A-8D97-4AF7-B342-21B6856A4DD3}"/>
                </a:ext>
              </a:extLst>
            </p:cNvPr>
            <p:cNvSpPr/>
            <p:nvPr/>
          </p:nvSpPr>
          <p:spPr>
            <a:xfrm>
              <a:off x="952491" y="5340865"/>
              <a:ext cx="756250" cy="45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>
                  <a:solidFill>
                    <a:schemeClr val="tx1"/>
                  </a:solidFill>
                </a:rPr>
                <a:t>T</a:t>
              </a:r>
              <a:r>
                <a:rPr lang="en-US" i="1" baseline="-25000">
                  <a:solidFill>
                    <a:schemeClr val="tx1"/>
                  </a:solidFill>
                </a:rPr>
                <a:t>B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4">
                <a:extLst>
                  <a:ext uri="{FF2B5EF4-FFF2-40B4-BE49-F238E27FC236}">
                    <a16:creationId xmlns:a16="http://schemas.microsoft.com/office/drawing/2014/main" id="{7A797CCF-EA89-4918-A7E8-146CADD550FA}"/>
                  </a:ext>
                </a:extLst>
              </p:cNvPr>
              <p:cNvSpPr txBox="1"/>
              <p:nvPr/>
            </p:nvSpPr>
            <p:spPr>
              <a:xfrm>
                <a:off x="5947190" y="1411925"/>
                <a:ext cx="2394951" cy="309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𝑡𝑜𝑡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𝐾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∗(</m:t>
                      </m:r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𝑛</m:t>
                          </m:r>
                        </m:sup>
                      </m:sSubSup>
                      <m:r>
                        <a:rPr lang="en-US" sz="2000" b="0" i="1" smtClean="0">
                          <a:latin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sub>
                        <m:sup>
                          <m:r>
                            <a:rPr lang="en-US" sz="2000" b="0" i="1">
                              <a:latin typeface="Cambria Math" charset="0"/>
                            </a:rPr>
                            <m:t>𝑛</m:t>
                          </m:r>
                        </m:sup>
                      </m:sSubSup>
                      <m:r>
                        <a:rPr lang="en-US" sz="20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24">
                <a:extLst>
                  <a:ext uri="{FF2B5EF4-FFF2-40B4-BE49-F238E27FC236}">
                    <a16:creationId xmlns:a16="http://schemas.microsoft.com/office/drawing/2014/main" id="{7A797CCF-EA89-4918-A7E8-146CADD55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190" y="1411925"/>
                <a:ext cx="2394951" cy="309315"/>
              </a:xfrm>
              <a:prstGeom prst="rect">
                <a:avLst/>
              </a:prstGeom>
              <a:blipFill>
                <a:blip r:embed="rId6"/>
                <a:stretch>
                  <a:fillRect l="-1531" t="-2000" r="-3061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0031EDC-4419-4C09-859F-998F440CB9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87" t="73672"/>
          <a:stretch/>
        </p:blipFill>
        <p:spPr>
          <a:xfrm>
            <a:off x="7112445" y="1954009"/>
            <a:ext cx="1697244" cy="137121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4736368-02E8-4017-BC92-243645E3F573}"/>
              </a:ext>
            </a:extLst>
          </p:cNvPr>
          <p:cNvSpPr/>
          <p:nvPr/>
        </p:nvSpPr>
        <p:spPr>
          <a:xfrm>
            <a:off x="7644708" y="2710080"/>
            <a:ext cx="632717" cy="615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E46CF76-C750-4234-B2E3-C38F70F5C4F7}"/>
              </a:ext>
            </a:extLst>
          </p:cNvPr>
          <p:cNvSpPr/>
          <p:nvPr/>
        </p:nvSpPr>
        <p:spPr>
          <a:xfrm>
            <a:off x="5533646" y="1756886"/>
            <a:ext cx="632717" cy="615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91C156-1864-42B9-8C45-260110BC8723}"/>
              </a:ext>
            </a:extLst>
          </p:cNvPr>
          <p:cNvCxnSpPr>
            <a:cxnSpLocks/>
          </p:cNvCxnSpPr>
          <p:nvPr/>
        </p:nvCxnSpPr>
        <p:spPr>
          <a:xfrm>
            <a:off x="6129643" y="2199325"/>
            <a:ext cx="1643454" cy="847888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EC7B9A-E080-4F2F-8F1C-7F5B0691F46B}"/>
              </a:ext>
            </a:extLst>
          </p:cNvPr>
          <p:cNvCxnSpPr>
            <a:cxnSpLocks/>
          </p:cNvCxnSpPr>
          <p:nvPr/>
        </p:nvCxnSpPr>
        <p:spPr>
          <a:xfrm>
            <a:off x="4468619" y="1295726"/>
            <a:ext cx="0" cy="5497615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E811FD2-6086-4EB9-AFF3-DC2AE96AB8E1}"/>
              </a:ext>
            </a:extLst>
          </p:cNvPr>
          <p:cNvCxnSpPr>
            <a:cxnSpLocks/>
          </p:cNvCxnSpPr>
          <p:nvPr/>
        </p:nvCxnSpPr>
        <p:spPr>
          <a:xfrm flipH="1" flipV="1">
            <a:off x="4394462" y="3620781"/>
            <a:ext cx="4647938" cy="63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r="7170"/>
          <a:stretch/>
        </p:blipFill>
        <p:spPr>
          <a:xfrm>
            <a:off x="4782926" y="3714107"/>
            <a:ext cx="1825844" cy="1615781"/>
          </a:xfrm>
          <a:prstGeom prst="round2DiagRect">
            <a:avLst>
              <a:gd name="adj1" fmla="val 16667"/>
              <a:gd name="adj2" fmla="val 450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triped Right Arrow 2"/>
          <p:cNvSpPr/>
          <p:nvPr/>
        </p:nvSpPr>
        <p:spPr>
          <a:xfrm rot="1683321" flipV="1">
            <a:off x="6607635" y="4868373"/>
            <a:ext cx="276084" cy="207895"/>
          </a:xfrm>
          <a:prstGeom prst="striped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20503" y="4789223"/>
            <a:ext cx="979755" cy="160043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FF"/>
                </a:solidFill>
              </a:rPr>
              <a:t>Tc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Al: 1.2 K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Mo: 0.9 K</a:t>
            </a:r>
          </a:p>
          <a:p>
            <a:r>
              <a:rPr lang="en-US" sz="1400" b="1" dirty="0" err="1">
                <a:solidFill>
                  <a:srgbClr val="0000FF"/>
                </a:solidFill>
              </a:rPr>
              <a:t>Ti</a:t>
            </a:r>
            <a:r>
              <a:rPr lang="en-US" sz="1400" b="1" dirty="0">
                <a:solidFill>
                  <a:srgbClr val="0000FF"/>
                </a:solidFill>
              </a:rPr>
              <a:t>: 0.5K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Ru: 0.5 K</a:t>
            </a:r>
          </a:p>
          <a:p>
            <a:r>
              <a:rPr lang="en-US" sz="1400" b="1" dirty="0" err="1">
                <a:solidFill>
                  <a:srgbClr val="0000FF"/>
                </a:solidFill>
              </a:rPr>
              <a:t>Zr</a:t>
            </a:r>
            <a:r>
              <a:rPr lang="en-US" sz="1400" b="1" dirty="0">
                <a:solidFill>
                  <a:srgbClr val="0000FF"/>
                </a:solidFill>
              </a:rPr>
              <a:t>: 0.5 K</a:t>
            </a:r>
          </a:p>
          <a:p>
            <a:r>
              <a:rPr lang="en-US" sz="1400" b="1" dirty="0" err="1">
                <a:solidFill>
                  <a:srgbClr val="52D83C"/>
                </a:solidFill>
              </a:rPr>
              <a:t>Ir</a:t>
            </a:r>
            <a:r>
              <a:rPr lang="en-US" sz="1400" b="1" dirty="0">
                <a:solidFill>
                  <a:srgbClr val="52D83C"/>
                </a:solidFill>
              </a:rPr>
              <a:t>: 0.15K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00351" y="2780333"/>
            <a:ext cx="2121978" cy="1912837"/>
            <a:chOff x="2586791" y="2961427"/>
            <a:chExt cx="2121978" cy="1912837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2616" y="3114047"/>
              <a:ext cx="1876153" cy="1614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 rot="16200000">
              <a:off x="1799332" y="3748886"/>
              <a:ext cx="18519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Transition temp. Tc (</a:t>
              </a:r>
              <a:r>
                <a:rPr lang="en-US" sz="1200" dirty="0" err="1">
                  <a:solidFill>
                    <a:srgbClr val="000000"/>
                  </a:solidFill>
                </a:rPr>
                <a:t>mK</a:t>
              </a:r>
              <a:r>
                <a:rPr lang="en-US" sz="12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30200" y="3224284"/>
              <a:ext cx="10060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/>
                <a:t>Ir</a:t>
              </a:r>
              <a:r>
                <a:rPr lang="en-US" sz="1200" b="1" dirty="0"/>
                <a:t>/Pt </a:t>
              </a:r>
            </a:p>
            <a:p>
              <a:pPr algn="ctr"/>
              <a:r>
                <a:rPr lang="en-US" sz="1200" dirty="0"/>
                <a:t>80nm/20nm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07296" y="4628043"/>
              <a:ext cx="140501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Deposition temp., </a:t>
              </a:r>
              <a:r>
                <a:rPr lang="en-US" sz="1000" b="1" i="1" dirty="0"/>
                <a:t>C</a:t>
              </a:r>
              <a:endParaRPr lang="en-US" sz="1000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7081" y="4576584"/>
            <a:ext cx="2542469" cy="1959206"/>
            <a:chOff x="269631" y="4618624"/>
            <a:chExt cx="2542469" cy="1959206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37" t="21205" r="13722" b="45204"/>
            <a:stretch/>
          </p:blipFill>
          <p:spPr bwMode="auto">
            <a:xfrm>
              <a:off x="546538" y="4797736"/>
              <a:ext cx="2265562" cy="164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 rot="16200000">
              <a:off x="-517828" y="5406083"/>
              <a:ext cx="18519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Transition temp. Tc (</a:t>
              </a:r>
              <a:r>
                <a:rPr lang="en-US" sz="1200" dirty="0" err="1">
                  <a:solidFill>
                    <a:srgbClr val="000000"/>
                  </a:solidFill>
                </a:rPr>
                <a:t>mK</a:t>
              </a:r>
              <a:r>
                <a:rPr lang="en-US" sz="12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48414" y="5016943"/>
              <a:ext cx="10060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/>
                <a:t>Ir</a:t>
              </a:r>
              <a:r>
                <a:rPr lang="en-US" sz="1200" b="1" dirty="0"/>
                <a:t>: 100nm</a:t>
              </a:r>
              <a:endParaRPr lang="en-US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04484" y="6331609"/>
              <a:ext cx="163632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Pt thickness, </a:t>
              </a:r>
              <a:r>
                <a:rPr lang="en-US" sz="1000" b="1" i="1" dirty="0"/>
                <a:t>nm</a:t>
              </a:r>
              <a:endParaRPr lang="en-US" sz="1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1276" y="2841181"/>
            <a:ext cx="2385571" cy="1948042"/>
            <a:chOff x="191276" y="2925261"/>
            <a:chExt cx="2385571" cy="1948042"/>
          </a:xfrm>
        </p:grpSpPr>
        <p:grpSp>
          <p:nvGrpSpPr>
            <p:cNvPr id="4" name="Group 3"/>
            <p:cNvGrpSpPr/>
            <p:nvPr/>
          </p:nvGrpSpPr>
          <p:grpSpPr>
            <a:xfrm>
              <a:off x="477520" y="2925261"/>
              <a:ext cx="2099327" cy="1817980"/>
              <a:chOff x="1527898" y="2674226"/>
              <a:chExt cx="2866562" cy="248239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26D0344-CABA-4CFA-AF08-2BCF30140BB3}"/>
                  </a:ext>
                </a:extLst>
              </p:cNvPr>
              <p:cNvPicPr/>
              <p:nvPr/>
            </p:nvPicPr>
            <p:blipFill rotWithShape="1">
              <a:blip r:embed="rId11"/>
              <a:srcRect l="15413" t="17161" r="64583" b="12716"/>
              <a:stretch/>
            </p:blipFill>
            <p:spPr>
              <a:xfrm>
                <a:off x="1527898" y="2674226"/>
                <a:ext cx="2866562" cy="2482391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96C2219-8BFB-495A-BA06-0398A749942E}"/>
                  </a:ext>
                </a:extLst>
              </p:cNvPr>
              <p:cNvSpPr/>
              <p:nvPr/>
            </p:nvSpPr>
            <p:spPr>
              <a:xfrm>
                <a:off x="2360780" y="2734774"/>
                <a:ext cx="347128" cy="2300708"/>
              </a:xfrm>
              <a:custGeom>
                <a:avLst/>
                <a:gdLst>
                  <a:gd name="connsiteX0" fmla="*/ 0 w 347128"/>
                  <a:gd name="connsiteY0" fmla="*/ 1150354 h 2300708"/>
                  <a:gd name="connsiteX1" fmla="*/ 173564 w 347128"/>
                  <a:gd name="connsiteY1" fmla="*/ 0 h 2300708"/>
                  <a:gd name="connsiteX2" fmla="*/ 347128 w 347128"/>
                  <a:gd name="connsiteY2" fmla="*/ 1150354 h 2300708"/>
                  <a:gd name="connsiteX3" fmla="*/ 173564 w 347128"/>
                  <a:gd name="connsiteY3" fmla="*/ 2300708 h 2300708"/>
                  <a:gd name="connsiteX4" fmla="*/ 0 w 347128"/>
                  <a:gd name="connsiteY4" fmla="*/ 1150354 h 230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128" h="2300708" extrusionOk="0">
                    <a:moveTo>
                      <a:pt x="0" y="1150354"/>
                    </a:moveTo>
                    <a:cubicBezTo>
                      <a:pt x="2319" y="497587"/>
                      <a:pt x="89479" y="9483"/>
                      <a:pt x="173564" y="0"/>
                    </a:cubicBezTo>
                    <a:cubicBezTo>
                      <a:pt x="194183" y="-28447"/>
                      <a:pt x="349084" y="508173"/>
                      <a:pt x="347128" y="1150354"/>
                    </a:cubicBezTo>
                    <a:cubicBezTo>
                      <a:pt x="349026" y="1784423"/>
                      <a:pt x="267761" y="2304938"/>
                      <a:pt x="173564" y="2300708"/>
                    </a:cubicBezTo>
                    <a:cubicBezTo>
                      <a:pt x="66040" y="2339023"/>
                      <a:pt x="49303" y="1742312"/>
                      <a:pt x="0" y="1150354"/>
                    </a:cubicBez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xmlns="" sd="4266498984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rot="16200000">
              <a:off x="-340026" y="3696149"/>
              <a:ext cx="13396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Resistivity, ohms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9528" y="4627082"/>
              <a:ext cx="163632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Stage Temperature, </a:t>
              </a:r>
              <a:r>
                <a:rPr lang="en-US" sz="1000" b="1" i="1" dirty="0"/>
                <a:t>K</a:t>
              </a:r>
              <a:endParaRPr lang="en-US" sz="10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6958927" y="3301673"/>
            <a:ext cx="1903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CMB-3G design</a:t>
            </a:r>
          </a:p>
        </p:txBody>
      </p:sp>
    </p:spTree>
    <p:extLst>
      <p:ext uri="{BB962C8B-B14F-4D97-AF65-F5344CB8AC3E}">
        <p14:creationId xmlns:p14="http://schemas.microsoft.com/office/powerpoint/2010/main" val="37750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FC68-F7CF-8041-9A83-804BD9DA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65FC637-275F-204D-8354-612526C9A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7505"/>
            <a:ext cx="4992797" cy="1428758"/>
          </a:xfrm>
        </p:spPr>
        <p:txBody>
          <a:bodyPr/>
          <a:lstStyle/>
          <a:p>
            <a:r>
              <a:rPr lang="en-US" dirty="0"/>
              <a:t>For superconducting detectors, noise and threshold scale with Tc.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59A43B0-3264-DB4F-A5D4-A9BEB21E37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168748"/>
            <a:ext cx="5181938" cy="499715"/>
          </a:xfrm>
        </p:spPr>
        <p:txBody>
          <a:bodyPr/>
          <a:lstStyle/>
          <a:p>
            <a:r>
              <a:rPr lang="en-US" dirty="0"/>
              <a:t>Materials enables lowering detector threshold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8631B-7717-6847-A9D8-25FCFDE83E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Google Shape;1420;p170">
            <a:extLst>
              <a:ext uri="{FF2B5EF4-FFF2-40B4-BE49-F238E27FC236}">
                <a16:creationId xmlns:a16="http://schemas.microsoft.com/office/drawing/2014/main" id="{AFE93B86-FB5C-624D-8924-CACBFC2281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3508808"/>
            <a:ext cx="3145612" cy="2360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430;p171">
            <a:extLst>
              <a:ext uri="{FF2B5EF4-FFF2-40B4-BE49-F238E27FC236}">
                <a16:creationId xmlns:a16="http://schemas.microsoft.com/office/drawing/2014/main" id="{7EC0BEFB-849D-9944-B9AD-EFBA08596866}"/>
              </a:ext>
            </a:extLst>
          </p:cNvPr>
          <p:cNvGrpSpPr>
            <a:grpSpLocks noChangeAspect="1"/>
          </p:cNvGrpSpPr>
          <p:nvPr/>
        </p:nvGrpSpPr>
        <p:grpSpPr>
          <a:xfrm>
            <a:off x="3700348" y="3757429"/>
            <a:ext cx="2325534" cy="2111603"/>
            <a:chOff x="391777" y="768099"/>
            <a:chExt cx="4059390" cy="3538983"/>
          </a:xfrm>
        </p:grpSpPr>
        <p:pic>
          <p:nvPicPr>
            <p:cNvPr id="9" name="Google Shape;1431;p171">
              <a:extLst>
                <a:ext uri="{FF2B5EF4-FFF2-40B4-BE49-F238E27FC236}">
                  <a16:creationId xmlns:a16="http://schemas.microsoft.com/office/drawing/2014/main" id="{7A5D0DC3-CFA1-DA43-B104-9B3FAA18870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777" y="895350"/>
              <a:ext cx="3634409" cy="34117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32;p171">
              <a:extLst>
                <a:ext uri="{FF2B5EF4-FFF2-40B4-BE49-F238E27FC236}">
                  <a16:creationId xmlns:a16="http://schemas.microsoft.com/office/drawing/2014/main" id="{E1AE9C31-CEBE-C542-A974-14DDB726C983}"/>
                </a:ext>
              </a:extLst>
            </p:cNvPr>
            <p:cNvSpPr txBox="1"/>
            <p:nvPr/>
          </p:nvSpPr>
          <p:spPr>
            <a:xfrm>
              <a:off x="1307407" y="768099"/>
              <a:ext cx="3143760" cy="4448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TES detector</a:t>
              </a:r>
              <a:endParaRPr dirty="0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66D09B90-340A-F14A-9D14-CA2F0A493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39" y="689112"/>
            <a:ext cx="3666695" cy="183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2B1C62-FDF4-E24A-94D8-140A53826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24" y="3976389"/>
            <a:ext cx="2210303" cy="16627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EC0D60-AD51-9E4B-952B-C468EB548994}"/>
              </a:ext>
            </a:extLst>
          </p:cNvPr>
          <p:cNvSpPr txBox="1"/>
          <p:nvPr/>
        </p:nvSpPr>
        <p:spPr>
          <a:xfrm>
            <a:off x="1168205" y="6040121"/>
            <a:ext cx="3702711" cy="65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Tc Dark Matter detectors </a:t>
            </a:r>
            <a:br>
              <a:rPr lang="en-US" dirty="0"/>
            </a:br>
            <a:r>
              <a:rPr lang="en-US" dirty="0"/>
              <a:t>(Credit: </a:t>
            </a:r>
            <a:r>
              <a:rPr lang="en-US" i="1" dirty="0" err="1"/>
              <a:t>Gensheng</a:t>
            </a:r>
            <a:r>
              <a:rPr lang="en-US" i="1" dirty="0"/>
              <a:t> Wang, </a:t>
            </a:r>
            <a:r>
              <a:rPr lang="en-US" dirty="0"/>
              <a:t>HEP)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159EE-242A-9547-88E8-EFACE4BF3778}"/>
              </a:ext>
            </a:extLst>
          </p:cNvPr>
          <p:cNvSpPr txBox="1"/>
          <p:nvPr/>
        </p:nvSpPr>
        <p:spPr>
          <a:xfrm>
            <a:off x="6047623" y="2477096"/>
            <a:ext cx="297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Tc MKIDs </a:t>
            </a:r>
          </a:p>
          <a:p>
            <a:r>
              <a:rPr lang="en-US" b="1" dirty="0"/>
              <a:t>Credit:</a:t>
            </a:r>
            <a:r>
              <a:rPr lang="en-US" dirty="0"/>
              <a:t> </a:t>
            </a:r>
            <a:r>
              <a:rPr lang="en-US" i="1" dirty="0" err="1"/>
              <a:t>Zhaodi</a:t>
            </a:r>
            <a:r>
              <a:rPr lang="en-US" i="1" dirty="0"/>
              <a:t> Pan</a:t>
            </a:r>
            <a:r>
              <a:rPr lang="en-US" dirty="0"/>
              <a:t>, HEP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0613B6-695E-4041-9C1E-2E6B2F9D0557}"/>
              </a:ext>
            </a:extLst>
          </p:cNvPr>
          <p:cNvSpPr txBox="1"/>
          <p:nvPr/>
        </p:nvSpPr>
        <p:spPr>
          <a:xfrm>
            <a:off x="5973462" y="5759705"/>
            <a:ext cx="370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Tc detectors for NLDB searches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019593-3936-3A42-A284-C805CCA1B143}"/>
              </a:ext>
            </a:extLst>
          </p:cNvPr>
          <p:cNvCxnSpPr>
            <a:cxnSpLocks/>
          </p:cNvCxnSpPr>
          <p:nvPr/>
        </p:nvCxnSpPr>
        <p:spPr>
          <a:xfrm flipH="1">
            <a:off x="457200" y="3355848"/>
            <a:ext cx="8372902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91CED6-50C6-0944-B1D4-8B04DB5AB581}"/>
              </a:ext>
            </a:extLst>
          </p:cNvPr>
          <p:cNvCxnSpPr>
            <a:cxnSpLocks/>
          </p:cNvCxnSpPr>
          <p:nvPr/>
        </p:nvCxnSpPr>
        <p:spPr>
          <a:xfrm>
            <a:off x="5843380" y="493680"/>
            <a:ext cx="0" cy="594853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9" b="21503" l="16777" r="70542">
                        <a14:foregroundMark x1="38573" y1="20804" x2="38573" y2="20804"/>
                        <a14:foregroundMark x1="48217" y1="20979" x2="48217" y2="21154"/>
                        <a14:foregroundMark x1="49273" y1="20979" x2="49273" y2="20979"/>
                        <a14:foregroundMark x1="46367" y1="1224" x2="46367" y2="1224"/>
                        <a14:foregroundMark x1="17834" y1="8217" x2="17834" y2="8217"/>
                        <a14:backgroundMark x1="46764" y1="1399" x2="46764" y2="1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8" r="22682" b="78329"/>
          <a:stretch/>
        </p:blipFill>
        <p:spPr bwMode="auto">
          <a:xfrm>
            <a:off x="6369390" y="227392"/>
            <a:ext cx="2184957" cy="5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4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3209" y="978102"/>
            <a:ext cx="4240481" cy="49971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A200"/>
                </a:solidFill>
              </a:rPr>
              <a:t>Why it matters: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2"/>
                </a:solidFill>
              </a:rPr>
              <a:t>low-loss dielectrics for RF circuits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2"/>
                </a:solidFill>
              </a:rPr>
              <a:t>tunable optical properties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2"/>
                </a:solidFill>
              </a:rPr>
              <a:t>tunneling barriers 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flipH="1" flipV="1">
            <a:off x="4594546" y="1884785"/>
            <a:ext cx="35037" cy="459105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841726" y="1126946"/>
            <a:ext cx="3189384" cy="2634913"/>
            <a:chOff x="928737" y="2218651"/>
            <a:chExt cx="3189384" cy="2634913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C0CD150E-A3CB-4531-8CAC-5B805851BA5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88053793"/>
                </p:ext>
              </p:extLst>
            </p:nvPr>
          </p:nvGraphicFramePr>
          <p:xfrm>
            <a:off x="928737" y="2218651"/>
            <a:ext cx="2818826" cy="26349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5F903F-5815-45D3-B081-FB5D520DC16B}"/>
                </a:ext>
              </a:extLst>
            </p:cNvPr>
            <p:cNvSpPr txBox="1"/>
            <p:nvPr/>
          </p:nvSpPr>
          <p:spPr>
            <a:xfrm>
              <a:off x="1214531" y="3105910"/>
              <a:ext cx="28188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Stochiometric </a:t>
              </a:r>
            </a:p>
            <a:p>
              <a:pPr algn="ct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Si  and Si3N4 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8C9BF49-4032-420B-A5D2-411CFE735D1C}"/>
                </a:ext>
              </a:extLst>
            </p:cNvPr>
            <p:cNvCxnSpPr/>
            <p:nvPr/>
          </p:nvCxnSpPr>
          <p:spPr>
            <a:xfrm flipH="1" flipV="1">
              <a:off x="1439918" y="3195524"/>
              <a:ext cx="580075" cy="2954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26F235-8744-4631-9E73-8C02B956E075}"/>
                </a:ext>
              </a:extLst>
            </p:cNvPr>
            <p:cNvCxnSpPr>
              <a:cxnSpLocks/>
            </p:cNvCxnSpPr>
            <p:nvPr/>
          </p:nvCxnSpPr>
          <p:spPr>
            <a:xfrm>
              <a:off x="2961912" y="3579979"/>
              <a:ext cx="304990" cy="1690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9134CF-184B-4350-B3BD-73D9C88DCA5D}"/>
                </a:ext>
              </a:extLst>
            </p:cNvPr>
            <p:cNvSpPr txBox="1"/>
            <p:nvPr/>
          </p:nvSpPr>
          <p:spPr>
            <a:xfrm>
              <a:off x="1299295" y="4266526"/>
              <a:ext cx="28188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 err="1">
                  <a:solidFill>
                    <a:srgbClr val="0B1F8F"/>
                  </a:solidFill>
                </a:rPr>
                <a:t>Ar</a:t>
              </a:r>
              <a:r>
                <a:rPr lang="en-US" sz="1200" b="1" dirty="0">
                  <a:solidFill>
                    <a:srgbClr val="0B1F8F"/>
                  </a:solidFill>
                </a:rPr>
                <a:t> flow, </a:t>
              </a:r>
              <a:r>
                <a:rPr lang="en-US" sz="1200" b="1" dirty="0" err="1">
                  <a:solidFill>
                    <a:srgbClr val="0B1F8F"/>
                  </a:solidFill>
                </a:rPr>
                <a:t>sccm</a:t>
              </a:r>
              <a:r>
                <a:rPr lang="en-US" sz="1200" b="1" dirty="0">
                  <a:solidFill>
                    <a:srgbClr val="0B1F8F"/>
                  </a:solidFill>
                </a:rPr>
                <a:t>     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67575" y="3004779"/>
            <a:ext cx="3482390" cy="2046791"/>
            <a:chOff x="881513" y="4858269"/>
            <a:chExt cx="3482390" cy="20467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9369184-243E-4862-A31C-43822A2E2F24}"/>
                </a:ext>
              </a:extLst>
            </p:cNvPr>
            <p:cNvPicPr/>
            <p:nvPr/>
          </p:nvPicPr>
          <p:blipFill rotWithShape="1">
            <a:blip r:embed="rId3"/>
            <a:srcRect l="5156" t="12456" r="62969" b="22777"/>
            <a:stretch/>
          </p:blipFill>
          <p:spPr>
            <a:xfrm>
              <a:off x="1244524" y="4943178"/>
              <a:ext cx="2307990" cy="17227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9" t="36309" r="44572" b="41876"/>
            <a:stretch/>
          </p:blipFill>
          <p:spPr>
            <a:xfrm>
              <a:off x="2611943" y="5062072"/>
              <a:ext cx="754838" cy="72991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8" t="39042" r="10631" b="39598"/>
            <a:stretch/>
          </p:blipFill>
          <p:spPr>
            <a:xfrm>
              <a:off x="1741295" y="5075720"/>
              <a:ext cx="759305" cy="71464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8726E6-ADAA-44DF-9B16-F9361E8DE772}"/>
                </a:ext>
              </a:extLst>
            </p:cNvPr>
            <p:cNvSpPr txBox="1"/>
            <p:nvPr/>
          </p:nvSpPr>
          <p:spPr>
            <a:xfrm>
              <a:off x="1167301" y="6504950"/>
              <a:ext cx="238521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dirty="0"/>
                <a:t>       400     500    600   700    800    900   1000</a:t>
              </a:r>
            </a:p>
            <a:p>
              <a:pPr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dirty="0"/>
                <a:t>                  </a:t>
              </a:r>
              <a:r>
                <a:rPr lang="en-US" sz="1200" b="1" dirty="0">
                  <a:solidFill>
                    <a:srgbClr val="0B1F8F"/>
                  </a:solidFill>
                </a:rPr>
                <a:t>Wavelength, nm          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8726E6-ADAA-44DF-9B16-F9361E8DE772}"/>
                </a:ext>
              </a:extLst>
            </p:cNvPr>
            <p:cNvSpPr txBox="1"/>
            <p:nvPr/>
          </p:nvSpPr>
          <p:spPr>
            <a:xfrm>
              <a:off x="904786" y="4858269"/>
              <a:ext cx="489001" cy="17389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dirty="0"/>
                <a:t>1.0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dirty="0"/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0.9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0.8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0.7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0.6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0.5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0.4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0.3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0.2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2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0.1</a:t>
              </a: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endParaRPr lang="en-US" sz="100" b="1" dirty="0">
                <a:solidFill>
                  <a:srgbClr val="0B1F8F"/>
                </a:solidFill>
              </a:endParaRPr>
            </a:p>
            <a:p>
              <a:pPr algn="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800" b="1" dirty="0">
                  <a:solidFill>
                    <a:srgbClr val="0B1F8F"/>
                  </a:solidFill>
                </a:rPr>
                <a:t>0.0</a:t>
              </a:r>
              <a:endParaRPr lang="en-US" sz="1200" b="1" dirty="0">
                <a:solidFill>
                  <a:srgbClr val="0B1F8F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9134CF-184B-4350-B3BD-73D9C88DCA5D}"/>
                </a:ext>
              </a:extLst>
            </p:cNvPr>
            <p:cNvSpPr txBox="1"/>
            <p:nvPr/>
          </p:nvSpPr>
          <p:spPr>
            <a:xfrm>
              <a:off x="887056" y="4896731"/>
              <a:ext cx="34768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dirty="0">
                  <a:ln w="0"/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          bare Si wafer    AR-coated Si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1925705" y="5652902"/>
              <a:ext cx="121290" cy="249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2473450" y="5803666"/>
              <a:ext cx="357182" cy="4177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8726E6-ADAA-44DF-9B16-F9361E8DE772}"/>
                </a:ext>
              </a:extLst>
            </p:cNvPr>
            <p:cNvSpPr txBox="1"/>
            <p:nvPr/>
          </p:nvSpPr>
          <p:spPr>
            <a:xfrm rot="16200000">
              <a:off x="189827" y="5633962"/>
              <a:ext cx="16603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rtl="0">
                <a:defRPr sz="1400" b="1" i="0" u="none" strike="noStrike" kern="1200" spc="0" baseline="0">
                  <a:solidFill>
                    <a:srgbClr val="0B1F8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>
                  <a:solidFill>
                    <a:srgbClr val="0B1F8F"/>
                  </a:solidFill>
                </a:rPr>
                <a:t>   Reflectivity         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28726E6-ADAA-44DF-9B16-F9361E8DE772}"/>
              </a:ext>
            </a:extLst>
          </p:cNvPr>
          <p:cNvSpPr txBox="1"/>
          <p:nvPr/>
        </p:nvSpPr>
        <p:spPr>
          <a:xfrm rot="16200000">
            <a:off x="3654156" y="2425015"/>
            <a:ext cx="2346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srgbClr val="0B1F8F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rgbClr val="0B1F8F"/>
                </a:solidFill>
              </a:rPr>
              <a:t>Optical constant, </a:t>
            </a:r>
            <a:r>
              <a:rPr lang="en-US" sz="1200" b="1" i="1" dirty="0">
                <a:solidFill>
                  <a:srgbClr val="0B1F8F"/>
                </a:solidFill>
              </a:rPr>
              <a:t>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23313" y="2162016"/>
            <a:ext cx="4398744" cy="51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t="11121" r="11170" b="16720"/>
          <a:stretch/>
        </p:blipFill>
        <p:spPr>
          <a:xfrm>
            <a:off x="255181" y="5679017"/>
            <a:ext cx="4263655" cy="1180214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53368" y="5841755"/>
            <a:ext cx="108643" cy="6635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864885" y="5609524"/>
            <a:ext cx="597536" cy="2654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2036575" y="5686934"/>
            <a:ext cx="108643" cy="6635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090896" y="5558310"/>
            <a:ext cx="351200" cy="161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26156" b="27173"/>
          <a:stretch/>
        </p:blipFill>
        <p:spPr bwMode="auto">
          <a:xfrm>
            <a:off x="564085" y="2527182"/>
            <a:ext cx="2872571" cy="222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3208" y="2216083"/>
            <a:ext cx="4240481" cy="4997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Sputtering of SiO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(SiO</a:t>
            </a:r>
            <a:r>
              <a:rPr lang="en-US" b="0" baseline="-25000" dirty="0">
                <a:solidFill>
                  <a:srgbClr val="000000"/>
                </a:solidFill>
              </a:rPr>
              <a:t>2</a:t>
            </a:r>
            <a:r>
              <a:rPr lang="en-US" b="0" dirty="0">
                <a:solidFill>
                  <a:srgbClr val="000000"/>
                </a:solidFill>
              </a:rPr>
              <a:t> target)</a:t>
            </a:r>
          </a:p>
          <a:p>
            <a:r>
              <a:rPr lang="en-US" b="0" dirty="0">
                <a:solidFill>
                  <a:srgbClr val="000000"/>
                </a:solidFill>
              </a:rPr>
              <a:t> 					      </a:t>
            </a:r>
            <a:r>
              <a:rPr lang="en-US" sz="1600" b="0" dirty="0">
                <a:solidFill>
                  <a:srgbClr val="000000"/>
                </a:solidFill>
              </a:rPr>
              <a:t>200C + RF-bias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5227" r="9111" b="12053"/>
          <a:stretch/>
        </p:blipFill>
        <p:spPr>
          <a:xfrm>
            <a:off x="372336" y="4632461"/>
            <a:ext cx="1744363" cy="104281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7113" r="9103" b="10169"/>
          <a:stretch/>
        </p:blipFill>
        <p:spPr>
          <a:xfrm>
            <a:off x="2445231" y="4632461"/>
            <a:ext cx="1712343" cy="104281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54295" y="3389481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4295" y="2691370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Nb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76362" y="3900393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Nb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27373" y="1177214"/>
            <a:ext cx="4394678" cy="4997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Sputtering of Si</a:t>
            </a:r>
            <a:r>
              <a:rPr lang="en-US" baseline="-25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baseline="-25000" dirty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b="0" dirty="0">
                <a:solidFill>
                  <a:srgbClr val="000000"/>
                </a:solidFill>
              </a:rPr>
              <a:t>(Si target, RT)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82203" y="2993703"/>
            <a:ext cx="2680051" cy="2028590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816" y="5043898"/>
            <a:ext cx="1759286" cy="1759286"/>
          </a:xfrm>
          <a:prstGeom prst="rect">
            <a:avLst/>
          </a:prstGeom>
        </p:spPr>
      </p:pic>
      <p:sp>
        <p:nvSpPr>
          <p:cNvPr id="6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61756" y="5043898"/>
            <a:ext cx="3043326" cy="176352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UHV grade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accent2"/>
                </a:solidFill>
              </a:rPr>
              <a:t>DC/RF + RF bias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rgbClr val="00A200"/>
                </a:solidFill>
              </a:rPr>
              <a:t>Cryo</a:t>
            </a:r>
            <a:r>
              <a:rPr lang="en-US" sz="1400" dirty="0">
                <a:solidFill>
                  <a:srgbClr val="00A200"/>
                </a:solidFill>
              </a:rPr>
              <a:t> pumping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accent2"/>
                </a:solidFill>
              </a:rPr>
              <a:t>700C sample stage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A200"/>
                </a:solidFill>
              </a:rPr>
              <a:t>Direct sputtering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accent2"/>
                </a:solidFill>
              </a:rPr>
              <a:t>5 sputtering guns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(MSD lab # MDL/H109)</a:t>
            </a:r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C486934F-CDDC-4A91-9959-7B37F426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17" y="9081"/>
            <a:ext cx="4675656" cy="828948"/>
          </a:xfrm>
        </p:spPr>
        <p:txBody>
          <a:bodyPr/>
          <a:lstStyle/>
          <a:p>
            <a:r>
              <a:rPr lang="en-US" dirty="0"/>
              <a:t>THIN FILM DIELECTRICS </a:t>
            </a:r>
          </a:p>
        </p:txBody>
      </p:sp>
    </p:spTree>
    <p:extLst>
      <p:ext uri="{BB962C8B-B14F-4D97-AF65-F5344CB8AC3E}">
        <p14:creationId xmlns:p14="http://schemas.microsoft.com/office/powerpoint/2010/main" val="33219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5211-E895-C14B-A408-44C7AA07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18B97-BEE7-B740-B7BC-EA7B0BF35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10" y="1524775"/>
            <a:ext cx="8260079" cy="1112161"/>
          </a:xfrm>
        </p:spPr>
        <p:txBody>
          <a:bodyPr/>
          <a:lstStyle/>
          <a:p>
            <a:r>
              <a:rPr lang="en-US" dirty="0"/>
              <a:t>Resolving power of mm-wave on-chip spectrometers limited by microstrip materials loss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C0FA5-B6BA-5644-A29D-E0F95E9966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68748"/>
            <a:ext cx="8125968" cy="499715"/>
          </a:xfrm>
        </p:spPr>
        <p:txBody>
          <a:bodyPr/>
          <a:lstStyle/>
          <a:p>
            <a:r>
              <a:rPr lang="en-US" dirty="0"/>
              <a:t>Future mm-wave detectors require low loss microstrip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3696-9182-2743-8094-3218954876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203C28-B884-F14E-9099-0AB8C196703A}"/>
              </a:ext>
            </a:extLst>
          </p:cNvPr>
          <p:cNvGrpSpPr/>
          <p:nvPr/>
        </p:nvGrpSpPr>
        <p:grpSpPr>
          <a:xfrm>
            <a:off x="310896" y="2120184"/>
            <a:ext cx="5598028" cy="4214721"/>
            <a:chOff x="3509556" y="94594"/>
            <a:chExt cx="5598028" cy="4214721"/>
          </a:xfrm>
        </p:grpSpPr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5A61935E-2E81-D848-AE1B-3AA39880E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5996" y="1315666"/>
              <a:ext cx="3029717" cy="299364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8F6C11-0E82-0B49-A011-1AE6CC76FCB7}"/>
                </a:ext>
              </a:extLst>
            </p:cNvPr>
            <p:cNvSpPr/>
            <p:nvPr/>
          </p:nvSpPr>
          <p:spPr>
            <a:xfrm>
              <a:off x="5451565" y="2363198"/>
              <a:ext cx="496389" cy="71320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7BAEE9-CA3D-BF45-8F40-96F250536C6D}"/>
                </a:ext>
              </a:extLst>
            </p:cNvPr>
            <p:cNvSpPr/>
            <p:nvPr/>
          </p:nvSpPr>
          <p:spPr>
            <a:xfrm>
              <a:off x="5562599" y="1960639"/>
              <a:ext cx="274320" cy="331131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B9BD63-2885-2843-B6DD-057E3D0D5DB8}"/>
                </a:ext>
              </a:extLst>
            </p:cNvPr>
            <p:cNvSpPr txBox="1"/>
            <p:nvPr/>
          </p:nvSpPr>
          <p:spPr>
            <a:xfrm>
              <a:off x="5966631" y="2608008"/>
              <a:ext cx="849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Filter banks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36D2FE-D8C5-FF4F-A81A-29D752881502}"/>
                </a:ext>
              </a:extLst>
            </p:cNvPr>
            <p:cNvSpPr txBox="1"/>
            <p:nvPr/>
          </p:nvSpPr>
          <p:spPr>
            <a:xfrm>
              <a:off x="5966631" y="1901533"/>
              <a:ext cx="849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OMT probe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CF424-A75F-3043-AD05-EA2EA97A651C}"/>
                </a:ext>
              </a:extLst>
            </p:cNvPr>
            <p:cNvSpPr txBox="1"/>
            <p:nvPr/>
          </p:nvSpPr>
          <p:spPr>
            <a:xfrm>
              <a:off x="3509556" y="3334196"/>
              <a:ext cx="849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Feedline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40A36AD-B7E3-5C42-BD55-AA67DB8D66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3292" y="3069674"/>
              <a:ext cx="100572" cy="343103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4EE2CB4-CE45-2F4D-AD5A-F8EF4918E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006" y="94594"/>
              <a:ext cx="2744394" cy="1479182"/>
            </a:xfrm>
            <a:prstGeom prst="rect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68C8AD-63A4-1448-B823-5CDF129E51B8}"/>
                </a:ext>
              </a:extLst>
            </p:cNvPr>
            <p:cNvSpPr/>
            <p:nvPr/>
          </p:nvSpPr>
          <p:spPr>
            <a:xfrm>
              <a:off x="5399008" y="1899360"/>
              <a:ext cx="629558" cy="12403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454F077-AAB4-7C42-A77F-59AC40583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6290" y="1547734"/>
              <a:ext cx="338716" cy="3481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784D613-DA5B-ED42-9189-C8552A6B8DCD}"/>
                </a:ext>
              </a:extLst>
            </p:cNvPr>
            <p:cNvSpPr/>
            <p:nvPr/>
          </p:nvSpPr>
          <p:spPr>
            <a:xfrm>
              <a:off x="7320882" y="712001"/>
              <a:ext cx="892534" cy="174708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863009-5FC6-3247-B445-B8B48B087A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5919" y="876496"/>
              <a:ext cx="265196" cy="863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8DA6432-1383-3A46-A3DC-2C0C74781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9154" y="1737304"/>
              <a:ext cx="2458430" cy="619055"/>
            </a:xfrm>
            <a:prstGeom prst="rect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AB99EB4-DFD4-BA4F-BB38-BFD3E42E1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249" y="4410186"/>
            <a:ext cx="4940853" cy="18271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8C555E0-60FE-D84C-AC75-9BB3E826131D}"/>
              </a:ext>
            </a:extLst>
          </p:cNvPr>
          <p:cNvSpPr txBox="1"/>
          <p:nvPr/>
        </p:nvSpPr>
        <p:spPr>
          <a:xfrm>
            <a:off x="3356044" y="6148210"/>
            <a:ext cx="605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On-chip mm-wave spectrometers </a:t>
            </a:r>
          </a:p>
          <a:p>
            <a:r>
              <a:rPr lang="en-US" b="1" dirty="0"/>
              <a:t>Credit:</a:t>
            </a:r>
            <a:r>
              <a:rPr lang="en-US" dirty="0"/>
              <a:t> </a:t>
            </a:r>
            <a:r>
              <a:rPr lang="en-US" i="1" dirty="0" err="1"/>
              <a:t>Zhaodi</a:t>
            </a:r>
            <a:r>
              <a:rPr lang="en-US" i="1" dirty="0"/>
              <a:t> Pan</a:t>
            </a:r>
            <a:r>
              <a:rPr lang="en-US" dirty="0"/>
              <a:t>, HEP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595220B-B8B1-834F-BE65-292776323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137" y="2140585"/>
            <a:ext cx="2897143" cy="204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28637</TotalTime>
  <Words>1232</Words>
  <Application>Microsoft Office PowerPoint</Application>
  <PresentationFormat>On-screen Show (4:3)</PresentationFormat>
  <Paragraphs>364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Arial Unicode MS</vt:lpstr>
      <vt:lpstr>Calibri</vt:lpstr>
      <vt:lpstr>Cambria Math</vt:lpstr>
      <vt:lpstr>Noto Sans Symbols</vt:lpstr>
      <vt:lpstr>Symbol</vt:lpstr>
      <vt:lpstr>Wingdings</vt:lpstr>
      <vt:lpstr>presentation_4x3</vt:lpstr>
      <vt:lpstr>MATERIALS &amp; DETECTORS  </vt:lpstr>
      <vt:lpstr>MATERIALS SCIENCE DIVISION</vt:lpstr>
      <vt:lpstr>Talk Outline</vt:lpstr>
      <vt:lpstr>PowerPoint Presentation</vt:lpstr>
      <vt:lpstr>MAGNETRON SPUTTERING  </vt:lpstr>
      <vt:lpstr>LOW Transition temp. SUPERCONDUCTORS  </vt:lpstr>
      <vt:lpstr>Connections</vt:lpstr>
      <vt:lpstr>THIN FILM DIELECTRICS </vt:lpstr>
      <vt:lpstr>Connections</vt:lpstr>
      <vt:lpstr>“HIGH-Tc” SUPERCONDUCTORS:  NITRIDES via REACTIVE SPUTTERING</vt:lpstr>
      <vt:lpstr>Connections</vt:lpstr>
      <vt:lpstr>“HIGH-Tc” SUPERCONDUCTORS: NITRIDES          ION-BEAM ASSITED SPUTTERING</vt:lpstr>
      <vt:lpstr>NANO-FABRICATION FACILITIES:    from SUB-MICRON TO wafer-scale</vt:lpstr>
      <vt:lpstr>PowerPoint Presentation</vt:lpstr>
      <vt:lpstr>LOW Temperature TRANSPORT  </vt:lpstr>
      <vt:lpstr>Particles detection   </vt:lpstr>
      <vt:lpstr>Particles detection  </vt:lpstr>
      <vt:lpstr>MATERIALS R&amp;D is foundational  for Complex devices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Novosad</dc:creator>
  <cp:lastModifiedBy>Rezek, Nancy M.</cp:lastModifiedBy>
  <cp:revision>155</cp:revision>
  <cp:lastPrinted>2015-09-08T15:35:42Z</cp:lastPrinted>
  <dcterms:created xsi:type="dcterms:W3CDTF">2015-11-17T23:08:18Z</dcterms:created>
  <dcterms:modified xsi:type="dcterms:W3CDTF">2023-03-20T18:16:53Z</dcterms:modified>
</cp:coreProperties>
</file>