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361" r:id="rId2"/>
    <p:sldId id="368" r:id="rId3"/>
    <p:sldId id="362" r:id="rId4"/>
    <p:sldId id="370" r:id="rId5"/>
    <p:sldId id="363" r:id="rId6"/>
    <p:sldId id="389" r:id="rId7"/>
    <p:sldId id="383" r:id="rId8"/>
    <p:sldId id="384" r:id="rId9"/>
    <p:sldId id="391" r:id="rId10"/>
    <p:sldId id="385" r:id="rId11"/>
    <p:sldId id="386" r:id="rId12"/>
    <p:sldId id="387" r:id="rId13"/>
    <p:sldId id="388" r:id="rId14"/>
    <p:sldId id="369" r:id="rId15"/>
    <p:sldId id="371" r:id="rId16"/>
    <p:sldId id="390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69696"/>
    <a:srgbClr val="FF9900"/>
    <a:srgbClr val="CC9900"/>
    <a:srgbClr val="FF0000"/>
    <a:srgbClr val="0FA112"/>
    <a:srgbClr val="0066FF"/>
    <a:srgbClr val="000099"/>
    <a:srgbClr val="3366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8" autoAdjust="0"/>
    <p:restoredTop sz="86311" autoAdjust="0"/>
  </p:normalViewPr>
  <p:slideViewPr>
    <p:cSldViewPr>
      <p:cViewPr varScale="1">
        <p:scale>
          <a:sx n="124" d="100"/>
          <a:sy n="124" d="100"/>
        </p:scale>
        <p:origin x="1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notesViewPr>
    <p:cSldViewPr>
      <p:cViewPr varScale="1">
        <p:scale>
          <a:sx n="51" d="100"/>
          <a:sy n="51" d="100"/>
        </p:scale>
        <p:origin x="-127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D1E37BF-BA45-4684-B3F5-555F16BAC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1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5F5176A-9D69-485B-B382-37BA53D8FF4B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7C2F-563D-B747-A635-AE3F0CE15C77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2843-B1DF-459B-90C0-EEB089756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38017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720A-BCE2-3E4F-B3CC-29B0B5F45255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A193-46E6-4BF0-8E2C-18BD0F603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8518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04A9-C03A-5D4E-AE89-1EAF47B54132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2882-E565-41C5-A935-647543F49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4589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5E5-408B-9140-AF6C-F17C503AEE50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4919-2979-4114-8324-CB77A404B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66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2481-6266-4E76-8FE4-6435991B4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8248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2797-0416-F44F-BD37-A0E0D7F42EB8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D31C-9D41-4401-AE44-FC43A8783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6135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03F7-4BE8-B24F-AA6B-31FF6EA3FAEB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D18-6978-43A3-B035-984E9B3A6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2285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B42D-47A0-7C40-9EA3-3C27C45E7394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4E81-E288-47DC-9357-98D1287EC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80915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5ED61-CD63-E847-84FF-0C2A34E9FF7F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903C-16EF-4889-AD34-A9FC1907D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7752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53BB-B542-DD46-80C7-404320013A6B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B1A5-699B-4A3F-886B-E1B13488B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1155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9889-24C5-A84B-A002-8422A2B29DCA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CDC2-435C-4595-825E-BD800DA1E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5365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F5A1-B857-3944-BA00-6B2285178DE2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5EC8-BA40-49F0-A174-FD138A70C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0612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3259D3-E90C-5D45-92E4-367F6E91FB68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65E715-EEF4-452C-B3ED-AC4094EAA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1219200"/>
            <a:ext cx="784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2286000" y="6400800"/>
            <a:ext cx="441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3" name="Picture 17" descr="meliora-pho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3"/>
          <a:stretch>
            <a:fillRect/>
          </a:stretch>
        </p:blipFill>
        <p:spPr bwMode="auto">
          <a:xfrm>
            <a:off x="0" y="0"/>
            <a:ext cx="1143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99B89F-F947-D549-9B68-98FAB980DE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95046"/>
            <a:ext cx="1299346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 thruBlk="1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66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2"/>
          <p:cNvSpPr>
            <a:spLocks noChangeShapeType="1"/>
          </p:cNvSpPr>
          <p:nvPr/>
        </p:nvSpPr>
        <p:spPr bwMode="auto">
          <a:xfrm>
            <a:off x="14478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1447800"/>
          </a:xfrm>
        </p:spPr>
        <p:txBody>
          <a:bodyPr/>
          <a:lstStyle/>
          <a:p>
            <a:pPr eaLnBrk="1" hangingPunct="1"/>
            <a:r>
              <a:rPr lang="en-US" sz="3200" dirty="0"/>
              <a:t>Checks of 2x2 </a:t>
            </a:r>
            <a:r>
              <a:rPr lang="en-US" sz="3200" dirty="0" err="1"/>
              <a:t>MINERvA</a:t>
            </a:r>
            <a:r>
              <a:rPr lang="en-US" sz="3200" dirty="0"/>
              <a:t> with Beam  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1877511" y="2895600"/>
            <a:ext cx="581601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FF"/>
                </a:solidFill>
              </a:rPr>
              <a:t>Howard Budd, University of Rochester</a:t>
            </a:r>
          </a:p>
          <a:p>
            <a:pPr algn="ctr" eaLnBrk="1" hangingPunct="1"/>
            <a:r>
              <a:rPr lang="en-US" sz="2800" dirty="0">
                <a:solidFill>
                  <a:srgbClr val="0000FF"/>
                </a:solidFill>
              </a:rPr>
              <a:t>Mar 27 2023</a:t>
            </a:r>
          </a:p>
          <a:p>
            <a:pPr algn="ctr" eaLnBrk="1" hangingPunct="1"/>
            <a:endParaRPr lang="en-US" sz="2800" dirty="0">
              <a:solidFill>
                <a:srgbClr val="0000FF"/>
              </a:solidFill>
            </a:endParaRPr>
          </a:p>
          <a:p>
            <a:pPr algn="ctr" eaLnBrk="1" hangingPunct="1"/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C5EF-64D4-D729-9999-F352B5F6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MINERvA</a:t>
            </a:r>
            <a:r>
              <a:rPr lang="en-US" dirty="0"/>
              <a:t> r19236</a:t>
            </a:r>
            <a:br>
              <a:rPr lang="en-US" dirty="0"/>
            </a:br>
            <a:r>
              <a:rPr lang="en-US" dirty="0"/>
              <a:t>Same CROCs, Match PMTs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15F38-8707-F8AA-47CA-391D6669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1600200"/>
            <a:ext cx="1371600" cy="4525963"/>
          </a:xfrm>
        </p:spPr>
        <p:txBody>
          <a:bodyPr/>
          <a:lstStyle/>
          <a:p>
            <a:r>
              <a:rPr lang="en-US" sz="1200" dirty="0"/>
              <a:t>Same scale</a:t>
            </a:r>
          </a:p>
          <a:p>
            <a:r>
              <a:rPr lang="en-US" sz="1200" dirty="0"/>
              <a:t>Matching PMTs</a:t>
            </a:r>
          </a:p>
          <a:p>
            <a:r>
              <a:rPr lang="en-US" sz="1200" dirty="0"/>
              <a:t>We had to replace some PMTs, but none on the previous page</a:t>
            </a:r>
          </a:p>
          <a:p>
            <a:r>
              <a:rPr lang="en-US" sz="1200" dirty="0"/>
              <a:t>Looks like cable problem is not a PMT problem</a:t>
            </a:r>
          </a:p>
          <a:p>
            <a:r>
              <a:rPr lang="en-US" sz="1200" dirty="0"/>
              <a:t>Problem cables circled with box </a:t>
            </a:r>
          </a:p>
          <a:p>
            <a:r>
              <a:rPr lang="en-US" sz="1200" dirty="0"/>
              <a:t>They do not match with problem cables in r395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06E8-A7BF-6F21-D527-D0CB89C4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0FBEC-1E9E-294E-68F5-F69BF98C1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D04E9FE1-9EE8-9640-09E9-86469980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7556500" cy="53340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1F77849-C6F6-9966-AB86-2C2624CFA443}"/>
              </a:ext>
            </a:extLst>
          </p:cNvPr>
          <p:cNvSpPr/>
          <p:nvPr/>
        </p:nvSpPr>
        <p:spPr bwMode="auto">
          <a:xfrm>
            <a:off x="533400" y="1904999"/>
            <a:ext cx="457200" cy="244475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137D074-F573-1823-2B03-7409806BF924}"/>
              </a:ext>
            </a:extLst>
          </p:cNvPr>
          <p:cNvSpPr/>
          <p:nvPr/>
        </p:nvSpPr>
        <p:spPr bwMode="auto">
          <a:xfrm>
            <a:off x="533400" y="5973763"/>
            <a:ext cx="457200" cy="274637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648D776-4ACA-B018-DCFC-A90EB7ECBA7F}"/>
              </a:ext>
            </a:extLst>
          </p:cNvPr>
          <p:cNvSpPr/>
          <p:nvPr/>
        </p:nvSpPr>
        <p:spPr bwMode="auto">
          <a:xfrm>
            <a:off x="5791200" y="4267200"/>
            <a:ext cx="381000" cy="1524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438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29BF-8EFC-02CA-1D9B-3C80AB2E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MINERvA</a:t>
            </a:r>
            <a:r>
              <a:rPr lang="en-US" dirty="0"/>
              <a:t> r29236</a:t>
            </a:r>
            <a:br>
              <a:rPr lang="en-US" dirty="0"/>
            </a:br>
            <a:r>
              <a:rPr lang="en-US" dirty="0"/>
              <a:t>Match Module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76185-190F-76A9-FB04-FDD69D60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1600200"/>
            <a:ext cx="1403350" cy="4876800"/>
          </a:xfrm>
        </p:spPr>
        <p:txBody>
          <a:bodyPr/>
          <a:lstStyle/>
          <a:p>
            <a:r>
              <a:rPr lang="en-US" sz="1200" dirty="0"/>
              <a:t>Check if detector is the problem.</a:t>
            </a:r>
          </a:p>
          <a:p>
            <a:r>
              <a:rPr lang="en-US" sz="1200" dirty="0" err="1"/>
              <a:t>Contruct</a:t>
            </a:r>
            <a:r>
              <a:rPr lang="en-US" sz="1200" dirty="0"/>
              <a:t> plot to put </a:t>
            </a:r>
            <a:r>
              <a:rPr lang="en-US" sz="1200" dirty="0" err="1"/>
              <a:t>MINERvA</a:t>
            </a:r>
            <a:r>
              <a:rPr lang="en-US" sz="1200" dirty="0"/>
              <a:t>  module sets at same place for </a:t>
            </a:r>
            <a:r>
              <a:rPr lang="en-US" sz="1200" dirty="0" err="1"/>
              <a:t>MINERvA</a:t>
            </a:r>
            <a:r>
              <a:rPr lang="en-US" sz="1200" dirty="0"/>
              <a:t> 2x2</a:t>
            </a:r>
          </a:p>
          <a:p>
            <a:r>
              <a:rPr lang="en-US" sz="1200" dirty="0"/>
              <a:t>Again, cable problem is not a module problem</a:t>
            </a:r>
          </a:p>
          <a:p>
            <a:r>
              <a:rPr lang="en-US" sz="1200" dirty="0"/>
              <a:t>Our problem cables that we see in r395 are due to our assembly, not the PMT boxes or the detector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39F91-7CCD-63B3-B8A0-E22377A9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02777-4DD0-81B2-BFBC-C02E291DB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FC8CDAA2-2F8F-03A7-685F-A6D0CE0A5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600200"/>
            <a:ext cx="7448550" cy="52578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0C8BCF28-112D-2A46-8A6C-096ABAC45A3C}"/>
              </a:ext>
            </a:extLst>
          </p:cNvPr>
          <p:cNvSpPr/>
          <p:nvPr/>
        </p:nvSpPr>
        <p:spPr bwMode="auto">
          <a:xfrm>
            <a:off x="457200" y="3505199"/>
            <a:ext cx="533400" cy="244475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191D276-ECD9-7593-9623-61E54739B6FF}"/>
              </a:ext>
            </a:extLst>
          </p:cNvPr>
          <p:cNvSpPr/>
          <p:nvPr/>
        </p:nvSpPr>
        <p:spPr bwMode="auto">
          <a:xfrm>
            <a:off x="4191000" y="5913437"/>
            <a:ext cx="457200" cy="18256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9375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C675-FC94-E7AB-AE98-09CB07CE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 </a:t>
            </a:r>
            <a:r>
              <a:rPr lang="en-US" dirty="0" err="1"/>
              <a:t>Qhi</a:t>
            </a:r>
            <a:r>
              <a:rPr lang="en-US" dirty="0"/>
              <a:t>/PMT, 2x2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4202-8241-91EF-86B8-05C40F99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1447800"/>
            <a:ext cx="1447800" cy="4525963"/>
          </a:xfrm>
        </p:spPr>
        <p:txBody>
          <a:bodyPr/>
          <a:lstStyle/>
          <a:p>
            <a:r>
              <a:rPr lang="en-US" sz="1200" dirty="0"/>
              <a:t>Shows </a:t>
            </a:r>
            <a:r>
              <a:rPr lang="en-US" sz="1200" dirty="0" err="1"/>
              <a:t>ave</a:t>
            </a:r>
            <a:r>
              <a:rPr lang="en-US" sz="1200" dirty="0"/>
              <a:t> </a:t>
            </a:r>
            <a:r>
              <a:rPr lang="en-US" sz="1200" dirty="0" err="1"/>
              <a:t>qhi</a:t>
            </a:r>
            <a:r>
              <a:rPr lang="en-US" sz="1200" dirty="0"/>
              <a:t>/</a:t>
            </a:r>
            <a:r>
              <a:rPr lang="en-US" sz="1200" dirty="0" err="1"/>
              <a:t>pmt</a:t>
            </a:r>
            <a:endParaRPr lang="en-US" sz="1200" dirty="0"/>
          </a:p>
          <a:p>
            <a:r>
              <a:rPr lang="en-US" sz="1200" dirty="0"/>
              <a:t>Shows variation in gain of PMTs</a:t>
            </a:r>
          </a:p>
          <a:p>
            <a:r>
              <a:rPr lang="en-US" sz="1200" dirty="0"/>
              <a:t>Boards 1, 10 &amp; 6 for Chain 5. are outer calorimeter. The have square scintillator instead of triangles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D05B-75F2-7A23-25AC-02DEF9CE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2180B-41FE-909C-F25B-D50EED3FE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Picture 8" descr="Chart, treemap chart&#10;&#10;Description automatically generated">
            <a:extLst>
              <a:ext uri="{FF2B5EF4-FFF2-40B4-BE49-F238E27FC236}">
                <a16:creationId xmlns:a16="http://schemas.microsoft.com/office/drawing/2014/main" id="{6D809CBA-BA40-FCBE-6391-EDB90696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124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621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F248-A6C4-1898-ECAD-060EA761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Qhi</a:t>
            </a:r>
            <a:r>
              <a:rPr lang="en-US" dirty="0"/>
              <a:t> board </a:t>
            </a:r>
            <a:r>
              <a:rPr lang="en-US" dirty="0" err="1"/>
              <a:t>ave</a:t>
            </a:r>
            <a:br>
              <a:rPr lang="en-US" dirty="0"/>
            </a:br>
            <a:r>
              <a:rPr lang="en-US" dirty="0"/>
              <a:t>2x2, same PMT, same 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9858-7413-B578-FA61-2081052B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4038600"/>
            <a:ext cx="5303977" cy="2514600"/>
          </a:xfrm>
        </p:spPr>
        <p:txBody>
          <a:bodyPr/>
          <a:lstStyle/>
          <a:p>
            <a:r>
              <a:rPr lang="en-US" sz="1400" dirty="0"/>
              <a:t>Does not include outer HCAL calorimeter</a:t>
            </a:r>
          </a:p>
          <a:p>
            <a:r>
              <a:rPr lang="en-US" sz="1400" dirty="0"/>
              <a:t>2x2 =                             496 av, 63 rms</a:t>
            </a:r>
          </a:p>
          <a:p>
            <a:r>
              <a:rPr lang="en-US" sz="1400" dirty="0"/>
              <a:t>Ave of </a:t>
            </a:r>
            <a:r>
              <a:rPr lang="en-US" sz="1400" dirty="0" err="1"/>
              <a:t>MINERvA</a:t>
            </a:r>
            <a:r>
              <a:rPr lang="en-US" sz="1400" dirty="0"/>
              <a:t> plot = 528 av, 53 rms</a:t>
            </a:r>
          </a:p>
          <a:p>
            <a:r>
              <a:rPr lang="en-US" sz="1400" dirty="0" err="1"/>
              <a:t>MINERvA</a:t>
            </a:r>
            <a:r>
              <a:rPr lang="en-US" sz="1400" dirty="0"/>
              <a:t> HV determined by using RMS of LI pulse.</a:t>
            </a:r>
          </a:p>
          <a:p>
            <a:r>
              <a:rPr lang="en-US" sz="1400" dirty="0"/>
              <a:t>The </a:t>
            </a:r>
            <a:r>
              <a:rPr lang="en-US" sz="1400" dirty="0" err="1"/>
              <a:t>MINEvA</a:t>
            </a:r>
            <a:r>
              <a:rPr lang="en-US" sz="1400" dirty="0"/>
              <a:t>  ~ 4.5 years ago, maybe light    ~ 1%/year. </a:t>
            </a:r>
          </a:p>
          <a:p>
            <a:r>
              <a:rPr lang="en-US" sz="1400" dirty="0"/>
              <a:t>The beam is not centered at this same place on the detector so this could also be part of the difference. </a:t>
            </a:r>
          </a:p>
          <a:p>
            <a:r>
              <a:rPr lang="en-US" sz="1400" dirty="0"/>
              <a:t>2x2 has larger gain tubes or detector RMS, looks like tails</a:t>
            </a:r>
          </a:p>
          <a:p>
            <a:r>
              <a:rPr lang="en-US" sz="1400" dirty="0"/>
              <a:t>The 2x2 looks similar to </a:t>
            </a:r>
            <a:r>
              <a:rPr lang="en-US" sz="1400" dirty="0" err="1"/>
              <a:t>MINERvA</a:t>
            </a:r>
            <a:r>
              <a:rPr lang="en-US" sz="1400" dirty="0"/>
              <a:t> with  small change in the amount of light &amp; slightly higher 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A440-D7FB-3D8D-29B3-91C2CD6B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57C71-7A13-77D8-60C4-6612BD075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F2B44D4B-6F0D-1328-90FE-6E9FE2A16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0" y="1292377"/>
            <a:ext cx="3705490" cy="2615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FA6F10-5DF3-B0E9-4AEF-6070B523CE48}"/>
              </a:ext>
            </a:extLst>
          </p:cNvPr>
          <p:cNvSpPr txBox="1"/>
          <p:nvPr/>
        </p:nvSpPr>
        <p:spPr>
          <a:xfrm>
            <a:off x="2286000" y="1777425"/>
            <a:ext cx="65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2x2</a:t>
            </a:r>
          </a:p>
        </p:txBody>
      </p:sp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7F491215-566B-CD16-1E97-E54DC06E9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" y="4154225"/>
            <a:ext cx="3705490" cy="2615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BE1ED2-6057-4574-5875-2D1903F7A311}"/>
              </a:ext>
            </a:extLst>
          </p:cNvPr>
          <p:cNvSpPr txBox="1"/>
          <p:nvPr/>
        </p:nvSpPr>
        <p:spPr>
          <a:xfrm>
            <a:off x="2209800" y="4825425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MINERvA</a:t>
            </a:r>
            <a:endParaRPr lang="en-US" sz="1600" dirty="0"/>
          </a:p>
          <a:p>
            <a:r>
              <a:rPr lang="en-US" sz="1600" dirty="0"/>
              <a:t>Same PMT</a:t>
            </a:r>
          </a:p>
        </p:txBody>
      </p:sp>
      <p:pic>
        <p:nvPicPr>
          <p:cNvPr id="19" name="Picture 18" descr="Chart, histogram&#10;&#10;Description automatically generated">
            <a:extLst>
              <a:ext uri="{FF2B5EF4-FFF2-40B4-BE49-F238E27FC236}">
                <a16:creationId xmlns:a16="http://schemas.microsoft.com/office/drawing/2014/main" id="{40B6671B-A88D-EABA-FC3D-BE344F0F4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42" y="1219200"/>
            <a:ext cx="3946544" cy="27857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37678D-7199-6AB5-4FAE-7AA07B9BCE75}"/>
              </a:ext>
            </a:extLst>
          </p:cNvPr>
          <p:cNvSpPr txBox="1"/>
          <p:nvPr/>
        </p:nvSpPr>
        <p:spPr>
          <a:xfrm>
            <a:off x="5791200" y="177742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MINERvA</a:t>
            </a:r>
            <a:endParaRPr lang="en-US" sz="1600" dirty="0"/>
          </a:p>
          <a:p>
            <a:r>
              <a:rPr lang="en-US" sz="1600" dirty="0"/>
              <a:t>Same 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450142-B728-A280-006B-0D8EE3105442}"/>
              </a:ext>
            </a:extLst>
          </p:cNvPr>
          <p:cNvCxnSpPr/>
          <p:nvPr/>
        </p:nvCxnSpPr>
        <p:spPr bwMode="auto">
          <a:xfrm>
            <a:off x="7620000" y="5054025"/>
            <a:ext cx="0" cy="279975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2810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E1D3-A18A-4493-AC09-4B4043A0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PEDs, </a:t>
            </a:r>
            <a:r>
              <a:rPr lang="en-US" dirty="0" err="1"/>
              <a:t>nhits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8BD1-DA26-763B-23D4-44B2A585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1600200"/>
            <a:ext cx="1600200" cy="4525963"/>
          </a:xfrm>
        </p:spPr>
        <p:txBody>
          <a:bodyPr/>
          <a:lstStyle/>
          <a:p>
            <a:r>
              <a:rPr lang="en-US" dirty="0"/>
              <a:t>PED during light leak checking.</a:t>
            </a:r>
          </a:p>
          <a:p>
            <a:r>
              <a:rPr lang="en-US" dirty="0"/>
              <a:t>Z axis changed from 0.25 to 0.04</a:t>
            </a:r>
          </a:p>
          <a:p>
            <a:r>
              <a:rPr lang="en-US" dirty="0"/>
              <a:t>500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8471-8E4A-E215-9A04-CB481542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1351A-E6B3-00A2-C452-6098DD44F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D31EDDB6-5ACC-7474-3186-9ACC8EAA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200"/>
            <a:ext cx="7270907" cy="51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1771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3C4B-DFA9-42F5-5A44-F68D41E5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Ped, q</a:t>
            </a:r>
            <a:r>
              <a:rPr lang="en-US"/>
              <a:t>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B8F8-E715-E3D4-FA20-8DD8A57A8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600200"/>
            <a:ext cx="1524000" cy="4525963"/>
          </a:xfrm>
        </p:spPr>
        <p:txBody>
          <a:bodyPr/>
          <a:lstStyle/>
          <a:p>
            <a:r>
              <a:rPr lang="en-US" dirty="0"/>
              <a:t>Changed z axis to 400 instead of 1500</a:t>
            </a:r>
          </a:p>
          <a:p>
            <a:r>
              <a:rPr lang="en-US" dirty="0"/>
              <a:t>500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52D85-EEE2-93C1-FBEA-867A577B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C3C23-477E-CEFD-E88F-952E87CF4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 descr="Scatter chart&#10;&#10;Description automatically generated">
            <a:extLst>
              <a:ext uri="{FF2B5EF4-FFF2-40B4-BE49-F238E27FC236}">
                <a16:creationId xmlns:a16="http://schemas.microsoft.com/office/drawing/2014/main" id="{169FDB0F-B938-1D6A-F3CB-AC19F456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1524000"/>
            <a:ext cx="7556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849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7130-06A5-9519-D100-8E4E2C76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AF7AC-BF09-3A42-A09D-814EC61D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/>
          <a:lstStyle/>
          <a:p>
            <a:r>
              <a:rPr lang="en-US" sz="1600" dirty="0"/>
              <a:t>As stated before Cockcroft-Walton (CW) generator, designed by </a:t>
            </a:r>
            <a:r>
              <a:rPr lang="en-US" sz="1600" dirty="0" err="1"/>
              <a:t>Sten</a:t>
            </a:r>
            <a:r>
              <a:rPr lang="en-US" sz="1600" dirty="0"/>
              <a:t> Hanson for Quark Net, sets the HV of the </a:t>
            </a:r>
            <a:r>
              <a:rPr lang="en-US" sz="1600" dirty="0" err="1"/>
              <a:t>PMTs.</a:t>
            </a:r>
            <a:r>
              <a:rPr lang="en-US" sz="1600" dirty="0"/>
              <a:t> HV in configuration file.</a:t>
            </a:r>
          </a:p>
          <a:p>
            <a:r>
              <a:rPr lang="en-US" sz="1600" dirty="0"/>
              <a:t>HV can become unstable. This was the major reason for replacing a PMT in </a:t>
            </a:r>
            <a:r>
              <a:rPr lang="en-US" sz="1600" dirty="0" err="1"/>
              <a:t>MINERvA</a:t>
            </a:r>
            <a:endParaRPr lang="en-US" sz="1600" dirty="0"/>
          </a:p>
          <a:p>
            <a:r>
              <a:rPr lang="en-US" sz="1600" dirty="0"/>
              <a:t>HV break down on or in the PMT or on PMT board? Some indications is it’s in PMT</a:t>
            </a:r>
          </a:p>
          <a:p>
            <a:pPr lvl="1"/>
            <a:r>
              <a:rPr lang="en-US" sz="1600" dirty="0"/>
              <a:t>But CW can’t generate much current, so a small breakdown causes a problem.</a:t>
            </a:r>
          </a:p>
          <a:p>
            <a:r>
              <a:rPr lang="en-US" sz="1600" dirty="0"/>
              <a:t>I can look at this by going through all the DSTs and look at the all the PMT HVs</a:t>
            </a:r>
          </a:p>
          <a:p>
            <a:r>
              <a:rPr lang="en-US" sz="1600" dirty="0"/>
              <a:t>The nearline  program was stopping after every run. We were running the DAQ, but w was not making DSTs since it was such a pain.</a:t>
            </a:r>
          </a:p>
          <a:p>
            <a:r>
              <a:rPr lang="en-US" sz="1600" dirty="0"/>
              <a:t>On Friday, I resubmitted the DST program and it is still running, the problem seems to have gone away.</a:t>
            </a:r>
          </a:p>
          <a:p>
            <a:r>
              <a:rPr lang="en-US" sz="1600" dirty="0"/>
              <a:t>Nearline program is now using data files on local disk instead of using files on Blue Arc over the network. Looks like nearline over the network has problems.</a:t>
            </a:r>
          </a:p>
          <a:p>
            <a:r>
              <a:rPr lang="en-US" sz="1600" dirty="0"/>
              <a:t> Looks like it will finish late this week, maybe beyond. </a:t>
            </a:r>
          </a:p>
          <a:p>
            <a:r>
              <a:rPr lang="en-US" sz="1600" dirty="0"/>
              <a:t>So the HV issues will have to be presented next week.</a:t>
            </a:r>
          </a:p>
          <a:p>
            <a:r>
              <a:rPr lang="en-US" sz="1600" dirty="0"/>
              <a:t>With the DAQ problem,  making DSTs should be able to catch up. </a:t>
            </a:r>
          </a:p>
          <a:p>
            <a:r>
              <a:rPr lang="en-US" sz="1600" dirty="0" err="1"/>
              <a:t>Numi</a:t>
            </a:r>
            <a:r>
              <a:rPr lang="en-US" sz="1600" dirty="0"/>
              <a:t>, PED, or LI data work for this test.</a:t>
            </a:r>
          </a:p>
          <a:p>
            <a:r>
              <a:rPr lang="en-US" sz="1600" dirty="0"/>
              <a:t>This is also a </a:t>
            </a:r>
            <a:r>
              <a:rPr lang="en-US" sz="1600"/>
              <a:t>couple more tests </a:t>
            </a:r>
            <a:r>
              <a:rPr lang="en-US" sz="1600" dirty="0"/>
              <a:t>I want to do, so I can try to show it at the same time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23D5-E4F2-AC01-032E-9278AF5F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3E067-4385-045A-A433-5E83A41FE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7675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3FB6-CA14-F98C-0C3A-6A660D69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&amp;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07F4-3C4F-3218-2E34-23E40961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371599"/>
            <a:ext cx="4267199" cy="5349875"/>
          </a:xfrm>
        </p:spPr>
        <p:txBody>
          <a:bodyPr/>
          <a:lstStyle/>
          <a:p>
            <a:r>
              <a:rPr lang="en-US" sz="1600" dirty="0"/>
              <a:t>MTM triggers on beam signal.</a:t>
            </a:r>
          </a:p>
          <a:p>
            <a:r>
              <a:rPr lang="en-US" sz="1600" dirty="0"/>
              <a:t>Time of disc hits in clock counts</a:t>
            </a:r>
          </a:p>
          <a:p>
            <a:pPr lvl="1"/>
            <a:r>
              <a:rPr lang="en-US" sz="1600" dirty="0"/>
              <a:t>1 clock count = 9.42ns</a:t>
            </a:r>
          </a:p>
          <a:p>
            <a:r>
              <a:rPr lang="en-US" sz="1600" dirty="0"/>
              <a:t>16 </a:t>
            </a:r>
            <a:r>
              <a:rPr lang="en-US" sz="1600" dirty="0" err="1">
                <a:latin typeface="Symbol" pitchFamily="2" charset="2"/>
              </a:rPr>
              <a:t>m</a:t>
            </a:r>
            <a:r>
              <a:rPr lang="en-US" sz="1600" dirty="0" err="1"/>
              <a:t>s</a:t>
            </a:r>
            <a:r>
              <a:rPr lang="en-US" sz="1600" dirty="0"/>
              <a:t> gate which starts ~ 400 </a:t>
            </a:r>
            <a:r>
              <a:rPr lang="en-US" sz="1600" dirty="0">
                <a:latin typeface="+mj-lt"/>
              </a:rPr>
              <a:t>ns</a:t>
            </a:r>
            <a:r>
              <a:rPr lang="en-US" sz="1600" dirty="0"/>
              <a:t> before beam arrives. Tail is Michel electrons </a:t>
            </a:r>
          </a:p>
          <a:p>
            <a:r>
              <a:rPr lang="en-US" sz="1600" dirty="0"/>
              <a:t>Plot same as </a:t>
            </a:r>
            <a:r>
              <a:rPr lang="en-US" sz="1600" dirty="0" err="1"/>
              <a:t>MINERvA</a:t>
            </a:r>
            <a:endParaRPr lang="en-US" sz="1600" dirty="0"/>
          </a:p>
          <a:p>
            <a:r>
              <a:rPr lang="en-US" sz="1600" dirty="0"/>
              <a:t>6 Booster batches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0CF0-3F04-E314-3F7D-B703B243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F81C9-D351-0DE7-9F18-34FF5210F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D4FC4D43-C100-C95F-8569-2E71F8B78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038600" cy="2742545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D4473834-361D-0674-E59E-955B9F5E7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004759"/>
            <a:ext cx="4089399" cy="277704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3BBAA3-75C4-5921-D941-15F9B7AD4C82}"/>
              </a:ext>
            </a:extLst>
          </p:cNvPr>
          <p:cNvCxnSpPr/>
          <p:nvPr/>
        </p:nvCxnSpPr>
        <p:spPr bwMode="auto">
          <a:xfrm flipH="1">
            <a:off x="1371600" y="2514600"/>
            <a:ext cx="3200400" cy="3962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2A2595-E898-DB63-907D-81C5D7870A59}"/>
              </a:ext>
            </a:extLst>
          </p:cNvPr>
          <p:cNvCxnSpPr/>
          <p:nvPr/>
        </p:nvCxnSpPr>
        <p:spPr bwMode="auto">
          <a:xfrm flipH="1" flipV="1">
            <a:off x="1981200" y="2514600"/>
            <a:ext cx="2514600" cy="7620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24614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9485-14FF-1A99-39A4-8B06FD2B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4BDA-EE34-15FA-76F1-BF8EF133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181600"/>
          </a:xfrm>
        </p:spPr>
        <p:txBody>
          <a:bodyPr/>
          <a:lstStyle/>
          <a:p>
            <a:r>
              <a:rPr lang="en-US" sz="1600" dirty="0"/>
              <a:t>The FEB PEDs are from </a:t>
            </a:r>
            <a:r>
              <a:rPr lang="en-US" sz="1600" dirty="0" err="1"/>
              <a:t>MINERvA</a:t>
            </a:r>
            <a:r>
              <a:rPr lang="en-US" sz="1600" dirty="0"/>
              <a:t>, Jul 2019, when </a:t>
            </a:r>
            <a:r>
              <a:rPr lang="en-US" sz="1600" dirty="0" err="1"/>
              <a:t>MINERvA</a:t>
            </a:r>
            <a:r>
              <a:rPr lang="en-US" sz="1600" dirty="0"/>
              <a:t> was stopped</a:t>
            </a:r>
          </a:p>
          <a:p>
            <a:r>
              <a:rPr lang="en-US" sz="1600" dirty="0"/>
              <a:t>To understand the plots</a:t>
            </a:r>
          </a:p>
          <a:p>
            <a:pPr lvl="1"/>
            <a:r>
              <a:rPr lang="en-US" sz="1600" dirty="0"/>
              <a:t>DAQ reads out 5 -10 FEBs in a daisy chain, </a:t>
            </a:r>
            <a:r>
              <a:rPr lang="en-US" sz="1600" dirty="0" err="1"/>
              <a:t>MINERvA</a:t>
            </a:r>
            <a:r>
              <a:rPr lang="en-US" sz="1600" dirty="0"/>
              <a:t> had 59 chains</a:t>
            </a:r>
          </a:p>
          <a:p>
            <a:pPr lvl="2"/>
            <a:r>
              <a:rPr lang="en-US" dirty="0"/>
              <a:t> “The Sequencer”, the FGPA in the CROCE &amp; the name given by Boris </a:t>
            </a:r>
            <a:r>
              <a:rPr lang="en-US" dirty="0" err="1"/>
              <a:t>Baldin</a:t>
            </a:r>
            <a:r>
              <a:rPr lang="en-US" dirty="0"/>
              <a:t> &amp; Cristian </a:t>
            </a:r>
            <a:r>
              <a:rPr lang="en-US" dirty="0" err="1"/>
              <a:t>Gingu</a:t>
            </a:r>
            <a:r>
              <a:rPr lang="en-US" dirty="0"/>
              <a:t>,  reads out a chain.</a:t>
            </a:r>
          </a:p>
          <a:p>
            <a:pPr lvl="2"/>
            <a:r>
              <a:rPr lang="en-US" dirty="0"/>
              <a:t>Event Builder &amp; et puts the data on disk.</a:t>
            </a:r>
          </a:p>
          <a:p>
            <a:pPr lvl="1"/>
            <a:r>
              <a:rPr lang="en-US" sz="1600" dirty="0"/>
              <a:t>A module set (MS) is a unit of production consisting of 4 steel modules. The scintillator planes are read out by 2 chains, one east and one the west.</a:t>
            </a:r>
          </a:p>
          <a:p>
            <a:pPr lvl="1"/>
            <a:r>
              <a:rPr lang="en-US" sz="1600" dirty="0"/>
              <a:t>2x2 </a:t>
            </a:r>
            <a:r>
              <a:rPr lang="en-US" sz="1600" dirty="0" err="1"/>
              <a:t>MINERvA</a:t>
            </a:r>
            <a:r>
              <a:rPr lang="en-US" sz="1600" dirty="0"/>
              <a:t> consists of 3 HCAL MS (4 scintillator planes), 2 ½ ECAL and 5 ½ tracker MS (8 scintillator planes)</a:t>
            </a:r>
          </a:p>
          <a:p>
            <a:pPr lvl="1"/>
            <a:r>
              <a:rPr lang="en-US" sz="1600" dirty="0"/>
              <a:t>The plots show this. </a:t>
            </a:r>
          </a:p>
          <a:p>
            <a:pPr lvl="1"/>
            <a:r>
              <a:rPr lang="en-US" sz="1600" dirty="0" err="1"/>
              <a:t>qhi</a:t>
            </a:r>
            <a:r>
              <a:rPr lang="en-US" sz="1600" dirty="0"/>
              <a:t> is the most sensitive measure of pulse height.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3101-9AC6-8DBD-2932-A9A45A40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8204D-9F6A-01FB-2DB7-75ABC6478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6011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C861-208E-9EBD-5FEE-2A051ABF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7BEA-A14C-6E7D-A521-4737EE7D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447801"/>
            <a:ext cx="2895600" cy="4343400"/>
          </a:xfrm>
        </p:spPr>
        <p:txBody>
          <a:bodyPr/>
          <a:lstStyle/>
          <a:p>
            <a:r>
              <a:rPr lang="en-US" dirty="0" err="1"/>
              <a:t>MINERvA</a:t>
            </a:r>
            <a:r>
              <a:rPr lang="en-US" dirty="0"/>
              <a:t> From above</a:t>
            </a:r>
          </a:p>
          <a:p>
            <a:r>
              <a:rPr lang="en-US" dirty="0"/>
              <a:t>West side</a:t>
            </a:r>
          </a:p>
          <a:p>
            <a:r>
              <a:rPr lang="en-US" dirty="0"/>
              <a:t>Left 3 are HCAL &amp; the 4 on the right side are 2 ½  ECAL and 1 ½ tracker. </a:t>
            </a:r>
          </a:p>
          <a:p>
            <a:r>
              <a:rPr lang="en-US" dirty="0"/>
              <a:t>FEB</a:t>
            </a:r>
          </a:p>
          <a:p>
            <a:r>
              <a:rPr lang="en-US" dirty="0"/>
              <a:t>PMT</a:t>
            </a:r>
          </a:p>
          <a:p>
            <a:r>
              <a:rPr lang="en-US" dirty="0"/>
              <a:t>Daisy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AB9E-5548-B408-BD47-3BEFE2A2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0156A-9964-C774-D361-D384D30FC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A picture containing lined, line, sale, several&#10;&#10;Description automatically generated">
            <a:extLst>
              <a:ext uri="{FF2B5EF4-FFF2-40B4-BE49-F238E27FC236}">
                <a16:creationId xmlns:a16="http://schemas.microsoft.com/office/drawing/2014/main" id="{20C6CE40-92A3-6ACC-7D3A-7DE0FDD3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6363"/>
            <a:ext cx="3164594" cy="421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886240-BF78-AD54-F414-72EF35BCC3D0}"/>
              </a:ext>
            </a:extLst>
          </p:cNvPr>
          <p:cNvSpPr txBox="1"/>
          <p:nvPr/>
        </p:nvSpPr>
        <p:spPr>
          <a:xfrm>
            <a:off x="2590800" y="6107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9900"/>
                </a:solidFill>
              </a:rPr>
              <a:t>Module Set, going up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8483E4-3157-48DA-A4D7-210D108212E2}"/>
              </a:ext>
            </a:extLst>
          </p:cNvPr>
          <p:cNvCxnSpPr/>
          <p:nvPr/>
        </p:nvCxnSpPr>
        <p:spPr bwMode="auto">
          <a:xfrm flipH="1" flipV="1">
            <a:off x="3657600" y="4038600"/>
            <a:ext cx="76200" cy="19050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F77F7D-8691-3851-199C-AD5C53123874}"/>
              </a:ext>
            </a:extLst>
          </p:cNvPr>
          <p:cNvCxnSpPr/>
          <p:nvPr/>
        </p:nvCxnSpPr>
        <p:spPr bwMode="auto">
          <a:xfrm flipH="1">
            <a:off x="4876800" y="3429000"/>
            <a:ext cx="990600" cy="3810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BDEA13-AA5D-2405-1AD1-559FF38144EA}"/>
              </a:ext>
            </a:extLst>
          </p:cNvPr>
          <p:cNvCxnSpPr/>
          <p:nvPr/>
        </p:nvCxnSpPr>
        <p:spPr bwMode="auto">
          <a:xfrm flipH="1">
            <a:off x="4876800" y="3810000"/>
            <a:ext cx="990600" cy="5334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9D56DD-798D-822E-2462-A71DADADF907}"/>
              </a:ext>
            </a:extLst>
          </p:cNvPr>
          <p:cNvCxnSpPr/>
          <p:nvPr/>
        </p:nvCxnSpPr>
        <p:spPr bwMode="auto">
          <a:xfrm flipH="1" flipV="1">
            <a:off x="4419600" y="3124200"/>
            <a:ext cx="1447800" cy="91440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0388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51A-E699-ABC6-F3C6-8BEE96AA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554" y="76200"/>
            <a:ext cx="6019800" cy="1143000"/>
          </a:xfrm>
        </p:spPr>
        <p:txBody>
          <a:bodyPr/>
          <a:lstStyle/>
          <a:p>
            <a:r>
              <a:rPr lang="en-US" sz="2800" dirty="0"/>
              <a:t>Ave </a:t>
            </a:r>
            <a:r>
              <a:rPr lang="en-US" sz="2800" dirty="0" err="1"/>
              <a:t>Qhi</a:t>
            </a:r>
            <a:r>
              <a:rPr lang="en-US" sz="2800" dirty="0"/>
              <a:t> for Pixel</a:t>
            </a:r>
            <a:br>
              <a:rPr lang="en-US" sz="2800" dirty="0"/>
            </a:br>
            <a:r>
              <a:rPr lang="en-US" sz="2800" dirty="0"/>
              <a:t>Older plot, but shows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507F-1127-F4E2-5048-6C0C1AF7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371600"/>
            <a:ext cx="1676400" cy="4986010"/>
          </a:xfrm>
        </p:spPr>
        <p:txBody>
          <a:bodyPr/>
          <a:lstStyle/>
          <a:p>
            <a:r>
              <a:rPr lang="en-US" sz="1400" dirty="0" err="1"/>
              <a:t>qhi</a:t>
            </a:r>
            <a:r>
              <a:rPr lang="en-US" sz="1400" dirty="0"/>
              <a:t> for pixels, vs CROC, board &amp; chain</a:t>
            </a:r>
          </a:p>
          <a:p>
            <a:r>
              <a:rPr lang="en-US" sz="1400" dirty="0"/>
              <a:t>Plotted in </a:t>
            </a:r>
            <a:r>
              <a:rPr lang="en-US" sz="1400" dirty="0" err="1"/>
              <a:t>MINERvA</a:t>
            </a:r>
            <a:r>
              <a:rPr lang="en-US" sz="1400" dirty="0"/>
              <a:t> nearline</a:t>
            </a:r>
          </a:p>
          <a:p>
            <a:r>
              <a:rPr lang="en-US" sz="1400" dirty="0"/>
              <a:t>Checker board pattern, cable not seeded </a:t>
            </a:r>
          </a:p>
          <a:p>
            <a:r>
              <a:rPr lang="en-US" sz="1400" dirty="0"/>
              <a:t>O outer </a:t>
            </a:r>
            <a:r>
              <a:rPr lang="en-US" sz="1400" dirty="0" err="1"/>
              <a:t>calorimer</a:t>
            </a:r>
            <a:endParaRPr lang="en-US" sz="1400" dirty="0"/>
          </a:p>
          <a:p>
            <a:r>
              <a:rPr lang="en-US" sz="1400" dirty="0"/>
              <a:t>X  x plane</a:t>
            </a:r>
          </a:p>
          <a:p>
            <a:r>
              <a:rPr lang="en-US" sz="1400" dirty="0"/>
              <a:t>U u plane</a:t>
            </a:r>
          </a:p>
          <a:p>
            <a:r>
              <a:rPr lang="en-US" sz="1400" dirty="0"/>
              <a:t>V  v plane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58C09-8543-F43B-38F0-6B75764A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633F9-FC6A-48B6-E8B1-226AED477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1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868BBF84-4A24-D0AA-6413-0BEB6CEA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93837"/>
            <a:ext cx="6735631" cy="4754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8C6BED-EEDC-79BF-F84A-E718BB61CD49}"/>
              </a:ext>
            </a:extLst>
          </p:cNvPr>
          <p:cNvSpPr txBox="1"/>
          <p:nvPr/>
        </p:nvSpPr>
        <p:spPr>
          <a:xfrm>
            <a:off x="228600" y="514859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59CA9-0394-2625-47D9-01262D050D08}"/>
              </a:ext>
            </a:extLst>
          </p:cNvPr>
          <p:cNvSpPr txBox="1"/>
          <p:nvPr/>
        </p:nvSpPr>
        <p:spPr>
          <a:xfrm>
            <a:off x="228600" y="57581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A7FA8-9810-1C74-17EB-A66FBBFDF603}"/>
              </a:ext>
            </a:extLst>
          </p:cNvPr>
          <p:cNvSpPr txBox="1"/>
          <p:nvPr/>
        </p:nvSpPr>
        <p:spPr>
          <a:xfrm>
            <a:off x="150820" y="33197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5A0A1-8CCD-AD5D-3ECB-6ABADF8FDA90}"/>
              </a:ext>
            </a:extLst>
          </p:cNvPr>
          <p:cNvSpPr txBox="1"/>
          <p:nvPr/>
        </p:nvSpPr>
        <p:spPr>
          <a:xfrm>
            <a:off x="152400" y="41910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27A16-D7CB-BF2E-1518-3040F9FB8CB1}"/>
              </a:ext>
            </a:extLst>
          </p:cNvPr>
          <p:cNvSpPr txBox="1"/>
          <p:nvPr/>
        </p:nvSpPr>
        <p:spPr>
          <a:xfrm>
            <a:off x="150820" y="16764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1141A9-9DAA-5953-DBCF-956478463460}"/>
              </a:ext>
            </a:extLst>
          </p:cNvPr>
          <p:cNvSpPr txBox="1"/>
          <p:nvPr/>
        </p:nvSpPr>
        <p:spPr>
          <a:xfrm>
            <a:off x="1748468" y="1219200"/>
            <a:ext cx="68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99"/>
                </a:solidFill>
              </a:rPr>
              <a:t>West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E686E-3BA0-4ABC-790D-D4AF982BF450}"/>
              </a:ext>
            </a:extLst>
          </p:cNvPr>
          <p:cNvSpPr txBox="1"/>
          <p:nvPr/>
        </p:nvSpPr>
        <p:spPr>
          <a:xfrm>
            <a:off x="5089508" y="121920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99"/>
                </a:solidFill>
              </a:rPr>
              <a:t>East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AC703-0120-E6B5-23D1-258CA9F5A458}"/>
              </a:ext>
            </a:extLst>
          </p:cNvPr>
          <p:cNvSpPr txBox="1"/>
          <p:nvPr/>
        </p:nvSpPr>
        <p:spPr>
          <a:xfrm>
            <a:off x="838200" y="6096000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X   UX   XU  U.   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411D1-736D-D37D-BE5C-CCBE0560A7E5}"/>
              </a:ext>
            </a:extLst>
          </p:cNvPr>
          <p:cNvSpPr txBox="1"/>
          <p:nvPr/>
        </p:nvSpPr>
        <p:spPr>
          <a:xfrm>
            <a:off x="4208542" y="6096000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V   VX XV   X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ADA0D2-8414-4977-529A-98CDE12C4702}"/>
              </a:ext>
            </a:extLst>
          </p:cNvPr>
          <p:cNvSpPr txBox="1"/>
          <p:nvPr/>
        </p:nvSpPr>
        <p:spPr>
          <a:xfrm>
            <a:off x="838200" y="4419600"/>
            <a:ext cx="2797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X     X     U     X    X   U    U     U     O </a:t>
            </a:r>
            <a:r>
              <a:rPr lang="en-US" sz="1100" dirty="0"/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FCA99C-88DB-4058-A2C1-D04576272F58}"/>
              </a:ext>
            </a:extLst>
          </p:cNvPr>
          <p:cNvSpPr txBox="1"/>
          <p:nvPr/>
        </p:nvSpPr>
        <p:spPr>
          <a:xfrm>
            <a:off x="4191000" y="1948190"/>
            <a:ext cx="2518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 V    V     V    X     X    V      X    X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A4F71-6A80-D63F-96C9-DB5E6B78E85E}"/>
              </a:ext>
            </a:extLst>
          </p:cNvPr>
          <p:cNvSpPr txBox="1"/>
          <p:nvPr/>
        </p:nvSpPr>
        <p:spPr>
          <a:xfrm>
            <a:off x="4191000" y="4419600"/>
            <a:ext cx="2518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 V    V     V    X     X    V      X    X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3BFEE-D984-671A-7834-4ABD1EC2EA36}"/>
              </a:ext>
            </a:extLst>
          </p:cNvPr>
          <p:cNvSpPr txBox="1"/>
          <p:nvPr/>
        </p:nvSpPr>
        <p:spPr>
          <a:xfrm>
            <a:off x="819105" y="1981200"/>
            <a:ext cx="2762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X     X     U     X     X   U    U     U     O </a:t>
            </a:r>
            <a:r>
              <a:rPr lang="en-US" sz="11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0FF3C-45FF-5115-A332-C5EDFC633ED7}"/>
              </a:ext>
            </a:extLst>
          </p:cNvPr>
          <p:cNvSpPr txBox="1"/>
          <p:nvPr/>
        </p:nvSpPr>
        <p:spPr>
          <a:xfrm>
            <a:off x="2438400" y="514859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</a:rPr>
              <a:t>HCAL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2D179-60F2-974E-A2AF-9F2C0C7BFFB6}"/>
              </a:ext>
            </a:extLst>
          </p:cNvPr>
          <p:cNvSpPr txBox="1"/>
          <p:nvPr/>
        </p:nvSpPr>
        <p:spPr>
          <a:xfrm>
            <a:off x="5715000" y="48768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</a:rPr>
              <a:t>HCAL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AC592-013E-380E-D6E2-43B908FDAFE9}"/>
              </a:ext>
            </a:extLst>
          </p:cNvPr>
          <p:cNvSpPr txBox="1"/>
          <p:nvPr/>
        </p:nvSpPr>
        <p:spPr>
          <a:xfrm>
            <a:off x="1219200" y="2209800"/>
            <a:ext cx="81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</a:rPr>
              <a:t>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4DF3B-65D4-EC68-4B94-3287A24A75C3}"/>
              </a:ext>
            </a:extLst>
          </p:cNvPr>
          <p:cNvSpPr txBox="1"/>
          <p:nvPr/>
        </p:nvSpPr>
        <p:spPr>
          <a:xfrm>
            <a:off x="4745581" y="2209800"/>
            <a:ext cx="81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</a:rPr>
              <a:t>Tracker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3ED19-BC72-E1F6-3EAB-8EC6D9DA5490}"/>
              </a:ext>
            </a:extLst>
          </p:cNvPr>
          <p:cNvSpPr txBox="1"/>
          <p:nvPr/>
        </p:nvSpPr>
        <p:spPr>
          <a:xfrm>
            <a:off x="914400" y="2438400"/>
            <a:ext cx="160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99"/>
                </a:solidFill>
              </a:rPr>
              <a:t>To be completed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0FFF8-D965-F0B8-A5CF-283D53E76065}"/>
              </a:ext>
            </a:extLst>
          </p:cNvPr>
          <p:cNvSpPr txBox="1"/>
          <p:nvPr/>
        </p:nvSpPr>
        <p:spPr>
          <a:xfrm>
            <a:off x="4568748" y="2438400"/>
            <a:ext cx="160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99"/>
                </a:solidFill>
              </a:rPr>
              <a:t>To be completed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EDFDFB-85C0-8554-DBF9-876D2D61B1ED}"/>
              </a:ext>
            </a:extLst>
          </p:cNvPr>
          <p:cNvSpPr txBox="1"/>
          <p:nvPr/>
        </p:nvSpPr>
        <p:spPr>
          <a:xfrm>
            <a:off x="228600" y="545339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8A3EC0-E441-7234-FF23-B566A3E0CB46}"/>
              </a:ext>
            </a:extLst>
          </p:cNvPr>
          <p:cNvSpPr txBox="1"/>
          <p:nvPr/>
        </p:nvSpPr>
        <p:spPr>
          <a:xfrm>
            <a:off x="150820" y="35814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3C60BE-37E5-37FC-13E2-BD2F5382BBA5}"/>
              </a:ext>
            </a:extLst>
          </p:cNvPr>
          <p:cNvSpPr txBox="1"/>
          <p:nvPr/>
        </p:nvSpPr>
        <p:spPr>
          <a:xfrm>
            <a:off x="152400" y="38862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EF3A7C-06B8-F498-C909-A78A66562AB3}"/>
              </a:ext>
            </a:extLst>
          </p:cNvPr>
          <p:cNvSpPr txBox="1"/>
          <p:nvPr/>
        </p:nvSpPr>
        <p:spPr>
          <a:xfrm>
            <a:off x="152400" y="19812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99DE33-F650-5AE2-B508-AF563A7797D1}"/>
              </a:ext>
            </a:extLst>
          </p:cNvPr>
          <p:cNvSpPr txBox="1"/>
          <p:nvPr/>
        </p:nvSpPr>
        <p:spPr>
          <a:xfrm>
            <a:off x="152400" y="23291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2AD002-8662-3F5C-B44D-B4DE53C84B6C}"/>
              </a:ext>
            </a:extLst>
          </p:cNvPr>
          <p:cNvSpPr txBox="1"/>
          <p:nvPr/>
        </p:nvSpPr>
        <p:spPr>
          <a:xfrm>
            <a:off x="152400" y="26339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MS1</a:t>
            </a:r>
          </a:p>
        </p:txBody>
      </p:sp>
    </p:spTree>
    <p:extLst>
      <p:ext uri="{BB962C8B-B14F-4D97-AF65-F5344CB8AC3E}">
        <p14:creationId xmlns:p14="http://schemas.microsoft.com/office/powerpoint/2010/main" val="385222869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87C2-0279-8A60-9DF6-B436EB5C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 </a:t>
            </a:r>
            <a:r>
              <a:rPr lang="en-US" dirty="0" err="1"/>
              <a:t>Qhi</a:t>
            </a:r>
            <a:r>
              <a:rPr lang="en-US" dirty="0"/>
              <a:t> For Pixels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1700-A114-FFF6-0F0B-81715871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1600200"/>
            <a:ext cx="1524000" cy="4525963"/>
          </a:xfrm>
        </p:spPr>
        <p:txBody>
          <a:bodyPr/>
          <a:lstStyle/>
          <a:p>
            <a:r>
              <a:rPr lang="en-US" sz="1400" dirty="0">
                <a:latin typeface="+mj-lt"/>
              </a:rPr>
              <a:t>After finishing  assembly</a:t>
            </a:r>
          </a:p>
          <a:p>
            <a:r>
              <a:rPr lang="en-US" sz="1400" dirty="0">
                <a:latin typeface="+mj-lt"/>
              </a:rPr>
              <a:t>Cable not properly plugged in to a connect</a:t>
            </a:r>
          </a:p>
          <a:p>
            <a:r>
              <a:rPr lang="en-US" sz="1400" dirty="0">
                <a:latin typeface="+mj-lt"/>
              </a:rPr>
              <a:t>We see this in a variety of places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57CAF-E17C-7248-2500-258DE95C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0A36F-1C93-C1CC-BD88-093AD5767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D6B96CA-5060-206D-B646-63C07A7E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836"/>
            <a:ext cx="7391400" cy="521745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0654CD-4FEA-4E41-625D-A55988D1156E}"/>
              </a:ext>
            </a:extLst>
          </p:cNvPr>
          <p:cNvCxnSpPr/>
          <p:nvPr/>
        </p:nvCxnSpPr>
        <p:spPr bwMode="auto">
          <a:xfrm flipH="1">
            <a:off x="6019800" y="2514600"/>
            <a:ext cx="1524000" cy="1447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34457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50F4-FABB-753E-463F-344A4019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 </a:t>
            </a:r>
            <a:r>
              <a:rPr lang="en-US" dirty="0" err="1"/>
              <a:t>Qhi</a:t>
            </a:r>
            <a:r>
              <a:rPr lang="en-US" dirty="0"/>
              <a:t> for Pixel</a:t>
            </a:r>
            <a:br>
              <a:rPr lang="en-US" dirty="0"/>
            </a:br>
            <a:r>
              <a:rPr lang="en-US" dirty="0"/>
              <a:t>Addressing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810B-651A-3D26-6548-47B72F8F3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722232"/>
            <a:ext cx="1638302" cy="4733364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1200" dirty="0">
                <a:solidFill>
                  <a:srgbClr val="92D050"/>
                </a:solidFill>
              </a:rPr>
              <a:t>Light Green, pushed 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Red, not great connection</a:t>
            </a:r>
          </a:p>
          <a:p>
            <a:r>
              <a:rPr lang="en-US" sz="1200" dirty="0">
                <a:solidFill>
                  <a:srgbClr val="FFC000"/>
                </a:solidFill>
              </a:rPr>
              <a:t>Orange, nothing found</a:t>
            </a:r>
          </a:p>
          <a:p>
            <a:r>
              <a:rPr lang="en-US" sz="1200" dirty="0">
                <a:solidFill>
                  <a:srgbClr val="CC9900"/>
                </a:solidFill>
              </a:rPr>
              <a:t>Yellow, no cable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F0"/>
                </a:solidFill>
              </a:rPr>
              <a:t>Blue 7,loose @ PMT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Dark Blue, maybe plugged into PMT</a:t>
            </a:r>
          </a:p>
          <a:p>
            <a:r>
              <a:rPr lang="en-US" sz="1200" dirty="0">
                <a:solidFill>
                  <a:srgbClr val="969696"/>
                </a:solidFill>
              </a:rPr>
              <a:t>Grey, unplugged at PMT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>
                <a:solidFill>
                  <a:srgbClr val="990099"/>
                </a:solidFill>
              </a:rPr>
              <a:t>Violet, unplugged at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CA167-5D85-8932-A522-0CA89750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212FF-1883-48D0-9C52-BF33D8FB8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94FB1EE-336A-1123-DACC-DAA6B8470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11941"/>
            <a:ext cx="7391400" cy="5217459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F424AACA-C30F-FF7E-7207-04E06719E1B5}"/>
              </a:ext>
            </a:extLst>
          </p:cNvPr>
          <p:cNvSpPr/>
          <p:nvPr/>
        </p:nvSpPr>
        <p:spPr bwMode="auto">
          <a:xfrm>
            <a:off x="5181600" y="6248400"/>
            <a:ext cx="457200" cy="228600"/>
          </a:xfrm>
          <a:prstGeom prst="fram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F622886-B30C-7591-77C5-A640DA9471FE}"/>
              </a:ext>
            </a:extLst>
          </p:cNvPr>
          <p:cNvSpPr/>
          <p:nvPr/>
        </p:nvSpPr>
        <p:spPr bwMode="auto">
          <a:xfrm>
            <a:off x="2819400" y="1905000"/>
            <a:ext cx="381000" cy="1524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A63DC002-327D-4D73-89B9-553FC751E151}"/>
              </a:ext>
            </a:extLst>
          </p:cNvPr>
          <p:cNvSpPr/>
          <p:nvPr/>
        </p:nvSpPr>
        <p:spPr bwMode="auto">
          <a:xfrm>
            <a:off x="2362200" y="3429000"/>
            <a:ext cx="381000" cy="2286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7878E81-56D7-B06E-7E4C-4D809405AEB5}"/>
              </a:ext>
            </a:extLst>
          </p:cNvPr>
          <p:cNvSpPr/>
          <p:nvPr/>
        </p:nvSpPr>
        <p:spPr bwMode="auto">
          <a:xfrm>
            <a:off x="304800" y="3946525"/>
            <a:ext cx="457200" cy="244475"/>
          </a:xfrm>
          <a:prstGeom prst="frame">
            <a:avLst/>
          </a:prstGeom>
          <a:solidFill>
            <a:srgbClr val="969696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AC58A4F-A1D5-2F5C-9A66-AADE7E89FEBC}"/>
              </a:ext>
            </a:extLst>
          </p:cNvPr>
          <p:cNvSpPr/>
          <p:nvPr/>
        </p:nvSpPr>
        <p:spPr bwMode="auto">
          <a:xfrm>
            <a:off x="3962400" y="3352800"/>
            <a:ext cx="381000" cy="1524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0D70AE8-FFA7-E7CB-FBC8-945C52AC54F4}"/>
              </a:ext>
            </a:extLst>
          </p:cNvPr>
          <p:cNvSpPr/>
          <p:nvPr/>
        </p:nvSpPr>
        <p:spPr bwMode="auto">
          <a:xfrm>
            <a:off x="3962400" y="3657600"/>
            <a:ext cx="495300" cy="1524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17A1265-29F1-5543-CB4A-4FB50FACCCA6}"/>
              </a:ext>
            </a:extLst>
          </p:cNvPr>
          <p:cNvSpPr/>
          <p:nvPr/>
        </p:nvSpPr>
        <p:spPr bwMode="auto">
          <a:xfrm>
            <a:off x="228600" y="5446059"/>
            <a:ext cx="533400" cy="268941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6448867-D330-AEE3-D5D6-C034F5E2FA8C}"/>
              </a:ext>
            </a:extLst>
          </p:cNvPr>
          <p:cNvSpPr/>
          <p:nvPr/>
        </p:nvSpPr>
        <p:spPr bwMode="auto">
          <a:xfrm>
            <a:off x="228600" y="2310467"/>
            <a:ext cx="533400" cy="212726"/>
          </a:xfrm>
          <a:prstGeom prst="frame">
            <a:avLst/>
          </a:prstGeom>
          <a:solidFill>
            <a:srgbClr val="990099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5E77B8F-5FF0-515B-A95C-5CB4EAB0C790}"/>
              </a:ext>
            </a:extLst>
          </p:cNvPr>
          <p:cNvSpPr/>
          <p:nvPr/>
        </p:nvSpPr>
        <p:spPr bwMode="auto">
          <a:xfrm>
            <a:off x="2819400" y="3810000"/>
            <a:ext cx="457200" cy="2286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C3351644-5227-70C4-A319-5FF5E8618EE2}"/>
              </a:ext>
            </a:extLst>
          </p:cNvPr>
          <p:cNvSpPr/>
          <p:nvPr/>
        </p:nvSpPr>
        <p:spPr bwMode="auto">
          <a:xfrm>
            <a:off x="4267200" y="6172200"/>
            <a:ext cx="419102" cy="2286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6A98ABF-B525-CCBE-D6C0-8A048FF28BC3}"/>
              </a:ext>
            </a:extLst>
          </p:cNvPr>
          <p:cNvSpPr/>
          <p:nvPr/>
        </p:nvSpPr>
        <p:spPr bwMode="auto">
          <a:xfrm>
            <a:off x="533400" y="4267200"/>
            <a:ext cx="457200" cy="2286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BA990AC6-9A0F-39A2-15A8-3B041BDC55A7}"/>
              </a:ext>
            </a:extLst>
          </p:cNvPr>
          <p:cNvSpPr/>
          <p:nvPr/>
        </p:nvSpPr>
        <p:spPr bwMode="auto">
          <a:xfrm>
            <a:off x="6099425" y="3897593"/>
            <a:ext cx="457200" cy="228600"/>
          </a:xfrm>
          <a:prstGeom prst="fram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FCFC15B7-586F-35A2-A7E6-6EB817A7A592}"/>
              </a:ext>
            </a:extLst>
          </p:cNvPr>
          <p:cNvSpPr/>
          <p:nvPr/>
        </p:nvSpPr>
        <p:spPr bwMode="auto">
          <a:xfrm>
            <a:off x="4572000" y="1905000"/>
            <a:ext cx="380998" cy="152400"/>
          </a:xfrm>
          <a:prstGeom prst="fram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0FABEDE-A7BD-B437-720B-E42BE35045E7}"/>
              </a:ext>
            </a:extLst>
          </p:cNvPr>
          <p:cNvSpPr/>
          <p:nvPr/>
        </p:nvSpPr>
        <p:spPr bwMode="auto">
          <a:xfrm>
            <a:off x="4533896" y="3352800"/>
            <a:ext cx="419104" cy="228600"/>
          </a:xfrm>
          <a:prstGeom prst="fram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BD361B02-F830-E0AD-0750-12E2F2F26F54}"/>
              </a:ext>
            </a:extLst>
          </p:cNvPr>
          <p:cNvSpPr/>
          <p:nvPr/>
        </p:nvSpPr>
        <p:spPr bwMode="auto">
          <a:xfrm>
            <a:off x="304800" y="3657600"/>
            <a:ext cx="457200" cy="288925"/>
          </a:xfrm>
          <a:prstGeom prst="fram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3ECCEEA2-84F9-63F3-E65D-88C324F0BB3E}"/>
              </a:ext>
            </a:extLst>
          </p:cNvPr>
          <p:cNvSpPr/>
          <p:nvPr/>
        </p:nvSpPr>
        <p:spPr bwMode="auto">
          <a:xfrm>
            <a:off x="4876800" y="2743200"/>
            <a:ext cx="381000" cy="122032"/>
          </a:xfrm>
          <a:prstGeom prst="frame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89A8CE7E-9B7A-35C2-33F2-A82A28A2108D}"/>
              </a:ext>
            </a:extLst>
          </p:cNvPr>
          <p:cNvSpPr/>
          <p:nvPr/>
        </p:nvSpPr>
        <p:spPr bwMode="auto">
          <a:xfrm>
            <a:off x="533400" y="1548467"/>
            <a:ext cx="457200" cy="28033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DBD18085-CCE8-BA73-7A31-642887230343}"/>
              </a:ext>
            </a:extLst>
          </p:cNvPr>
          <p:cNvSpPr/>
          <p:nvPr/>
        </p:nvSpPr>
        <p:spPr bwMode="auto">
          <a:xfrm>
            <a:off x="2819400" y="2133600"/>
            <a:ext cx="457200" cy="176867"/>
          </a:xfrm>
          <a:prstGeom prst="frame">
            <a:avLst/>
          </a:prstGeom>
          <a:solidFill>
            <a:srgbClr val="969696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F13E19CA-CC7E-2DF5-D5DB-95030CEB68C0}"/>
              </a:ext>
            </a:extLst>
          </p:cNvPr>
          <p:cNvSpPr/>
          <p:nvPr/>
        </p:nvSpPr>
        <p:spPr bwMode="auto">
          <a:xfrm>
            <a:off x="3962400" y="2362200"/>
            <a:ext cx="495300" cy="188259"/>
          </a:xfrm>
          <a:prstGeom prst="frame">
            <a:avLst/>
          </a:prstGeom>
          <a:solidFill>
            <a:srgbClr val="969696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049F8629-7D30-07AD-6CE7-ED51BAE65A6F}"/>
              </a:ext>
            </a:extLst>
          </p:cNvPr>
          <p:cNvSpPr/>
          <p:nvPr/>
        </p:nvSpPr>
        <p:spPr bwMode="auto">
          <a:xfrm>
            <a:off x="2819400" y="3352800"/>
            <a:ext cx="457200" cy="457200"/>
          </a:xfrm>
          <a:prstGeom prst="frame">
            <a:avLst/>
          </a:prstGeom>
          <a:solidFill>
            <a:srgbClr val="990099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2FBD2DE8-F2AD-1EC4-4A2C-49E909925412}"/>
              </a:ext>
            </a:extLst>
          </p:cNvPr>
          <p:cNvSpPr/>
          <p:nvPr/>
        </p:nvSpPr>
        <p:spPr bwMode="auto">
          <a:xfrm>
            <a:off x="1447800" y="2550459"/>
            <a:ext cx="457200" cy="192741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3B8C836F-193E-C5AA-1273-0F5924B561B7}"/>
              </a:ext>
            </a:extLst>
          </p:cNvPr>
          <p:cNvSpPr/>
          <p:nvPr/>
        </p:nvSpPr>
        <p:spPr bwMode="auto">
          <a:xfrm>
            <a:off x="228600" y="2133600"/>
            <a:ext cx="533400" cy="176867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4A54C5E9-3A5A-EF80-FCD1-CD574CF8AB56}"/>
              </a:ext>
            </a:extLst>
          </p:cNvPr>
          <p:cNvSpPr/>
          <p:nvPr/>
        </p:nvSpPr>
        <p:spPr bwMode="auto">
          <a:xfrm>
            <a:off x="5715000" y="3897593"/>
            <a:ext cx="457200" cy="191321"/>
          </a:xfrm>
          <a:prstGeom prst="fram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8662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B928-A1C5-A14C-CE4D-CF6C7971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 </a:t>
            </a:r>
            <a:r>
              <a:rPr lang="en-US" dirty="0" err="1"/>
              <a:t>Qhi</a:t>
            </a:r>
            <a:r>
              <a:rPr lang="en-US" dirty="0"/>
              <a:t> After Fixing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F5E5-7E52-8E9F-0E77-4B5304CC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1" y="1600200"/>
            <a:ext cx="1371600" cy="4525963"/>
          </a:xfrm>
        </p:spPr>
        <p:txBody>
          <a:bodyPr/>
          <a:lstStyle/>
          <a:p>
            <a:r>
              <a:rPr lang="en-US" sz="1200" dirty="0">
                <a:solidFill>
                  <a:srgbClr val="92D050"/>
                </a:solidFill>
              </a:rPr>
              <a:t>Light Green, pushed 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Red, not great connection</a:t>
            </a:r>
          </a:p>
          <a:p>
            <a:r>
              <a:rPr lang="en-US" sz="1200" dirty="0">
                <a:solidFill>
                  <a:srgbClr val="FFC000"/>
                </a:solidFill>
              </a:rPr>
              <a:t>Orange, nothing found</a:t>
            </a:r>
          </a:p>
          <a:p>
            <a:r>
              <a:rPr lang="en-US" sz="1200" dirty="0">
                <a:solidFill>
                  <a:srgbClr val="CC9900"/>
                </a:solidFill>
              </a:rPr>
              <a:t>Yellow, no cable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F0"/>
                </a:solidFill>
              </a:rPr>
              <a:t>Blue 7,loose @ PMT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Dark Blue, maybe plugged into PMT</a:t>
            </a:r>
          </a:p>
          <a:p>
            <a:r>
              <a:rPr lang="en-US" sz="1200" dirty="0">
                <a:solidFill>
                  <a:srgbClr val="969696"/>
                </a:solidFill>
              </a:rPr>
              <a:t>Grey, unplugged at PMT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>
                <a:solidFill>
                  <a:srgbClr val="990099"/>
                </a:solidFill>
              </a:rPr>
              <a:t>Violet, unplugged at detector</a:t>
            </a:r>
          </a:p>
          <a:p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25651-E46D-0924-2BCD-4D866920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A102A-0FC2-0E4A-23ED-7AA3734F8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4894554-3F52-44AD-C2DF-4788736DB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24000"/>
            <a:ext cx="7599231" cy="5364163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B0C7CB33-EA2C-2489-A3EB-4FD669D12478}"/>
              </a:ext>
            </a:extLst>
          </p:cNvPr>
          <p:cNvSpPr/>
          <p:nvPr/>
        </p:nvSpPr>
        <p:spPr bwMode="auto">
          <a:xfrm>
            <a:off x="762000" y="1676400"/>
            <a:ext cx="381000" cy="2286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EAB0CC3-E61C-26FA-8684-2BC5F6A0FFF2}"/>
              </a:ext>
            </a:extLst>
          </p:cNvPr>
          <p:cNvSpPr/>
          <p:nvPr/>
        </p:nvSpPr>
        <p:spPr bwMode="auto">
          <a:xfrm>
            <a:off x="457200" y="2286000"/>
            <a:ext cx="533400" cy="1524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0463765-85C3-F459-B9F0-18DAE62202AF}"/>
              </a:ext>
            </a:extLst>
          </p:cNvPr>
          <p:cNvSpPr/>
          <p:nvPr/>
        </p:nvSpPr>
        <p:spPr bwMode="auto">
          <a:xfrm>
            <a:off x="457200" y="2438400"/>
            <a:ext cx="533400" cy="2286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63C997C-88E2-1888-BE52-CD86C8E94E16}"/>
              </a:ext>
            </a:extLst>
          </p:cNvPr>
          <p:cNvSpPr/>
          <p:nvPr/>
        </p:nvSpPr>
        <p:spPr bwMode="auto">
          <a:xfrm>
            <a:off x="457200" y="3886200"/>
            <a:ext cx="533400" cy="152400"/>
          </a:xfrm>
          <a:prstGeom prst="fram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F2C3CE1-CAD4-0B23-DB4A-DCDB2EE05A18}"/>
              </a:ext>
            </a:extLst>
          </p:cNvPr>
          <p:cNvSpPr/>
          <p:nvPr/>
        </p:nvSpPr>
        <p:spPr bwMode="auto">
          <a:xfrm>
            <a:off x="762000" y="4495800"/>
            <a:ext cx="381000" cy="2286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672D01E-0B85-0831-9434-327DFF86B8C5}"/>
              </a:ext>
            </a:extLst>
          </p:cNvPr>
          <p:cNvSpPr/>
          <p:nvPr/>
        </p:nvSpPr>
        <p:spPr bwMode="auto">
          <a:xfrm>
            <a:off x="457200" y="5715000"/>
            <a:ext cx="457200" cy="1524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DDF6432-25FD-197D-5554-1437E0DA2FFF}"/>
              </a:ext>
            </a:extLst>
          </p:cNvPr>
          <p:cNvSpPr/>
          <p:nvPr/>
        </p:nvSpPr>
        <p:spPr bwMode="auto">
          <a:xfrm>
            <a:off x="1676400" y="2667000"/>
            <a:ext cx="457200" cy="244474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708F17EF-D9E6-0C9E-FDB3-038A2E45167D}"/>
              </a:ext>
            </a:extLst>
          </p:cNvPr>
          <p:cNvSpPr/>
          <p:nvPr/>
        </p:nvSpPr>
        <p:spPr bwMode="auto">
          <a:xfrm>
            <a:off x="3048000" y="2057400"/>
            <a:ext cx="533400" cy="1524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E9806CB3-A6B1-2E9A-FC8C-3795549A1EEC}"/>
              </a:ext>
            </a:extLst>
          </p:cNvPr>
          <p:cNvSpPr/>
          <p:nvPr/>
        </p:nvSpPr>
        <p:spPr bwMode="auto">
          <a:xfrm>
            <a:off x="2438400" y="3657600"/>
            <a:ext cx="457200" cy="2286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5ED4459-DCF3-7201-7597-734D78F02D42}"/>
              </a:ext>
            </a:extLst>
          </p:cNvPr>
          <p:cNvSpPr/>
          <p:nvPr/>
        </p:nvSpPr>
        <p:spPr bwMode="auto">
          <a:xfrm>
            <a:off x="3048000" y="3962400"/>
            <a:ext cx="381000" cy="1524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1D97F1E1-22CE-E46B-7519-DADD5D7C012A}"/>
              </a:ext>
            </a:extLst>
          </p:cNvPr>
          <p:cNvSpPr/>
          <p:nvPr/>
        </p:nvSpPr>
        <p:spPr bwMode="auto">
          <a:xfrm>
            <a:off x="4191000" y="3429000"/>
            <a:ext cx="457200" cy="3048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E31D514-A8AE-A4CA-55F5-3C90769876A1}"/>
              </a:ext>
            </a:extLst>
          </p:cNvPr>
          <p:cNvSpPr/>
          <p:nvPr/>
        </p:nvSpPr>
        <p:spPr bwMode="auto">
          <a:xfrm>
            <a:off x="4191000" y="3771900"/>
            <a:ext cx="457200" cy="2286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872FA150-75C4-DF17-3969-80154C1DC65E}"/>
              </a:ext>
            </a:extLst>
          </p:cNvPr>
          <p:cNvSpPr/>
          <p:nvPr/>
        </p:nvSpPr>
        <p:spPr bwMode="auto">
          <a:xfrm>
            <a:off x="4572000" y="6400800"/>
            <a:ext cx="381000" cy="152400"/>
          </a:xfrm>
          <a:prstGeom prst="frame">
            <a:avLst/>
          </a:prstGeom>
          <a:solidFill>
            <a:srgbClr val="FF99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FF2385FA-74A3-8D4E-1954-6720BD50AA46}"/>
              </a:ext>
            </a:extLst>
          </p:cNvPr>
          <p:cNvSpPr/>
          <p:nvPr/>
        </p:nvSpPr>
        <p:spPr bwMode="auto">
          <a:xfrm>
            <a:off x="3096486" y="2286000"/>
            <a:ext cx="332514" cy="152400"/>
          </a:xfrm>
          <a:prstGeom prst="frame">
            <a:avLst/>
          </a:prstGeom>
          <a:solidFill>
            <a:srgbClr val="969696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72C0BF47-41CE-4362-08F6-370DC573B681}"/>
              </a:ext>
            </a:extLst>
          </p:cNvPr>
          <p:cNvSpPr/>
          <p:nvPr/>
        </p:nvSpPr>
        <p:spPr bwMode="auto">
          <a:xfrm>
            <a:off x="4267200" y="2514600"/>
            <a:ext cx="457200" cy="236537"/>
          </a:xfrm>
          <a:prstGeom prst="frame">
            <a:avLst/>
          </a:prstGeom>
          <a:solidFill>
            <a:srgbClr val="969696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80824397-84A7-9350-44B9-5F6E0AD91C10}"/>
              </a:ext>
            </a:extLst>
          </p:cNvPr>
          <p:cNvSpPr/>
          <p:nvPr/>
        </p:nvSpPr>
        <p:spPr bwMode="auto">
          <a:xfrm>
            <a:off x="457200" y="4114800"/>
            <a:ext cx="457200" cy="214312"/>
          </a:xfrm>
          <a:prstGeom prst="frame">
            <a:avLst/>
          </a:prstGeom>
          <a:solidFill>
            <a:srgbClr val="969696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31E20479-2938-BB06-EDA1-9F4B51780CC5}"/>
              </a:ext>
            </a:extLst>
          </p:cNvPr>
          <p:cNvSpPr/>
          <p:nvPr/>
        </p:nvSpPr>
        <p:spPr bwMode="auto">
          <a:xfrm>
            <a:off x="5410200" y="6477000"/>
            <a:ext cx="457200" cy="244475"/>
          </a:xfrm>
          <a:prstGeom prst="fram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6A81092-CFD2-2BCB-B628-6132AA681D36}"/>
              </a:ext>
            </a:extLst>
          </p:cNvPr>
          <p:cNvSpPr/>
          <p:nvPr/>
        </p:nvSpPr>
        <p:spPr bwMode="auto">
          <a:xfrm>
            <a:off x="6410219" y="4038600"/>
            <a:ext cx="381000" cy="214312"/>
          </a:xfrm>
          <a:prstGeom prst="fram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F0934CAD-958E-704A-8963-75F8F5AC9680}"/>
              </a:ext>
            </a:extLst>
          </p:cNvPr>
          <p:cNvSpPr/>
          <p:nvPr/>
        </p:nvSpPr>
        <p:spPr bwMode="auto">
          <a:xfrm>
            <a:off x="5105400" y="2819400"/>
            <a:ext cx="457200" cy="228600"/>
          </a:xfrm>
          <a:prstGeom prst="frame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17992DF6-3A8C-ECCC-64DA-B3F41A985388}"/>
              </a:ext>
            </a:extLst>
          </p:cNvPr>
          <p:cNvSpPr/>
          <p:nvPr/>
        </p:nvSpPr>
        <p:spPr bwMode="auto">
          <a:xfrm>
            <a:off x="4866415" y="2057400"/>
            <a:ext cx="467585" cy="152400"/>
          </a:xfrm>
          <a:prstGeom prst="fram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D37E44BA-A35B-7BE6-FA27-55DD5BFF60C2}"/>
              </a:ext>
            </a:extLst>
          </p:cNvPr>
          <p:cNvSpPr/>
          <p:nvPr/>
        </p:nvSpPr>
        <p:spPr bwMode="auto">
          <a:xfrm>
            <a:off x="4866415" y="3581400"/>
            <a:ext cx="467585" cy="190500"/>
          </a:xfrm>
          <a:prstGeom prst="fram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29444759-DE1F-B88D-B373-0B86C10ACCEF}"/>
              </a:ext>
            </a:extLst>
          </p:cNvPr>
          <p:cNvSpPr/>
          <p:nvPr/>
        </p:nvSpPr>
        <p:spPr bwMode="auto">
          <a:xfrm>
            <a:off x="3096486" y="3581400"/>
            <a:ext cx="332514" cy="228600"/>
          </a:xfrm>
          <a:prstGeom prst="frame">
            <a:avLst/>
          </a:prstGeom>
          <a:solidFill>
            <a:srgbClr val="990099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97DE28D-41A6-C7FE-CAAC-C0D267DDBBCD}"/>
              </a:ext>
            </a:extLst>
          </p:cNvPr>
          <p:cNvSpPr/>
          <p:nvPr/>
        </p:nvSpPr>
        <p:spPr bwMode="auto">
          <a:xfrm>
            <a:off x="6019800" y="4038600"/>
            <a:ext cx="390419" cy="214312"/>
          </a:xfrm>
          <a:prstGeom prst="fram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573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614A-1849-AE02-47E7-AF1C7DB9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fixed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CA39-2063-ADE3-4683-C32A22F6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MS  WE  Croc Chain  BD cable     action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  W     1    0    5    1     nothing found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  W     1    2   10    1     nothing found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  W     1    2    5    5     one not looked at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  E     2    2    3    1     Broken connector at detector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   W     3    1    1    2     unplugged at PMT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   W     3    0    2    1     nothing found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   W     3    3    8    5     nothing found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   E     4    3    1    1     nothing found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   E     4    2    7    7     pushed on at detector - pushed at detector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   E     4    2    1    2     nothing found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  W     5    2    1    4     nothing found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  E     6    0    5    7     pushed on at detector</a:t>
            </a:r>
          </a:p>
          <a:p>
            <a:r>
              <a:rPr lang="en-US" sz="1400" dirty="0">
                <a:solidFill>
                  <a:srgbClr val="FF0000"/>
                </a:solidFill>
                <a:latin typeface="Menlo" panose="020B0609030804020204" pitchFamily="49" charset="0"/>
              </a:rPr>
              <a:t>Could this be due to either the PMT box or the modules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?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6B89-2F2B-31B7-4B5F-E3952EE3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March 27,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0CB97-4DAB-480D-91A9-5FDE790CD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53197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INERvA">
  <a:themeElements>
    <a:clrScheme name="MINER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ERv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INER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MINERvA</Template>
  <TotalTime>20584</TotalTime>
  <Words>1182</Words>
  <Application>Microsoft Macintosh PowerPoint</Application>
  <PresentationFormat>On-screen Show (4:3)</PresentationFormat>
  <Paragraphs>180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Menlo</vt:lpstr>
      <vt:lpstr>Symbol</vt:lpstr>
      <vt:lpstr>Times New Roman</vt:lpstr>
      <vt:lpstr>MINERvA</vt:lpstr>
      <vt:lpstr>Checks of 2x2 MINERvA with Beam    </vt:lpstr>
      <vt:lpstr>Triggers &amp; Gate</vt:lpstr>
      <vt:lpstr>DAQ</vt:lpstr>
      <vt:lpstr>Module Sets</vt:lpstr>
      <vt:lpstr>Ave Qhi for Pixel Older plot, but shows geometry</vt:lpstr>
      <vt:lpstr>Ave Qhi For Pixels</vt:lpstr>
      <vt:lpstr>Ave Qhi for Pixel Addressing the problem</vt:lpstr>
      <vt:lpstr>Ave Qhi After Fixing</vt:lpstr>
      <vt:lpstr>Non fixed cables</vt:lpstr>
      <vt:lpstr>MINERvA r19236 Same CROCs, Match PMTs</vt:lpstr>
      <vt:lpstr>MINERvA r29236 Match Module Sets</vt:lpstr>
      <vt:lpstr>Ave Qhi/PMT, 2x2</vt:lpstr>
      <vt:lpstr>Qhi board ave 2x2, same PMT, same MS</vt:lpstr>
      <vt:lpstr>PEDs, nhits</vt:lpstr>
      <vt:lpstr>Ped, qhi</vt:lpstr>
      <vt:lpstr>HV</vt:lpstr>
    </vt:vector>
  </TitlesOfParts>
  <Company>Physics @ U.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MINERvA Detectorl</dc:title>
  <dc:creator>Howard Budd</dc:creator>
  <cp:lastModifiedBy>Budd, Howard</cp:lastModifiedBy>
  <cp:revision>1571</cp:revision>
  <dcterms:created xsi:type="dcterms:W3CDTF">2005-04-07T01:26:42Z</dcterms:created>
  <dcterms:modified xsi:type="dcterms:W3CDTF">2023-03-27T14:00:43Z</dcterms:modified>
</cp:coreProperties>
</file>