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61" r:id="rId3"/>
    <p:sldId id="265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3240"/>
  </p:normalViewPr>
  <p:slideViewPr>
    <p:cSldViewPr snapToGrid="0" showGuides="1">
      <p:cViewPr>
        <p:scale>
          <a:sx n="95" d="100"/>
          <a:sy n="95" d="100"/>
        </p:scale>
        <p:origin x="2072" y="8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Bit Rate vs.</a:t>
            </a:r>
            <a:r>
              <a:rPr lang="en-US" baseline="0"/>
              <a:t> PLL_BAND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Bit Rate (Gbps)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Sheet1!$B$2:$B$65</c:f>
              <c:numCache>
                <c:formatCode>General</c:formatCode>
                <c:ptCount val="6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</c:numCache>
            </c:numRef>
          </c:xVal>
          <c:yVal>
            <c:numRef>
              <c:f>Sheet1!$C$2:$C$65</c:f>
              <c:numCache>
                <c:formatCode>General</c:formatCode>
                <c:ptCount val="64"/>
                <c:pt idx="0">
                  <c:v>1.08</c:v>
                </c:pt>
                <c:pt idx="1">
                  <c:v>1.085</c:v>
                </c:pt>
                <c:pt idx="2">
                  <c:v>1.0900000000000001</c:v>
                </c:pt>
                <c:pt idx="3">
                  <c:v>1.0960000000000001</c:v>
                </c:pt>
                <c:pt idx="4">
                  <c:v>1.101</c:v>
                </c:pt>
                <c:pt idx="5">
                  <c:v>1.107</c:v>
                </c:pt>
                <c:pt idx="6">
                  <c:v>1.1120000000000001</c:v>
                </c:pt>
                <c:pt idx="7">
                  <c:v>1.1180000000000001</c:v>
                </c:pt>
                <c:pt idx="8">
                  <c:v>1.1240000000000001</c:v>
                </c:pt>
                <c:pt idx="9">
                  <c:v>1.129</c:v>
                </c:pt>
                <c:pt idx="10">
                  <c:v>1.135</c:v>
                </c:pt>
                <c:pt idx="11">
                  <c:v>1.141</c:v>
                </c:pt>
                <c:pt idx="12">
                  <c:v>1.147</c:v>
                </c:pt>
                <c:pt idx="13">
                  <c:v>1.1539999999999999</c:v>
                </c:pt>
                <c:pt idx="14">
                  <c:v>1.1599999999999999</c:v>
                </c:pt>
                <c:pt idx="15">
                  <c:v>1.1661999999999999</c:v>
                </c:pt>
                <c:pt idx="16">
                  <c:v>1.173</c:v>
                </c:pt>
                <c:pt idx="17">
                  <c:v>1.179</c:v>
                </c:pt>
                <c:pt idx="18">
                  <c:v>1.1859999999999999</c:v>
                </c:pt>
                <c:pt idx="19">
                  <c:v>1.1930000000000001</c:v>
                </c:pt>
                <c:pt idx="20">
                  <c:v>1.2</c:v>
                </c:pt>
                <c:pt idx="21">
                  <c:v>1.2070000000000001</c:v>
                </c:pt>
                <c:pt idx="22">
                  <c:v>1.214</c:v>
                </c:pt>
                <c:pt idx="23">
                  <c:v>1.2210000000000001</c:v>
                </c:pt>
                <c:pt idx="24">
                  <c:v>1.2290000000000001</c:v>
                </c:pt>
                <c:pt idx="25">
                  <c:v>1.236</c:v>
                </c:pt>
                <c:pt idx="26">
                  <c:v>1.244</c:v>
                </c:pt>
                <c:pt idx="27">
                  <c:v>1.25</c:v>
                </c:pt>
                <c:pt idx="28">
                  <c:v>1.25</c:v>
                </c:pt>
                <c:pt idx="29">
                  <c:v>1.25</c:v>
                </c:pt>
                <c:pt idx="30">
                  <c:v>1.25</c:v>
                </c:pt>
                <c:pt idx="31">
                  <c:v>1.25</c:v>
                </c:pt>
                <c:pt idx="32">
                  <c:v>1.25</c:v>
                </c:pt>
                <c:pt idx="33">
                  <c:v>1.25</c:v>
                </c:pt>
                <c:pt idx="34">
                  <c:v>1.25</c:v>
                </c:pt>
                <c:pt idx="35">
                  <c:v>1.25</c:v>
                </c:pt>
                <c:pt idx="36">
                  <c:v>1.25</c:v>
                </c:pt>
                <c:pt idx="37">
                  <c:v>1.25</c:v>
                </c:pt>
                <c:pt idx="38">
                  <c:v>1.25</c:v>
                </c:pt>
                <c:pt idx="39">
                  <c:v>1.25</c:v>
                </c:pt>
                <c:pt idx="40">
                  <c:v>1.25</c:v>
                </c:pt>
                <c:pt idx="41">
                  <c:v>1.25</c:v>
                </c:pt>
                <c:pt idx="42">
                  <c:v>1.25</c:v>
                </c:pt>
                <c:pt idx="43">
                  <c:v>1.25</c:v>
                </c:pt>
                <c:pt idx="44">
                  <c:v>1.25</c:v>
                </c:pt>
                <c:pt idx="45">
                  <c:v>1.252</c:v>
                </c:pt>
                <c:pt idx="46">
                  <c:v>1.2609999999999999</c:v>
                </c:pt>
                <c:pt idx="47">
                  <c:v>1.2689999999999999</c:v>
                </c:pt>
                <c:pt idx="48">
                  <c:v>1.278</c:v>
                </c:pt>
                <c:pt idx="49">
                  <c:v>1.286</c:v>
                </c:pt>
                <c:pt idx="50">
                  <c:v>1.2949999999999999</c:v>
                </c:pt>
                <c:pt idx="51">
                  <c:v>1.304</c:v>
                </c:pt>
                <c:pt idx="52">
                  <c:v>1.3129999999999999</c:v>
                </c:pt>
                <c:pt idx="53">
                  <c:v>1.3220000000000001</c:v>
                </c:pt>
                <c:pt idx="54">
                  <c:v>1.3320000000000001</c:v>
                </c:pt>
                <c:pt idx="55">
                  <c:v>1.341</c:v>
                </c:pt>
                <c:pt idx="56">
                  <c:v>1.351</c:v>
                </c:pt>
                <c:pt idx="57">
                  <c:v>1.361</c:v>
                </c:pt>
                <c:pt idx="58">
                  <c:v>1.3720000000000001</c:v>
                </c:pt>
                <c:pt idx="59">
                  <c:v>1.383</c:v>
                </c:pt>
                <c:pt idx="60">
                  <c:v>1.393</c:v>
                </c:pt>
                <c:pt idx="61">
                  <c:v>1.4039999999999999</c:v>
                </c:pt>
                <c:pt idx="62">
                  <c:v>1.4159999999999999</c:v>
                </c:pt>
                <c:pt idx="63">
                  <c:v>1.427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0EE-F844-8CBF-80FBC0DA6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9984991"/>
        <c:axId val="1409986719"/>
      </c:scatterChart>
      <c:valAx>
        <c:axId val="14099849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PLL_BAND (decimal value)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986719"/>
        <c:crosses val="autoZero"/>
        <c:crossBetween val="midCat"/>
      </c:valAx>
      <c:valAx>
        <c:axId val="140998671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Bit Rate (Gbps)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9849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0.46626</cdr:x>
      <cdr:y>0.3109</cdr:y>
    </cdr:from>
    <cdr:to>
      <cdr:x>0.53019</cdr:x>
      <cdr:y>0.35485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0835824-355A-6F03-121A-832635AC59C0}"/>
            </a:ext>
          </a:extLst>
        </cdr:cNvPr>
        <cdr:cNvSpPr txBox="1"/>
      </cdr:nvSpPr>
      <cdr:spPr>
        <a:xfrm xmlns:a="http://schemas.openxmlformats.org/drawingml/2006/main">
          <a:off x="3061628" y="1556142"/>
          <a:ext cx="419818" cy="219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0x20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4E075-5D48-2F43-8F38-91B7C923C132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DA6F1-1CC4-E64C-8896-93A189E9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9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LC oscillator consists of a fixed large inductor and a capacitor whose value is determined by CONFIG_PLL_BAND.  The range of frequencies that can be produced by the VCO depends on the practical range of L and C available in the process.  The inductor is physically large (~500um x 500um).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DA6F1-1CC4-E64C-8896-93A189E9A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8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DA6F1-1CC4-E64C-8896-93A189E9A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3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CCC1-C25A-652F-269B-DCEDC8979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116C9-A05E-4D7E-F36F-E6BFE6540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2EE3C-C015-9324-1C8A-6598D5F0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273CF-F3D3-B256-113A-35BA1DA9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301EC-E75B-CFF5-4AE5-10389E5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A6C1-F63C-007F-E972-96FB7085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AB046-EDDB-5BBC-0C83-D8D27A25B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D738-32FE-AE68-9DE0-CA3034EE5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406AC-C57F-5FB6-50DE-8E7658A0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D5CFD-311B-882B-C06D-855C74D4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2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23BC1-9E3C-A13B-B3A0-E13B239FF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E23F8-6A0A-8678-43AC-979E92E5C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08DAB-FCCB-AFFF-D36F-ABEDB432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34AB6-49B4-EA12-149F-D0EFBD11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78513-DF24-54A6-B8CA-5BF647C0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6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90C7-551D-B56E-8207-C5A37DC7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D0A51-55D0-9EFD-1F2C-B91E4209B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2C071-3B3E-6FE6-5689-03110A23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B02E5-957E-291D-FE39-46197E91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C8EA4-D70E-D383-72EB-C6E467B2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F4D9-8E7A-4AD7-A124-E4FDDED61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8676B-92E9-ABF2-77F6-98C1CBE35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CCCD0-7757-D8C0-F7C7-82D935CE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68976-8449-5DE8-7E56-E7CF30D1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07598-4299-5668-5773-5C5A3B03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7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013F4-4774-120D-502C-4AF886FBF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DAA1-2E2C-4CF8-85A9-B6999A0A4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3F04C-AF4A-AFA6-6779-6FB44873F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E067F-D769-3367-D7DF-5FA4E011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C505D-B3D1-3B76-1227-212963E0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87886-224F-B17D-B7D3-98F4E438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1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4429-D491-FCFA-E95D-19C354EF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23CA3-A3EC-B9E7-6D72-7012ADE23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B811-AF01-168B-4F00-FD36EB9C3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F2110-3E1E-498E-D187-1A34E9368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09259-31A3-4887-FCE3-59050CCCE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4C74A-BA9D-7F8B-4527-AFADB201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4F2E65-6ADD-9A40-BAEA-71A98765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0EC7AA-C5C7-A1F0-69EA-0AD6386B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A2CB7-106C-EF22-C98A-3A58E768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84D90-674E-50C0-5BF0-5E96933C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5E9073-A578-65D0-A502-0601D99C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3D8B8-4356-4081-AA79-C4741862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60F9C-D928-D969-A0DE-31FDC380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DCCEC-829A-B2F0-CE7A-A0FF01EB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A1128-ADFF-C29C-8E33-DE4F8629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2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B1DA2-FE16-EEF0-9857-69DDFF8C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A208-7B33-5672-0590-9CCC5BA78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AB225-F261-A276-B10A-7B56B4605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B4EB9-1B4D-64A4-F40B-BF7356CEC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6BCDE-F3F0-641A-EF57-0E969821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50FF3-8BCB-CC0E-9F68-5BCE3940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E38C-13F6-E6A4-FDFA-3AC83AF9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9E85A-FC80-4713-EB68-57ED63232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01721-92E7-FB6C-1840-CF5CF0D2E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DD49D-452C-C29D-2D0B-CCEEF5D7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27558-FD33-8981-34A5-33741B54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E1B2E-4154-7BF0-8F90-E89A880A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96AE3-D6EA-2451-FCE8-57AE1FADF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142A2-B8C9-5DCC-1998-11454795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D26FF-5BAF-F545-A35E-93FC2FE9E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1DEF-3579-CD4F-9E1A-8D8AF3123FE4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50B3D-F416-5BB0-7B85-57C5C263F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7DEF-40B9-7DF7-C5D8-CFECC39C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196F-94CE-9E49-9D79-A859B917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011601c1b921$852bee02$_CDOSYS2.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00d001c1b91f$be9dc81f$_CDOSYS2.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01d301c1b925$7f3a6e5c$_CDOSYS2.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1969F8-F37F-D738-E926-D542F1EEC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COLDATA PLL Locking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9FE3D56-C107-510B-B89A-5A78F1420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Christian</a:t>
            </a:r>
          </a:p>
          <a:p>
            <a:r>
              <a:rPr lang="en-US" dirty="0"/>
              <a:t>March 21, 2023</a:t>
            </a:r>
          </a:p>
        </p:txBody>
      </p:sp>
    </p:spTree>
    <p:extLst>
      <p:ext uri="{BB962C8B-B14F-4D97-AF65-F5344CB8AC3E}">
        <p14:creationId xmlns:p14="http://schemas.microsoft.com/office/powerpoint/2010/main" val="365730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6039A0-B04B-1599-9070-EFCA6381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COLDATA (Final Version) Phase Locked Loop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325AB8-069F-D1E8-5E44-4354E762B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534" y="1804915"/>
            <a:ext cx="9264081" cy="42438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B96A4D-EF2E-04E6-03B1-FA366CF8F637}"/>
              </a:ext>
            </a:extLst>
          </p:cNvPr>
          <p:cNvSpPr txBox="1"/>
          <p:nvPr/>
        </p:nvSpPr>
        <p:spPr>
          <a:xfrm>
            <a:off x="7222603" y="2106592"/>
            <a:ext cx="2861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Voltage Controlled Oscillator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A41DEC-4A8F-52CB-D9D6-B7DC9B2D9371}"/>
              </a:ext>
            </a:extLst>
          </p:cNvPr>
          <p:cNvSpPr txBox="1"/>
          <p:nvPr/>
        </p:nvSpPr>
        <p:spPr>
          <a:xfrm>
            <a:off x="5511479" y="2693794"/>
            <a:ext cx="155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Low Pass Filter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FC435A-55B2-A983-A19F-628787767B96}"/>
              </a:ext>
            </a:extLst>
          </p:cNvPr>
          <p:cNvSpPr txBox="1"/>
          <p:nvPr/>
        </p:nvSpPr>
        <p:spPr>
          <a:xfrm>
            <a:off x="2108293" y="2370628"/>
            <a:ext cx="2158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Phase and Frequency Detector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05C0E8-0BE0-CCD2-0409-88C1AE4C67C7}"/>
              </a:ext>
            </a:extLst>
          </p:cNvPr>
          <p:cNvSpPr txBox="1"/>
          <p:nvPr/>
        </p:nvSpPr>
        <p:spPr>
          <a:xfrm>
            <a:off x="10359341" y="3244334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2.500 GHz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15BC44-0058-3260-5D9E-5A87F6387D1C}"/>
              </a:ext>
            </a:extLst>
          </p:cNvPr>
          <p:cNvSpPr txBox="1"/>
          <p:nvPr/>
        </p:nvSpPr>
        <p:spPr>
          <a:xfrm>
            <a:off x="710943" y="3247757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62.5 MHz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83662C-7C01-1CFC-F5C6-B9A3BF309F72}"/>
              </a:ext>
            </a:extLst>
          </p:cNvPr>
          <p:cNvSpPr txBox="1"/>
          <p:nvPr/>
        </p:nvSpPr>
        <p:spPr>
          <a:xfrm>
            <a:off x="2774934" y="5725610"/>
            <a:ext cx="7032811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PLL output clock is divided by 2 to yield 1.25 GHz.  A much larger inductor would be required to produce 1.25 GHz directly.</a:t>
            </a:r>
          </a:p>
        </p:txBody>
      </p:sp>
    </p:spTree>
    <p:extLst>
      <p:ext uri="{BB962C8B-B14F-4D97-AF65-F5344CB8AC3E}">
        <p14:creationId xmlns:p14="http://schemas.microsoft.com/office/powerpoint/2010/main" val="77314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B528FA-24FF-2962-08AB-ECB2BC85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observed in VD </a:t>
            </a:r>
            <a:r>
              <a:rPr lang="en-US" dirty="0" err="1"/>
              <a:t>Coldbox</a:t>
            </a:r>
            <a:r>
              <a:rPr lang="en-US" dirty="0"/>
              <a:t> tests (CRP5 &amp; CRP4)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293975-4AC4-F8EF-652D-B68BE8B14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COLDATA 1.25 Gbps links were unreliable.</a:t>
            </a:r>
          </a:p>
          <a:p>
            <a:pPr lvl="1"/>
            <a:r>
              <a:rPr lang="en-US" dirty="0"/>
              <a:t>A checksum (sum mod 256) is calculated for each group of 16 ADC values (corresponding to one </a:t>
            </a:r>
            <a:r>
              <a:rPr lang="en-US" dirty="0" err="1"/>
              <a:t>ColdADC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Some links had a large number of checksum errors detected at the WIB.</a:t>
            </a:r>
          </a:p>
          <a:p>
            <a:pPr lvl="1"/>
            <a:r>
              <a:rPr lang="en-US" dirty="0"/>
              <a:t>Some also were corrupted badly enough that output frames (to FELIX) were dropped.</a:t>
            </a:r>
          </a:p>
          <a:p>
            <a:r>
              <a:rPr lang="en-US" dirty="0"/>
              <a:t>When CONFIG_PLL_BAND was changed from the default value of 0x20 to the value recommended in the data sheet (0x25) for all COLDATA chips, the errors stopped.</a:t>
            </a:r>
          </a:p>
        </p:txBody>
      </p:sp>
    </p:spTree>
    <p:extLst>
      <p:ext uri="{BB962C8B-B14F-4D97-AF65-F5344CB8AC3E}">
        <p14:creationId xmlns:p14="http://schemas.microsoft.com/office/powerpoint/2010/main" val="193870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6CB5-AE9B-ED0B-4DCD-B2774E6AF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Link Bit Rate vs. CONFIG_PLL_BAND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64B3149-7A6F-188A-DC48-0BD01FBEE4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957244"/>
              </p:ext>
            </p:extLst>
          </p:nvPr>
        </p:nvGraphicFramePr>
        <p:xfrm>
          <a:off x="5069878" y="1609301"/>
          <a:ext cx="6566369" cy="5005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5EFB8B-5C0F-8D95-E29C-A1747630A6FE}"/>
              </a:ext>
            </a:extLst>
          </p:cNvPr>
          <p:cNvSpPr txBox="1"/>
          <p:nvPr/>
        </p:nvSpPr>
        <p:spPr>
          <a:xfrm>
            <a:off x="660092" y="1988247"/>
            <a:ext cx="44097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COLDATA configured to output PRBS7 (80K)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Line rate measured using Tek DSA72004C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Reasonably stable output is observed for almost all values of CONFIG_PLL_BAND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 PLL is locked, the LOCK output is always HIGH (TRUE).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 PLL is not locked, the LOCK output is either always LOW (when PLL_BAND is far from the locking range) or sometimes TRUE and sometimes FALSE (when PLL_BAND is closer to the locking range).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PLL_BAND is just outside the locking range, the bit rate is unstable.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3277B0-0BFC-AA50-195D-D5E624D74FEB}"/>
              </a:ext>
            </a:extLst>
          </p:cNvPr>
          <p:cNvCxnSpPr/>
          <p:nvPr/>
        </p:nvCxnSpPr>
        <p:spPr>
          <a:xfrm>
            <a:off x="8341415" y="3385417"/>
            <a:ext cx="0" cy="3918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0F4C-10CA-ADD9-885B-630005C0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PLL_BAND = 0x24 (near center of locking range for this chip)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26434A-462D-F0BF-7CDC-B48783365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45" y="2487430"/>
            <a:ext cx="65202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84D93E6C-9F96-E386-1683-31BCB268E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916" y="2032809"/>
            <a:ext cx="9410218" cy="343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43B6FE-8E8E-6460-A491-95C335715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558" y="2510289"/>
            <a:ext cx="47462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5E35E4-1857-D2A1-AD62-26E312BD8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67373"/>
              </p:ext>
            </p:extLst>
          </p:nvPr>
        </p:nvGraphicFramePr>
        <p:xfrm>
          <a:off x="3141562" y="5650862"/>
          <a:ext cx="6083460" cy="342900"/>
        </p:xfrm>
        <a:graphic>
          <a:graphicData uri="http://schemas.openxmlformats.org/drawingml/2006/table">
            <a:tbl>
              <a:tblPr firstRow="1" firstCol="1" bandRow="1"/>
              <a:tblGrid>
                <a:gridCol w="1520865">
                  <a:extLst>
                    <a:ext uri="{9D8B030D-6E8A-4147-A177-3AD203B41FA5}">
                      <a16:colId xmlns:a16="http://schemas.microsoft.com/office/drawing/2014/main" val="4071234384"/>
                    </a:ext>
                  </a:extLst>
                </a:gridCol>
                <a:gridCol w="1520865">
                  <a:extLst>
                    <a:ext uri="{9D8B030D-6E8A-4147-A177-3AD203B41FA5}">
                      <a16:colId xmlns:a16="http://schemas.microsoft.com/office/drawing/2014/main" val="2058826255"/>
                    </a:ext>
                  </a:extLst>
                </a:gridCol>
                <a:gridCol w="1520865">
                  <a:extLst>
                    <a:ext uri="{9D8B030D-6E8A-4147-A177-3AD203B41FA5}">
                      <a16:colId xmlns:a16="http://schemas.microsoft.com/office/drawing/2014/main" val="865688811"/>
                    </a:ext>
                  </a:extLst>
                </a:gridCol>
                <a:gridCol w="1520865">
                  <a:extLst>
                    <a:ext uri="{9D8B030D-6E8A-4147-A177-3AD203B41FA5}">
                      <a16:colId xmlns:a16="http://schemas.microsoft.com/office/drawing/2014/main" val="1967575993"/>
                    </a:ext>
                  </a:extLst>
                </a:gridCol>
              </a:tblGrid>
              <a:tr h="105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501978"/>
                  </a:ext>
                </a:extLst>
              </a:tr>
              <a:tr h="105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1.2500Gb/s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Repeating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20UI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3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0F4C-10CA-ADD9-885B-630005C0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PLL_BAND = 0x1A (just outside of the locking range; 0x1B is locked)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26434A-462D-F0BF-7CDC-B48783365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45" y="2487430"/>
            <a:ext cx="65202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43B6FE-8E8E-6460-A491-95C335715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558" y="2510289"/>
            <a:ext cx="47462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24AABB-3D48-7FFF-6BAB-EA8FF470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59" y="21065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9AA7FFC6-3DC1-EC3A-A445-6F8893A2C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388" y="2106593"/>
            <a:ext cx="9136282" cy="333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F73E3D-A834-6F38-5FCD-27DA8F91E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541904"/>
              </p:ext>
            </p:extLst>
          </p:nvPr>
        </p:nvGraphicFramePr>
        <p:xfrm>
          <a:off x="2932736" y="5640561"/>
          <a:ext cx="6326528" cy="371766"/>
        </p:xfrm>
        <a:graphic>
          <a:graphicData uri="http://schemas.openxmlformats.org/drawingml/2006/table">
            <a:tbl>
              <a:tblPr firstRow="1" firstCol="1" bandRow="1"/>
              <a:tblGrid>
                <a:gridCol w="1581632">
                  <a:extLst>
                    <a:ext uri="{9D8B030D-6E8A-4147-A177-3AD203B41FA5}">
                      <a16:colId xmlns:a16="http://schemas.microsoft.com/office/drawing/2014/main" val="2692275006"/>
                    </a:ext>
                  </a:extLst>
                </a:gridCol>
                <a:gridCol w="1581632">
                  <a:extLst>
                    <a:ext uri="{9D8B030D-6E8A-4147-A177-3AD203B41FA5}">
                      <a16:colId xmlns:a16="http://schemas.microsoft.com/office/drawing/2014/main" val="929430620"/>
                    </a:ext>
                  </a:extLst>
                </a:gridCol>
                <a:gridCol w="1581632">
                  <a:extLst>
                    <a:ext uri="{9D8B030D-6E8A-4147-A177-3AD203B41FA5}">
                      <a16:colId xmlns:a16="http://schemas.microsoft.com/office/drawing/2014/main" val="2068348496"/>
                    </a:ext>
                  </a:extLst>
                </a:gridCol>
                <a:gridCol w="1581632">
                  <a:extLst>
                    <a:ext uri="{9D8B030D-6E8A-4147-A177-3AD203B41FA5}">
                      <a16:colId xmlns:a16="http://schemas.microsoft.com/office/drawing/2014/main" val="388109539"/>
                    </a:ext>
                  </a:extLst>
                </a:gridCol>
              </a:tblGrid>
              <a:tr h="185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414633"/>
                  </a:ext>
                </a:extLst>
              </a:tr>
              <a:tr h="185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1.2446Gb/s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Arbitary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41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0F4C-10CA-ADD9-885B-630005C0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PLL_BAND = 0x3F (well outside of the locking range; 0x2C is locked)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26434A-462D-F0BF-7CDC-B48783365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45" y="2487430"/>
            <a:ext cx="65202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43B6FE-8E8E-6460-A491-95C335715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558" y="2510289"/>
            <a:ext cx="47462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24AABB-3D48-7FFF-6BAB-EA8FF470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59" y="21065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6E2F3A0-D382-4774-4022-C91AAA9F0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274" y="1861818"/>
            <a:ext cx="132632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>
            <a:extLst>
              <a:ext uri="{FF2B5EF4-FFF2-40B4-BE49-F238E27FC236}">
                <a16:creationId xmlns:a16="http://schemas.microsoft.com/office/drawing/2014/main" id="{D7F116A4-C774-AECF-E9D8-EFBFBF33D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74" y="2106593"/>
            <a:ext cx="9659879" cy="353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FD9FE9E-AC5D-23B1-8386-116D9C90A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79105"/>
              </p:ext>
            </p:extLst>
          </p:nvPr>
        </p:nvGraphicFramePr>
        <p:xfrm>
          <a:off x="2950098" y="5836022"/>
          <a:ext cx="6291804" cy="472150"/>
        </p:xfrm>
        <a:graphic>
          <a:graphicData uri="http://schemas.openxmlformats.org/drawingml/2006/table">
            <a:tbl>
              <a:tblPr firstRow="1" firstCol="1" bandRow="1"/>
              <a:tblGrid>
                <a:gridCol w="1572951">
                  <a:extLst>
                    <a:ext uri="{9D8B030D-6E8A-4147-A177-3AD203B41FA5}">
                      <a16:colId xmlns:a16="http://schemas.microsoft.com/office/drawing/2014/main" val="2489685677"/>
                    </a:ext>
                  </a:extLst>
                </a:gridCol>
                <a:gridCol w="1572951">
                  <a:extLst>
                    <a:ext uri="{9D8B030D-6E8A-4147-A177-3AD203B41FA5}">
                      <a16:colId xmlns:a16="http://schemas.microsoft.com/office/drawing/2014/main" val="374899239"/>
                    </a:ext>
                  </a:extLst>
                </a:gridCol>
                <a:gridCol w="1572951">
                  <a:extLst>
                    <a:ext uri="{9D8B030D-6E8A-4147-A177-3AD203B41FA5}">
                      <a16:colId xmlns:a16="http://schemas.microsoft.com/office/drawing/2014/main" val="1170138536"/>
                    </a:ext>
                  </a:extLst>
                </a:gridCol>
                <a:gridCol w="1572951">
                  <a:extLst>
                    <a:ext uri="{9D8B030D-6E8A-4147-A177-3AD203B41FA5}">
                      <a16:colId xmlns:a16="http://schemas.microsoft.com/office/drawing/2014/main" val="2344327116"/>
                    </a:ext>
                  </a:extLst>
                </a:gridCol>
              </a:tblGrid>
              <a:tr h="2360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703993"/>
                  </a:ext>
                </a:extLst>
              </a:tr>
              <a:tr h="2360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1.4275Gb/s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Repeating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20UI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9525" marB="9525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79624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95FFBF86-8A49-4EF5-3F18-38250518DD8D}"/>
              </a:ext>
            </a:extLst>
          </p:cNvPr>
          <p:cNvSpPr/>
          <p:nvPr/>
        </p:nvSpPr>
        <p:spPr>
          <a:xfrm>
            <a:off x="4190404" y="5775817"/>
            <a:ext cx="1261640" cy="5925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DC6E1-3010-BE65-2B26-3E870807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COLDATA 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96FCE-8C0F-1661-42DA-E422CF67E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default value of CONFIG_PLL_BAND is 0x20 (and this is the nominal center of the locking range).</a:t>
            </a:r>
          </a:p>
          <a:p>
            <a:r>
              <a:rPr lang="en-US" dirty="0"/>
              <a:t>Tests of a few COLDATA indicated the center of the locking band for chips produced in the COLDATA_P3 MPW was 0x25.</a:t>
            </a:r>
          </a:p>
          <a:p>
            <a:r>
              <a:rPr lang="en-US" dirty="0"/>
              <a:t>The parts I made these measurements on is from the engineering run; the center of its locking range is between 0x23 and 0x24.</a:t>
            </a:r>
          </a:p>
          <a:p>
            <a:r>
              <a:rPr lang="en-US" dirty="0"/>
              <a:t>We will want to measure the locking range (warm and cold, although the difference is expected to be small) as part of COLDATA QC.</a:t>
            </a:r>
          </a:p>
          <a:p>
            <a:r>
              <a:rPr lang="en-US" dirty="0"/>
              <a:t>Studies with the FEMBs in NP04 (warm) and on CRP5 in the next cold box tests would </a:t>
            </a:r>
            <a:r>
              <a:rPr lang="en-US"/>
              <a:t>be interesting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4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8567</TotalTime>
  <Words>573</Words>
  <Application>Microsoft Macintosh PowerPoint</Application>
  <PresentationFormat>Widescreen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COLDATA PLL Locking</vt:lpstr>
      <vt:lpstr>COLDATA (Final Version) Phase Locked Loop</vt:lpstr>
      <vt:lpstr>Problem observed in VD Coldbox tests (CRP5 &amp; CRP4)</vt:lpstr>
      <vt:lpstr>Output Link Bit Rate vs. CONFIG_PLL_BAND</vt:lpstr>
      <vt:lpstr>PLL_BAND = 0x24 (near center of locking range for this chip)</vt:lpstr>
      <vt:lpstr>PLL_BAND = 0x1A (just outside of the locking range; 0x1B is locked)</vt:lpstr>
      <vt:lpstr>PLL_BAND = 0x3F (well outside of the locking range; 0x2C is locked)</vt:lpstr>
      <vt:lpstr>COLDATA QC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link Eye Diagram for two PLL_BAND settings</dc:title>
  <dc:creator>Microsoft Office User</dc:creator>
  <cp:lastModifiedBy>Microsoft Office User</cp:lastModifiedBy>
  <cp:revision>9</cp:revision>
  <dcterms:created xsi:type="dcterms:W3CDTF">2023-03-15T20:45:41Z</dcterms:created>
  <dcterms:modified xsi:type="dcterms:W3CDTF">2023-03-21T19:33:00Z</dcterms:modified>
</cp:coreProperties>
</file>