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257" r:id="rId7"/>
    <p:sldId id="258" r:id="rId8"/>
    <p:sldId id="260" r:id="rId9"/>
    <p:sldId id="261" r:id="rId1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161" autoAdjust="0"/>
  </p:normalViewPr>
  <p:slideViewPr>
    <p:cSldViewPr snapToGrid="0" showGuides="1">
      <p:cViewPr varScale="1">
        <p:scale>
          <a:sx n="119" d="100"/>
          <a:sy n="119" d="100"/>
        </p:scale>
        <p:origin x="108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4/11/2023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 Name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 Name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Modeling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HEP High Power </a:t>
            </a:r>
            <a:r>
              <a:rPr lang="en-US" dirty="0" err="1"/>
              <a:t>Targetry</a:t>
            </a:r>
            <a:r>
              <a:rPr lang="en-US" dirty="0"/>
              <a:t> Roadmap</a:t>
            </a:r>
          </a:p>
          <a:p>
            <a:endParaRPr lang="en-US" dirty="0"/>
          </a:p>
          <a:p>
            <a:r>
              <a:rPr lang="en-US" dirty="0"/>
              <a:t>04/11/2023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7135-C243-0CAC-2668-25CCA310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Intensity, Bigger Challenges for Targets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DAE68-D27E-67DB-2B1A-30E0D327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06379"/>
            <a:ext cx="11430000" cy="4795134"/>
          </a:xfrm>
        </p:spPr>
        <p:txBody>
          <a:bodyPr/>
          <a:lstStyle/>
          <a:p>
            <a:r>
              <a:rPr lang="en-US" sz="2400" dirty="0"/>
              <a:t>Larger thermal shock</a:t>
            </a:r>
          </a:p>
          <a:p>
            <a:r>
              <a:rPr lang="en-US" sz="2400" dirty="0"/>
              <a:t>Higher radiation activity</a:t>
            </a:r>
          </a:p>
          <a:p>
            <a:pPr lvl="1"/>
            <a:r>
              <a:rPr lang="en-US" sz="2000" dirty="0"/>
              <a:t>Shorter lifetime due to radiation damage</a:t>
            </a:r>
          </a:p>
          <a:p>
            <a:pPr lvl="1"/>
            <a:r>
              <a:rPr lang="en-US" sz="2000" dirty="0"/>
              <a:t>Operational safety (remote handling, </a:t>
            </a:r>
            <a:br>
              <a:rPr lang="en-US" sz="2000" dirty="0"/>
            </a:br>
            <a:r>
              <a:rPr lang="en-US" sz="2000" dirty="0"/>
              <a:t>radiation protection) </a:t>
            </a:r>
          </a:p>
          <a:p>
            <a:pPr lvl="1"/>
            <a:r>
              <a:rPr lang="en-US" sz="2000" dirty="0"/>
              <a:t>Storage/disposal</a:t>
            </a:r>
          </a:p>
          <a:p>
            <a:r>
              <a:rPr lang="en-US" sz="2400" dirty="0"/>
              <a:t>Higher heat flux</a:t>
            </a:r>
          </a:p>
          <a:p>
            <a:r>
              <a:rPr lang="en-US" sz="2400" dirty="0"/>
              <a:t>Fabrication more challenging:</a:t>
            </a:r>
          </a:p>
          <a:p>
            <a:pPr lvl="1"/>
            <a:r>
              <a:rPr lang="en-US" sz="2000" dirty="0"/>
              <a:t>More complex or/and tighter quality control </a:t>
            </a:r>
            <a:r>
              <a:rPr lang="en-US" sz="2000" dirty="0">
                <a:sym typeface="Wingdings" panose="05000000000000000000" pitchFamily="2" charset="2"/>
              </a:rPr>
              <a:t> higher cost</a:t>
            </a:r>
            <a:endParaRPr lang="en-US" sz="2000" dirty="0"/>
          </a:p>
          <a:p>
            <a:pPr lvl="1"/>
            <a:r>
              <a:rPr lang="en-US" sz="2000" dirty="0"/>
              <a:t>Low availability on the market for some material</a:t>
            </a:r>
          </a:p>
          <a:p>
            <a:pPr lvl="1"/>
            <a:r>
              <a:rPr lang="en-US" sz="2000" dirty="0"/>
              <a:t>Develop new material </a:t>
            </a:r>
            <a:br>
              <a:rPr lang="en-US" sz="2000" dirty="0"/>
            </a:br>
            <a:r>
              <a:rPr lang="en-US" sz="2000" dirty="0">
                <a:sym typeface="Wingdings" panose="05000000000000000000" pitchFamily="2" charset="2"/>
              </a:rPr>
              <a:t> </a:t>
            </a:r>
            <a:r>
              <a:rPr lang="en-US" sz="2000" dirty="0"/>
              <a:t>long process before reaching “commercial” grade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A728E1-6353-4F32-6757-234B6F7F6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159728" y="963228"/>
            <a:ext cx="2512412" cy="29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448332-E873-5AA1-F5DC-6CBDACED5841}"/>
              </a:ext>
            </a:extLst>
          </p:cNvPr>
          <p:cNvSpPr txBox="1"/>
          <p:nvPr/>
        </p:nvSpPr>
        <p:spPr>
          <a:xfrm>
            <a:off x="9517101" y="3411129"/>
            <a:ext cx="1882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ESS rotating target</a:t>
            </a:r>
          </a:p>
        </p:txBody>
      </p:sp>
    </p:spTree>
    <p:extLst>
      <p:ext uri="{BB962C8B-B14F-4D97-AF65-F5344CB8AC3E}">
        <p14:creationId xmlns:p14="http://schemas.microsoft.com/office/powerpoint/2010/main" val="279799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Codes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57D1-D62A-4CA8-87A2-C298EBD8C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66799"/>
            <a:ext cx="11430000" cy="4042611"/>
          </a:xfrm>
        </p:spPr>
        <p:txBody>
          <a:bodyPr/>
          <a:lstStyle/>
          <a:p>
            <a:r>
              <a:rPr lang="en-US" dirty="0"/>
              <a:t>Target simulations are complex:</a:t>
            </a:r>
          </a:p>
          <a:p>
            <a:pPr lvl="1"/>
            <a:r>
              <a:rPr lang="en-US" dirty="0"/>
              <a:t>Complex CAD model</a:t>
            </a:r>
          </a:p>
          <a:p>
            <a:pPr lvl="1"/>
            <a:r>
              <a:rPr lang="en-US" dirty="0"/>
              <a:t>Particle simulations</a:t>
            </a:r>
          </a:p>
          <a:p>
            <a:pPr lvl="1"/>
            <a:r>
              <a:rPr lang="en-US" dirty="0"/>
              <a:t>Conjugate Heat transfer</a:t>
            </a:r>
          </a:p>
          <a:p>
            <a:pPr lvl="1"/>
            <a:r>
              <a:rPr lang="en-US" dirty="0"/>
              <a:t>Structural analyses	</a:t>
            </a:r>
          </a:p>
          <a:p>
            <a:pPr lvl="2"/>
            <a:r>
              <a:rPr lang="en-US" dirty="0"/>
              <a:t>Thermal stresses</a:t>
            </a:r>
          </a:p>
          <a:p>
            <a:pPr lvl="2"/>
            <a:r>
              <a:rPr lang="en-US" dirty="0"/>
              <a:t>Explicit</a:t>
            </a:r>
          </a:p>
          <a:p>
            <a:pPr lvl="2"/>
            <a:r>
              <a:rPr lang="en-US" dirty="0"/>
              <a:t>Fatigue analysis</a:t>
            </a:r>
          </a:p>
          <a:p>
            <a:r>
              <a:rPr lang="en-US" dirty="0"/>
              <a:t>Handshakes between experts are often manual</a:t>
            </a:r>
          </a:p>
          <a:p>
            <a:pPr lvl="1"/>
            <a:r>
              <a:rPr lang="en-US" dirty="0"/>
              <a:t>Limited optimization/ Design of exploration</a:t>
            </a:r>
          </a:p>
          <a:p>
            <a:pPr lvl="1"/>
            <a:r>
              <a:rPr lang="en-US" dirty="0"/>
              <a:t>Limited Machine Learning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A074D57-9CF9-C677-A84C-47E1AB69FFD4}"/>
              </a:ext>
            </a:extLst>
          </p:cNvPr>
          <p:cNvSpPr/>
          <p:nvPr/>
        </p:nvSpPr>
        <p:spPr>
          <a:xfrm>
            <a:off x="6344653" y="1582815"/>
            <a:ext cx="224589" cy="2828763"/>
          </a:xfrm>
          <a:prstGeom prst="righ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E6175-9960-C9F1-6666-79345F47FC9D}"/>
              </a:ext>
            </a:extLst>
          </p:cNvPr>
          <p:cNvSpPr txBox="1"/>
          <p:nvPr/>
        </p:nvSpPr>
        <p:spPr>
          <a:xfrm>
            <a:off x="6721643" y="2820733"/>
            <a:ext cx="2959768" cy="352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Different experts</a:t>
            </a:r>
          </a:p>
        </p:txBody>
      </p:sp>
    </p:spTree>
    <p:extLst>
      <p:ext uri="{BB962C8B-B14F-4D97-AF65-F5344CB8AC3E}">
        <p14:creationId xmlns:p14="http://schemas.microsoft.com/office/powerpoint/2010/main" val="60881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F828E-445D-FCB5-1243-90F454BF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F4BB-04CA-A8C2-B794-0290D79C8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59305"/>
            <a:ext cx="11430000" cy="4442208"/>
          </a:xfrm>
        </p:spPr>
        <p:txBody>
          <a:bodyPr/>
          <a:lstStyle/>
          <a:p>
            <a:r>
              <a:rPr lang="en-US" dirty="0"/>
              <a:t>Capture more physics</a:t>
            </a:r>
          </a:p>
          <a:p>
            <a:pPr lvl="1"/>
            <a:r>
              <a:rPr lang="en-US" dirty="0"/>
              <a:t>Multiphase</a:t>
            </a:r>
          </a:p>
          <a:p>
            <a:pPr lvl="1"/>
            <a:r>
              <a:rPr lang="en-US" dirty="0"/>
              <a:t>Better material model</a:t>
            </a:r>
          </a:p>
          <a:p>
            <a:pPr lvl="2"/>
            <a:r>
              <a:rPr lang="en-US" dirty="0"/>
              <a:t>Limited data for some material</a:t>
            </a:r>
          </a:p>
          <a:p>
            <a:pPr lvl="2"/>
            <a:r>
              <a:rPr lang="en-US" dirty="0"/>
              <a:t>Simple model used</a:t>
            </a:r>
          </a:p>
          <a:p>
            <a:r>
              <a:rPr lang="en-US" dirty="0"/>
              <a:t>Impact of radiation damage on material properties (transient)</a:t>
            </a:r>
          </a:p>
          <a:p>
            <a:pPr lvl="1"/>
            <a:r>
              <a:rPr lang="en-US" dirty="0"/>
              <a:t>Leverage HPC/</a:t>
            </a:r>
            <a:r>
              <a:rPr lang="en-US" dirty="0" err="1"/>
              <a:t>exascale</a:t>
            </a:r>
            <a:r>
              <a:rPr lang="en-US" dirty="0"/>
              <a:t> simulations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8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7637B-6C9D-355E-7BE6-23269597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sz="3200" dirty="0"/>
              <a:t>Numerical tools to predict radiation damage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5C8CF-ECEC-75A1-70E8-EA02E6699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Today, we are using particle simulation to estimate radiation damage (DPA)</a:t>
            </a:r>
          </a:p>
          <a:p>
            <a:r>
              <a:rPr lang="en-US" dirty="0"/>
              <a:t>At higher power, there will be a push to run targets longer and accept “some” radiation damage.</a:t>
            </a:r>
          </a:p>
          <a:p>
            <a:pPr lvl="1"/>
            <a:r>
              <a:rPr lang="en-US" dirty="0"/>
              <a:t>Need numerical tool that can predict impact of radiation on material properties</a:t>
            </a:r>
          </a:p>
          <a:p>
            <a:r>
              <a:rPr lang="en-US" dirty="0"/>
              <a:t>Need to explore novel materials numerically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6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E302-B12E-E767-C4F3-15E179E8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Verification and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83DF-969E-0581-A7C7-35CD7A14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validation is generally limited</a:t>
            </a:r>
          </a:p>
          <a:p>
            <a:pPr lvl="1"/>
            <a:r>
              <a:rPr lang="en-US" dirty="0"/>
              <a:t>Few testing facilities</a:t>
            </a:r>
          </a:p>
          <a:p>
            <a:pPr lvl="1"/>
            <a:r>
              <a:rPr lang="en-US" dirty="0"/>
              <a:t>Few instrumentation on the targets</a:t>
            </a:r>
          </a:p>
          <a:p>
            <a:r>
              <a:rPr lang="en-US" dirty="0"/>
              <a:t>Irradiated material data need to be expanded</a:t>
            </a:r>
          </a:p>
          <a:p>
            <a:pPr lvl="1"/>
            <a:r>
              <a:rPr lang="en-US" dirty="0"/>
              <a:t>Explore novel materials</a:t>
            </a:r>
          </a:p>
        </p:txBody>
      </p:sp>
    </p:spTree>
    <p:extLst>
      <p:ext uri="{BB962C8B-B14F-4D97-AF65-F5344CB8AC3E}">
        <p14:creationId xmlns:p14="http://schemas.microsoft.com/office/powerpoint/2010/main" val="363781618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_HFIR_SNS 16x9 Template.pptx" id="{22FAE4E0-44FF-4077-ABE9-D77FB172F586}" vid="{F8821099-617C-4A93-A3D0-BE8BBCAA6612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ORNL_HFIR_SNS 16x9 Template</Template>
  <TotalTime>21</TotalTime>
  <Words>241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Century Gothic</vt:lpstr>
      <vt:lpstr>ORNL</vt:lpstr>
      <vt:lpstr>Modeling Needs</vt:lpstr>
      <vt:lpstr>Higher Intensity, Bigger Challenges for Targets </vt:lpstr>
      <vt:lpstr>Better Codes interfaces</vt:lpstr>
      <vt:lpstr>Better accuracy</vt:lpstr>
      <vt:lpstr>Numerical tools to predict radiation damage</vt:lpstr>
      <vt:lpstr>Better Verification and Validation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Needs</dc:title>
  <dc:subject/>
  <dc:creator>Barbier, Charlotte</dc:creator>
  <cp:keywords/>
  <dc:description/>
  <cp:lastModifiedBy>Barbier, Charlotte</cp:lastModifiedBy>
  <cp:revision>7</cp:revision>
  <dcterms:created xsi:type="dcterms:W3CDTF">2023-04-11T13:38:39Z</dcterms:created>
  <dcterms:modified xsi:type="dcterms:W3CDTF">2023-04-11T13:59:40Z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