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1"/>
  </p:sldMasterIdLst>
  <p:notesMasterIdLst>
    <p:notesMasterId r:id="rId11"/>
  </p:notesMasterIdLst>
  <p:handoutMasterIdLst>
    <p:handoutMasterId r:id="rId12"/>
  </p:handoutMasterIdLst>
  <p:sldIdLst>
    <p:sldId id="294" r:id="rId2"/>
    <p:sldId id="295" r:id="rId3"/>
    <p:sldId id="296" r:id="rId4"/>
    <p:sldId id="298" r:id="rId5"/>
    <p:sldId id="299" r:id="rId6"/>
    <p:sldId id="297" r:id="rId7"/>
    <p:sldId id="300" r:id="rId8"/>
    <p:sldId id="301" r:id="rId9"/>
    <p:sldId id="302" r:id="rId10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142">
          <p15:clr>
            <a:srgbClr val="A4A3A4"/>
          </p15:clr>
        </p15:guide>
        <p15:guide id="2" orient="horz" pos="4027">
          <p15:clr>
            <a:srgbClr val="A4A3A4"/>
          </p15:clr>
        </p15:guide>
        <p15:guide id="3" orient="horz" pos="1698">
          <p15:clr>
            <a:srgbClr val="A4A3A4"/>
          </p15:clr>
        </p15:guide>
        <p15:guide id="4" orient="horz" pos="152">
          <p15:clr>
            <a:srgbClr val="A4A3A4"/>
          </p15:clr>
        </p15:guide>
        <p15:guide id="5" orient="horz" pos="2790">
          <p15:clr>
            <a:srgbClr val="A4A3A4"/>
          </p15:clr>
        </p15:guide>
        <p15:guide id="6" orient="horz" pos="604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ony W Busch" initials="TWB" lastIdx="1" clrIdx="0">
    <p:extLst>
      <p:ext uri="{19B8F6BF-5375-455C-9EA6-DF929625EA0E}">
        <p15:presenceInfo xmlns:p15="http://schemas.microsoft.com/office/powerpoint/2012/main" userId="S::busch@services.fnal.gov::44db3a82-2e4d-48b0-b6d8-14b69eadd7b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32FF"/>
    <a:srgbClr val="FF9300"/>
    <a:srgbClr val="000000"/>
    <a:srgbClr val="01FFFF"/>
    <a:srgbClr val="FFFB00"/>
    <a:srgbClr val="FF544F"/>
    <a:srgbClr val="4ACA75"/>
    <a:srgbClr val="E0E0E0"/>
    <a:srgbClr val="FF5350"/>
    <a:srgbClr val="5D81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014" autoAdjust="0"/>
    <p:restoredTop sz="50067" autoAdjust="0"/>
  </p:normalViewPr>
  <p:slideViewPr>
    <p:cSldViewPr snapToGrid="0" snapToObjects="1" showGuides="1">
      <p:cViewPr varScale="1">
        <p:scale>
          <a:sx n="128" d="100"/>
          <a:sy n="128" d="100"/>
        </p:scale>
        <p:origin x="728" y="176"/>
      </p:cViewPr>
      <p:guideLst>
        <p:guide orient="horz" pos="4142"/>
        <p:guide orient="horz" pos="4027"/>
        <p:guide orient="horz" pos="1698"/>
        <p:guide orient="horz" pos="152"/>
        <p:guide orient="horz" pos="2790"/>
        <p:guide orient="horz" pos="604"/>
        <p:guide pos="5616"/>
        <p:guide pos="136"/>
        <p:guide pos="589"/>
        <p:guide pos="4453"/>
        <p:guide pos="5163"/>
        <p:guide pos="463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4/10/23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4/10/23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4491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16" b="25769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50593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4/11/23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b="1"/>
              <a:t>Radiation hardened Beam Instrumentation, Yonehara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971550"/>
            <a:ext cx="4206240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2" y="971550"/>
            <a:ext cx="4215383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4/11/23</a:t>
            </a:r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b="1"/>
              <a:t>Radiation hardened Beam Instrumentation, Yonehara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958849"/>
            <a:ext cx="3027894" cy="50226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2" y="958850"/>
            <a:ext cx="5347605" cy="50226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6504213"/>
            <a:ext cx="675368" cy="241300"/>
          </a:xfrm>
        </p:spPr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r>
              <a:rPr lang="en-US"/>
              <a:t>4/11/23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1" y="6504213"/>
            <a:ext cx="6262119" cy="250031"/>
          </a:xfrm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 b="1"/>
              <a:t>Radiation hardened Beam Instrumentation, Yonehara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979A04A2-726F-2143-A443-7788AF2717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4026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971550"/>
            <a:ext cx="8686800" cy="3726717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6868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4/11/23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5195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b="1"/>
              <a:t>Radiation hardened Beam Instrumentation, Yonehara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6504213"/>
            <a:ext cx="675368" cy="241300"/>
          </a:xfrm>
        </p:spPr>
        <p:txBody>
          <a:bodyPr/>
          <a:lstStyle/>
          <a:p>
            <a:pPr>
              <a:defRPr/>
            </a:pPr>
            <a:r>
              <a:rPr lang="en-US"/>
              <a:t>4/11/23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2" y="6504213"/>
            <a:ext cx="6260399" cy="242873"/>
          </a:xfrm>
        </p:spPr>
        <p:txBody>
          <a:bodyPr/>
          <a:lstStyle/>
          <a:p>
            <a:pPr>
              <a:defRPr/>
            </a:pPr>
            <a:r>
              <a:rPr lang="en-US" b="1"/>
              <a:t>Radiation hardened Beam Instrumentation, Yonehara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254000"/>
            <a:ext cx="8675688" cy="5802923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4/11/23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6504213"/>
            <a:ext cx="6272278" cy="242873"/>
          </a:xfrm>
        </p:spPr>
        <p:txBody>
          <a:bodyPr/>
          <a:lstStyle/>
          <a:p>
            <a:pPr>
              <a:defRPr/>
            </a:pPr>
            <a:r>
              <a:rPr lang="en-US" b="1"/>
              <a:t>Radiation hardened Beam Instrumentation, Yonehara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4/11/23</a:t>
            </a:r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0399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b="1"/>
              <a:t>Radiation hardened Beam Instrumentation, Yonehara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3" y="4477484"/>
            <a:ext cx="1076325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215900" y="6258863"/>
            <a:ext cx="8699500" cy="197990"/>
            <a:chOff x="600217" y="6258863"/>
            <a:chExt cx="8297721" cy="188846"/>
          </a:xfrm>
        </p:grpSpPr>
        <p:cxnSp>
          <p:nvCxnSpPr>
            <p:cNvPr id="10" name="Straight Connector 9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6" descr="FermiLogo_RGB_NALBlue.png"/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58863"/>
              <a:ext cx="1044157" cy="188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04" r:id="rId2"/>
    <p:sldLayoutId id="2147484105" r:id="rId3"/>
    <p:sldLayoutId id="2147484120" r:id="rId4"/>
    <p:sldLayoutId id="2147484103" r:id="rId5"/>
    <p:sldLayoutId id="2147484122" r:id="rId6"/>
    <p:sldLayoutId id="2147484116" r:id="rId7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49377" y="5618074"/>
            <a:ext cx="3805788" cy="1178268"/>
          </a:xfrm>
        </p:spPr>
        <p:txBody>
          <a:bodyPr/>
          <a:lstStyle/>
          <a:p>
            <a:r>
              <a:rPr lang="en-US" sz="1800" dirty="0"/>
              <a:t>Katsuya </a:t>
            </a:r>
            <a:r>
              <a:rPr lang="en-US" sz="1800" dirty="0" err="1"/>
              <a:t>Yonehara</a:t>
            </a:r>
            <a:endParaRPr lang="en-US" sz="1800" dirty="0"/>
          </a:p>
          <a:p>
            <a:r>
              <a:rPr lang="en-US" sz="1800" dirty="0"/>
              <a:t>4/11/2023</a:t>
            </a:r>
          </a:p>
          <a:p>
            <a:endParaRPr lang="en-US" sz="1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29207" y="3888655"/>
            <a:ext cx="4075045" cy="1783276"/>
          </a:xfrm>
        </p:spPr>
        <p:txBody>
          <a:bodyPr>
            <a:noAutofit/>
          </a:bodyPr>
          <a:lstStyle/>
          <a:p>
            <a:pPr algn="just"/>
            <a:r>
              <a:rPr lang="en-US" sz="2800" dirty="0"/>
              <a:t>HEP Roadmap, HPT</a:t>
            </a:r>
          </a:p>
          <a:p>
            <a:pPr algn="just"/>
            <a:r>
              <a:rPr lang="en-US" sz="2800" dirty="0"/>
              <a:t>Beam Instrumentations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A6973B8-A5A1-E0D9-9CC7-AE3C422D7C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9897" y="3974610"/>
            <a:ext cx="3884726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5975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E66E3AC-57FC-5D9E-81A3-FB9EB787D4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451113"/>
            <a:ext cx="8672513" cy="4579800"/>
          </a:xfrm>
        </p:spPr>
        <p:txBody>
          <a:bodyPr/>
          <a:lstStyle/>
          <a:p>
            <a:r>
              <a:rPr lang="en-US" dirty="0"/>
              <a:t>Proton facility</a:t>
            </a:r>
          </a:p>
          <a:p>
            <a:pPr lvl="1"/>
            <a:r>
              <a:rPr lang="en-US" dirty="0"/>
              <a:t>Multi-Mega Watt beam operation for future beam facilities</a:t>
            </a:r>
          </a:p>
          <a:p>
            <a:r>
              <a:rPr lang="en-US" dirty="0"/>
              <a:t>Neutrino facility</a:t>
            </a:r>
          </a:p>
          <a:p>
            <a:pPr lvl="1"/>
            <a:r>
              <a:rPr lang="en-US" dirty="0"/>
              <a:t>Multi-MW target health sensor and secondary beam monitor</a:t>
            </a:r>
          </a:p>
          <a:p>
            <a:r>
              <a:rPr lang="en-US" dirty="0"/>
              <a:t>Muon facility</a:t>
            </a:r>
          </a:p>
          <a:p>
            <a:pPr lvl="1"/>
            <a:r>
              <a:rPr lang="en-US" dirty="0"/>
              <a:t>1-MW target health sensor and secondary beam monitor</a:t>
            </a:r>
          </a:p>
          <a:p>
            <a:pPr lvl="1"/>
            <a:r>
              <a:rPr lang="en-US" dirty="0"/>
              <a:t>Maintain 4-MW target system and secondary beam monitor for muon collider</a:t>
            </a:r>
          </a:p>
          <a:p>
            <a:r>
              <a:rPr lang="en-US" dirty="0">
                <a:solidFill>
                  <a:srgbClr val="0432FF"/>
                </a:solidFill>
              </a:rPr>
              <a:t>Electron facility (slightly off topic)</a:t>
            </a:r>
          </a:p>
          <a:p>
            <a:pPr lvl="1"/>
            <a:r>
              <a:rPr lang="en-US" dirty="0">
                <a:solidFill>
                  <a:srgbClr val="0432FF"/>
                </a:solidFill>
              </a:rPr>
              <a:t>Monitor intense and ultra fast electron beam in plasma and dielectric </a:t>
            </a:r>
            <a:r>
              <a:rPr lang="en-US" dirty="0" err="1">
                <a:solidFill>
                  <a:srgbClr val="0432FF"/>
                </a:solidFill>
              </a:rPr>
              <a:t>wakefield</a:t>
            </a:r>
            <a:r>
              <a:rPr lang="en-US" dirty="0">
                <a:solidFill>
                  <a:srgbClr val="0432FF"/>
                </a:solidFill>
              </a:rPr>
              <a:t> accelerators and FEL beam facilities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EB0D44F-D50B-57DF-C41F-42310C0A6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92118"/>
            <a:ext cx="8686800" cy="1090031"/>
          </a:xfrm>
        </p:spPr>
        <p:txBody>
          <a:bodyPr/>
          <a:lstStyle/>
          <a:p>
            <a:r>
              <a:rPr lang="en-US" dirty="0"/>
              <a:t>Object of HEP Radiation Hardened Beam Instrumentation for High Power Target facilities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9C5EC0-C880-566F-E86F-0EF0B77F73B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4/11/23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A8C089-ACB5-F591-D5E9-C9D851E5E0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b="1"/>
              <a:t>Radiation hardened Beam Instrumentation, Yonehara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77D915-9E7B-07AE-C5F5-593F0F9094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46773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D3828B2-3CE2-CCD1-F2C9-F86667777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Existing facility and radiation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D631E8-F920-C879-0296-7AB1734C340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4/11/23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080AF6-69AF-ABED-36BB-C78C6F20D1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b="1"/>
              <a:t>Radiation hardened Beam Instrumentation, Yonehara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96131C-2447-7DFE-D446-329CC61ADF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3AA5D6C8-2B51-9E2A-ABF2-C8ED3D08CC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6919987"/>
              </p:ext>
            </p:extLst>
          </p:nvPr>
        </p:nvGraphicFramePr>
        <p:xfrm>
          <a:off x="228600" y="1112520"/>
          <a:ext cx="8736496" cy="43891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87573">
                  <a:extLst>
                    <a:ext uri="{9D8B030D-6E8A-4147-A177-3AD203B41FA5}">
                      <a16:colId xmlns:a16="http://schemas.microsoft.com/office/drawing/2014/main" val="1688796023"/>
                    </a:ext>
                  </a:extLst>
                </a:gridCol>
                <a:gridCol w="1464957">
                  <a:extLst>
                    <a:ext uri="{9D8B030D-6E8A-4147-A177-3AD203B41FA5}">
                      <a16:colId xmlns:a16="http://schemas.microsoft.com/office/drawing/2014/main" val="3856995633"/>
                    </a:ext>
                  </a:extLst>
                </a:gridCol>
                <a:gridCol w="2220072">
                  <a:extLst>
                    <a:ext uri="{9D8B030D-6E8A-4147-A177-3AD203B41FA5}">
                      <a16:colId xmlns:a16="http://schemas.microsoft.com/office/drawing/2014/main" val="3427852360"/>
                    </a:ext>
                  </a:extLst>
                </a:gridCol>
                <a:gridCol w="1606494">
                  <a:extLst>
                    <a:ext uri="{9D8B030D-6E8A-4147-A177-3AD203B41FA5}">
                      <a16:colId xmlns:a16="http://schemas.microsoft.com/office/drawing/2014/main" val="2495744639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321743178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Institution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Beam energy 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Beam intensity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Beam power 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Radiation dose at beam instrumentations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6004789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432FF"/>
                          </a:solidFill>
                          <a:effectLst/>
                        </a:rPr>
                        <a:t>CERN CNGS</a:t>
                      </a:r>
                      <a:endParaRPr lang="en-US" sz="1600">
                        <a:solidFill>
                          <a:srgbClr val="0432FF"/>
                        </a:solidFill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432FF"/>
                          </a:solidFill>
                          <a:effectLst/>
                        </a:rPr>
                        <a:t>400 GeV</a:t>
                      </a:r>
                      <a:endParaRPr lang="en-US" sz="1600">
                        <a:solidFill>
                          <a:srgbClr val="0432FF"/>
                        </a:solidFill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432FF"/>
                          </a:solidFill>
                          <a:effectLst/>
                        </a:rPr>
                        <a:t>2.4e13 protons per pulse</a:t>
                      </a:r>
                      <a:endParaRPr lang="en-US" sz="1600">
                        <a:solidFill>
                          <a:srgbClr val="0432FF"/>
                        </a:solidFill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432FF"/>
                          </a:solidFill>
                          <a:effectLst/>
                        </a:rPr>
                        <a:t>500 kW</a:t>
                      </a:r>
                      <a:endParaRPr lang="en-US" sz="1600" dirty="0">
                        <a:solidFill>
                          <a:srgbClr val="0432FF"/>
                        </a:solidFill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222088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CERN LHC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7 TeV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1.2e11 protons per bunch, 2808 bunches per beam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362 MJ per beam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9091134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Fermilab NuMI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120 GeV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5.5e13 (6.5e13) per 1.2 sec 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870 kW (1 MW)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10</a:t>
                      </a:r>
                      <a:r>
                        <a:rPr lang="en-US" sz="1600" baseline="30000">
                          <a:effectLst/>
                        </a:rPr>
                        <a:t>10</a:t>
                      </a:r>
                      <a:r>
                        <a:rPr lang="en-US" sz="1600">
                          <a:effectLst/>
                        </a:rPr>
                        <a:t> mSv/hr at target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10</a:t>
                      </a:r>
                      <a:r>
                        <a:rPr lang="en-US" sz="1600" baseline="30000">
                          <a:effectLst/>
                        </a:rPr>
                        <a:t>4</a:t>
                      </a:r>
                      <a:r>
                        <a:rPr lang="en-US" sz="1600">
                          <a:effectLst/>
                        </a:rPr>
                        <a:t> mSv/hr at muon monitor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8959465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Fermilab LBNF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60-120 GeV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1.2-2.4 MW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2223028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J-PARC neutrino 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30 GeV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3.2e14 protons per 2.48 sec (1.32 sec)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Present 515 kW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(700 kW-1.3 MW) 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7365252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ESS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 GeV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4 MW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0732911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J-PARC MLF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 GeV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(4.5e8 pulses, 25 Hz)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730 kW (1 MW)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30 MGy/6 y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7172066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9300"/>
                          </a:solidFill>
                          <a:effectLst/>
                        </a:rPr>
                        <a:t>SNS</a:t>
                      </a:r>
                      <a:endParaRPr lang="en-US" sz="1600" dirty="0">
                        <a:solidFill>
                          <a:srgbClr val="FF9300"/>
                        </a:solidFill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FF9300"/>
                          </a:solidFill>
                          <a:effectLst/>
                        </a:rPr>
                        <a:t>1 GeV (1.3 GeV)</a:t>
                      </a:r>
                      <a:endParaRPr lang="en-US" sz="1600">
                        <a:solidFill>
                          <a:srgbClr val="FF9300"/>
                        </a:solidFill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FF9300"/>
                          </a:solidFill>
                          <a:effectLst/>
                        </a:rPr>
                        <a:t>1.5e14 per beam</a:t>
                      </a:r>
                      <a:endParaRPr lang="en-US" sz="1600">
                        <a:solidFill>
                          <a:srgbClr val="FF9300"/>
                        </a:solidFill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FF9300"/>
                          </a:solidFill>
                          <a:effectLst/>
                        </a:rPr>
                        <a:t>1.4 MW (2 MW)</a:t>
                      </a:r>
                      <a:endParaRPr lang="en-US" sz="1600">
                        <a:solidFill>
                          <a:srgbClr val="FF9300"/>
                        </a:solidFill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FF9300"/>
                          </a:solidFill>
                          <a:effectLst/>
                        </a:rPr>
                        <a:t> </a:t>
                      </a:r>
                      <a:endParaRPr lang="en-US" sz="1600">
                        <a:solidFill>
                          <a:srgbClr val="FF9300"/>
                        </a:solidFill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2649071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9300"/>
                          </a:solidFill>
                          <a:effectLst/>
                        </a:rPr>
                        <a:t>FRIB</a:t>
                      </a:r>
                      <a:endParaRPr lang="en-US" sz="1600" dirty="0">
                        <a:solidFill>
                          <a:srgbClr val="FF9300"/>
                        </a:solidFill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FF9300"/>
                          </a:solidFill>
                          <a:effectLst/>
                        </a:rPr>
                        <a:t>200 MeV/nucleon</a:t>
                      </a:r>
                      <a:endParaRPr lang="en-US" sz="1600">
                        <a:solidFill>
                          <a:srgbClr val="FF9300"/>
                        </a:solidFill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FF9300"/>
                          </a:solidFill>
                          <a:effectLst/>
                        </a:rPr>
                        <a:t> </a:t>
                      </a:r>
                      <a:endParaRPr lang="en-US" sz="1600">
                        <a:solidFill>
                          <a:srgbClr val="FF9300"/>
                        </a:solidFill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FF9300"/>
                          </a:solidFill>
                          <a:effectLst/>
                        </a:rPr>
                        <a:t>400 kW</a:t>
                      </a:r>
                      <a:endParaRPr lang="en-US" sz="1600">
                        <a:solidFill>
                          <a:srgbClr val="FF9300"/>
                        </a:solidFill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9300"/>
                          </a:solidFill>
                          <a:effectLst/>
                        </a:rPr>
                        <a:t>10</a:t>
                      </a:r>
                      <a:r>
                        <a:rPr lang="en-US" sz="1600" baseline="30000" dirty="0">
                          <a:solidFill>
                            <a:srgbClr val="FF9300"/>
                          </a:solidFill>
                          <a:effectLst/>
                        </a:rPr>
                        <a:t>9</a:t>
                      </a:r>
                      <a:r>
                        <a:rPr lang="en-US" sz="1600" dirty="0">
                          <a:solidFill>
                            <a:srgbClr val="FF9300"/>
                          </a:solidFill>
                          <a:effectLst/>
                        </a:rPr>
                        <a:t> mrem/</a:t>
                      </a:r>
                      <a:r>
                        <a:rPr lang="en-US" sz="1600" dirty="0" err="1">
                          <a:solidFill>
                            <a:srgbClr val="FF9300"/>
                          </a:solidFill>
                          <a:effectLst/>
                        </a:rPr>
                        <a:t>hr</a:t>
                      </a:r>
                      <a:endParaRPr lang="en-US" sz="1600" dirty="0">
                        <a:solidFill>
                          <a:srgbClr val="FF9300"/>
                        </a:solidFill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89548781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58A11488-CFD4-CE19-9BE0-3191B11B9A21}"/>
              </a:ext>
            </a:extLst>
          </p:cNvPr>
          <p:cNvSpPr txBox="1"/>
          <p:nvPr/>
        </p:nvSpPr>
        <p:spPr>
          <a:xfrm>
            <a:off x="5486400" y="679629"/>
            <a:ext cx="3312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https://</a:t>
            </a:r>
            <a:r>
              <a:rPr lang="en-US" sz="1800" dirty="0" err="1"/>
              <a:t>arxiv.org</a:t>
            </a:r>
            <a:r>
              <a:rPr lang="en-US" sz="1800" dirty="0"/>
              <a:t>/abs/2203.06024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A88D588-0B73-D1BA-4317-C053FC5CE424}"/>
              </a:ext>
            </a:extLst>
          </p:cNvPr>
          <p:cNvSpPr txBox="1"/>
          <p:nvPr/>
        </p:nvSpPr>
        <p:spPr>
          <a:xfrm>
            <a:off x="1679713" y="5635487"/>
            <a:ext cx="38335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432FF"/>
                </a:solidFill>
              </a:rPr>
              <a:t>Blue font: Not operational</a:t>
            </a:r>
          </a:p>
          <a:p>
            <a:r>
              <a:rPr lang="en-US" sz="2000" b="1" dirty="0">
                <a:solidFill>
                  <a:srgbClr val="FF9300"/>
                </a:solidFill>
              </a:rPr>
              <a:t>Orange font: Nuclear beam facility</a:t>
            </a:r>
          </a:p>
        </p:txBody>
      </p:sp>
    </p:spTree>
    <p:extLst>
      <p:ext uri="{BB962C8B-B14F-4D97-AF65-F5344CB8AC3E}">
        <p14:creationId xmlns:p14="http://schemas.microsoft.com/office/powerpoint/2010/main" val="7144563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BD1E3F4-854B-5C5E-77BB-9416183C07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Identified Beam Instrumentations (I)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CE7908-0CDD-5F4D-F69C-E2805FE50F6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4/11/23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08B7AD-C1C4-9218-5D8C-34CBE9BFE9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b="1"/>
              <a:t>Radiation hardened Beam Instrumentation, Yonehara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29D2F1-472B-53B0-91F2-655E57F95F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3B7B20C7-CDC4-FABC-A9CD-9E88734E29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0150052"/>
              </p:ext>
            </p:extLst>
          </p:nvPr>
        </p:nvGraphicFramePr>
        <p:xfrm>
          <a:off x="222250" y="1031601"/>
          <a:ext cx="8616742" cy="51206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20114">
                  <a:extLst>
                    <a:ext uri="{9D8B030D-6E8A-4147-A177-3AD203B41FA5}">
                      <a16:colId xmlns:a16="http://schemas.microsoft.com/office/drawing/2014/main" val="3925401134"/>
                    </a:ext>
                  </a:extLst>
                </a:gridCol>
                <a:gridCol w="4727688">
                  <a:extLst>
                    <a:ext uri="{9D8B030D-6E8A-4147-A177-3AD203B41FA5}">
                      <a16:colId xmlns:a16="http://schemas.microsoft.com/office/drawing/2014/main" val="3825886833"/>
                    </a:ext>
                  </a:extLst>
                </a:gridCol>
                <a:gridCol w="2068940">
                  <a:extLst>
                    <a:ext uri="{9D8B030D-6E8A-4147-A177-3AD203B41FA5}">
                      <a16:colId xmlns:a16="http://schemas.microsoft.com/office/drawing/2014/main" val="126187623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Item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Reported radiation hardness in the workshop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Possible R&amp;D institutions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1479267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Light optics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SNS single-mode fiber sensors: &gt;4</a:t>
                      </a:r>
                      <a:r>
                        <a:rPr lang="en-US" sz="1600" dirty="0">
                          <a:effectLst/>
                          <a:sym typeface="Symbol" pitchFamily="2" charset="2"/>
                        </a:rPr>
                        <a:t></a:t>
                      </a:r>
                      <a:r>
                        <a:rPr lang="en-US" sz="1600" dirty="0">
                          <a:effectLst/>
                        </a:rPr>
                        <a:t>10</a:t>
                      </a:r>
                      <a:r>
                        <a:rPr lang="en-US" sz="1600" baseline="30000" dirty="0">
                          <a:effectLst/>
                        </a:rPr>
                        <a:t>8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Gy</a:t>
                      </a:r>
                      <a:endParaRPr lang="en-US" sz="1600" dirty="0">
                        <a:effectLst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SNS epoxy (</a:t>
                      </a:r>
                      <a:r>
                        <a:rPr lang="en-US" sz="1600" dirty="0" err="1">
                          <a:effectLst/>
                        </a:rPr>
                        <a:t>Stycast</a:t>
                      </a:r>
                      <a:r>
                        <a:rPr lang="en-US" sz="1600" dirty="0">
                          <a:effectLst/>
                        </a:rPr>
                        <a:t> 2850FT with Catalyst 11): &gt; 10</a:t>
                      </a:r>
                      <a:r>
                        <a:rPr lang="en-US" sz="1600" baseline="30000" dirty="0">
                          <a:effectLst/>
                        </a:rPr>
                        <a:t>8 </a:t>
                      </a:r>
                      <a:r>
                        <a:rPr lang="en-US" sz="1600" dirty="0" err="1">
                          <a:effectLst/>
                        </a:rPr>
                        <a:t>Gy</a:t>
                      </a:r>
                      <a:endParaRPr lang="en-US" sz="1600" dirty="0">
                        <a:effectLst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FRIB viewport: Zinc selenide, no detectable RIA @430 </a:t>
                      </a:r>
                      <a:r>
                        <a:rPr lang="en-US" sz="1600" dirty="0" err="1">
                          <a:effectLst/>
                        </a:rPr>
                        <a:t>Gy</a:t>
                      </a:r>
                      <a:endParaRPr lang="en-US" sz="1600" dirty="0">
                        <a:effectLst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FRIB metal mirror: typically 10</a:t>
                      </a:r>
                      <a:r>
                        <a:rPr lang="en-US" sz="1600" baseline="30000" dirty="0">
                          <a:effectLst/>
                        </a:rPr>
                        <a:t>8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Gy</a:t>
                      </a:r>
                      <a:endParaRPr lang="en-US" sz="1600" dirty="0">
                        <a:effectLst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MLF Ni: 1MWh and found corrosion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MLF Au: More accumulate than Ni but found no corrosion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CERN rad hard fiber: FIGR-10, tested RIA @694 </a:t>
                      </a:r>
                      <a:r>
                        <a:rPr lang="en-US" sz="1600" dirty="0" err="1">
                          <a:effectLst/>
                        </a:rPr>
                        <a:t>kGy</a:t>
                      </a:r>
                      <a:r>
                        <a:rPr lang="en-US" sz="1600" dirty="0">
                          <a:effectLst/>
                        </a:rPr>
                        <a:t> by using </a:t>
                      </a:r>
                      <a:r>
                        <a:rPr lang="en-US" sz="1600" baseline="30000" dirty="0">
                          <a:effectLst/>
                        </a:rPr>
                        <a:t>60</a:t>
                      </a:r>
                      <a:r>
                        <a:rPr lang="en-US" sz="1600" dirty="0">
                          <a:effectLst/>
                        </a:rPr>
                        <a:t>Co (activity is currently stopped)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Various institutions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0702963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ASIC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FNAL CMS ECON-T: demonstrated up to 500 </a:t>
                      </a:r>
                      <a:r>
                        <a:rPr lang="en-US" sz="1600" dirty="0" err="1">
                          <a:effectLst/>
                        </a:rPr>
                        <a:t>Mrad</a:t>
                      </a:r>
                      <a:endParaRPr lang="en-US" sz="1600" dirty="0">
                        <a:effectLst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CERN luminosity monitor FBCM: design goal 250 </a:t>
                      </a:r>
                      <a:r>
                        <a:rPr lang="en-US" sz="1600" dirty="0" err="1">
                          <a:effectLst/>
                        </a:rPr>
                        <a:t>Mrad</a:t>
                      </a:r>
                      <a:r>
                        <a:rPr lang="en-US" sz="1600" dirty="0">
                          <a:effectLst/>
                        </a:rPr>
                        <a:t> &amp; 3.5e15 1 MeV </a:t>
                      </a:r>
                      <a:r>
                        <a:rPr lang="en-US" sz="1600" dirty="0" err="1">
                          <a:effectLst/>
                        </a:rPr>
                        <a:t>neq</a:t>
                      </a:r>
                      <a:r>
                        <a:rPr lang="en-US" sz="1600" dirty="0">
                          <a:effectLst/>
                        </a:rPr>
                        <a:t>. Fluence; tested 10 </a:t>
                      </a:r>
                      <a:r>
                        <a:rPr lang="en-US" sz="1600" dirty="0" err="1">
                          <a:effectLst/>
                        </a:rPr>
                        <a:t>Mrad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CERN, Fermilab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4431594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Camera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CERN camera: SYRA camera tested @10 </a:t>
                      </a:r>
                      <a:r>
                        <a:rPr lang="en-US" sz="1600" dirty="0" err="1">
                          <a:effectLst/>
                        </a:rPr>
                        <a:t>Mrad</a:t>
                      </a:r>
                      <a:r>
                        <a:rPr lang="en-US" sz="1600" dirty="0">
                          <a:effectLst/>
                        </a:rPr>
                        <a:t> (100 </a:t>
                      </a:r>
                      <a:r>
                        <a:rPr lang="en-US" sz="1600" dirty="0" err="1">
                          <a:effectLst/>
                        </a:rPr>
                        <a:t>kGy</a:t>
                      </a:r>
                      <a:r>
                        <a:rPr lang="en-US" sz="1600" dirty="0">
                          <a:effectLst/>
                        </a:rPr>
                        <a:t>)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CERN Micro-Cameras &amp; Space Exploration SA: tested @11.7 </a:t>
                      </a:r>
                      <a:r>
                        <a:rPr lang="en-US" sz="1600" dirty="0" err="1">
                          <a:effectLst/>
                        </a:rPr>
                        <a:t>krad</a:t>
                      </a:r>
                      <a:r>
                        <a:rPr lang="en-US" sz="1600" dirty="0">
                          <a:effectLst/>
                        </a:rPr>
                        <a:t> &amp; 36 </a:t>
                      </a:r>
                      <a:r>
                        <a:rPr lang="en-US" sz="1600" dirty="0" err="1">
                          <a:effectLst/>
                        </a:rPr>
                        <a:t>krad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J-PARC neutrino: OTR CID camera operated 1 </a:t>
                      </a:r>
                      <a:r>
                        <a:rPr lang="en-US" sz="1600" dirty="0" err="1">
                          <a:effectLst/>
                        </a:rPr>
                        <a:t>kGy</a:t>
                      </a:r>
                      <a:r>
                        <a:rPr lang="en-US" sz="1600" dirty="0">
                          <a:effectLst/>
                        </a:rPr>
                        <a:t>/year for 750 kW beam power 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Various institutions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26800827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E67EABFF-4389-8C88-808E-3BCB1CD0BCB1}"/>
              </a:ext>
            </a:extLst>
          </p:cNvPr>
          <p:cNvSpPr txBox="1"/>
          <p:nvPr/>
        </p:nvSpPr>
        <p:spPr>
          <a:xfrm>
            <a:off x="5486400" y="679629"/>
            <a:ext cx="3312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https://</a:t>
            </a:r>
            <a:r>
              <a:rPr lang="en-US" sz="1800" dirty="0" err="1"/>
              <a:t>arxiv.org</a:t>
            </a:r>
            <a:r>
              <a:rPr lang="en-US" sz="1800" dirty="0"/>
              <a:t>/abs/2203.06024</a:t>
            </a:r>
          </a:p>
        </p:txBody>
      </p:sp>
    </p:spTree>
    <p:extLst>
      <p:ext uri="{BB962C8B-B14F-4D97-AF65-F5344CB8AC3E}">
        <p14:creationId xmlns:p14="http://schemas.microsoft.com/office/powerpoint/2010/main" val="27444323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BD1E3F4-854B-5C5E-77BB-9416183C07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Identified Beam Instrumentations (II)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CE7908-0CDD-5F4D-F69C-E2805FE50F6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4/11/23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08B7AD-C1C4-9218-5D8C-34CBE9BFE9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b="1"/>
              <a:t>Radiation hardened Beam Instrumentation, Yonehara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29D2F1-472B-53B0-91F2-655E57F95F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7CB582E8-05C5-75F2-2D6F-555D656072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3074591"/>
              </p:ext>
            </p:extLst>
          </p:nvPr>
        </p:nvGraphicFramePr>
        <p:xfrm>
          <a:off x="288234" y="1082503"/>
          <a:ext cx="8686800" cy="56083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38131">
                  <a:extLst>
                    <a:ext uri="{9D8B030D-6E8A-4147-A177-3AD203B41FA5}">
                      <a16:colId xmlns:a16="http://schemas.microsoft.com/office/drawing/2014/main" val="3866904349"/>
                    </a:ext>
                  </a:extLst>
                </a:gridCol>
                <a:gridCol w="4662908">
                  <a:extLst>
                    <a:ext uri="{9D8B030D-6E8A-4147-A177-3AD203B41FA5}">
                      <a16:colId xmlns:a16="http://schemas.microsoft.com/office/drawing/2014/main" val="2840801445"/>
                    </a:ext>
                  </a:extLst>
                </a:gridCol>
                <a:gridCol w="2085761">
                  <a:extLst>
                    <a:ext uri="{9D8B030D-6E8A-4147-A177-3AD203B41FA5}">
                      <a16:colId xmlns:a16="http://schemas.microsoft.com/office/drawing/2014/main" val="232315954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Item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Reported radiation hardness in the workshop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Possible R&amp;D institutions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1125706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Strain detector 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Described in light optics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ESS, J-PARC, SNS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632223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Acoustic sensor 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MLF dynamic mic: tested &gt; 4000 MWh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ESS, J-PARC, SNS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264798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Laser Doppler Vibrometer 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MLF tested total 5000 MWh, total dose 5000 Gy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Fermilab, J-PARC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8202634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Luminescence beam profile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SNS Cr:Al2O3: 100 MW, ~0.1 DPA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SNS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1837853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IR monitor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Described in light optics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Various institutions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4637442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Thermocouple sensor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Extremely radiation robust, no specific dose reported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Various institutions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0027254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Optical Transition Radiation 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Described in light optics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Various institutions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817111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Beam Induced Fluorescence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Described in light optics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J-PARC, Fermilab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3066702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Secondary Electron emission Monitor 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ESS APTM: design goal 4 kGy/h, lifetime &gt; 2 years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ESS GRID: design goal 4 kGy/h, 5 DPA/year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Various institutions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8077442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Beam Loss Monitor 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CERN BLMASIC: &gt; 100 kGy (10 Mrad)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CERN, Fermilab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5027455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Electron Multiplier Tube 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J-PARC 100 days at 1.3 MW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J-PARC, Fermilab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3604397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Gas-filled RF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FNAL 3 yrs test at MI abort line, no signal degradation found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Fermilab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668499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Current Transformer 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No specific report in the workshop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J-PARC, Fermilab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95477835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BA6637DA-E056-6EA5-9929-DA6BF4109EC5}"/>
              </a:ext>
            </a:extLst>
          </p:cNvPr>
          <p:cNvSpPr txBox="1"/>
          <p:nvPr/>
        </p:nvSpPr>
        <p:spPr>
          <a:xfrm>
            <a:off x="5486400" y="679629"/>
            <a:ext cx="3312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https://</a:t>
            </a:r>
            <a:r>
              <a:rPr lang="en-US" sz="1800" dirty="0" err="1"/>
              <a:t>arxiv.org</a:t>
            </a:r>
            <a:r>
              <a:rPr lang="en-US" sz="1800" dirty="0"/>
              <a:t>/abs/2203.06024</a:t>
            </a:r>
          </a:p>
        </p:txBody>
      </p:sp>
    </p:spTree>
    <p:extLst>
      <p:ext uri="{BB962C8B-B14F-4D97-AF65-F5344CB8AC3E}">
        <p14:creationId xmlns:p14="http://schemas.microsoft.com/office/powerpoint/2010/main" val="28264606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9FC3F7A-1E63-D872-F04E-0D57F2FF5B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USA </a:t>
            </a:r>
          </a:p>
          <a:p>
            <a:pPr lvl="1"/>
            <a:r>
              <a:rPr lang="en-US" dirty="0"/>
              <a:t>Fermilab: LBNF (2030-), AMF (2045-) </a:t>
            </a:r>
          </a:p>
          <a:p>
            <a:r>
              <a:rPr lang="en-US" dirty="0"/>
              <a:t>Europe </a:t>
            </a:r>
          </a:p>
          <a:p>
            <a:pPr lvl="1"/>
            <a:r>
              <a:rPr lang="en-US" dirty="0"/>
              <a:t>CERN: HL-LHC (2026-2041), Muon collider (2045-)</a:t>
            </a:r>
          </a:p>
          <a:p>
            <a:pPr lvl="1"/>
            <a:r>
              <a:rPr lang="en-US" dirty="0"/>
              <a:t>ESS (2023-): </a:t>
            </a:r>
            <a:r>
              <a:rPr lang="en-US" dirty="0" err="1"/>
              <a:t>ESSnuSB</a:t>
            </a:r>
            <a:endParaRPr lang="en-US" dirty="0"/>
          </a:p>
          <a:p>
            <a:r>
              <a:rPr lang="en-US" dirty="0"/>
              <a:t>Asia</a:t>
            </a:r>
          </a:p>
          <a:p>
            <a:pPr lvl="1"/>
            <a:r>
              <a:rPr lang="en-US" dirty="0"/>
              <a:t>J-PARC: Hyper-K (2027-), g-2/EDM, COMET</a:t>
            </a:r>
          </a:p>
          <a:p>
            <a:pPr lvl="1"/>
            <a:r>
              <a:rPr lang="en-US" dirty="0"/>
              <a:t>CSNS: MELODY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ECA0F14-F48D-EF30-A9E7-201139946A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Timeline for major HEP facility beam upgrade plan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8AAB51-19B1-88D4-9933-C5458339E3B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4/11/23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FDDF95-B1FC-9261-5B14-4B38198389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b="1"/>
              <a:t>Radiation hardened Beam Instrumentation, Yonehara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86B072-84DB-B442-A8B7-4CBB964E9C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C14E917-8E43-4BEB-4E63-5E6A19DDAD4B}"/>
              </a:ext>
            </a:extLst>
          </p:cNvPr>
          <p:cNvSpPr txBox="1"/>
          <p:nvPr/>
        </p:nvSpPr>
        <p:spPr>
          <a:xfrm>
            <a:off x="736827" y="4701209"/>
            <a:ext cx="7472895" cy="8309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R&amp;D of rad hard beam instrumentations should start asap to follow the future HEP roadmap</a:t>
            </a:r>
          </a:p>
        </p:txBody>
      </p:sp>
    </p:spTree>
    <p:extLst>
      <p:ext uri="{BB962C8B-B14F-4D97-AF65-F5344CB8AC3E}">
        <p14:creationId xmlns:p14="http://schemas.microsoft.com/office/powerpoint/2010/main" val="1914025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2764484-80A9-BF75-9C15-97440B1856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need to represent our demand to the global communities of beam detectors and beam instrumentation across various beam facilities and companies in the world</a:t>
            </a:r>
          </a:p>
          <a:p>
            <a:pPr lvl="1"/>
            <a:r>
              <a:rPr lang="en-US" dirty="0"/>
              <a:t>Collider community</a:t>
            </a:r>
          </a:p>
          <a:p>
            <a:pPr lvl="2"/>
            <a:r>
              <a:rPr lang="en-US" dirty="0"/>
              <a:t>CERN, Fermilab</a:t>
            </a:r>
          </a:p>
          <a:p>
            <a:pPr lvl="1"/>
            <a:r>
              <a:rPr lang="en-US" dirty="0"/>
              <a:t>Beam instrumentation community</a:t>
            </a:r>
          </a:p>
          <a:p>
            <a:pPr lvl="2"/>
            <a:r>
              <a:rPr lang="en-US" dirty="0"/>
              <a:t>All beam facilities</a:t>
            </a:r>
          </a:p>
          <a:p>
            <a:pPr lvl="1"/>
            <a:r>
              <a:rPr lang="en-US" dirty="0"/>
              <a:t>Nuclear physics community</a:t>
            </a:r>
          </a:p>
          <a:p>
            <a:pPr lvl="2"/>
            <a:r>
              <a:rPr lang="en-US" dirty="0"/>
              <a:t>SNS, ESS, MLF, FRIB, </a:t>
            </a:r>
            <a:r>
              <a:rPr lang="en-US" dirty="0" err="1"/>
              <a:t>etc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C4F7A7F-2BC4-D675-B1CB-18FA46E7EE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Strategic plan (I)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99B2FF-42C1-845A-4384-98947DA75E5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4/11/23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F5078A-65EA-0840-55A1-CBEDE675CA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b="1"/>
              <a:t>Radiation hardened Beam Instrumentation, Yonehara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F05B69-ADFD-522A-F488-230ADC685D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13508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B68D89A-2621-D01D-7578-386B9F5F9F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Challenge common issue</a:t>
            </a:r>
          </a:p>
          <a:p>
            <a:pPr lvl="1"/>
            <a:r>
              <a:rPr lang="en-US" dirty="0"/>
              <a:t>Rad hard light optics and visualization device can be a breakthrough technology for directly monitor the target health</a:t>
            </a:r>
          </a:p>
          <a:p>
            <a:pPr lvl="2"/>
            <a:r>
              <a:rPr lang="en-US" dirty="0"/>
              <a:t>Nuclear physics and collider communities have developed a rad tolerant glass, fiber, and camera </a:t>
            </a:r>
          </a:p>
          <a:p>
            <a:pPr lvl="1"/>
            <a:r>
              <a:rPr lang="en-US" dirty="0"/>
              <a:t>Rad hard ASIC will improve S/N and fast signal manipulation</a:t>
            </a:r>
          </a:p>
          <a:p>
            <a:pPr lvl="2"/>
            <a:r>
              <a:rPr lang="en-US" dirty="0"/>
              <a:t>Collider community has developed a rad tolerant beam loss monitor and luminosity detector</a:t>
            </a:r>
          </a:p>
          <a:p>
            <a:pPr lvl="1"/>
            <a:r>
              <a:rPr lang="en-US" dirty="0"/>
              <a:t>Find new beam detector technology</a:t>
            </a:r>
          </a:p>
          <a:p>
            <a:pPr lvl="2"/>
            <a:r>
              <a:rPr lang="en-US" dirty="0"/>
              <a:t>Neutrino community has developed a new type of secondary particle detectors</a:t>
            </a:r>
          </a:p>
          <a:p>
            <a:pPr lvl="1"/>
            <a:r>
              <a:rPr lang="en-US" dirty="0"/>
              <a:t>Develop existing beam detector technology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69440AF-0C3A-B100-F7D7-CB0FAC181C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Strategic plan (II)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307263-9C41-07CB-B84B-CCFF570C385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4/11/23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D64C0B-20FB-EEBF-ADFA-782E0202EA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b="1"/>
              <a:t>Radiation hardened Beam Instrumentation, Yonehara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198668-1BEB-737F-6931-278E4B9902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68851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1608CAF-E806-D030-E3DF-69130FE237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844" y="971550"/>
            <a:ext cx="8786191" cy="5059363"/>
          </a:xfrm>
        </p:spPr>
        <p:txBody>
          <a:bodyPr/>
          <a:lstStyle/>
          <a:p>
            <a:r>
              <a:rPr lang="en-US" dirty="0"/>
              <a:t>Object of the project</a:t>
            </a:r>
          </a:p>
          <a:p>
            <a:pPr lvl="1"/>
            <a:r>
              <a:rPr lang="en-US" dirty="0"/>
              <a:t>What is the object? </a:t>
            </a:r>
          </a:p>
          <a:p>
            <a:pPr lvl="2"/>
            <a:r>
              <a:rPr lang="en-US" dirty="0"/>
              <a:t>Only for the HPT project (e.g. Neutrino and Muon facilities)? </a:t>
            </a:r>
          </a:p>
          <a:p>
            <a:pPr lvl="2"/>
            <a:r>
              <a:rPr lang="en-US" dirty="0"/>
              <a:t>Or involve more items (e.g. Collider and Nuclear physics facilities)?</a:t>
            </a:r>
          </a:p>
          <a:p>
            <a:r>
              <a:rPr lang="en-US" dirty="0"/>
              <a:t>Organization</a:t>
            </a:r>
          </a:p>
          <a:p>
            <a:pPr lvl="1"/>
            <a:r>
              <a:rPr lang="en-US" dirty="0"/>
              <a:t>Budget?</a:t>
            </a:r>
          </a:p>
          <a:p>
            <a:pPr lvl="2"/>
            <a:r>
              <a:rPr lang="en-US" dirty="0"/>
              <a:t>Where can we get support?</a:t>
            </a:r>
          </a:p>
          <a:p>
            <a:pPr lvl="2"/>
            <a:r>
              <a:rPr lang="en-US" dirty="0"/>
              <a:t>When?</a:t>
            </a:r>
          </a:p>
          <a:p>
            <a:pPr lvl="2"/>
            <a:r>
              <a:rPr lang="en-US" dirty="0"/>
              <a:t>How much?</a:t>
            </a:r>
          </a:p>
          <a:p>
            <a:pPr lvl="1"/>
            <a:r>
              <a:rPr lang="en-US" dirty="0"/>
              <a:t>Size of the project?</a:t>
            </a:r>
          </a:p>
          <a:p>
            <a:pPr lvl="2"/>
            <a:r>
              <a:rPr lang="en-US" dirty="0"/>
              <a:t>National facility</a:t>
            </a:r>
          </a:p>
          <a:p>
            <a:pPr lvl="2"/>
            <a:r>
              <a:rPr lang="en-US" dirty="0"/>
              <a:t>University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4027949-D5FB-C163-DF61-08E4BFFB37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Strategic plan (III)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7ECCF2-8C96-6991-052E-9FF36B12167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4/11/23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2AAC96-F9E8-A136-20CA-5731940F36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b="1"/>
              <a:t>Radiation hardened Beam Instrumentation, Yonehara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88F840-1B55-36FD-90DA-87228FBA0E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6477308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_PowerPoint_Template_0909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Fermilab_PowerPoint_Template_090915.potx</Template>
  <TotalTime>77856</TotalTime>
  <Words>1013</Words>
  <Application>Microsoft Macintosh PowerPoint</Application>
  <PresentationFormat>On-screen Show (4:3)</PresentationFormat>
  <Paragraphs>205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Helvetica</vt:lpstr>
      <vt:lpstr>Symbol</vt:lpstr>
      <vt:lpstr>Fermilab_PowerPoint_Template_090915</vt:lpstr>
      <vt:lpstr>PowerPoint Presentation</vt:lpstr>
      <vt:lpstr>Object of HEP Radiation Hardened Beam Instrumentation for High Power Target facilities</vt:lpstr>
      <vt:lpstr>Existing facility and radiation </vt:lpstr>
      <vt:lpstr>Identified Beam Instrumentations (I)</vt:lpstr>
      <vt:lpstr>Identified Beam Instrumentations (II)</vt:lpstr>
      <vt:lpstr>Timeline for major HEP facility beam upgrade plan</vt:lpstr>
      <vt:lpstr>Strategic plan (I)</vt:lpstr>
      <vt:lpstr>Strategic plan (II)</vt:lpstr>
      <vt:lpstr>Strategic plan (III)</vt:lpstr>
    </vt:vector>
  </TitlesOfParts>
  <Company>Sandbox Studio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Sandbox Studio</dc:creator>
  <cp:lastModifiedBy>Katsuya Yonehara</cp:lastModifiedBy>
  <cp:revision>2245</cp:revision>
  <cp:lastPrinted>2019-10-08T19:10:15Z</cp:lastPrinted>
  <dcterms:created xsi:type="dcterms:W3CDTF">2014-01-03T20:18:13Z</dcterms:created>
  <dcterms:modified xsi:type="dcterms:W3CDTF">2023-04-11T13:11:54Z</dcterms:modified>
</cp:coreProperties>
</file>