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4"/>
    <p:sldMasterId id="2147483698" r:id="rId5"/>
  </p:sldMasterIdLst>
  <p:notesMasterIdLst>
    <p:notesMasterId r:id="rId45"/>
  </p:notesMasterIdLst>
  <p:handoutMasterIdLst>
    <p:handoutMasterId r:id="rId46"/>
  </p:handoutMasterIdLst>
  <p:sldIdLst>
    <p:sldId id="263" r:id="rId6"/>
    <p:sldId id="2646" r:id="rId7"/>
    <p:sldId id="2780" r:id="rId8"/>
    <p:sldId id="2799" r:id="rId9"/>
    <p:sldId id="2798" r:id="rId10"/>
    <p:sldId id="2781" r:id="rId11"/>
    <p:sldId id="2608" r:id="rId12"/>
    <p:sldId id="2675" r:id="rId13"/>
    <p:sldId id="2579" r:id="rId14"/>
    <p:sldId id="2713" r:id="rId15"/>
    <p:sldId id="2701" r:id="rId16"/>
    <p:sldId id="2669" r:id="rId17"/>
    <p:sldId id="2578" r:id="rId18"/>
    <p:sldId id="2706" r:id="rId19"/>
    <p:sldId id="2688" r:id="rId20"/>
    <p:sldId id="2695" r:id="rId21"/>
    <p:sldId id="2696" r:id="rId22"/>
    <p:sldId id="2694" r:id="rId23"/>
    <p:sldId id="2697" r:id="rId24"/>
    <p:sldId id="2733" r:id="rId25"/>
    <p:sldId id="2510" r:id="rId26"/>
    <p:sldId id="2613" r:id="rId27"/>
    <p:sldId id="2566" r:id="rId28"/>
    <p:sldId id="2783" r:id="rId29"/>
    <p:sldId id="2691" r:id="rId30"/>
    <p:sldId id="2720" r:id="rId31"/>
    <p:sldId id="2721" r:id="rId32"/>
    <p:sldId id="2723" r:id="rId33"/>
    <p:sldId id="2724" r:id="rId34"/>
    <p:sldId id="2777" r:id="rId35"/>
    <p:sldId id="2726" r:id="rId36"/>
    <p:sldId id="2801" r:id="rId37"/>
    <p:sldId id="2802" r:id="rId38"/>
    <p:sldId id="2703" r:id="rId39"/>
    <p:sldId id="2803" r:id="rId40"/>
    <p:sldId id="2660" r:id="rId41"/>
    <p:sldId id="2607" r:id="rId42"/>
    <p:sldId id="2130" r:id="rId43"/>
    <p:sldId id="2665" r:id="rId44"/>
  </p:sldIdLst>
  <p:sldSz cx="12192000" cy="6858000"/>
  <p:notesSz cx="6985000" cy="9283700"/>
  <p:defaultTex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988" userDrawn="1">
          <p15:clr>
            <a:srgbClr val="A4A3A4"/>
          </p15:clr>
        </p15:guide>
        <p15:guide id="2" orient="horz" pos="4186" userDrawn="1">
          <p15:clr>
            <a:srgbClr val="A4A3A4"/>
          </p15:clr>
        </p15:guide>
        <p15:guide id="3" orient="horz" pos="3394" userDrawn="1">
          <p15:clr>
            <a:srgbClr val="A4A3A4"/>
          </p15:clr>
        </p15:guide>
        <p15:guide id="4" orient="horz" pos="777" userDrawn="1">
          <p15:clr>
            <a:srgbClr val="A4A3A4"/>
          </p15:clr>
        </p15:guide>
        <p15:guide id="5" orient="horz" pos="1749" userDrawn="1">
          <p15:clr>
            <a:srgbClr val="A4A3A4"/>
          </p15:clr>
        </p15:guide>
        <p15:guide id="6" orient="horz" pos="457" userDrawn="1">
          <p15:clr>
            <a:srgbClr val="A4A3A4"/>
          </p15:clr>
        </p15:guide>
        <p15:guide id="7" pos="380" userDrawn="1">
          <p15:clr>
            <a:srgbClr val="A4A3A4"/>
          </p15:clr>
        </p15:guide>
        <p15:guide id="8" pos="734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424"/>
    <a:srgbClr val="F79646"/>
    <a:srgbClr val="FFFF99"/>
    <a:srgbClr val="C9FFC9"/>
    <a:srgbClr val="004C97"/>
    <a:srgbClr val="4F81BD"/>
    <a:srgbClr val="C0504D"/>
    <a:srgbClr val="00B5E2"/>
    <a:srgbClr val="63666A"/>
    <a:srgbClr val="5A5A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47" autoAdjust="0"/>
    <p:restoredTop sz="98464" autoAdjust="0"/>
  </p:normalViewPr>
  <p:slideViewPr>
    <p:cSldViewPr snapToGrid="0" snapToObjects="1">
      <p:cViewPr varScale="1">
        <p:scale>
          <a:sx n="68" d="100"/>
          <a:sy n="68" d="100"/>
        </p:scale>
        <p:origin x="688" y="34"/>
      </p:cViewPr>
      <p:guideLst>
        <p:guide orient="horz" pos="988"/>
        <p:guide orient="horz" pos="4186"/>
        <p:guide orient="horz" pos="3394"/>
        <p:guide orient="horz" pos="777"/>
        <p:guide orient="horz" pos="1749"/>
        <p:guide orient="horz" pos="457"/>
        <p:guide pos="380"/>
        <p:guide pos="7349"/>
      </p:guideLst>
    </p:cSldViewPr>
  </p:slideViewPr>
  <p:notesTextViewPr>
    <p:cViewPr>
      <p:scale>
        <a:sx n="100" d="100"/>
        <a:sy n="100" d="100"/>
      </p:scale>
      <p:origin x="0" y="0"/>
    </p:cViewPr>
  </p:notesTextViewPr>
  <p:sorterViewPr>
    <p:cViewPr>
      <p:scale>
        <a:sx n="100" d="100"/>
        <a:sy n="100" d="100"/>
      </p:scale>
      <p:origin x="0" y="-536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data\lecompte\DUNE\Near%20Detector\WBS\2021\Full%20Cost%20and%20Schedule%20v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data\lecompte\DUNE\Near%20Detector\WBS\2021\Full%20Cost%20and%20Schedule%20v7.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EB8-4B29-A936-FC81F4A9675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EB8-4B29-A936-FC81F4A9675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EB8-4B29-A936-FC81F4A9675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EB8-4B29-A936-FC81F4A9675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EB8-4B29-A936-FC81F4A9675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EB8-4B29-A936-FC81F4A96750}"/>
              </c:ext>
            </c:extLst>
          </c:dPt>
          <c:cat>
            <c:strRef>
              <c:f>Sheet1!$U$4:$U$9</c:f>
              <c:strCache>
                <c:ptCount val="6"/>
                <c:pt idx="0">
                  <c:v>Management</c:v>
                </c:pt>
                <c:pt idx="1">
                  <c:v>Support Structure</c:v>
                </c:pt>
                <c:pt idx="2">
                  <c:v>Steel Plates</c:v>
                </c:pt>
                <c:pt idx="3">
                  <c:v>Magnet Coil &amp; Power</c:v>
                </c:pt>
                <c:pt idx="4">
                  <c:v>Detectors</c:v>
                </c:pt>
                <c:pt idx="5">
                  <c:v>Installation</c:v>
                </c:pt>
              </c:strCache>
            </c:strRef>
          </c:cat>
          <c:val>
            <c:numRef>
              <c:f>Sheet1!$V$4:$V$9</c:f>
              <c:numCache>
                <c:formatCode>"$"#,##0_);[Red]\("$"#,##0\)</c:formatCode>
                <c:ptCount val="6"/>
                <c:pt idx="0">
                  <c:v>3002025</c:v>
                </c:pt>
                <c:pt idx="1">
                  <c:v>607252.06000000006</c:v>
                </c:pt>
                <c:pt idx="2" formatCode="&quot;$&quot;#,##0">
                  <c:v>1649838.4</c:v>
                </c:pt>
                <c:pt idx="3">
                  <c:v>1256274.48</c:v>
                </c:pt>
                <c:pt idx="4" formatCode="&quot;$&quot;#,##0">
                  <c:v>5271517.0999999996</c:v>
                </c:pt>
                <c:pt idx="5" formatCode="&quot;$&quot;#,##0">
                  <c:v>1002418.08</c:v>
                </c:pt>
              </c:numCache>
            </c:numRef>
          </c:val>
          <c:extLst>
            <c:ext xmlns:c16="http://schemas.microsoft.com/office/drawing/2014/chart" uri="{C3380CC4-5D6E-409C-BE32-E72D297353CC}">
              <c16:uniqueId val="{0000000C-4EB8-4B29-A936-FC81F4A9675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9BC-47E9-AE01-0345EEAF653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9BC-47E9-AE01-0345EEAF653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9BC-47E9-AE01-0345EEAF653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9BC-47E9-AE01-0345EEAF653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9BC-47E9-AE01-0345EEAF653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9BC-47E9-AE01-0345EEAF6531}"/>
              </c:ext>
            </c:extLst>
          </c:dPt>
          <c:cat>
            <c:strRef>
              <c:f>Sheet1!$E$115:$E$120</c:f>
              <c:strCache>
                <c:ptCount val="6"/>
                <c:pt idx="0">
                  <c:v>Scintillator</c:v>
                </c:pt>
                <c:pt idx="1">
                  <c:v>WLS Fiber</c:v>
                </c:pt>
                <c:pt idx="2">
                  <c:v>SiPM</c:v>
                </c:pt>
                <c:pt idx="3">
                  <c:v>Assembly/Other Mech</c:v>
                </c:pt>
                <c:pt idx="4">
                  <c:v>On Detctor Electronics</c:v>
                </c:pt>
                <c:pt idx="5">
                  <c:v>Off Detector Electronics</c:v>
                </c:pt>
              </c:strCache>
            </c:strRef>
          </c:cat>
          <c:val>
            <c:numRef>
              <c:f>Sheet1!$F$115:$F$120</c:f>
              <c:numCache>
                <c:formatCode>"$"#,##0.00_);[Red]\("$"#,##0.00\)</c:formatCode>
                <c:ptCount val="6"/>
                <c:pt idx="0">
                  <c:v>923488.72</c:v>
                </c:pt>
                <c:pt idx="1">
                  <c:v>357840.08</c:v>
                </c:pt>
                <c:pt idx="2">
                  <c:v>114259.2</c:v>
                </c:pt>
                <c:pt idx="3">
                  <c:v>2241065.02</c:v>
                </c:pt>
                <c:pt idx="4" formatCode="&quot;$&quot;#,##0">
                  <c:v>2438429.5</c:v>
                </c:pt>
                <c:pt idx="5" formatCode="&quot;$&quot;#,##0">
                  <c:v>272536</c:v>
                </c:pt>
              </c:numCache>
            </c:numRef>
          </c:val>
          <c:extLst>
            <c:ext xmlns:c16="http://schemas.microsoft.com/office/drawing/2014/chart" uri="{C3380CC4-5D6E-409C-BE32-E72D297353CC}">
              <c16:uniqueId val="{0000000C-19BC-47E9-AE01-0345EEAF653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fontAlgn="auto">
              <a:spcBef>
                <a:spcPts val="0"/>
              </a:spcBef>
              <a:spcAft>
                <a:spcPts val="0"/>
              </a:spcAft>
              <a:defRPr sz="1200" smtClean="0">
                <a:latin typeface="+mn-lt"/>
                <a:ea typeface="+mn-ea"/>
                <a:cs typeface="+mn-cs"/>
              </a:defRPr>
            </a:lvl1pPr>
          </a:lstStyle>
          <a:p>
            <a:pPr>
              <a:defRPr/>
            </a:pPr>
            <a:fld id="{FB589245-636E-234E-BFAD-9607949806CA}" type="datetimeFigureOut">
              <a:rPr lang="en-US"/>
              <a:pPr>
                <a:defRPr/>
              </a:pPr>
              <a:t>4/4/2023</a:t>
            </a:fld>
            <a:endParaRPr lang="en-US" dirty="0"/>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fontAlgn="auto">
              <a:spcBef>
                <a:spcPts val="0"/>
              </a:spcBef>
              <a:spcAft>
                <a:spcPts val="0"/>
              </a:spcAft>
              <a:defRPr sz="1200" smtClean="0">
                <a:latin typeface="+mn-lt"/>
                <a:ea typeface="+mn-ea"/>
                <a:cs typeface="+mn-cs"/>
              </a:defRPr>
            </a:lvl1pPr>
          </a:lstStyle>
          <a:p>
            <a:pPr>
              <a:defRPr/>
            </a:pPr>
            <a:fld id="{62F3B233-32CA-1B4D-AFEE-D703F5CA5C37}" type="slidenum">
              <a:rPr lang="en-US"/>
              <a:pPr>
                <a:defRPr/>
              </a:pPr>
              <a:t>‹#›</a:t>
            </a:fld>
            <a:endParaRPr lang="en-US" dirty="0"/>
          </a:p>
        </p:txBody>
      </p:sp>
    </p:spTree>
    <p:extLst>
      <p:ext uri="{BB962C8B-B14F-4D97-AF65-F5344CB8AC3E}">
        <p14:creationId xmlns:p14="http://schemas.microsoft.com/office/powerpoint/2010/main" val="3260286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fontAlgn="auto">
              <a:spcBef>
                <a:spcPts val="0"/>
              </a:spcBef>
              <a:spcAft>
                <a:spcPts val="0"/>
              </a:spcAft>
              <a:defRPr sz="1200" smtClean="0">
                <a:latin typeface="+mn-lt"/>
                <a:ea typeface="+mn-ea"/>
                <a:cs typeface="+mn-cs"/>
              </a:defRPr>
            </a:lvl1pPr>
          </a:lstStyle>
          <a:p>
            <a:pPr>
              <a:defRPr/>
            </a:pPr>
            <a:fld id="{129BCED8-DCF3-A94B-99F8-D2FB79A8911E}" type="datetimeFigureOut">
              <a:rPr lang="en-US"/>
              <a:pPr>
                <a:defRPr/>
              </a:pPr>
              <a:t>4/4/2023</a:t>
            </a:fld>
            <a:endParaRPr lang="en-US" dirty="0"/>
          </a:p>
        </p:txBody>
      </p:sp>
      <p:sp>
        <p:nvSpPr>
          <p:cNvPr id="4" name="Slide Image Placeholder 3"/>
          <p:cNvSpPr>
            <a:spLocks noGrp="1" noRot="1" noChangeAspect="1"/>
          </p:cNvSpPr>
          <p:nvPr>
            <p:ph type="sldImg" idx="2"/>
          </p:nvPr>
        </p:nvSpPr>
        <p:spPr>
          <a:xfrm>
            <a:off x="398463" y="696913"/>
            <a:ext cx="6188075" cy="3481387"/>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fontAlgn="auto">
              <a:spcBef>
                <a:spcPts val="0"/>
              </a:spcBef>
              <a:spcAft>
                <a:spcPts val="0"/>
              </a:spcAft>
              <a:defRPr sz="1200" smtClean="0">
                <a:latin typeface="+mn-lt"/>
                <a:ea typeface="+mn-ea"/>
                <a:cs typeface="+mn-cs"/>
              </a:defRPr>
            </a:lvl1pPr>
          </a:lstStyle>
          <a:p>
            <a:pPr>
              <a:defRPr/>
            </a:pPr>
            <a:fld id="{EEA82294-BF3E-954A-9E49-35D72A5F0004}" type="slidenum">
              <a:rPr lang="en-US"/>
              <a:pPr>
                <a:defRPr/>
              </a:pPr>
              <a:t>‹#›</a:t>
            </a:fld>
            <a:endParaRPr lang="en-US" dirty="0"/>
          </a:p>
        </p:txBody>
      </p:sp>
    </p:spTree>
    <p:extLst>
      <p:ext uri="{BB962C8B-B14F-4D97-AF65-F5344CB8AC3E}">
        <p14:creationId xmlns:p14="http://schemas.microsoft.com/office/powerpoint/2010/main" val="300774185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Geneva" charset="0"/>
        <a:cs typeface="Geneva" charset="0"/>
      </a:defRPr>
    </a:lvl1pPr>
    <a:lvl2pPr marL="457200" algn="l" defTabSz="457200" rtl="0" fontAlgn="base">
      <a:spcBef>
        <a:spcPct val="30000"/>
      </a:spcBef>
      <a:spcAft>
        <a:spcPct val="0"/>
      </a:spcAft>
      <a:defRPr sz="1200" kern="1200">
        <a:solidFill>
          <a:schemeClr val="tx1"/>
        </a:solidFill>
        <a:latin typeface="+mn-lt"/>
        <a:ea typeface="Geneva" charset="0"/>
        <a:cs typeface="+mn-cs"/>
      </a:defRPr>
    </a:lvl2pPr>
    <a:lvl3pPr marL="914400" algn="l" defTabSz="457200" rtl="0" fontAlgn="base">
      <a:spcBef>
        <a:spcPct val="30000"/>
      </a:spcBef>
      <a:spcAft>
        <a:spcPct val="0"/>
      </a:spcAft>
      <a:defRPr sz="1200" kern="1200">
        <a:solidFill>
          <a:schemeClr val="tx1"/>
        </a:solidFill>
        <a:latin typeface="+mn-lt"/>
        <a:ea typeface="Geneva" charset="0"/>
        <a:cs typeface="+mn-cs"/>
      </a:defRPr>
    </a:lvl3pPr>
    <a:lvl4pPr marL="1371600" algn="l" defTabSz="457200" rtl="0" fontAlgn="base">
      <a:spcBef>
        <a:spcPct val="30000"/>
      </a:spcBef>
      <a:spcAft>
        <a:spcPct val="0"/>
      </a:spcAft>
      <a:defRPr sz="1200" kern="1200">
        <a:solidFill>
          <a:schemeClr val="tx1"/>
        </a:solidFill>
        <a:latin typeface="+mn-lt"/>
        <a:ea typeface="Geneva" charset="0"/>
        <a:cs typeface="+mn-cs"/>
      </a:defRPr>
    </a:lvl4pPr>
    <a:lvl5pPr marL="1828800" algn="l" defTabSz="457200" rtl="0" fontAlgn="base">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0379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6813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307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5453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5619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3324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15</a:t>
            </a:fld>
            <a:endParaRPr lang="en-US" dirty="0"/>
          </a:p>
        </p:txBody>
      </p:sp>
    </p:spTree>
    <p:extLst>
      <p:ext uri="{BB962C8B-B14F-4D97-AF65-F5344CB8AC3E}">
        <p14:creationId xmlns:p14="http://schemas.microsoft.com/office/powerpoint/2010/main" val="3949113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591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4478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9488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19</a:t>
            </a:fld>
            <a:endParaRPr lang="en-US" dirty="0"/>
          </a:p>
        </p:txBody>
      </p:sp>
    </p:spTree>
    <p:extLst>
      <p:ext uri="{BB962C8B-B14F-4D97-AF65-F5344CB8AC3E}">
        <p14:creationId xmlns:p14="http://schemas.microsoft.com/office/powerpoint/2010/main" val="307100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7204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20</a:t>
            </a:fld>
            <a:endParaRPr lang="en-US" dirty="0"/>
          </a:p>
        </p:txBody>
      </p:sp>
    </p:spTree>
    <p:extLst>
      <p:ext uri="{BB962C8B-B14F-4D97-AF65-F5344CB8AC3E}">
        <p14:creationId xmlns:p14="http://schemas.microsoft.com/office/powerpoint/2010/main" val="1015680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21</a:t>
            </a:fld>
            <a:endParaRPr lang="en-US" dirty="0"/>
          </a:p>
        </p:txBody>
      </p:sp>
    </p:spTree>
    <p:extLst>
      <p:ext uri="{BB962C8B-B14F-4D97-AF65-F5344CB8AC3E}">
        <p14:creationId xmlns:p14="http://schemas.microsoft.com/office/powerpoint/2010/main" val="327179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4872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5817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6273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8781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0454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8769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81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0010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724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5398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8438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32</a:t>
            </a:fld>
            <a:endParaRPr lang="en-US" dirty="0"/>
          </a:p>
        </p:txBody>
      </p:sp>
    </p:spTree>
    <p:extLst>
      <p:ext uri="{BB962C8B-B14F-4D97-AF65-F5344CB8AC3E}">
        <p14:creationId xmlns:p14="http://schemas.microsoft.com/office/powerpoint/2010/main" val="1130514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75000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38500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35</a:t>
            </a:fld>
            <a:endParaRPr lang="en-US" dirty="0"/>
          </a:p>
        </p:txBody>
      </p:sp>
    </p:spTree>
    <p:extLst>
      <p:ext uri="{BB962C8B-B14F-4D97-AF65-F5344CB8AC3E}">
        <p14:creationId xmlns:p14="http://schemas.microsoft.com/office/powerpoint/2010/main" val="1660385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5288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05576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38</a:t>
            </a:fld>
            <a:endParaRPr lang="en-US" dirty="0"/>
          </a:p>
        </p:txBody>
      </p:sp>
    </p:spTree>
    <p:extLst>
      <p:ext uri="{BB962C8B-B14F-4D97-AF65-F5344CB8AC3E}">
        <p14:creationId xmlns:p14="http://schemas.microsoft.com/office/powerpoint/2010/main" val="6401953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4841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4</a:t>
            </a:fld>
            <a:endParaRPr lang="en-US" dirty="0"/>
          </a:p>
        </p:txBody>
      </p:sp>
    </p:spTree>
    <p:extLst>
      <p:ext uri="{BB962C8B-B14F-4D97-AF65-F5344CB8AC3E}">
        <p14:creationId xmlns:p14="http://schemas.microsoft.com/office/powerpoint/2010/main" val="2585438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txBox="1">
            <a:spLocks noGrp="1"/>
          </p:cNvSpPr>
          <p:nvPr>
            <p:ph type="body" idx="1"/>
          </p:nvPr>
        </p:nvSpPr>
        <p:spPr>
          <a:xfrm>
            <a:off x="701040" y="4415791"/>
            <a:ext cx="5608320" cy="4183380"/>
          </a:xfrm>
          <a:prstGeom prst="rect">
            <a:avLst/>
          </a:prstGeom>
        </p:spPr>
        <p:txBody>
          <a:bodyPr spcFirstLastPara="1" wrap="square" lIns="93150" tIns="46575" rIns="93150" bIns="46575" anchor="t" anchorCtr="0">
            <a:noAutofit/>
          </a:bodyPr>
          <a:lstStyle/>
          <a:p>
            <a:pPr marL="0" lvl="0" indent="0" algn="l" rtl="0">
              <a:spcBef>
                <a:spcPts val="360"/>
              </a:spcBef>
              <a:spcAft>
                <a:spcPts val="0"/>
              </a:spcAft>
              <a:buNone/>
            </a:pPr>
            <a:endParaRPr dirty="0"/>
          </a:p>
        </p:txBody>
      </p:sp>
      <p:sp>
        <p:nvSpPr>
          <p:cNvPr id="228" name="Google Shape;228;p11: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34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7794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8</a:t>
            </a:fld>
            <a:endParaRPr lang="en-US" dirty="0"/>
          </a:p>
        </p:txBody>
      </p:sp>
    </p:spTree>
    <p:extLst>
      <p:ext uri="{BB962C8B-B14F-4D97-AF65-F5344CB8AC3E}">
        <p14:creationId xmlns:p14="http://schemas.microsoft.com/office/powerpoint/2010/main" val="1552398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A82294-BF3E-954A-9E49-35D72A5F0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2662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400" dirty="0"/>
          </a:p>
        </p:txBody>
      </p:sp>
      <p:sp>
        <p:nvSpPr>
          <p:cNvPr id="2" name="Title 1"/>
          <p:cNvSpPr>
            <a:spLocks noGrp="1"/>
          </p:cNvSpPr>
          <p:nvPr>
            <p:ph type="title"/>
          </p:nvPr>
        </p:nvSpPr>
        <p:spPr>
          <a:xfrm>
            <a:off x="609600" y="432610"/>
            <a:ext cx="11057467"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5" name="Footer Placeholder 4"/>
          <p:cNvSpPr>
            <a:spLocks noGrp="1"/>
          </p:cNvSpPr>
          <p:nvPr>
            <p:ph type="ftr" sz="quarter" idx="11"/>
          </p:nvPr>
        </p:nvSpPr>
        <p:spPr>
          <a:xfrm>
            <a:off x="2599363" y="6488431"/>
            <a:ext cx="6965878" cy="187325"/>
          </a:xfrm>
        </p:spPr>
        <p:txBody>
          <a:bodyPr/>
          <a:lstStyle/>
          <a:p>
            <a:pPr>
              <a:defRPr/>
            </a:pPr>
            <a:r>
              <a:rPr lang="en-US" dirty="0"/>
              <a:t>T. LeCompte | Magnetic Fields</a:t>
            </a:r>
          </a:p>
        </p:txBody>
      </p:sp>
      <p:sp>
        <p:nvSpPr>
          <p:cNvPr id="6" name="Slide Number Placeholder 5"/>
          <p:cNvSpPr>
            <a:spLocks noGrp="1"/>
          </p:cNvSpPr>
          <p:nvPr>
            <p:ph type="sldNum" sz="quarter" idx="12"/>
          </p:nvPr>
        </p:nvSpPr>
        <p:spPr>
          <a:xfrm>
            <a:off x="492352" y="6488431"/>
            <a:ext cx="700617" cy="187325"/>
          </a:xfrm>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609600" y="1238250"/>
            <a:ext cx="11057467"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B8FB8245-C0E1-4471-BB93-7EA3F3DC9623}"/>
              </a:ext>
            </a:extLst>
          </p:cNvPr>
          <p:cNvSpPr>
            <a:spLocks noGrp="1"/>
          </p:cNvSpPr>
          <p:nvPr>
            <p:ph type="dt" sz="half" idx="2"/>
          </p:nvPr>
        </p:nvSpPr>
        <p:spPr>
          <a:xfrm>
            <a:off x="1305984" y="6488431"/>
            <a:ext cx="1098169"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dirty="0"/>
              <a:t>08.04.20</a:t>
            </a:r>
          </a:p>
        </p:txBody>
      </p:sp>
    </p:spTree>
    <p:extLst>
      <p:ext uri="{BB962C8B-B14F-4D97-AF65-F5344CB8AC3E}">
        <p14:creationId xmlns:p14="http://schemas.microsoft.com/office/powerpoint/2010/main" val="287968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609600" y="432610"/>
            <a:ext cx="11057467" cy="548785"/>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6" name="Footer Placeholder 4"/>
          <p:cNvSpPr>
            <a:spLocks noGrp="1"/>
          </p:cNvSpPr>
          <p:nvPr>
            <p:ph type="ftr" sz="quarter" idx="14"/>
          </p:nvPr>
        </p:nvSpPr>
        <p:spPr/>
        <p:txBody>
          <a:bodyPr/>
          <a:lstStyle>
            <a:lvl1pPr>
              <a:defRPr/>
            </a:lvl1pPr>
          </a:lstStyle>
          <a:p>
            <a:pPr>
              <a:defRPr/>
            </a:pPr>
            <a:r>
              <a:rPr lang="en-US" dirty="0"/>
              <a:t>T. LeCompte | Magnetic Fields</a:t>
            </a:r>
          </a:p>
        </p:txBody>
      </p:sp>
      <p:sp>
        <p:nvSpPr>
          <p:cNvPr id="7" name="Slide Number Placeholder 5"/>
          <p:cNvSpPr>
            <a:spLocks noGrp="1"/>
          </p:cNvSpPr>
          <p:nvPr>
            <p:ph type="sldNum" sz="quarter" idx="15"/>
          </p:nvPr>
        </p:nvSpPr>
        <p:spPr>
          <a:xfrm>
            <a:off x="399885" y="6488431"/>
            <a:ext cx="700617" cy="187325"/>
          </a:xfrm>
        </p:spPr>
        <p:txBody>
          <a:bodyPr/>
          <a:lstStyle>
            <a:lvl1pPr>
              <a:defRPr/>
            </a:lvl1pPr>
          </a:lstStyle>
          <a:p>
            <a:pPr>
              <a:defRPr/>
            </a:pPr>
            <a:fld id="{98AA3EDC-84CE-5D44-955B-22A59AD27526}" type="slidenum">
              <a:rPr lang="en-US"/>
              <a:pPr>
                <a:defRPr/>
              </a:pPr>
              <a:t>‹#›</a:t>
            </a:fld>
            <a:endParaRPr lang="en-US" dirty="0"/>
          </a:p>
        </p:txBody>
      </p:sp>
      <p:sp>
        <p:nvSpPr>
          <p:cNvPr id="8" name="Content Placeholder 2"/>
          <p:cNvSpPr>
            <a:spLocks noGrp="1"/>
          </p:cNvSpPr>
          <p:nvPr>
            <p:ph idx="16"/>
          </p:nvPr>
        </p:nvSpPr>
        <p:spPr>
          <a:xfrm>
            <a:off x="609600"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6335272"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0DAAE906-8AAE-4B53-A6A5-981574B10F1C}"/>
              </a:ext>
            </a:extLst>
          </p:cNvPr>
          <p:cNvSpPr>
            <a:spLocks noGrp="1"/>
          </p:cNvSpPr>
          <p:nvPr>
            <p:ph type="dt" sz="half" idx="2"/>
          </p:nvPr>
        </p:nvSpPr>
        <p:spPr>
          <a:xfrm>
            <a:off x="1305984" y="6488431"/>
            <a:ext cx="1355023"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dirty="0"/>
              <a:t>08.04.20</a:t>
            </a:r>
          </a:p>
        </p:txBody>
      </p:sp>
    </p:spTree>
    <p:extLst>
      <p:ext uri="{BB962C8B-B14F-4D97-AF65-F5344CB8AC3E}">
        <p14:creationId xmlns:p14="http://schemas.microsoft.com/office/powerpoint/2010/main" val="1482063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6" y="5347369"/>
            <a:ext cx="533814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itle 1"/>
          <p:cNvSpPr>
            <a:spLocks noGrp="1"/>
          </p:cNvSpPr>
          <p:nvPr>
            <p:ph type="title"/>
          </p:nvPr>
        </p:nvSpPr>
        <p:spPr>
          <a:xfrm>
            <a:off x="594745" y="432611"/>
            <a:ext cx="11072356" cy="579507"/>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14" name="Text Placeholder 2"/>
          <p:cNvSpPr>
            <a:spLocks noGrp="1"/>
          </p:cNvSpPr>
          <p:nvPr>
            <p:ph type="body" idx="13"/>
          </p:nvPr>
        </p:nvSpPr>
        <p:spPr>
          <a:xfrm>
            <a:off x="6244260" y="5347369"/>
            <a:ext cx="542284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Footer Placeholder 4"/>
          <p:cNvSpPr>
            <a:spLocks noGrp="1"/>
          </p:cNvSpPr>
          <p:nvPr>
            <p:ph type="ftr" sz="quarter" idx="17"/>
          </p:nvPr>
        </p:nvSpPr>
        <p:spPr/>
        <p:txBody>
          <a:bodyPr/>
          <a:lstStyle>
            <a:lvl1pPr>
              <a:defRPr/>
            </a:lvl1pPr>
          </a:lstStyle>
          <a:p>
            <a:pPr>
              <a:defRPr/>
            </a:pPr>
            <a:r>
              <a:rPr lang="en-US" dirty="0"/>
              <a:t>T. LeCompte | Magnetic Fields</a:t>
            </a:r>
          </a:p>
        </p:txBody>
      </p:sp>
      <p:sp>
        <p:nvSpPr>
          <p:cNvPr id="9" name="Slide Number Placeholder 5"/>
          <p:cNvSpPr>
            <a:spLocks noGrp="1"/>
          </p:cNvSpPr>
          <p:nvPr>
            <p:ph type="sldNum" sz="quarter" idx="18"/>
          </p:nvPr>
        </p:nvSpPr>
        <p:spPr/>
        <p:txBody>
          <a:bodyPr/>
          <a:lstStyle>
            <a:lvl1pPr>
              <a:defRPr/>
            </a:lvl1pPr>
          </a:lstStyle>
          <a:p>
            <a:pPr>
              <a:defRPr/>
            </a:pPr>
            <a:fld id="{68139268-D729-4C4B-81BB-35603E7F3BD0}" type="slidenum">
              <a:rPr lang="en-US"/>
              <a:pPr>
                <a:defRPr/>
              </a:pPr>
              <a:t>‹#›</a:t>
            </a:fld>
            <a:endParaRPr lang="en-US" dirty="0"/>
          </a:p>
        </p:txBody>
      </p:sp>
      <p:sp>
        <p:nvSpPr>
          <p:cNvPr id="10" name="Content Placeholder 2"/>
          <p:cNvSpPr>
            <a:spLocks noGrp="1"/>
          </p:cNvSpPr>
          <p:nvPr>
            <p:ph idx="19"/>
          </p:nvPr>
        </p:nvSpPr>
        <p:spPr>
          <a:xfrm>
            <a:off x="609600" y="1238250"/>
            <a:ext cx="5331795" cy="3892550"/>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20"/>
          </p:nvPr>
        </p:nvSpPr>
        <p:spPr>
          <a:xfrm>
            <a:off x="6335272" y="1238250"/>
            <a:ext cx="5331795" cy="3892550"/>
          </a:xfrm>
          <a:prstGeom prst="rect">
            <a:avLst/>
          </a:prstGeom>
        </p:spPr>
        <p:txBody>
          <a:bodyPr lIns="0" rIns="0"/>
          <a:lstStyle>
            <a:lvl1pPr marL="256032" indent="-265176">
              <a:lnSpc>
                <a:spcPct val="100000"/>
              </a:lnSpc>
              <a:spcBef>
                <a:spcPts val="0"/>
              </a:spcBef>
              <a:spcAft>
                <a:spcPts val="0"/>
              </a:spcAft>
              <a:buFont typeface="Arial"/>
              <a:buChar char="•"/>
              <a:defRPr lang="en-US" sz="2200" b="0" i="0" kern="1200" dirty="0" smtClean="0">
                <a:solidFill>
                  <a:srgbClr val="63666A"/>
                </a:solidFill>
                <a:latin typeface="Helvetica"/>
                <a:ea typeface="Geneva" charset="0"/>
                <a:cs typeface="Geneva" charset="0"/>
              </a:defRPr>
            </a:lvl1pPr>
            <a:lvl2pPr marL="320040" indent="256032" algn="l" defTabSz="457200" rtl="0" fontAlgn="base">
              <a:lnSpc>
                <a:spcPct val="100000"/>
              </a:lnSpc>
              <a:spcBef>
                <a:spcPts val="300"/>
              </a:spcBef>
              <a:spcAft>
                <a:spcPts val="300"/>
              </a:spcAft>
              <a:buSzPct val="90000"/>
              <a:buFont typeface="Lucida Grande"/>
              <a:buChar char="-"/>
              <a:defRPr lang="en-US" sz="2000" b="0" i="0" kern="1200" dirty="0" smtClean="0">
                <a:solidFill>
                  <a:srgbClr val="63666A"/>
                </a:solidFill>
                <a:latin typeface="Helvetica"/>
                <a:ea typeface="Geneva" charset="0"/>
                <a:cs typeface="+mn-cs"/>
              </a:defRPr>
            </a:lvl2pPr>
            <a:lvl3pPr marL="640080" indent="228600" algn="l" defTabSz="457200" rtl="0" fontAlgn="base">
              <a:lnSpc>
                <a:spcPct val="100000"/>
              </a:lnSpc>
              <a:spcBef>
                <a:spcPts val="300"/>
              </a:spcBef>
              <a:spcAft>
                <a:spcPts val="300"/>
              </a:spcAft>
              <a:buSzPct val="88000"/>
              <a:buFont typeface="Arial"/>
              <a:buChar char="•"/>
              <a:defRPr lang="en-US" sz="2000" b="0" i="0" kern="1200" dirty="0" smtClean="0">
                <a:solidFill>
                  <a:srgbClr val="63666A"/>
                </a:solidFill>
                <a:latin typeface="Helvetica"/>
                <a:ea typeface="Geneva" charset="0"/>
                <a:cs typeface="+mn-cs"/>
              </a:defRPr>
            </a:lvl3pPr>
            <a:lvl4pPr marL="914400" indent="228600" algn="l" defTabSz="457200" rtl="0" fontAlgn="base">
              <a:lnSpc>
                <a:spcPct val="100000"/>
              </a:lnSpc>
              <a:spcBef>
                <a:spcPts val="300"/>
              </a:spcBef>
              <a:spcAft>
                <a:spcPts val="300"/>
              </a:spcAft>
              <a:buSzPct val="90000"/>
              <a:buFont typeface="Lucida Grande"/>
              <a:buChar char="-"/>
              <a:defRPr lang="en-US" sz="2000" b="0" i="0" kern="1200" dirty="0" smtClean="0">
                <a:solidFill>
                  <a:srgbClr val="63666A"/>
                </a:solidFill>
                <a:latin typeface="Helvetica"/>
                <a:ea typeface="Geneva" charset="0"/>
                <a:cs typeface="+mn-cs"/>
              </a:defRPr>
            </a:lvl4pPr>
            <a:lvl5pPr marL="1143000" indent="192024" algn="l" defTabSz="457200" rtl="0" fontAlgn="base">
              <a:lnSpc>
                <a:spcPct val="100000"/>
              </a:lnSpc>
              <a:spcBef>
                <a:spcPts val="300"/>
              </a:spcBef>
              <a:spcAft>
                <a:spcPts val="300"/>
              </a:spcAft>
              <a:buSzPct val="88000"/>
              <a:buFont typeface="Arial"/>
              <a:buChar char="•"/>
              <a:defRPr lang="en-US" sz="2000" b="0" i="0" kern="1200" dirty="0">
                <a:solidFill>
                  <a:srgbClr val="63666A"/>
                </a:solidFill>
                <a:latin typeface="Helvetica"/>
                <a:ea typeface="Geneva" charset="0"/>
                <a:cs typeface="+mn-cs"/>
              </a:defRPr>
            </a:lvl5pPr>
          </a:lstStyle>
          <a:p>
            <a:pPr marL="256032" lvl="0" indent="-265176" algn="l" defTabSz="457200" rtl="0" fontAlgn="base">
              <a:lnSpc>
                <a:spcPct val="100000"/>
              </a:lnSpc>
              <a:spcBef>
                <a:spcPts val="600"/>
              </a:spcBef>
              <a:spcAft>
                <a:spcPts val="600"/>
              </a:spcAft>
              <a:buFont typeface="Arial"/>
              <a:buChar cha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E57BC82D-A827-42AE-A090-8B827C4B3988}"/>
              </a:ext>
            </a:extLst>
          </p:cNvPr>
          <p:cNvSpPr>
            <a:spLocks noGrp="1"/>
          </p:cNvSpPr>
          <p:nvPr>
            <p:ph type="dt" sz="half" idx="2"/>
          </p:nvPr>
        </p:nvSpPr>
        <p:spPr>
          <a:xfrm>
            <a:off x="1305984" y="6488431"/>
            <a:ext cx="1515533"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dirty="0"/>
              <a:t>08.04.20</a:t>
            </a:r>
          </a:p>
        </p:txBody>
      </p:sp>
    </p:spTree>
    <p:extLst>
      <p:ext uri="{BB962C8B-B14F-4D97-AF65-F5344CB8AC3E}">
        <p14:creationId xmlns:p14="http://schemas.microsoft.com/office/powerpoint/2010/main" val="1319620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9" name="Title 1"/>
          <p:cNvSpPr>
            <a:spLocks noGrp="1"/>
          </p:cNvSpPr>
          <p:nvPr>
            <p:ph type="title"/>
          </p:nvPr>
        </p:nvSpPr>
        <p:spPr>
          <a:xfrm>
            <a:off x="609600" y="432610"/>
            <a:ext cx="11057467" cy="646957"/>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13" name="Picture Placeholder 12"/>
          <p:cNvSpPr>
            <a:spLocks noGrp="1"/>
          </p:cNvSpPr>
          <p:nvPr>
            <p:ph type="pic" sz="quarter" idx="10"/>
          </p:nvPr>
        </p:nvSpPr>
        <p:spPr>
          <a:xfrm>
            <a:off x="609600" y="1238251"/>
            <a:ext cx="11057467" cy="4846639"/>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5" name="Footer Placeholder 4"/>
          <p:cNvSpPr>
            <a:spLocks noGrp="1"/>
          </p:cNvSpPr>
          <p:nvPr>
            <p:ph type="ftr" sz="quarter" idx="12"/>
          </p:nvPr>
        </p:nvSpPr>
        <p:spPr>
          <a:xfrm>
            <a:off x="2821519" y="6488431"/>
            <a:ext cx="7103318" cy="187325"/>
          </a:xfrm>
        </p:spPr>
        <p:txBody>
          <a:bodyPr/>
          <a:lstStyle>
            <a:lvl1pPr>
              <a:defRPr/>
            </a:lvl1pPr>
          </a:lstStyle>
          <a:p>
            <a:pPr>
              <a:defRPr/>
            </a:pPr>
            <a:r>
              <a:rPr lang="en-US" dirty="0"/>
              <a:t>T. LeCompte | Magnetic Fields</a:t>
            </a:r>
          </a:p>
        </p:txBody>
      </p:sp>
      <p:sp>
        <p:nvSpPr>
          <p:cNvPr id="6" name="Slide Number Placeholder 5"/>
          <p:cNvSpPr>
            <a:spLocks noGrp="1"/>
          </p:cNvSpPr>
          <p:nvPr>
            <p:ph type="sldNum" sz="quarter" idx="13"/>
          </p:nvPr>
        </p:nvSpPr>
        <p:spPr>
          <a:xfrm>
            <a:off x="492352" y="6488431"/>
            <a:ext cx="700617" cy="187325"/>
          </a:xfrm>
        </p:spPr>
        <p:txBody>
          <a:bodyPr/>
          <a:lstStyle>
            <a:lvl1pPr>
              <a:defRPr/>
            </a:lvl1pPr>
          </a:lstStyle>
          <a:p>
            <a:pPr>
              <a:defRPr/>
            </a:pPr>
            <a:fld id="{C663080B-B7DD-F94E-BF93-E5AF96AB2174}" type="slidenum">
              <a:rPr lang="en-US"/>
              <a:pPr>
                <a:defRPr/>
              </a:pPr>
              <a:t>‹#›</a:t>
            </a:fld>
            <a:endParaRPr lang="en-US" dirty="0"/>
          </a:p>
        </p:txBody>
      </p:sp>
      <p:sp>
        <p:nvSpPr>
          <p:cNvPr id="7" name="Date Placeholder 3">
            <a:extLst>
              <a:ext uri="{FF2B5EF4-FFF2-40B4-BE49-F238E27FC236}">
                <a16:creationId xmlns:a16="http://schemas.microsoft.com/office/drawing/2014/main" id="{980F84C3-AAAD-42A4-BF3D-6ACE9E350A58}"/>
              </a:ext>
            </a:extLst>
          </p:cNvPr>
          <p:cNvSpPr>
            <a:spLocks noGrp="1"/>
          </p:cNvSpPr>
          <p:nvPr>
            <p:ph type="dt" sz="half" idx="2"/>
          </p:nvPr>
        </p:nvSpPr>
        <p:spPr>
          <a:xfrm>
            <a:off x="1305985" y="6488431"/>
            <a:ext cx="1324200"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dirty="0"/>
              <a:t>08.04.20</a:t>
            </a:r>
          </a:p>
        </p:txBody>
      </p:sp>
    </p:spTree>
    <p:extLst>
      <p:ext uri="{BB962C8B-B14F-4D97-AF65-F5344CB8AC3E}">
        <p14:creationId xmlns:p14="http://schemas.microsoft.com/office/powerpoint/2010/main" val="2850782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1"/>
            <a:ext cx="12192000" cy="6099175"/>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4" name="Footer Placeholder 4"/>
          <p:cNvSpPr>
            <a:spLocks noGrp="1"/>
          </p:cNvSpPr>
          <p:nvPr>
            <p:ph type="ftr" sz="quarter" idx="12"/>
          </p:nvPr>
        </p:nvSpPr>
        <p:spPr/>
        <p:txBody>
          <a:bodyPr/>
          <a:lstStyle>
            <a:lvl1pPr>
              <a:defRPr/>
            </a:lvl1pPr>
          </a:lstStyle>
          <a:p>
            <a:pPr>
              <a:defRPr/>
            </a:pPr>
            <a:r>
              <a:rPr lang="en-US" dirty="0"/>
              <a:t>T. LeCompte | Magnetic Fields</a:t>
            </a:r>
          </a:p>
        </p:txBody>
      </p:sp>
      <p:sp>
        <p:nvSpPr>
          <p:cNvPr id="5" name="Slide Number Placeholder 5"/>
          <p:cNvSpPr>
            <a:spLocks noGrp="1"/>
          </p:cNvSpPr>
          <p:nvPr>
            <p:ph type="sldNum" sz="quarter" idx="13"/>
          </p:nvPr>
        </p:nvSpPr>
        <p:spPr>
          <a:xfrm>
            <a:off x="461529" y="6488430"/>
            <a:ext cx="700617" cy="187325"/>
          </a:xfrm>
        </p:spPr>
        <p:txBody>
          <a:bodyPr/>
          <a:lstStyle>
            <a:lvl1pPr>
              <a:defRPr/>
            </a:lvl1pPr>
          </a:lstStyle>
          <a:p>
            <a:pPr>
              <a:defRPr/>
            </a:pPr>
            <a:fld id="{72F71154-E60D-9942-9C7E-C9963561CB3F}" type="slidenum">
              <a:rPr lang="en-US"/>
              <a:pPr>
                <a:defRPr/>
              </a:pPr>
              <a:t>‹#›</a:t>
            </a:fld>
            <a:endParaRPr lang="en-US" dirty="0"/>
          </a:p>
        </p:txBody>
      </p:sp>
      <p:sp>
        <p:nvSpPr>
          <p:cNvPr id="6" name="Date Placeholder 3">
            <a:extLst>
              <a:ext uri="{FF2B5EF4-FFF2-40B4-BE49-F238E27FC236}">
                <a16:creationId xmlns:a16="http://schemas.microsoft.com/office/drawing/2014/main" id="{03F8F6C8-BAAF-4D4A-A3A0-448596DDB28C}"/>
              </a:ext>
            </a:extLst>
          </p:cNvPr>
          <p:cNvSpPr>
            <a:spLocks noGrp="1"/>
          </p:cNvSpPr>
          <p:nvPr>
            <p:ph type="dt" sz="half" idx="2"/>
          </p:nvPr>
        </p:nvSpPr>
        <p:spPr>
          <a:xfrm>
            <a:off x="1305984" y="6488431"/>
            <a:ext cx="1515533"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dirty="0"/>
              <a:t>08.04.20</a:t>
            </a:r>
          </a:p>
        </p:txBody>
      </p:sp>
    </p:spTree>
    <p:extLst>
      <p:ext uri="{BB962C8B-B14F-4D97-AF65-F5344CB8AC3E}">
        <p14:creationId xmlns:p14="http://schemas.microsoft.com/office/powerpoint/2010/main" val="3458088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609605" y="5175906"/>
            <a:ext cx="4023360" cy="915332"/>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4955118" y="1238250"/>
            <a:ext cx="6711949" cy="4852988"/>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7" name="Footer Placeholder 4"/>
          <p:cNvSpPr>
            <a:spLocks noGrp="1"/>
          </p:cNvSpPr>
          <p:nvPr>
            <p:ph type="ftr" sz="quarter" idx="17"/>
          </p:nvPr>
        </p:nvSpPr>
        <p:spPr/>
        <p:txBody>
          <a:bodyPr/>
          <a:lstStyle>
            <a:lvl1pPr>
              <a:defRPr sz="1200" baseline="0" dirty="0">
                <a:solidFill>
                  <a:srgbClr val="004C97"/>
                </a:solidFill>
                <a:latin typeface="Helvetica"/>
              </a:defRPr>
            </a:lvl1pPr>
          </a:lstStyle>
          <a:p>
            <a:pPr>
              <a:defRPr/>
            </a:pPr>
            <a:r>
              <a:rPr lang="en-US" dirty="0"/>
              <a:t>T. LeCompte | Magnetic Fields</a:t>
            </a:r>
          </a:p>
        </p:txBody>
      </p:sp>
      <p:sp>
        <p:nvSpPr>
          <p:cNvPr id="8" name="Slide Number Placeholder 5"/>
          <p:cNvSpPr>
            <a:spLocks noGrp="1"/>
          </p:cNvSpPr>
          <p:nvPr>
            <p:ph type="sldNum" sz="quarter" idx="18"/>
          </p:nvPr>
        </p:nvSpPr>
        <p:spPr/>
        <p:txBody>
          <a:bodyPr/>
          <a:lstStyle>
            <a:lvl1pPr>
              <a:defRPr sz="1200" b="1" i="0" baseline="0" smtClean="0">
                <a:solidFill>
                  <a:srgbClr val="004C97"/>
                </a:solidFill>
                <a:latin typeface="Helvetica"/>
              </a:defRPr>
            </a:lvl1pPr>
          </a:lstStyle>
          <a:p>
            <a:pPr>
              <a:defRPr/>
            </a:pPr>
            <a:fld id="{609735B5-E0F8-D44A-A3DE-E2CD0DCDE7CF}" type="slidenum">
              <a:rPr lang="en-US"/>
              <a:pPr>
                <a:defRPr/>
              </a:pPr>
              <a:t>‹#›</a:t>
            </a:fld>
            <a:endParaRPr lang="en-US" dirty="0"/>
          </a:p>
        </p:txBody>
      </p:sp>
      <p:sp>
        <p:nvSpPr>
          <p:cNvPr id="2" name="Title 1"/>
          <p:cNvSpPr>
            <a:spLocks noGrp="1"/>
          </p:cNvSpPr>
          <p:nvPr>
            <p:ph type="title"/>
          </p:nvPr>
        </p:nvSpPr>
        <p:spPr>
          <a:xfrm>
            <a:off x="609600" y="429098"/>
            <a:ext cx="11057467" cy="647102"/>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9" name="Content Placeholder 2"/>
          <p:cNvSpPr>
            <a:spLocks noGrp="1"/>
          </p:cNvSpPr>
          <p:nvPr>
            <p:ph idx="19"/>
          </p:nvPr>
        </p:nvSpPr>
        <p:spPr>
          <a:xfrm>
            <a:off x="609600" y="1238250"/>
            <a:ext cx="4023365" cy="372268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9C23A2E0-AF67-414B-A4B4-E66525B2D5BB}"/>
              </a:ext>
            </a:extLst>
          </p:cNvPr>
          <p:cNvSpPr>
            <a:spLocks noGrp="1"/>
          </p:cNvSpPr>
          <p:nvPr>
            <p:ph type="dt" sz="half" idx="2"/>
          </p:nvPr>
        </p:nvSpPr>
        <p:spPr>
          <a:xfrm>
            <a:off x="1305985" y="6488431"/>
            <a:ext cx="1313926"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dirty="0"/>
              <a:t>08.04.20</a:t>
            </a:r>
          </a:p>
        </p:txBody>
      </p:sp>
    </p:spTree>
    <p:extLst>
      <p:ext uri="{BB962C8B-B14F-4D97-AF65-F5344CB8AC3E}">
        <p14:creationId xmlns:p14="http://schemas.microsoft.com/office/powerpoint/2010/main" val="1645480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5366" y="1227138"/>
            <a:ext cx="11061700" cy="4241851"/>
          </a:xfrm>
          <a:prstGeom prst="rect">
            <a:avLst/>
          </a:prstGeom>
        </p:spPr>
        <p:txBody>
          <a:bodyPr/>
          <a:lstStyle>
            <a:lvl1pPr marL="0" indent="0">
              <a:buNone/>
              <a:defRPr sz="3200">
                <a:solidFill>
                  <a:srgbClr val="63666A"/>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609605" y="5686118"/>
            <a:ext cx="11057460" cy="439738"/>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Footer Placeholder 4"/>
          <p:cNvSpPr>
            <a:spLocks noGrp="1"/>
          </p:cNvSpPr>
          <p:nvPr>
            <p:ph type="ftr" sz="quarter" idx="13"/>
          </p:nvPr>
        </p:nvSpPr>
        <p:spPr/>
        <p:txBody>
          <a:bodyPr/>
          <a:lstStyle>
            <a:lvl1pPr>
              <a:defRPr sz="1200" baseline="0" dirty="0">
                <a:solidFill>
                  <a:srgbClr val="004C97"/>
                </a:solidFill>
                <a:latin typeface="Helvetica"/>
              </a:defRPr>
            </a:lvl1pPr>
          </a:lstStyle>
          <a:p>
            <a:pPr>
              <a:defRPr/>
            </a:pPr>
            <a:r>
              <a:rPr lang="en-US" dirty="0"/>
              <a:t>T. LeCompte | Magnetic Fields</a:t>
            </a:r>
          </a:p>
        </p:txBody>
      </p:sp>
      <p:sp>
        <p:nvSpPr>
          <p:cNvPr id="7" name="Slide Number Placeholder 5"/>
          <p:cNvSpPr>
            <a:spLocks noGrp="1"/>
          </p:cNvSpPr>
          <p:nvPr>
            <p:ph type="sldNum" sz="quarter" idx="14"/>
          </p:nvPr>
        </p:nvSpPr>
        <p:spPr/>
        <p:txBody>
          <a:bodyPr/>
          <a:lstStyle>
            <a:lvl1pPr>
              <a:defRPr sz="1200" b="1" i="0" baseline="0" smtClean="0">
                <a:solidFill>
                  <a:srgbClr val="004C97"/>
                </a:solidFill>
                <a:latin typeface="Helvetica"/>
              </a:defRPr>
            </a:lvl1pPr>
          </a:lstStyle>
          <a:p>
            <a:pPr>
              <a:defRPr/>
            </a:pPr>
            <a:fld id="{D7C6703C-D516-5C41-9D7B-DB72F4B68AE4}" type="slidenum">
              <a:rPr lang="en-US"/>
              <a:pPr>
                <a:defRPr/>
              </a:pPr>
              <a:t>‹#›</a:t>
            </a:fld>
            <a:endParaRPr lang="en-US" dirty="0"/>
          </a:p>
        </p:txBody>
      </p:sp>
      <p:sp>
        <p:nvSpPr>
          <p:cNvPr id="2" name="Title 1"/>
          <p:cNvSpPr>
            <a:spLocks noGrp="1"/>
          </p:cNvSpPr>
          <p:nvPr>
            <p:ph type="title"/>
          </p:nvPr>
        </p:nvSpPr>
        <p:spPr>
          <a:xfrm>
            <a:off x="609606" y="425569"/>
            <a:ext cx="11057461" cy="603767"/>
          </a:xfrm>
          <a:prstGeom prst="rect">
            <a:avLst/>
          </a:prstGeom>
        </p:spPr>
        <p:txBody>
          <a:bodyPr vert="horz" lIns="0" tIns="0" rIns="0" bIns="0"/>
          <a:lstStyle>
            <a:lvl1pPr algn="l">
              <a:defRPr sz="2200" b="1" i="0" baseline="0">
                <a:solidFill>
                  <a:srgbClr val="004C97"/>
                </a:solidFill>
                <a:latin typeface="Helvetica"/>
              </a:defRPr>
            </a:lvl1pPr>
          </a:lstStyle>
          <a:p>
            <a:r>
              <a:rPr lang="en-US"/>
              <a:t>Click to edit Master title style</a:t>
            </a:r>
          </a:p>
        </p:txBody>
      </p:sp>
      <p:sp>
        <p:nvSpPr>
          <p:cNvPr id="8" name="Date Placeholder 3">
            <a:extLst>
              <a:ext uri="{FF2B5EF4-FFF2-40B4-BE49-F238E27FC236}">
                <a16:creationId xmlns:a16="http://schemas.microsoft.com/office/drawing/2014/main" id="{1B9DBF6E-42F6-4744-BB00-707B0BEDCBDF}"/>
              </a:ext>
            </a:extLst>
          </p:cNvPr>
          <p:cNvSpPr>
            <a:spLocks noGrp="1"/>
          </p:cNvSpPr>
          <p:nvPr>
            <p:ph type="dt" sz="half" idx="2"/>
          </p:nvPr>
        </p:nvSpPr>
        <p:spPr>
          <a:xfrm>
            <a:off x="1305984" y="6488431"/>
            <a:ext cx="1515533"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dirty="0"/>
              <a:t>08.04.20</a:t>
            </a:r>
          </a:p>
        </p:txBody>
      </p:sp>
    </p:spTree>
    <p:extLst>
      <p:ext uri="{BB962C8B-B14F-4D97-AF65-F5344CB8AC3E}">
        <p14:creationId xmlns:p14="http://schemas.microsoft.com/office/powerpoint/2010/main" val="2412412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Section Break">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1" y="2"/>
            <a:ext cx="12191999" cy="5970669"/>
          </a:xfrm>
          <a:noFill/>
        </p:spPr>
        <p:txBody>
          <a:bodyPr lIns="457200" tIns="0" bIns="457200" anchor="ctr"/>
          <a:lstStyle>
            <a:lvl1pPr marL="0" indent="0">
              <a:buNone/>
              <a:defRPr sz="3733" b="1" cap="all" baseline="0">
                <a:solidFill>
                  <a:schemeClr val="bg1"/>
                </a:solidFill>
              </a:defRPr>
            </a:lvl1pPr>
          </a:lstStyle>
          <a:p>
            <a:pPr lvl="0"/>
            <a:r>
              <a:rPr lang="en-US" dirty="0"/>
              <a:t>Type in SECTION BREAK TITLE</a:t>
            </a:r>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0828" y="6269435"/>
            <a:ext cx="2728491" cy="347016"/>
          </a:xfrm>
          <a:prstGeom prst="rect">
            <a:avLst/>
          </a:prstGeom>
        </p:spPr>
      </p:pic>
    </p:spTree>
    <p:extLst>
      <p:ext uri="{BB962C8B-B14F-4D97-AF65-F5344CB8AC3E}">
        <p14:creationId xmlns:p14="http://schemas.microsoft.com/office/powerpoint/2010/main" val="1712303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609600" y="1711746"/>
            <a:ext cx="11057467" cy="1143000"/>
          </a:xfrm>
          <a:prstGeom prst="rect">
            <a:avLst/>
          </a:prstGeom>
        </p:spPr>
        <p:txBody>
          <a:bodyPr vert="horz" lIns="0" tIns="0" rIns="0" bIns="0" anchor="b" anchorCtr="0"/>
          <a:lstStyle>
            <a:lvl1pPr algn="l">
              <a:defRPr sz="3200" b="1" i="0" baseline="0">
                <a:solidFill>
                  <a:srgbClr val="004C97"/>
                </a:solidFill>
                <a:latin typeface="Helvetica"/>
              </a:defRPr>
            </a:lvl1pPr>
          </a:lstStyle>
          <a:p>
            <a:r>
              <a:rPr lang="en-US"/>
              <a:t>Click to edit Master title style</a:t>
            </a:r>
            <a:endParaRPr lang="en-US" dirty="0"/>
          </a:p>
        </p:txBody>
      </p:sp>
      <p:sp>
        <p:nvSpPr>
          <p:cNvPr id="4" name="Text Placeholder 3"/>
          <p:cNvSpPr>
            <a:spLocks noGrp="1"/>
          </p:cNvSpPr>
          <p:nvPr>
            <p:ph type="body" sz="quarter" idx="10"/>
          </p:nvPr>
        </p:nvSpPr>
        <p:spPr>
          <a:xfrm>
            <a:off x="605367" y="3209908"/>
            <a:ext cx="11061700" cy="1721069"/>
          </a:xfrm>
          <a:prstGeom prst="rect">
            <a:avLst/>
          </a:prstGeom>
        </p:spPr>
        <p:txBody>
          <a:bodyPr vert="horz" lIns="0" tIns="0" rIns="0" bIns="0"/>
          <a:lstStyle>
            <a:lvl1pPr marL="0" indent="0">
              <a:buFontTx/>
              <a:buNone/>
              <a:defRPr sz="2200" baseline="0">
                <a:solidFill>
                  <a:srgbClr val="004C97"/>
                </a:solidFill>
                <a:latin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a:t>Click to edit Master text styles</a:t>
            </a:r>
          </a:p>
        </p:txBody>
      </p:sp>
    </p:spTree>
    <p:extLst>
      <p:ext uri="{BB962C8B-B14F-4D97-AF65-F5344CB8AC3E}">
        <p14:creationId xmlns:p14="http://schemas.microsoft.com/office/powerpoint/2010/main" val="2112237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Straight Connector 12"/>
          <p:cNvCxnSpPr>
            <a:cxnSpLocks/>
          </p:cNvCxnSpPr>
          <p:nvPr/>
        </p:nvCxnSpPr>
        <p:spPr>
          <a:xfrm>
            <a:off x="287676" y="6357938"/>
            <a:ext cx="11667705"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1305985" y="6488431"/>
            <a:ext cx="1313926" cy="200023"/>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dirty="0"/>
              <a:t>08.04.20</a:t>
            </a:r>
          </a:p>
        </p:txBody>
      </p:sp>
      <p:sp>
        <p:nvSpPr>
          <p:cNvPr id="5" name="Footer Placeholder 4"/>
          <p:cNvSpPr>
            <a:spLocks noGrp="1"/>
          </p:cNvSpPr>
          <p:nvPr>
            <p:ph type="ftr" sz="quarter" idx="3"/>
          </p:nvPr>
        </p:nvSpPr>
        <p:spPr>
          <a:xfrm>
            <a:off x="2821518" y="6488432"/>
            <a:ext cx="7329349" cy="187324"/>
          </a:xfrm>
          <a:prstGeom prst="rect">
            <a:avLst/>
          </a:prstGeom>
        </p:spPr>
        <p:txBody>
          <a:bodyPr lIns="0" tIns="0" rIns="0" bIns="0" anchor="b" anchorCtr="0"/>
          <a:lstStyle>
            <a:lvl1pPr fontAlgn="auto">
              <a:spcBef>
                <a:spcPts val="0"/>
              </a:spcBef>
              <a:spcAft>
                <a:spcPts val="0"/>
              </a:spcAft>
              <a:defRPr sz="1200" baseline="0" dirty="0">
                <a:solidFill>
                  <a:srgbClr val="004C97"/>
                </a:solidFill>
                <a:latin typeface="Helvetica"/>
                <a:ea typeface="+mn-ea"/>
                <a:cs typeface="+mn-cs"/>
              </a:defRPr>
            </a:lvl1pPr>
          </a:lstStyle>
          <a:p>
            <a:pPr>
              <a:defRPr/>
            </a:pPr>
            <a:r>
              <a:rPr lang="en-US" dirty="0"/>
              <a:t>T. LeCompte | Magnetic Fields</a:t>
            </a:r>
          </a:p>
        </p:txBody>
      </p:sp>
      <p:sp>
        <p:nvSpPr>
          <p:cNvPr id="6" name="Slide Number Placeholder 5"/>
          <p:cNvSpPr>
            <a:spLocks noGrp="1"/>
          </p:cNvSpPr>
          <p:nvPr>
            <p:ph type="sldNum" sz="quarter" idx="4"/>
          </p:nvPr>
        </p:nvSpPr>
        <p:spPr>
          <a:xfrm>
            <a:off x="363679" y="6488431"/>
            <a:ext cx="700617" cy="187325"/>
          </a:xfrm>
          <a:prstGeom prst="rect">
            <a:avLst/>
          </a:prstGeom>
        </p:spPr>
        <p:txBody>
          <a:bodyPr lIns="0" tIns="0" rIns="0" bIns="0" anchor="b" anchorCtr="0"/>
          <a:lstStyle>
            <a:lvl1pPr fontAlgn="auto">
              <a:spcBef>
                <a:spcPts val="0"/>
              </a:spcBef>
              <a:spcAft>
                <a:spcPts val="0"/>
              </a:spcAft>
              <a:defRPr sz="1200" b="1" i="0" baseline="0" smtClean="0">
                <a:solidFill>
                  <a:srgbClr val="004C97"/>
                </a:solidFill>
                <a:latin typeface="Helvetica"/>
                <a:ea typeface="+mn-ea"/>
                <a:cs typeface="+mn-cs"/>
              </a:defRPr>
            </a:lvl1pPr>
          </a:lstStyle>
          <a:p>
            <a:pPr>
              <a:defRPr/>
            </a:pPr>
            <a:fld id="{0C39C72E-2A13-EB4D-AD45-6D4E6ACAED8D}" type="slidenum">
              <a:rPr lang="en-US"/>
              <a:pPr>
                <a:defRPr/>
              </a:pPr>
              <a:t>‹#›</a:t>
            </a:fld>
            <a:endParaRPr lang="en-US" dirty="0"/>
          </a:p>
        </p:txBody>
      </p:sp>
      <p:pic>
        <p:nvPicPr>
          <p:cNvPr id="7" name="Picture 6">
            <a:extLst>
              <a:ext uri="{FF2B5EF4-FFF2-40B4-BE49-F238E27FC236}">
                <a16:creationId xmlns:a16="http://schemas.microsoft.com/office/drawing/2014/main" id="{11F0F08D-1383-4141-915C-29DECEA73C87}"/>
              </a:ext>
            </a:extLst>
          </p:cNvPr>
          <p:cNvPicPr>
            <a:picLocks noChangeAspect="1"/>
          </p:cNvPicPr>
          <p:nvPr userDrawn="1"/>
        </p:nvPicPr>
        <p:blipFill>
          <a:blip r:embed="rId10"/>
          <a:stretch>
            <a:fillRect/>
          </a:stretch>
        </p:blipFill>
        <p:spPr>
          <a:xfrm>
            <a:off x="10310285" y="6425229"/>
            <a:ext cx="1518036" cy="313728"/>
          </a:xfrm>
          <a:prstGeom prst="rect">
            <a:avLst/>
          </a:prstGeom>
        </p:spPr>
      </p:pic>
    </p:spTree>
  </p:cSld>
  <p:clrMap bg1="lt1" tx1="dk1" bg2="lt2" tx2="dk2" accent1="accent1" accent2="accent2" accent3="accent3" accent4="accent4" accent5="accent5" accent6="accent6" hlink="hlink" folHlink="folHlink"/>
  <p:sldLayoutIdLst>
    <p:sldLayoutId id="2147483705" r:id="rId1"/>
    <p:sldLayoutId id="2147483701" r:id="rId2"/>
    <p:sldLayoutId id="2147483702" r:id="rId3"/>
    <p:sldLayoutId id="2147483703" r:id="rId4"/>
    <p:sldLayoutId id="2147483704" r:id="rId5"/>
    <p:sldLayoutId id="2147483706" r:id="rId6"/>
    <p:sldLayoutId id="2147483707" r:id="rId7"/>
    <p:sldLayoutId id="2147483709" r:id="rId8"/>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Straight Connector 9"/>
          <p:cNvCxnSpPr>
            <a:cxnSpLocks/>
          </p:cNvCxnSpPr>
          <p:nvPr/>
        </p:nvCxnSpPr>
        <p:spPr>
          <a:xfrm>
            <a:off x="380144" y="475760"/>
            <a:ext cx="11599523" cy="0"/>
          </a:xfrm>
          <a:prstGeom prst="line">
            <a:avLst/>
          </a:prstGeom>
          <a:ln w="19050" cmpd="sng">
            <a:solidFill>
              <a:srgbClr val="004C97"/>
            </a:solidFill>
          </a:ln>
        </p:spPr>
        <p:style>
          <a:lnRef idx="1">
            <a:schemeClr val="dk1"/>
          </a:lnRef>
          <a:fillRef idx="0">
            <a:schemeClr val="dk1"/>
          </a:fillRef>
          <a:effectRef idx="0">
            <a:schemeClr val="dk1"/>
          </a:effectRef>
          <a:fontRef idx="minor">
            <a:schemeClr val="tx1"/>
          </a:fontRef>
        </p:style>
      </p:cxnSp>
      <p:pic>
        <p:nvPicPr>
          <p:cNvPr id="1029"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5368" y="6083428"/>
            <a:ext cx="2100381" cy="3794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3" name="Straight Connector 12"/>
          <p:cNvCxnSpPr>
            <a:cxnSpLocks/>
          </p:cNvCxnSpPr>
          <p:nvPr/>
        </p:nvCxnSpPr>
        <p:spPr>
          <a:xfrm>
            <a:off x="287676" y="5728951"/>
            <a:ext cx="11691991"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pic>
        <p:nvPicPr>
          <p:cNvPr id="1031" name="Picture 13" descr="CERN-logo_outli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9941" y="5916605"/>
            <a:ext cx="874109" cy="859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3" name="Picture 16" descr="SanfordSURF-horiz-log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57905" y="5807965"/>
            <a:ext cx="2489454" cy="930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Color-Seal_Green-Mark_SC_Horizonta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1214" y="6030041"/>
            <a:ext cx="2909413" cy="486249"/>
          </a:xfrm>
          <a:prstGeom prst="rect">
            <a:avLst/>
          </a:prstGeom>
        </p:spPr>
      </p:pic>
      <p:pic>
        <p:nvPicPr>
          <p:cNvPr id="12" name="Picture 11">
            <a:extLst>
              <a:ext uri="{FF2B5EF4-FFF2-40B4-BE49-F238E27FC236}">
                <a16:creationId xmlns:a16="http://schemas.microsoft.com/office/drawing/2014/main" id="{D36C1517-621B-43C2-9BA9-5BF605AF9101}"/>
              </a:ext>
            </a:extLst>
          </p:cNvPr>
          <p:cNvPicPr>
            <a:picLocks noChangeAspect="1"/>
          </p:cNvPicPr>
          <p:nvPr userDrawn="1"/>
        </p:nvPicPr>
        <p:blipFill>
          <a:blip r:embed="rId7"/>
          <a:stretch>
            <a:fillRect/>
          </a:stretch>
        </p:blipFill>
        <p:spPr>
          <a:xfrm>
            <a:off x="10109090" y="41084"/>
            <a:ext cx="1810669" cy="374205"/>
          </a:xfrm>
          <a:prstGeom prst="rect">
            <a:avLst/>
          </a:prstGeom>
        </p:spPr>
      </p:pic>
    </p:spTree>
    <p:extLst>
      <p:ext uri="{BB962C8B-B14F-4D97-AF65-F5344CB8AC3E}">
        <p14:creationId xmlns:p14="http://schemas.microsoft.com/office/powerpoint/2010/main" val="3824768524"/>
      </p:ext>
    </p:extLst>
  </p:cSld>
  <p:clrMap bg1="lt1" tx1="dk1" bg2="lt2" tx2="dk2" accent1="accent1" accent2="accent2" accent3="accent3" accent4="accent4" accent5="accent5" accent6="accent6" hlink="hlink" folHlink="folHlink"/>
  <p:sldLayoutIdLst>
    <p:sldLayoutId id="2147483699" r:id="rId1"/>
  </p:sldLayoutIdLst>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609600" y="1706066"/>
            <a:ext cx="11057467" cy="1143000"/>
          </a:xfrm>
        </p:spPr>
        <p:txBody>
          <a:bodyPr/>
          <a:lstStyle/>
          <a:p>
            <a:r>
              <a:rPr lang="en-US" dirty="0"/>
              <a:t>The Muon Spectrometer Magnet Review</a:t>
            </a:r>
            <a:br>
              <a:rPr lang="en-US" dirty="0"/>
            </a:br>
            <a:endParaRPr lang="en-US" sz="1400" dirty="0"/>
          </a:p>
        </p:txBody>
      </p:sp>
      <p:sp>
        <p:nvSpPr>
          <p:cNvPr id="6146" name="Text Placeholder 2"/>
          <p:cNvSpPr>
            <a:spLocks noGrp="1"/>
          </p:cNvSpPr>
          <p:nvPr>
            <p:ph type="body" sz="quarter" idx="10"/>
          </p:nvPr>
        </p:nvSpPr>
        <p:spPr/>
        <p:txBody>
          <a:bodyPr/>
          <a:lstStyle/>
          <a:p>
            <a:r>
              <a:rPr lang="en-US" dirty="0"/>
              <a:t>Tom LeCompte</a:t>
            </a:r>
          </a:p>
          <a:p>
            <a:r>
              <a:rPr lang="en-US" i="1" dirty="0"/>
              <a:t>SLAC</a:t>
            </a:r>
          </a:p>
        </p:txBody>
      </p:sp>
      <p:pic>
        <p:nvPicPr>
          <p:cNvPr id="2" name="Picture 1">
            <a:extLst>
              <a:ext uri="{FF2B5EF4-FFF2-40B4-BE49-F238E27FC236}">
                <a16:creationId xmlns:a16="http://schemas.microsoft.com/office/drawing/2014/main" id="{171534DC-4150-1E61-9CE6-9366724CCC58}"/>
              </a:ext>
            </a:extLst>
          </p:cNvPr>
          <p:cNvPicPr>
            <a:picLocks noChangeAspect="1"/>
          </p:cNvPicPr>
          <p:nvPr/>
        </p:nvPicPr>
        <p:blipFill>
          <a:blip r:embed="rId3"/>
          <a:stretch>
            <a:fillRect/>
          </a:stretch>
        </p:blipFill>
        <p:spPr>
          <a:xfrm>
            <a:off x="10383012" y="5798440"/>
            <a:ext cx="955928" cy="9559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dirty="0"/>
              <a:t>Steel Materials</a:t>
            </a:r>
            <a:endParaRPr lang="en-US" sz="2200" dirty="0">
              <a:solidFill>
                <a:srgbClr val="004C97"/>
              </a:solidFill>
            </a:endParaRP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5" name="Content Placeholder 4">
            <a:extLst>
              <a:ext uri="{FF2B5EF4-FFF2-40B4-BE49-F238E27FC236}">
                <a16:creationId xmlns:a16="http://schemas.microsoft.com/office/drawing/2014/main" id="{95D44DE1-BB56-4826-9A7B-CF00DB827908}"/>
              </a:ext>
            </a:extLst>
          </p:cNvPr>
          <p:cNvSpPr>
            <a:spLocks noGrp="1"/>
          </p:cNvSpPr>
          <p:nvPr>
            <p:ph idx="13"/>
          </p:nvPr>
        </p:nvSpPr>
        <p:spPr>
          <a:xfrm>
            <a:off x="367926" y="1001877"/>
            <a:ext cx="7617834" cy="5104185"/>
          </a:xfrm>
        </p:spPr>
        <p:txBody>
          <a:bodyPr/>
          <a:lstStyle/>
          <a:p>
            <a:r>
              <a:rPr lang="en-US" sz="1800" dirty="0"/>
              <a:t>The plates will be made out of AISI 1006 steel</a:t>
            </a:r>
          </a:p>
          <a:p>
            <a:pPr lvl="1"/>
            <a:r>
              <a:rPr lang="en-US" sz="1600" dirty="0"/>
              <a:t>“MINOS Steel”</a:t>
            </a:r>
          </a:p>
          <a:p>
            <a:pPr lvl="1"/>
            <a:r>
              <a:rPr lang="en-US" sz="1600" dirty="0"/>
              <a:t>Low-carbon, with some manganese, silicon and just a pinch of sulfur.</a:t>
            </a:r>
          </a:p>
          <a:p>
            <a:pPr lvl="1"/>
            <a:r>
              <a:rPr lang="en-US" sz="1600" dirty="0"/>
              <a:t>Chosen for its magnetic properties – permeability is around 700</a:t>
            </a:r>
          </a:p>
          <a:p>
            <a:pPr lvl="2"/>
            <a:r>
              <a:rPr lang="en-US" sz="1400" dirty="0"/>
              <a:t>150 is more typical of carbon steels.</a:t>
            </a:r>
          </a:p>
        </p:txBody>
      </p:sp>
      <p:pic>
        <p:nvPicPr>
          <p:cNvPr id="8" name="Picture 7">
            <a:extLst>
              <a:ext uri="{FF2B5EF4-FFF2-40B4-BE49-F238E27FC236}">
                <a16:creationId xmlns:a16="http://schemas.microsoft.com/office/drawing/2014/main" id="{DAE8132A-0936-4787-9C40-C68FD3FC61A4}"/>
              </a:ext>
            </a:extLst>
          </p:cNvPr>
          <p:cNvPicPr>
            <a:picLocks noChangeAspect="1"/>
          </p:cNvPicPr>
          <p:nvPr/>
        </p:nvPicPr>
        <p:blipFill>
          <a:blip r:embed="rId3"/>
          <a:stretch>
            <a:fillRect/>
          </a:stretch>
        </p:blipFill>
        <p:spPr>
          <a:xfrm>
            <a:off x="7540487" y="375412"/>
            <a:ext cx="4126580" cy="3595127"/>
          </a:xfrm>
          <a:prstGeom prst="rect">
            <a:avLst/>
          </a:prstGeom>
        </p:spPr>
      </p:pic>
      <p:pic>
        <p:nvPicPr>
          <p:cNvPr id="9" name="Picture 8">
            <a:extLst>
              <a:ext uri="{FF2B5EF4-FFF2-40B4-BE49-F238E27FC236}">
                <a16:creationId xmlns:a16="http://schemas.microsoft.com/office/drawing/2014/main" id="{9D178529-0B9B-4D6C-B66F-5D167753ECC9}"/>
              </a:ext>
            </a:extLst>
          </p:cNvPr>
          <p:cNvPicPr>
            <a:picLocks noChangeAspect="1"/>
          </p:cNvPicPr>
          <p:nvPr/>
        </p:nvPicPr>
        <p:blipFill rotWithShape="1">
          <a:blip r:embed="rId4"/>
          <a:srcRect t="17281" b="11715"/>
          <a:stretch/>
        </p:blipFill>
        <p:spPr>
          <a:xfrm>
            <a:off x="842660" y="3519770"/>
            <a:ext cx="4832885" cy="2553988"/>
          </a:xfrm>
          <a:prstGeom prst="rect">
            <a:avLst/>
          </a:prstGeom>
        </p:spPr>
      </p:pic>
      <p:sp>
        <p:nvSpPr>
          <p:cNvPr id="10" name="TextBox 9">
            <a:extLst>
              <a:ext uri="{FF2B5EF4-FFF2-40B4-BE49-F238E27FC236}">
                <a16:creationId xmlns:a16="http://schemas.microsoft.com/office/drawing/2014/main" id="{327357BE-E7CF-4F57-983A-47CE386BED2C}"/>
              </a:ext>
            </a:extLst>
          </p:cNvPr>
          <p:cNvSpPr txBox="1"/>
          <p:nvPr/>
        </p:nvSpPr>
        <p:spPr>
          <a:xfrm>
            <a:off x="940905" y="3061996"/>
            <a:ext cx="4348434" cy="369332"/>
          </a:xfrm>
          <a:prstGeom prst="rect">
            <a:avLst/>
          </a:prstGeom>
          <a:noFill/>
        </p:spPr>
        <p:txBody>
          <a:bodyPr wrap="none" rtlCol="0">
            <a:spAutoFit/>
          </a:bodyPr>
          <a:lstStyle/>
          <a:p>
            <a:r>
              <a:rPr lang="en-US" dirty="0">
                <a:solidFill>
                  <a:schemeClr val="tx1">
                    <a:lumMod val="50000"/>
                    <a:lumOff val="50000"/>
                  </a:schemeClr>
                </a:solidFill>
              </a:rPr>
              <a:t>What does 1000 tons of steel look like? This:</a:t>
            </a:r>
          </a:p>
        </p:txBody>
      </p:sp>
    </p:spTree>
    <p:extLst>
      <p:ext uri="{BB962C8B-B14F-4D97-AF65-F5344CB8AC3E}">
        <p14:creationId xmlns:p14="http://schemas.microsoft.com/office/powerpoint/2010/main" val="1319573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dirty="0"/>
              <a:t>Steel Dimensions</a:t>
            </a:r>
            <a:endParaRPr lang="en-US" sz="2200" dirty="0">
              <a:solidFill>
                <a:srgbClr val="004C97"/>
              </a:solidFill>
            </a:endParaRP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5" name="Content Placeholder 4">
            <a:extLst>
              <a:ext uri="{FF2B5EF4-FFF2-40B4-BE49-F238E27FC236}">
                <a16:creationId xmlns:a16="http://schemas.microsoft.com/office/drawing/2014/main" id="{95D44DE1-BB56-4826-9A7B-CF00DB827908}"/>
              </a:ext>
            </a:extLst>
          </p:cNvPr>
          <p:cNvSpPr>
            <a:spLocks noGrp="1"/>
          </p:cNvSpPr>
          <p:nvPr>
            <p:ph idx="13"/>
          </p:nvPr>
        </p:nvSpPr>
        <p:spPr>
          <a:xfrm>
            <a:off x="367926" y="4264847"/>
            <a:ext cx="6718674" cy="1841215"/>
          </a:xfrm>
        </p:spPr>
        <p:txBody>
          <a:bodyPr/>
          <a:lstStyle/>
          <a:p>
            <a:r>
              <a:rPr lang="en-US" sz="1800" dirty="0"/>
              <a:t>In x and y (the view shown) tolerances will be quite good: it’s just cutting.</a:t>
            </a:r>
          </a:p>
          <a:p>
            <a:pPr lvl="1"/>
            <a:r>
              <a:rPr lang="en-US" sz="1600" dirty="0"/>
              <a:t>Likely we can get 1mm or better (do we even need that?)</a:t>
            </a:r>
          </a:p>
          <a:p>
            <a:r>
              <a:rPr lang="en-US" sz="1800" dirty="0"/>
              <a:t>It’s z (thickness) where we need to put in some work (next slide)</a:t>
            </a:r>
          </a:p>
        </p:txBody>
      </p:sp>
      <p:grpSp>
        <p:nvGrpSpPr>
          <p:cNvPr id="10" name="Group 9">
            <a:extLst>
              <a:ext uri="{FF2B5EF4-FFF2-40B4-BE49-F238E27FC236}">
                <a16:creationId xmlns:a16="http://schemas.microsoft.com/office/drawing/2014/main" id="{65472849-EEC0-4BC4-844A-5718D0CB80B6}"/>
              </a:ext>
            </a:extLst>
          </p:cNvPr>
          <p:cNvGrpSpPr/>
          <p:nvPr/>
        </p:nvGrpSpPr>
        <p:grpSpPr>
          <a:xfrm>
            <a:off x="965219" y="1086616"/>
            <a:ext cx="5130781" cy="3013074"/>
            <a:chOff x="7199430" y="2138050"/>
            <a:chExt cx="4476931" cy="2581904"/>
          </a:xfrm>
        </p:grpSpPr>
        <p:pic>
          <p:nvPicPr>
            <p:cNvPr id="12" name="Picture 11">
              <a:extLst>
                <a:ext uri="{FF2B5EF4-FFF2-40B4-BE49-F238E27FC236}">
                  <a16:creationId xmlns:a16="http://schemas.microsoft.com/office/drawing/2014/main" id="{1F4A75C4-0ACC-499A-A809-789E010124C5}"/>
                </a:ext>
              </a:extLst>
            </p:cNvPr>
            <p:cNvPicPr>
              <a:picLocks noChangeAspect="1"/>
            </p:cNvPicPr>
            <p:nvPr/>
          </p:nvPicPr>
          <p:blipFill>
            <a:blip r:embed="rId3"/>
            <a:stretch>
              <a:fillRect/>
            </a:stretch>
          </p:blipFill>
          <p:spPr>
            <a:xfrm rot="5400000">
              <a:off x="8194182" y="2311024"/>
              <a:ext cx="2468387" cy="2122439"/>
            </a:xfrm>
            <a:prstGeom prst="rect">
              <a:avLst/>
            </a:prstGeom>
          </p:spPr>
        </p:pic>
        <p:pic>
          <p:nvPicPr>
            <p:cNvPr id="15" name="Picture 14">
              <a:extLst>
                <a:ext uri="{FF2B5EF4-FFF2-40B4-BE49-F238E27FC236}">
                  <a16:creationId xmlns:a16="http://schemas.microsoft.com/office/drawing/2014/main" id="{0212F3D2-1D3E-4A1C-8DE3-331563DB7DD6}"/>
                </a:ext>
              </a:extLst>
            </p:cNvPr>
            <p:cNvPicPr>
              <a:picLocks noChangeAspect="1"/>
            </p:cNvPicPr>
            <p:nvPr/>
          </p:nvPicPr>
          <p:blipFill>
            <a:blip r:embed="rId4"/>
            <a:stretch>
              <a:fillRect/>
            </a:stretch>
          </p:blipFill>
          <p:spPr>
            <a:xfrm rot="5400000">
              <a:off x="6535513" y="2801968"/>
              <a:ext cx="2581900" cy="1254065"/>
            </a:xfrm>
            <a:prstGeom prst="rect">
              <a:avLst/>
            </a:prstGeom>
          </p:spPr>
        </p:pic>
        <p:pic>
          <p:nvPicPr>
            <p:cNvPr id="16" name="Picture 15">
              <a:extLst>
                <a:ext uri="{FF2B5EF4-FFF2-40B4-BE49-F238E27FC236}">
                  <a16:creationId xmlns:a16="http://schemas.microsoft.com/office/drawing/2014/main" id="{E87D4939-BF7B-49E6-AAB6-D48E42F05154}"/>
                </a:ext>
              </a:extLst>
            </p:cNvPr>
            <p:cNvPicPr>
              <a:picLocks noChangeAspect="1"/>
            </p:cNvPicPr>
            <p:nvPr/>
          </p:nvPicPr>
          <p:blipFill>
            <a:blip r:embed="rId4"/>
            <a:stretch>
              <a:fillRect/>
            </a:stretch>
          </p:blipFill>
          <p:spPr>
            <a:xfrm rot="5400000">
              <a:off x="9758377" y="2801970"/>
              <a:ext cx="2581902" cy="1254066"/>
            </a:xfrm>
            <a:prstGeom prst="rect">
              <a:avLst/>
            </a:prstGeom>
          </p:spPr>
        </p:pic>
      </p:grpSp>
      <p:sp>
        <p:nvSpPr>
          <p:cNvPr id="11" name="TextBox 10">
            <a:extLst>
              <a:ext uri="{FF2B5EF4-FFF2-40B4-BE49-F238E27FC236}">
                <a16:creationId xmlns:a16="http://schemas.microsoft.com/office/drawing/2014/main" id="{B374F534-9D3E-4486-A820-2042C54D8CFF}"/>
              </a:ext>
            </a:extLst>
          </p:cNvPr>
          <p:cNvSpPr txBox="1"/>
          <p:nvPr/>
        </p:nvSpPr>
        <p:spPr>
          <a:xfrm>
            <a:off x="7481993" y="1709675"/>
            <a:ext cx="4047067" cy="2862322"/>
          </a:xfrm>
          <a:prstGeom prst="rect">
            <a:avLst/>
          </a:prstGeom>
          <a:solidFill>
            <a:schemeClr val="accent2">
              <a:lumMod val="20000"/>
              <a:lumOff val="80000"/>
            </a:schemeClr>
          </a:solidFill>
        </p:spPr>
        <p:txBody>
          <a:bodyPr wrap="square" rtlCol="0">
            <a:spAutoFit/>
          </a:bodyPr>
          <a:lstStyle/>
          <a:p>
            <a:r>
              <a:rPr lang="en-US" dirty="0"/>
              <a:t>We need 3x100 plates, nominally 40 thin (15 mm) and 60 thick (40 mm).</a:t>
            </a:r>
            <a:br>
              <a:rPr lang="en-US" dirty="0"/>
            </a:br>
            <a:br>
              <a:rPr lang="en-US" dirty="0"/>
            </a:br>
            <a:r>
              <a:rPr lang="en-US" dirty="0"/>
              <a:t>Plates 1 and 100 are different. The notches need to be slightly larger to accommodate the magnetic coil bend.</a:t>
            </a:r>
            <a:br>
              <a:rPr lang="en-US" dirty="0"/>
            </a:br>
            <a:br>
              <a:rPr lang="en-US" dirty="0"/>
            </a:br>
            <a:r>
              <a:rPr lang="en-US" dirty="0"/>
              <a:t>Plate 100 can also be as thick as we want, since there is no detector after it.</a:t>
            </a:r>
            <a:br>
              <a:rPr lang="en-US" dirty="0"/>
            </a:br>
            <a:endParaRPr lang="en-US" dirty="0"/>
          </a:p>
        </p:txBody>
      </p:sp>
    </p:spTree>
    <p:extLst>
      <p:ext uri="{BB962C8B-B14F-4D97-AF65-F5344CB8AC3E}">
        <p14:creationId xmlns:p14="http://schemas.microsoft.com/office/powerpoint/2010/main" val="3315099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dirty="0"/>
              <a:t>Steel Flatness</a:t>
            </a:r>
            <a:endParaRPr lang="en-US" sz="2200" dirty="0">
              <a:solidFill>
                <a:srgbClr val="004C97"/>
              </a:solidFill>
            </a:endParaRP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10" name="TextBox 9">
            <a:extLst>
              <a:ext uri="{FF2B5EF4-FFF2-40B4-BE49-F238E27FC236}">
                <a16:creationId xmlns:a16="http://schemas.microsoft.com/office/drawing/2014/main" id="{77106004-33B5-4502-B959-D5397E67FCEC}"/>
              </a:ext>
            </a:extLst>
          </p:cNvPr>
          <p:cNvSpPr txBox="1"/>
          <p:nvPr/>
        </p:nvSpPr>
        <p:spPr>
          <a:xfrm>
            <a:off x="563217" y="1081781"/>
            <a:ext cx="6308586" cy="369332"/>
          </a:xfrm>
          <a:prstGeom prst="rect">
            <a:avLst/>
          </a:prstGeom>
          <a:noFill/>
        </p:spPr>
        <p:txBody>
          <a:bodyPr wrap="none" rtlCol="0">
            <a:spAutoFit/>
          </a:bodyPr>
          <a:lstStyle/>
          <a:p>
            <a:r>
              <a:rPr lang="en-US" dirty="0"/>
              <a:t>When a cold-roll steel sheet flat is not flat, what does that mean?</a:t>
            </a:r>
          </a:p>
        </p:txBody>
      </p:sp>
      <p:sp>
        <p:nvSpPr>
          <p:cNvPr id="17" name="TextBox 16">
            <a:extLst>
              <a:ext uri="{FF2B5EF4-FFF2-40B4-BE49-F238E27FC236}">
                <a16:creationId xmlns:a16="http://schemas.microsoft.com/office/drawing/2014/main" id="{5501057E-DC3C-4BFA-8BE5-DE26D7A07FB7}"/>
              </a:ext>
            </a:extLst>
          </p:cNvPr>
          <p:cNvSpPr txBox="1"/>
          <p:nvPr/>
        </p:nvSpPr>
        <p:spPr>
          <a:xfrm>
            <a:off x="563216" y="1605242"/>
            <a:ext cx="2163349" cy="369332"/>
          </a:xfrm>
          <a:prstGeom prst="rect">
            <a:avLst/>
          </a:prstGeom>
          <a:noFill/>
        </p:spPr>
        <p:txBody>
          <a:bodyPr wrap="none" rtlCol="0">
            <a:spAutoFit/>
          </a:bodyPr>
          <a:lstStyle/>
          <a:p>
            <a:r>
              <a:rPr lang="en-US" dirty="0"/>
              <a:t>Does it look like this?</a:t>
            </a:r>
          </a:p>
        </p:txBody>
      </p:sp>
      <p:sp>
        <p:nvSpPr>
          <p:cNvPr id="19" name="Freeform: Shape 18">
            <a:extLst>
              <a:ext uri="{FF2B5EF4-FFF2-40B4-BE49-F238E27FC236}">
                <a16:creationId xmlns:a16="http://schemas.microsoft.com/office/drawing/2014/main" id="{29AC0270-4CAC-4554-AA37-797B9599B9E0}"/>
              </a:ext>
            </a:extLst>
          </p:cNvPr>
          <p:cNvSpPr/>
          <p:nvPr/>
        </p:nvSpPr>
        <p:spPr>
          <a:xfrm>
            <a:off x="842660" y="2163853"/>
            <a:ext cx="2425148" cy="306718"/>
          </a:xfrm>
          <a:custGeom>
            <a:avLst/>
            <a:gdLst>
              <a:gd name="connsiteX0" fmla="*/ 0 w 2425148"/>
              <a:gd name="connsiteY0" fmla="*/ 0 h 494168"/>
              <a:gd name="connsiteX1" fmla="*/ 212035 w 2425148"/>
              <a:gd name="connsiteY1" fmla="*/ 251791 h 494168"/>
              <a:gd name="connsiteX2" fmla="*/ 1199322 w 2425148"/>
              <a:gd name="connsiteY2" fmla="*/ 490330 h 494168"/>
              <a:gd name="connsiteX3" fmla="*/ 2425148 w 2425148"/>
              <a:gd name="connsiteY3" fmla="*/ 53008 h 494168"/>
              <a:gd name="connsiteX4" fmla="*/ 2425148 w 2425148"/>
              <a:gd name="connsiteY4" fmla="*/ 53008 h 494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148" h="494168">
                <a:moveTo>
                  <a:pt x="0" y="0"/>
                </a:moveTo>
                <a:cubicBezTo>
                  <a:pt x="6074" y="85034"/>
                  <a:pt x="12148" y="170069"/>
                  <a:pt x="212035" y="251791"/>
                </a:cubicBezTo>
                <a:cubicBezTo>
                  <a:pt x="411922" y="333513"/>
                  <a:pt x="830470" y="523460"/>
                  <a:pt x="1199322" y="490330"/>
                </a:cubicBezTo>
                <a:cubicBezTo>
                  <a:pt x="1568174" y="457200"/>
                  <a:pt x="2425148" y="53008"/>
                  <a:pt x="2425148" y="53008"/>
                </a:cubicBezTo>
                <a:lnTo>
                  <a:pt x="2425148" y="53008"/>
                </a:lnTo>
              </a:path>
            </a:pathLst>
          </a:cu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DEC713EC-A48A-4921-BD28-96AB0A62D2E5}"/>
              </a:ext>
            </a:extLst>
          </p:cNvPr>
          <p:cNvSpPr txBox="1"/>
          <p:nvPr/>
        </p:nvSpPr>
        <p:spPr>
          <a:xfrm>
            <a:off x="4068416" y="1590120"/>
            <a:ext cx="1841338" cy="369332"/>
          </a:xfrm>
          <a:prstGeom prst="rect">
            <a:avLst/>
          </a:prstGeom>
          <a:noFill/>
        </p:spPr>
        <p:txBody>
          <a:bodyPr wrap="none" rtlCol="0">
            <a:spAutoFit/>
          </a:bodyPr>
          <a:lstStyle/>
          <a:p>
            <a:r>
              <a:rPr lang="en-US" dirty="0"/>
              <a:t>Or more like this?</a:t>
            </a:r>
          </a:p>
        </p:txBody>
      </p:sp>
      <p:sp>
        <p:nvSpPr>
          <p:cNvPr id="23" name="Freeform: Shape 22">
            <a:extLst>
              <a:ext uri="{FF2B5EF4-FFF2-40B4-BE49-F238E27FC236}">
                <a16:creationId xmlns:a16="http://schemas.microsoft.com/office/drawing/2014/main" id="{002EC95A-C0D7-4B0A-81A5-3BCFF65909A9}"/>
              </a:ext>
            </a:extLst>
          </p:cNvPr>
          <p:cNvSpPr/>
          <p:nvPr/>
        </p:nvSpPr>
        <p:spPr>
          <a:xfrm>
            <a:off x="724523" y="3749297"/>
            <a:ext cx="2543285" cy="306718"/>
          </a:xfrm>
          <a:custGeom>
            <a:avLst/>
            <a:gdLst>
              <a:gd name="connsiteX0" fmla="*/ 0 w 2019300"/>
              <a:gd name="connsiteY0" fmla="*/ 46019 h 217251"/>
              <a:gd name="connsiteX1" fmla="*/ 76200 w 2019300"/>
              <a:gd name="connsiteY1" fmla="*/ 137459 h 217251"/>
              <a:gd name="connsiteX2" fmla="*/ 160020 w 2019300"/>
              <a:gd name="connsiteY2" fmla="*/ 190799 h 217251"/>
              <a:gd name="connsiteX3" fmla="*/ 236220 w 2019300"/>
              <a:gd name="connsiteY3" fmla="*/ 99359 h 217251"/>
              <a:gd name="connsiteX4" fmla="*/ 419100 w 2019300"/>
              <a:gd name="connsiteY4" fmla="*/ 7919 h 217251"/>
              <a:gd name="connsiteX5" fmla="*/ 510540 w 2019300"/>
              <a:gd name="connsiteY5" fmla="*/ 99359 h 217251"/>
              <a:gd name="connsiteX6" fmla="*/ 670560 w 2019300"/>
              <a:gd name="connsiteY6" fmla="*/ 145079 h 217251"/>
              <a:gd name="connsiteX7" fmla="*/ 777240 w 2019300"/>
              <a:gd name="connsiteY7" fmla="*/ 61259 h 217251"/>
              <a:gd name="connsiteX8" fmla="*/ 922020 w 2019300"/>
              <a:gd name="connsiteY8" fmla="*/ 30779 h 217251"/>
              <a:gd name="connsiteX9" fmla="*/ 982980 w 2019300"/>
              <a:gd name="connsiteY9" fmla="*/ 167939 h 217251"/>
              <a:gd name="connsiteX10" fmla="*/ 1143000 w 2019300"/>
              <a:gd name="connsiteY10" fmla="*/ 213659 h 217251"/>
              <a:gd name="connsiteX11" fmla="*/ 1272540 w 2019300"/>
              <a:gd name="connsiteY11" fmla="*/ 84119 h 217251"/>
              <a:gd name="connsiteX12" fmla="*/ 1432560 w 2019300"/>
              <a:gd name="connsiteY12" fmla="*/ 23159 h 217251"/>
              <a:gd name="connsiteX13" fmla="*/ 1600200 w 2019300"/>
              <a:gd name="connsiteY13" fmla="*/ 99359 h 217251"/>
              <a:gd name="connsiteX14" fmla="*/ 1767840 w 2019300"/>
              <a:gd name="connsiteY14" fmla="*/ 106979 h 217251"/>
              <a:gd name="connsiteX15" fmla="*/ 1874520 w 2019300"/>
              <a:gd name="connsiteY15" fmla="*/ 299 h 217251"/>
              <a:gd name="connsiteX16" fmla="*/ 2019300 w 2019300"/>
              <a:gd name="connsiteY16" fmla="*/ 145079 h 21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9300" h="217251">
                <a:moveTo>
                  <a:pt x="0" y="46019"/>
                </a:moveTo>
                <a:cubicBezTo>
                  <a:pt x="24765" y="79674"/>
                  <a:pt x="49530" y="113329"/>
                  <a:pt x="76200" y="137459"/>
                </a:cubicBezTo>
                <a:cubicBezTo>
                  <a:pt x="102870" y="161589"/>
                  <a:pt x="133350" y="197149"/>
                  <a:pt x="160020" y="190799"/>
                </a:cubicBezTo>
                <a:cubicBezTo>
                  <a:pt x="186690" y="184449"/>
                  <a:pt x="193040" y="129839"/>
                  <a:pt x="236220" y="99359"/>
                </a:cubicBezTo>
                <a:cubicBezTo>
                  <a:pt x="279400" y="68879"/>
                  <a:pt x="373380" y="7919"/>
                  <a:pt x="419100" y="7919"/>
                </a:cubicBezTo>
                <a:cubicBezTo>
                  <a:pt x="464820" y="7919"/>
                  <a:pt x="468630" y="76499"/>
                  <a:pt x="510540" y="99359"/>
                </a:cubicBezTo>
                <a:cubicBezTo>
                  <a:pt x="552450" y="122219"/>
                  <a:pt x="626110" y="151429"/>
                  <a:pt x="670560" y="145079"/>
                </a:cubicBezTo>
                <a:cubicBezTo>
                  <a:pt x="715010" y="138729"/>
                  <a:pt x="735330" y="80309"/>
                  <a:pt x="777240" y="61259"/>
                </a:cubicBezTo>
                <a:cubicBezTo>
                  <a:pt x="819150" y="42209"/>
                  <a:pt x="887730" y="12999"/>
                  <a:pt x="922020" y="30779"/>
                </a:cubicBezTo>
                <a:cubicBezTo>
                  <a:pt x="956310" y="48559"/>
                  <a:pt x="946150" y="137459"/>
                  <a:pt x="982980" y="167939"/>
                </a:cubicBezTo>
                <a:cubicBezTo>
                  <a:pt x="1019810" y="198419"/>
                  <a:pt x="1094740" y="227629"/>
                  <a:pt x="1143000" y="213659"/>
                </a:cubicBezTo>
                <a:cubicBezTo>
                  <a:pt x="1191260" y="199689"/>
                  <a:pt x="1224280" y="115869"/>
                  <a:pt x="1272540" y="84119"/>
                </a:cubicBezTo>
                <a:cubicBezTo>
                  <a:pt x="1320800" y="52369"/>
                  <a:pt x="1377950" y="20619"/>
                  <a:pt x="1432560" y="23159"/>
                </a:cubicBezTo>
                <a:cubicBezTo>
                  <a:pt x="1487170" y="25699"/>
                  <a:pt x="1544320" y="85389"/>
                  <a:pt x="1600200" y="99359"/>
                </a:cubicBezTo>
                <a:cubicBezTo>
                  <a:pt x="1656080" y="113329"/>
                  <a:pt x="1722120" y="123489"/>
                  <a:pt x="1767840" y="106979"/>
                </a:cubicBezTo>
                <a:cubicBezTo>
                  <a:pt x="1813560" y="90469"/>
                  <a:pt x="1832610" y="-6051"/>
                  <a:pt x="1874520" y="299"/>
                </a:cubicBezTo>
                <a:cubicBezTo>
                  <a:pt x="1916430" y="6649"/>
                  <a:pt x="1967865" y="75864"/>
                  <a:pt x="2019300" y="145079"/>
                </a:cubicBezTo>
              </a:path>
            </a:pathLst>
          </a:cu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82CFE93F-085D-4F22-8D21-3EEC43DBC88E}"/>
              </a:ext>
            </a:extLst>
          </p:cNvPr>
          <p:cNvSpPr txBox="1"/>
          <p:nvPr/>
        </p:nvSpPr>
        <p:spPr>
          <a:xfrm>
            <a:off x="609600" y="2906045"/>
            <a:ext cx="2500749" cy="369332"/>
          </a:xfrm>
          <a:prstGeom prst="rect">
            <a:avLst/>
          </a:prstGeom>
          <a:noFill/>
        </p:spPr>
        <p:txBody>
          <a:bodyPr wrap="none" rtlCol="0">
            <a:spAutoFit/>
          </a:bodyPr>
          <a:lstStyle/>
          <a:p>
            <a:r>
              <a:rPr lang="en-US" dirty="0"/>
              <a:t>Is every sheet the same?</a:t>
            </a:r>
          </a:p>
        </p:txBody>
      </p:sp>
      <p:sp>
        <p:nvSpPr>
          <p:cNvPr id="25" name="Freeform: Shape 24">
            <a:extLst>
              <a:ext uri="{FF2B5EF4-FFF2-40B4-BE49-F238E27FC236}">
                <a16:creationId xmlns:a16="http://schemas.microsoft.com/office/drawing/2014/main" id="{F34F0D74-41F8-464C-937F-63107EF75BA8}"/>
              </a:ext>
            </a:extLst>
          </p:cNvPr>
          <p:cNvSpPr/>
          <p:nvPr/>
        </p:nvSpPr>
        <p:spPr>
          <a:xfrm>
            <a:off x="4131834" y="2316254"/>
            <a:ext cx="2543285" cy="306718"/>
          </a:xfrm>
          <a:custGeom>
            <a:avLst/>
            <a:gdLst>
              <a:gd name="connsiteX0" fmla="*/ 0 w 2019300"/>
              <a:gd name="connsiteY0" fmla="*/ 46019 h 217251"/>
              <a:gd name="connsiteX1" fmla="*/ 76200 w 2019300"/>
              <a:gd name="connsiteY1" fmla="*/ 137459 h 217251"/>
              <a:gd name="connsiteX2" fmla="*/ 160020 w 2019300"/>
              <a:gd name="connsiteY2" fmla="*/ 190799 h 217251"/>
              <a:gd name="connsiteX3" fmla="*/ 236220 w 2019300"/>
              <a:gd name="connsiteY3" fmla="*/ 99359 h 217251"/>
              <a:gd name="connsiteX4" fmla="*/ 419100 w 2019300"/>
              <a:gd name="connsiteY4" fmla="*/ 7919 h 217251"/>
              <a:gd name="connsiteX5" fmla="*/ 510540 w 2019300"/>
              <a:gd name="connsiteY5" fmla="*/ 99359 h 217251"/>
              <a:gd name="connsiteX6" fmla="*/ 670560 w 2019300"/>
              <a:gd name="connsiteY6" fmla="*/ 145079 h 217251"/>
              <a:gd name="connsiteX7" fmla="*/ 777240 w 2019300"/>
              <a:gd name="connsiteY7" fmla="*/ 61259 h 217251"/>
              <a:gd name="connsiteX8" fmla="*/ 922020 w 2019300"/>
              <a:gd name="connsiteY8" fmla="*/ 30779 h 217251"/>
              <a:gd name="connsiteX9" fmla="*/ 982980 w 2019300"/>
              <a:gd name="connsiteY9" fmla="*/ 167939 h 217251"/>
              <a:gd name="connsiteX10" fmla="*/ 1143000 w 2019300"/>
              <a:gd name="connsiteY10" fmla="*/ 213659 h 217251"/>
              <a:gd name="connsiteX11" fmla="*/ 1272540 w 2019300"/>
              <a:gd name="connsiteY11" fmla="*/ 84119 h 217251"/>
              <a:gd name="connsiteX12" fmla="*/ 1432560 w 2019300"/>
              <a:gd name="connsiteY12" fmla="*/ 23159 h 217251"/>
              <a:gd name="connsiteX13" fmla="*/ 1600200 w 2019300"/>
              <a:gd name="connsiteY13" fmla="*/ 99359 h 217251"/>
              <a:gd name="connsiteX14" fmla="*/ 1767840 w 2019300"/>
              <a:gd name="connsiteY14" fmla="*/ 106979 h 217251"/>
              <a:gd name="connsiteX15" fmla="*/ 1874520 w 2019300"/>
              <a:gd name="connsiteY15" fmla="*/ 299 h 217251"/>
              <a:gd name="connsiteX16" fmla="*/ 2019300 w 2019300"/>
              <a:gd name="connsiteY16" fmla="*/ 145079 h 21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9300" h="217251">
                <a:moveTo>
                  <a:pt x="0" y="46019"/>
                </a:moveTo>
                <a:cubicBezTo>
                  <a:pt x="24765" y="79674"/>
                  <a:pt x="49530" y="113329"/>
                  <a:pt x="76200" y="137459"/>
                </a:cubicBezTo>
                <a:cubicBezTo>
                  <a:pt x="102870" y="161589"/>
                  <a:pt x="133350" y="197149"/>
                  <a:pt x="160020" y="190799"/>
                </a:cubicBezTo>
                <a:cubicBezTo>
                  <a:pt x="186690" y="184449"/>
                  <a:pt x="193040" y="129839"/>
                  <a:pt x="236220" y="99359"/>
                </a:cubicBezTo>
                <a:cubicBezTo>
                  <a:pt x="279400" y="68879"/>
                  <a:pt x="373380" y="7919"/>
                  <a:pt x="419100" y="7919"/>
                </a:cubicBezTo>
                <a:cubicBezTo>
                  <a:pt x="464820" y="7919"/>
                  <a:pt x="468630" y="76499"/>
                  <a:pt x="510540" y="99359"/>
                </a:cubicBezTo>
                <a:cubicBezTo>
                  <a:pt x="552450" y="122219"/>
                  <a:pt x="626110" y="151429"/>
                  <a:pt x="670560" y="145079"/>
                </a:cubicBezTo>
                <a:cubicBezTo>
                  <a:pt x="715010" y="138729"/>
                  <a:pt x="735330" y="80309"/>
                  <a:pt x="777240" y="61259"/>
                </a:cubicBezTo>
                <a:cubicBezTo>
                  <a:pt x="819150" y="42209"/>
                  <a:pt x="887730" y="12999"/>
                  <a:pt x="922020" y="30779"/>
                </a:cubicBezTo>
                <a:cubicBezTo>
                  <a:pt x="956310" y="48559"/>
                  <a:pt x="946150" y="137459"/>
                  <a:pt x="982980" y="167939"/>
                </a:cubicBezTo>
                <a:cubicBezTo>
                  <a:pt x="1019810" y="198419"/>
                  <a:pt x="1094740" y="227629"/>
                  <a:pt x="1143000" y="213659"/>
                </a:cubicBezTo>
                <a:cubicBezTo>
                  <a:pt x="1191260" y="199689"/>
                  <a:pt x="1224280" y="115869"/>
                  <a:pt x="1272540" y="84119"/>
                </a:cubicBezTo>
                <a:cubicBezTo>
                  <a:pt x="1320800" y="52369"/>
                  <a:pt x="1377950" y="20619"/>
                  <a:pt x="1432560" y="23159"/>
                </a:cubicBezTo>
                <a:cubicBezTo>
                  <a:pt x="1487170" y="25699"/>
                  <a:pt x="1544320" y="85389"/>
                  <a:pt x="1600200" y="99359"/>
                </a:cubicBezTo>
                <a:cubicBezTo>
                  <a:pt x="1656080" y="113329"/>
                  <a:pt x="1722120" y="123489"/>
                  <a:pt x="1767840" y="106979"/>
                </a:cubicBezTo>
                <a:cubicBezTo>
                  <a:pt x="1813560" y="90469"/>
                  <a:pt x="1832610" y="-6051"/>
                  <a:pt x="1874520" y="299"/>
                </a:cubicBezTo>
                <a:cubicBezTo>
                  <a:pt x="1916430" y="6649"/>
                  <a:pt x="1967865" y="75864"/>
                  <a:pt x="2019300" y="145079"/>
                </a:cubicBezTo>
              </a:path>
            </a:pathLst>
          </a:cu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3D67E05E-66F3-46B2-821D-9BFCCABCA362}"/>
              </a:ext>
            </a:extLst>
          </p:cNvPr>
          <p:cNvSpPr/>
          <p:nvPr/>
        </p:nvSpPr>
        <p:spPr>
          <a:xfrm>
            <a:off x="724523" y="4003958"/>
            <a:ext cx="2543285" cy="306718"/>
          </a:xfrm>
          <a:custGeom>
            <a:avLst/>
            <a:gdLst>
              <a:gd name="connsiteX0" fmla="*/ 0 w 2019300"/>
              <a:gd name="connsiteY0" fmla="*/ 46019 h 217251"/>
              <a:gd name="connsiteX1" fmla="*/ 76200 w 2019300"/>
              <a:gd name="connsiteY1" fmla="*/ 137459 h 217251"/>
              <a:gd name="connsiteX2" fmla="*/ 160020 w 2019300"/>
              <a:gd name="connsiteY2" fmla="*/ 190799 h 217251"/>
              <a:gd name="connsiteX3" fmla="*/ 236220 w 2019300"/>
              <a:gd name="connsiteY3" fmla="*/ 99359 h 217251"/>
              <a:gd name="connsiteX4" fmla="*/ 419100 w 2019300"/>
              <a:gd name="connsiteY4" fmla="*/ 7919 h 217251"/>
              <a:gd name="connsiteX5" fmla="*/ 510540 w 2019300"/>
              <a:gd name="connsiteY5" fmla="*/ 99359 h 217251"/>
              <a:gd name="connsiteX6" fmla="*/ 670560 w 2019300"/>
              <a:gd name="connsiteY6" fmla="*/ 145079 h 217251"/>
              <a:gd name="connsiteX7" fmla="*/ 777240 w 2019300"/>
              <a:gd name="connsiteY7" fmla="*/ 61259 h 217251"/>
              <a:gd name="connsiteX8" fmla="*/ 922020 w 2019300"/>
              <a:gd name="connsiteY8" fmla="*/ 30779 h 217251"/>
              <a:gd name="connsiteX9" fmla="*/ 982980 w 2019300"/>
              <a:gd name="connsiteY9" fmla="*/ 167939 h 217251"/>
              <a:gd name="connsiteX10" fmla="*/ 1143000 w 2019300"/>
              <a:gd name="connsiteY10" fmla="*/ 213659 h 217251"/>
              <a:gd name="connsiteX11" fmla="*/ 1272540 w 2019300"/>
              <a:gd name="connsiteY11" fmla="*/ 84119 h 217251"/>
              <a:gd name="connsiteX12" fmla="*/ 1432560 w 2019300"/>
              <a:gd name="connsiteY12" fmla="*/ 23159 h 217251"/>
              <a:gd name="connsiteX13" fmla="*/ 1600200 w 2019300"/>
              <a:gd name="connsiteY13" fmla="*/ 99359 h 217251"/>
              <a:gd name="connsiteX14" fmla="*/ 1767840 w 2019300"/>
              <a:gd name="connsiteY14" fmla="*/ 106979 h 217251"/>
              <a:gd name="connsiteX15" fmla="*/ 1874520 w 2019300"/>
              <a:gd name="connsiteY15" fmla="*/ 299 h 217251"/>
              <a:gd name="connsiteX16" fmla="*/ 2019300 w 2019300"/>
              <a:gd name="connsiteY16" fmla="*/ 145079 h 21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9300" h="217251">
                <a:moveTo>
                  <a:pt x="0" y="46019"/>
                </a:moveTo>
                <a:cubicBezTo>
                  <a:pt x="24765" y="79674"/>
                  <a:pt x="49530" y="113329"/>
                  <a:pt x="76200" y="137459"/>
                </a:cubicBezTo>
                <a:cubicBezTo>
                  <a:pt x="102870" y="161589"/>
                  <a:pt x="133350" y="197149"/>
                  <a:pt x="160020" y="190799"/>
                </a:cubicBezTo>
                <a:cubicBezTo>
                  <a:pt x="186690" y="184449"/>
                  <a:pt x="193040" y="129839"/>
                  <a:pt x="236220" y="99359"/>
                </a:cubicBezTo>
                <a:cubicBezTo>
                  <a:pt x="279400" y="68879"/>
                  <a:pt x="373380" y="7919"/>
                  <a:pt x="419100" y="7919"/>
                </a:cubicBezTo>
                <a:cubicBezTo>
                  <a:pt x="464820" y="7919"/>
                  <a:pt x="468630" y="76499"/>
                  <a:pt x="510540" y="99359"/>
                </a:cubicBezTo>
                <a:cubicBezTo>
                  <a:pt x="552450" y="122219"/>
                  <a:pt x="626110" y="151429"/>
                  <a:pt x="670560" y="145079"/>
                </a:cubicBezTo>
                <a:cubicBezTo>
                  <a:pt x="715010" y="138729"/>
                  <a:pt x="735330" y="80309"/>
                  <a:pt x="777240" y="61259"/>
                </a:cubicBezTo>
                <a:cubicBezTo>
                  <a:pt x="819150" y="42209"/>
                  <a:pt x="887730" y="12999"/>
                  <a:pt x="922020" y="30779"/>
                </a:cubicBezTo>
                <a:cubicBezTo>
                  <a:pt x="956310" y="48559"/>
                  <a:pt x="946150" y="137459"/>
                  <a:pt x="982980" y="167939"/>
                </a:cubicBezTo>
                <a:cubicBezTo>
                  <a:pt x="1019810" y="198419"/>
                  <a:pt x="1094740" y="227629"/>
                  <a:pt x="1143000" y="213659"/>
                </a:cubicBezTo>
                <a:cubicBezTo>
                  <a:pt x="1191260" y="199689"/>
                  <a:pt x="1224280" y="115869"/>
                  <a:pt x="1272540" y="84119"/>
                </a:cubicBezTo>
                <a:cubicBezTo>
                  <a:pt x="1320800" y="52369"/>
                  <a:pt x="1377950" y="20619"/>
                  <a:pt x="1432560" y="23159"/>
                </a:cubicBezTo>
                <a:cubicBezTo>
                  <a:pt x="1487170" y="25699"/>
                  <a:pt x="1544320" y="85389"/>
                  <a:pt x="1600200" y="99359"/>
                </a:cubicBezTo>
                <a:cubicBezTo>
                  <a:pt x="1656080" y="113329"/>
                  <a:pt x="1722120" y="123489"/>
                  <a:pt x="1767840" y="106979"/>
                </a:cubicBezTo>
                <a:cubicBezTo>
                  <a:pt x="1813560" y="90469"/>
                  <a:pt x="1832610" y="-6051"/>
                  <a:pt x="1874520" y="299"/>
                </a:cubicBezTo>
                <a:cubicBezTo>
                  <a:pt x="1916430" y="6649"/>
                  <a:pt x="1967865" y="75864"/>
                  <a:pt x="2019300" y="145079"/>
                </a:cubicBezTo>
              </a:path>
            </a:pathLst>
          </a:cu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96946457-1912-4A96-BC59-D9B1C299098A}"/>
              </a:ext>
            </a:extLst>
          </p:cNvPr>
          <p:cNvSpPr/>
          <p:nvPr/>
        </p:nvSpPr>
        <p:spPr>
          <a:xfrm>
            <a:off x="783591" y="4291274"/>
            <a:ext cx="2543285" cy="306718"/>
          </a:xfrm>
          <a:custGeom>
            <a:avLst/>
            <a:gdLst>
              <a:gd name="connsiteX0" fmla="*/ 0 w 2019300"/>
              <a:gd name="connsiteY0" fmla="*/ 46019 h 217251"/>
              <a:gd name="connsiteX1" fmla="*/ 76200 w 2019300"/>
              <a:gd name="connsiteY1" fmla="*/ 137459 h 217251"/>
              <a:gd name="connsiteX2" fmla="*/ 160020 w 2019300"/>
              <a:gd name="connsiteY2" fmla="*/ 190799 h 217251"/>
              <a:gd name="connsiteX3" fmla="*/ 236220 w 2019300"/>
              <a:gd name="connsiteY3" fmla="*/ 99359 h 217251"/>
              <a:gd name="connsiteX4" fmla="*/ 419100 w 2019300"/>
              <a:gd name="connsiteY4" fmla="*/ 7919 h 217251"/>
              <a:gd name="connsiteX5" fmla="*/ 510540 w 2019300"/>
              <a:gd name="connsiteY5" fmla="*/ 99359 h 217251"/>
              <a:gd name="connsiteX6" fmla="*/ 670560 w 2019300"/>
              <a:gd name="connsiteY6" fmla="*/ 145079 h 217251"/>
              <a:gd name="connsiteX7" fmla="*/ 777240 w 2019300"/>
              <a:gd name="connsiteY7" fmla="*/ 61259 h 217251"/>
              <a:gd name="connsiteX8" fmla="*/ 922020 w 2019300"/>
              <a:gd name="connsiteY8" fmla="*/ 30779 h 217251"/>
              <a:gd name="connsiteX9" fmla="*/ 982980 w 2019300"/>
              <a:gd name="connsiteY9" fmla="*/ 167939 h 217251"/>
              <a:gd name="connsiteX10" fmla="*/ 1143000 w 2019300"/>
              <a:gd name="connsiteY10" fmla="*/ 213659 h 217251"/>
              <a:gd name="connsiteX11" fmla="*/ 1272540 w 2019300"/>
              <a:gd name="connsiteY11" fmla="*/ 84119 h 217251"/>
              <a:gd name="connsiteX12" fmla="*/ 1432560 w 2019300"/>
              <a:gd name="connsiteY12" fmla="*/ 23159 h 217251"/>
              <a:gd name="connsiteX13" fmla="*/ 1600200 w 2019300"/>
              <a:gd name="connsiteY13" fmla="*/ 99359 h 217251"/>
              <a:gd name="connsiteX14" fmla="*/ 1767840 w 2019300"/>
              <a:gd name="connsiteY14" fmla="*/ 106979 h 217251"/>
              <a:gd name="connsiteX15" fmla="*/ 1874520 w 2019300"/>
              <a:gd name="connsiteY15" fmla="*/ 299 h 217251"/>
              <a:gd name="connsiteX16" fmla="*/ 2019300 w 2019300"/>
              <a:gd name="connsiteY16" fmla="*/ 145079 h 21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9300" h="217251">
                <a:moveTo>
                  <a:pt x="0" y="46019"/>
                </a:moveTo>
                <a:cubicBezTo>
                  <a:pt x="24765" y="79674"/>
                  <a:pt x="49530" y="113329"/>
                  <a:pt x="76200" y="137459"/>
                </a:cubicBezTo>
                <a:cubicBezTo>
                  <a:pt x="102870" y="161589"/>
                  <a:pt x="133350" y="197149"/>
                  <a:pt x="160020" y="190799"/>
                </a:cubicBezTo>
                <a:cubicBezTo>
                  <a:pt x="186690" y="184449"/>
                  <a:pt x="193040" y="129839"/>
                  <a:pt x="236220" y="99359"/>
                </a:cubicBezTo>
                <a:cubicBezTo>
                  <a:pt x="279400" y="68879"/>
                  <a:pt x="373380" y="7919"/>
                  <a:pt x="419100" y="7919"/>
                </a:cubicBezTo>
                <a:cubicBezTo>
                  <a:pt x="464820" y="7919"/>
                  <a:pt x="468630" y="76499"/>
                  <a:pt x="510540" y="99359"/>
                </a:cubicBezTo>
                <a:cubicBezTo>
                  <a:pt x="552450" y="122219"/>
                  <a:pt x="626110" y="151429"/>
                  <a:pt x="670560" y="145079"/>
                </a:cubicBezTo>
                <a:cubicBezTo>
                  <a:pt x="715010" y="138729"/>
                  <a:pt x="735330" y="80309"/>
                  <a:pt x="777240" y="61259"/>
                </a:cubicBezTo>
                <a:cubicBezTo>
                  <a:pt x="819150" y="42209"/>
                  <a:pt x="887730" y="12999"/>
                  <a:pt x="922020" y="30779"/>
                </a:cubicBezTo>
                <a:cubicBezTo>
                  <a:pt x="956310" y="48559"/>
                  <a:pt x="946150" y="137459"/>
                  <a:pt x="982980" y="167939"/>
                </a:cubicBezTo>
                <a:cubicBezTo>
                  <a:pt x="1019810" y="198419"/>
                  <a:pt x="1094740" y="227629"/>
                  <a:pt x="1143000" y="213659"/>
                </a:cubicBezTo>
                <a:cubicBezTo>
                  <a:pt x="1191260" y="199689"/>
                  <a:pt x="1224280" y="115869"/>
                  <a:pt x="1272540" y="84119"/>
                </a:cubicBezTo>
                <a:cubicBezTo>
                  <a:pt x="1320800" y="52369"/>
                  <a:pt x="1377950" y="20619"/>
                  <a:pt x="1432560" y="23159"/>
                </a:cubicBezTo>
                <a:cubicBezTo>
                  <a:pt x="1487170" y="25699"/>
                  <a:pt x="1544320" y="85389"/>
                  <a:pt x="1600200" y="99359"/>
                </a:cubicBezTo>
                <a:cubicBezTo>
                  <a:pt x="1656080" y="113329"/>
                  <a:pt x="1722120" y="123489"/>
                  <a:pt x="1767840" y="106979"/>
                </a:cubicBezTo>
                <a:cubicBezTo>
                  <a:pt x="1813560" y="90469"/>
                  <a:pt x="1832610" y="-6051"/>
                  <a:pt x="1874520" y="299"/>
                </a:cubicBezTo>
                <a:cubicBezTo>
                  <a:pt x="1916430" y="6649"/>
                  <a:pt x="1967865" y="75864"/>
                  <a:pt x="2019300" y="145079"/>
                </a:cubicBezTo>
              </a:path>
            </a:pathLst>
          </a:cu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461D97DB-04BF-404E-84A0-FE82ABC52F3B}"/>
              </a:ext>
            </a:extLst>
          </p:cNvPr>
          <p:cNvSpPr txBox="1"/>
          <p:nvPr/>
        </p:nvSpPr>
        <p:spPr>
          <a:xfrm>
            <a:off x="4092665" y="2906045"/>
            <a:ext cx="1389804" cy="369332"/>
          </a:xfrm>
          <a:prstGeom prst="rect">
            <a:avLst/>
          </a:prstGeom>
          <a:noFill/>
        </p:spPr>
        <p:txBody>
          <a:bodyPr wrap="none" rtlCol="0">
            <a:spAutoFit/>
          </a:bodyPr>
          <a:lstStyle/>
          <a:p>
            <a:r>
              <a:rPr lang="en-US" dirty="0"/>
              <a:t>Or different?</a:t>
            </a:r>
          </a:p>
        </p:txBody>
      </p:sp>
      <p:sp>
        <p:nvSpPr>
          <p:cNvPr id="29" name="Freeform: Shape 28">
            <a:extLst>
              <a:ext uri="{FF2B5EF4-FFF2-40B4-BE49-F238E27FC236}">
                <a16:creationId xmlns:a16="http://schemas.microsoft.com/office/drawing/2014/main" id="{7E5817F6-FD03-4EDA-ACCC-C13C7354A4AF}"/>
              </a:ext>
            </a:extLst>
          </p:cNvPr>
          <p:cNvSpPr/>
          <p:nvPr/>
        </p:nvSpPr>
        <p:spPr>
          <a:xfrm>
            <a:off x="4012580" y="3595938"/>
            <a:ext cx="2425148" cy="306718"/>
          </a:xfrm>
          <a:custGeom>
            <a:avLst/>
            <a:gdLst>
              <a:gd name="connsiteX0" fmla="*/ 0 w 2425148"/>
              <a:gd name="connsiteY0" fmla="*/ 0 h 494168"/>
              <a:gd name="connsiteX1" fmla="*/ 212035 w 2425148"/>
              <a:gd name="connsiteY1" fmla="*/ 251791 h 494168"/>
              <a:gd name="connsiteX2" fmla="*/ 1199322 w 2425148"/>
              <a:gd name="connsiteY2" fmla="*/ 490330 h 494168"/>
              <a:gd name="connsiteX3" fmla="*/ 2425148 w 2425148"/>
              <a:gd name="connsiteY3" fmla="*/ 53008 h 494168"/>
              <a:gd name="connsiteX4" fmla="*/ 2425148 w 2425148"/>
              <a:gd name="connsiteY4" fmla="*/ 53008 h 494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148" h="494168">
                <a:moveTo>
                  <a:pt x="0" y="0"/>
                </a:moveTo>
                <a:cubicBezTo>
                  <a:pt x="6074" y="85034"/>
                  <a:pt x="12148" y="170069"/>
                  <a:pt x="212035" y="251791"/>
                </a:cubicBezTo>
                <a:cubicBezTo>
                  <a:pt x="411922" y="333513"/>
                  <a:pt x="830470" y="523460"/>
                  <a:pt x="1199322" y="490330"/>
                </a:cubicBezTo>
                <a:cubicBezTo>
                  <a:pt x="1568174" y="457200"/>
                  <a:pt x="2425148" y="53008"/>
                  <a:pt x="2425148" y="53008"/>
                </a:cubicBezTo>
                <a:lnTo>
                  <a:pt x="2425148" y="53008"/>
                </a:lnTo>
              </a:path>
            </a:pathLst>
          </a:cu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8F85FB73-553D-4B43-A660-395F43C5DDD6}"/>
              </a:ext>
            </a:extLst>
          </p:cNvPr>
          <p:cNvSpPr/>
          <p:nvPr/>
        </p:nvSpPr>
        <p:spPr>
          <a:xfrm flipV="1">
            <a:off x="4068416" y="4104277"/>
            <a:ext cx="2425148" cy="186997"/>
          </a:xfrm>
          <a:custGeom>
            <a:avLst/>
            <a:gdLst>
              <a:gd name="connsiteX0" fmla="*/ 0 w 2425148"/>
              <a:gd name="connsiteY0" fmla="*/ 0 h 494168"/>
              <a:gd name="connsiteX1" fmla="*/ 212035 w 2425148"/>
              <a:gd name="connsiteY1" fmla="*/ 251791 h 494168"/>
              <a:gd name="connsiteX2" fmla="*/ 1199322 w 2425148"/>
              <a:gd name="connsiteY2" fmla="*/ 490330 h 494168"/>
              <a:gd name="connsiteX3" fmla="*/ 2425148 w 2425148"/>
              <a:gd name="connsiteY3" fmla="*/ 53008 h 494168"/>
              <a:gd name="connsiteX4" fmla="*/ 2425148 w 2425148"/>
              <a:gd name="connsiteY4" fmla="*/ 53008 h 494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148" h="494168">
                <a:moveTo>
                  <a:pt x="0" y="0"/>
                </a:moveTo>
                <a:cubicBezTo>
                  <a:pt x="6074" y="85034"/>
                  <a:pt x="12148" y="170069"/>
                  <a:pt x="212035" y="251791"/>
                </a:cubicBezTo>
                <a:cubicBezTo>
                  <a:pt x="411922" y="333513"/>
                  <a:pt x="830470" y="523460"/>
                  <a:pt x="1199322" y="490330"/>
                </a:cubicBezTo>
                <a:cubicBezTo>
                  <a:pt x="1568174" y="457200"/>
                  <a:pt x="2425148" y="53008"/>
                  <a:pt x="2425148" y="53008"/>
                </a:cubicBezTo>
                <a:lnTo>
                  <a:pt x="2425148" y="53008"/>
                </a:lnTo>
              </a:path>
            </a:pathLst>
          </a:cu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69F5F4DB-177C-4ABA-B714-4161435F1975}"/>
              </a:ext>
            </a:extLst>
          </p:cNvPr>
          <p:cNvPicPr>
            <a:picLocks noChangeAspect="1"/>
          </p:cNvPicPr>
          <p:nvPr/>
        </p:nvPicPr>
        <p:blipFill>
          <a:blip r:embed="rId3"/>
          <a:stretch>
            <a:fillRect/>
          </a:stretch>
        </p:blipFill>
        <p:spPr>
          <a:xfrm>
            <a:off x="1113686" y="4701269"/>
            <a:ext cx="1716132" cy="1430110"/>
          </a:xfrm>
          <a:prstGeom prst="rect">
            <a:avLst/>
          </a:prstGeom>
        </p:spPr>
      </p:pic>
      <p:pic>
        <p:nvPicPr>
          <p:cNvPr id="32" name="Picture 31">
            <a:extLst>
              <a:ext uri="{FF2B5EF4-FFF2-40B4-BE49-F238E27FC236}">
                <a16:creationId xmlns:a16="http://schemas.microsoft.com/office/drawing/2014/main" id="{1DEABAAC-6A24-487A-9CD7-552E9D3E124C}"/>
              </a:ext>
            </a:extLst>
          </p:cNvPr>
          <p:cNvPicPr>
            <a:picLocks noChangeAspect="1"/>
          </p:cNvPicPr>
          <p:nvPr/>
        </p:nvPicPr>
        <p:blipFill>
          <a:blip r:embed="rId4"/>
          <a:stretch>
            <a:fillRect/>
          </a:stretch>
        </p:blipFill>
        <p:spPr>
          <a:xfrm>
            <a:off x="4092665" y="4663663"/>
            <a:ext cx="1939001" cy="1452379"/>
          </a:xfrm>
          <a:prstGeom prst="rect">
            <a:avLst/>
          </a:prstGeom>
        </p:spPr>
      </p:pic>
      <p:sp>
        <p:nvSpPr>
          <p:cNvPr id="5" name="TextBox 4">
            <a:extLst>
              <a:ext uri="{FF2B5EF4-FFF2-40B4-BE49-F238E27FC236}">
                <a16:creationId xmlns:a16="http://schemas.microsoft.com/office/drawing/2014/main" id="{D1A8FA22-B6D4-4487-8947-A28FF0F6004B}"/>
              </a:ext>
            </a:extLst>
          </p:cNvPr>
          <p:cNvSpPr txBox="1"/>
          <p:nvPr/>
        </p:nvSpPr>
        <p:spPr>
          <a:xfrm>
            <a:off x="7612885" y="1720840"/>
            <a:ext cx="3801757" cy="3416320"/>
          </a:xfrm>
          <a:prstGeom prst="rect">
            <a:avLst/>
          </a:prstGeom>
          <a:solidFill>
            <a:schemeClr val="accent5">
              <a:lumMod val="20000"/>
              <a:lumOff val="80000"/>
            </a:schemeClr>
          </a:solidFill>
        </p:spPr>
        <p:txBody>
          <a:bodyPr wrap="square" rtlCol="0">
            <a:spAutoFit/>
          </a:bodyPr>
          <a:lstStyle/>
          <a:p>
            <a:r>
              <a:rPr lang="en-US" dirty="0"/>
              <a:t>The “flatness” spec is not the same as the “thickness” spec. Both will need to be carefully specified in the contract.</a:t>
            </a:r>
            <a:br>
              <a:rPr lang="en-US" dirty="0"/>
            </a:br>
            <a:br>
              <a:rPr lang="en-US" dirty="0"/>
            </a:br>
            <a:r>
              <a:rPr lang="en-US" dirty="0"/>
              <a:t>Thickness is likely very consistent (set by the steel rollers) and as such errors accumulate through the stack.</a:t>
            </a:r>
            <a:br>
              <a:rPr lang="en-US" dirty="0"/>
            </a:br>
            <a:br>
              <a:rPr lang="en-US" dirty="0"/>
            </a:br>
            <a:r>
              <a:rPr lang="en-US" dirty="0"/>
              <a:t>Flatness requirements are more stringent in the middle of the plates (where the detectors are) than the ends.</a:t>
            </a:r>
          </a:p>
        </p:txBody>
      </p:sp>
    </p:spTree>
    <p:extLst>
      <p:ext uri="{BB962C8B-B14F-4D97-AF65-F5344CB8AC3E}">
        <p14:creationId xmlns:p14="http://schemas.microsoft.com/office/powerpoint/2010/main" val="1711332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dirty="0"/>
              <a:t>Spacer Bars and Bolts</a:t>
            </a:r>
            <a:endParaRPr lang="en-US" sz="2200" dirty="0">
              <a:solidFill>
                <a:srgbClr val="004C97"/>
              </a:solidFill>
            </a:endParaRP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5" name="Content Placeholder 4">
            <a:extLst>
              <a:ext uri="{FF2B5EF4-FFF2-40B4-BE49-F238E27FC236}">
                <a16:creationId xmlns:a16="http://schemas.microsoft.com/office/drawing/2014/main" id="{95D44DE1-BB56-4826-9A7B-CF00DB827908}"/>
              </a:ext>
            </a:extLst>
          </p:cNvPr>
          <p:cNvSpPr>
            <a:spLocks noGrp="1"/>
          </p:cNvSpPr>
          <p:nvPr>
            <p:ph idx="13"/>
          </p:nvPr>
        </p:nvSpPr>
        <p:spPr>
          <a:xfrm>
            <a:off x="509804" y="1211598"/>
            <a:ext cx="6691096" cy="3590278"/>
          </a:xfrm>
        </p:spPr>
        <p:txBody>
          <a:bodyPr/>
          <a:lstStyle/>
          <a:p>
            <a:r>
              <a:rPr lang="en-US" sz="2000" dirty="0"/>
              <a:t>Design is at the conceptual stage</a:t>
            </a:r>
            <a:br>
              <a:rPr lang="en-US" sz="2000" dirty="0"/>
            </a:br>
            <a:endParaRPr lang="en-US" sz="2000" dirty="0"/>
          </a:p>
          <a:p>
            <a:r>
              <a:rPr lang="en-US" sz="2000" dirty="0"/>
              <a:t>Spacer Block</a:t>
            </a:r>
          </a:p>
          <a:p>
            <a:pPr lvl="1"/>
            <a:r>
              <a:rPr lang="en-US" sz="1800" dirty="0"/>
              <a:t>Rests on support structure &amp; sets the space between steel plates</a:t>
            </a:r>
          </a:p>
          <a:p>
            <a:pPr lvl="1"/>
            <a:r>
              <a:rPr lang="en-US" sz="1800" dirty="0"/>
              <a:t>Physicist estimate $11.70 each (600 needed)</a:t>
            </a:r>
          </a:p>
          <a:p>
            <a:pPr lvl="1"/>
            <a:r>
              <a:rPr lang="en-US" sz="1800" dirty="0"/>
              <a:t>May “grow” in y to improve the magnetic field (see later slides)</a:t>
            </a:r>
            <a:br>
              <a:rPr lang="en-US" sz="1800" dirty="0"/>
            </a:br>
            <a:endParaRPr lang="en-US" sz="1800" dirty="0"/>
          </a:p>
          <a:p>
            <a:r>
              <a:rPr lang="en-US" sz="2000" dirty="0"/>
              <a:t>Spacer Bolt</a:t>
            </a:r>
          </a:p>
          <a:p>
            <a:pPr lvl="1"/>
            <a:r>
              <a:rPr lang="en-US" sz="1800" dirty="0"/>
              <a:t>Holds the distance between plates </a:t>
            </a:r>
          </a:p>
          <a:p>
            <a:pPr lvl="1"/>
            <a:r>
              <a:rPr lang="en-US" sz="1800" dirty="0"/>
              <a:t>Physicist estimate $25 each (600 needed)</a:t>
            </a:r>
          </a:p>
          <a:p>
            <a:pPr lvl="1"/>
            <a:r>
              <a:rPr lang="en-US" sz="1800" dirty="0"/>
              <a:t>May increase in number (see later slides) to improve plane flatness.</a:t>
            </a:r>
          </a:p>
          <a:p>
            <a:endParaRPr lang="en-US" dirty="0"/>
          </a:p>
        </p:txBody>
      </p:sp>
      <p:sp>
        <p:nvSpPr>
          <p:cNvPr id="13" name="TextBox 12">
            <a:extLst>
              <a:ext uri="{FF2B5EF4-FFF2-40B4-BE49-F238E27FC236}">
                <a16:creationId xmlns:a16="http://schemas.microsoft.com/office/drawing/2014/main" id="{53957DFC-505C-4371-9EB9-975867301877}"/>
              </a:ext>
            </a:extLst>
          </p:cNvPr>
          <p:cNvSpPr txBox="1"/>
          <p:nvPr/>
        </p:nvSpPr>
        <p:spPr>
          <a:xfrm>
            <a:off x="9565241" y="2525546"/>
            <a:ext cx="1361839" cy="369332"/>
          </a:xfrm>
          <a:prstGeom prst="rect">
            <a:avLst/>
          </a:prstGeom>
          <a:noFill/>
        </p:spPr>
        <p:txBody>
          <a:bodyPr wrap="square" rtlCol="0">
            <a:spAutoFit/>
          </a:bodyPr>
          <a:lstStyle/>
          <a:p>
            <a:r>
              <a:rPr lang="en-US" dirty="0"/>
              <a:t>Spacer Block</a:t>
            </a:r>
          </a:p>
        </p:txBody>
      </p:sp>
      <p:pic>
        <p:nvPicPr>
          <p:cNvPr id="12" name="Picture 11">
            <a:extLst>
              <a:ext uri="{FF2B5EF4-FFF2-40B4-BE49-F238E27FC236}">
                <a16:creationId xmlns:a16="http://schemas.microsoft.com/office/drawing/2014/main" id="{177860C4-AD51-4EAB-A751-679C0797B56D}"/>
              </a:ext>
            </a:extLst>
          </p:cNvPr>
          <p:cNvPicPr/>
          <p:nvPr/>
        </p:nvPicPr>
        <p:blipFill>
          <a:blip r:embed="rId3"/>
          <a:stretch>
            <a:fillRect/>
          </a:stretch>
        </p:blipFill>
        <p:spPr>
          <a:xfrm>
            <a:off x="8735059" y="192154"/>
            <a:ext cx="3012440" cy="2343302"/>
          </a:xfrm>
          <a:prstGeom prst="rect">
            <a:avLst/>
          </a:prstGeom>
        </p:spPr>
      </p:pic>
      <p:pic>
        <p:nvPicPr>
          <p:cNvPr id="14" name="Picture 13">
            <a:extLst>
              <a:ext uri="{FF2B5EF4-FFF2-40B4-BE49-F238E27FC236}">
                <a16:creationId xmlns:a16="http://schemas.microsoft.com/office/drawing/2014/main" id="{5A4DF8E1-6D77-4AB9-883E-AC18246B464D}"/>
              </a:ext>
            </a:extLst>
          </p:cNvPr>
          <p:cNvPicPr/>
          <p:nvPr/>
        </p:nvPicPr>
        <p:blipFill>
          <a:blip r:embed="rId4"/>
          <a:stretch>
            <a:fillRect/>
          </a:stretch>
        </p:blipFill>
        <p:spPr>
          <a:xfrm>
            <a:off x="8803638" y="3301896"/>
            <a:ext cx="3274062" cy="2207364"/>
          </a:xfrm>
          <a:prstGeom prst="rect">
            <a:avLst/>
          </a:prstGeom>
        </p:spPr>
      </p:pic>
      <p:sp>
        <p:nvSpPr>
          <p:cNvPr id="15" name="TextBox 14">
            <a:extLst>
              <a:ext uri="{FF2B5EF4-FFF2-40B4-BE49-F238E27FC236}">
                <a16:creationId xmlns:a16="http://schemas.microsoft.com/office/drawing/2014/main" id="{B1232B54-2FB2-4179-BDFE-CC9D7E024C5B}"/>
              </a:ext>
            </a:extLst>
          </p:cNvPr>
          <p:cNvSpPr txBox="1"/>
          <p:nvPr/>
        </p:nvSpPr>
        <p:spPr>
          <a:xfrm>
            <a:off x="9758480" y="5628448"/>
            <a:ext cx="1361839" cy="369332"/>
          </a:xfrm>
          <a:prstGeom prst="rect">
            <a:avLst/>
          </a:prstGeom>
          <a:noFill/>
        </p:spPr>
        <p:txBody>
          <a:bodyPr wrap="square" rtlCol="0">
            <a:spAutoFit/>
          </a:bodyPr>
          <a:lstStyle/>
          <a:p>
            <a:r>
              <a:rPr lang="en-US" dirty="0"/>
              <a:t>Spacer Bolt</a:t>
            </a:r>
          </a:p>
        </p:txBody>
      </p:sp>
    </p:spTree>
    <p:extLst>
      <p:ext uri="{BB962C8B-B14F-4D97-AF65-F5344CB8AC3E}">
        <p14:creationId xmlns:p14="http://schemas.microsoft.com/office/powerpoint/2010/main" val="3136895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sz="2200" dirty="0">
                <a:solidFill>
                  <a:srgbClr val="004C97"/>
                </a:solidFill>
              </a:rPr>
              <a:t>Outer Plates Under Gravity + Magnetic Forces</a:t>
            </a: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10" name="Content Placeholder 9">
            <a:extLst>
              <a:ext uri="{FF2B5EF4-FFF2-40B4-BE49-F238E27FC236}">
                <a16:creationId xmlns:a16="http://schemas.microsoft.com/office/drawing/2014/main" id="{0646834F-DA5E-4746-A3D8-9D381A768190}"/>
              </a:ext>
            </a:extLst>
          </p:cNvPr>
          <p:cNvSpPr>
            <a:spLocks noGrp="1"/>
          </p:cNvSpPr>
          <p:nvPr>
            <p:ph idx="13"/>
          </p:nvPr>
        </p:nvSpPr>
        <p:spPr>
          <a:xfrm>
            <a:off x="6403673" y="1238250"/>
            <a:ext cx="5263394" cy="4846638"/>
          </a:xfrm>
        </p:spPr>
        <p:txBody>
          <a:bodyPr/>
          <a:lstStyle/>
          <a:p>
            <a:r>
              <a:rPr lang="en-US" dirty="0"/>
              <a:t>Worst case out of plane deflection is 12.2 mm</a:t>
            </a:r>
          </a:p>
          <a:p>
            <a:pPr lvl="1"/>
            <a:r>
              <a:rPr lang="en-US" dirty="0"/>
              <a:t>By itself exceeds our tolerance budget of 10 mm per side</a:t>
            </a:r>
          </a:p>
          <a:p>
            <a:pPr lvl="1"/>
            <a:endParaRPr lang="en-US" dirty="0"/>
          </a:p>
          <a:p>
            <a:r>
              <a:rPr lang="en-US" dirty="0"/>
              <a:t>This is an advertisement for the next talk – we have lots of studies on magnetic and deflection behavior..</a:t>
            </a:r>
          </a:p>
          <a:p>
            <a:pPr lvl="1"/>
            <a:br>
              <a:rPr lang="en-US" dirty="0"/>
            </a:br>
            <a:endParaRPr lang="en-US" dirty="0"/>
          </a:p>
          <a:p>
            <a:pPr lvl="1"/>
            <a:r>
              <a:rPr lang="en-US" dirty="0"/>
              <a:t>	</a:t>
            </a:r>
          </a:p>
        </p:txBody>
      </p:sp>
      <p:pic>
        <p:nvPicPr>
          <p:cNvPr id="9" name="Picture 8">
            <a:extLst>
              <a:ext uri="{FF2B5EF4-FFF2-40B4-BE49-F238E27FC236}">
                <a16:creationId xmlns:a16="http://schemas.microsoft.com/office/drawing/2014/main" id="{7517CD49-6CEA-4A6D-8FFF-B87D934877DB}"/>
              </a:ext>
            </a:extLst>
          </p:cNvPr>
          <p:cNvPicPr>
            <a:picLocks noChangeAspect="1"/>
          </p:cNvPicPr>
          <p:nvPr/>
        </p:nvPicPr>
        <p:blipFill>
          <a:blip r:embed="rId3"/>
          <a:stretch>
            <a:fillRect/>
          </a:stretch>
        </p:blipFill>
        <p:spPr>
          <a:xfrm>
            <a:off x="316935" y="1405420"/>
            <a:ext cx="5779065" cy="4326198"/>
          </a:xfrm>
          <a:prstGeom prst="rect">
            <a:avLst/>
          </a:prstGeom>
          <a:ln>
            <a:solidFill>
              <a:schemeClr val="tx1"/>
            </a:solidFill>
          </a:ln>
        </p:spPr>
      </p:pic>
    </p:spTree>
    <p:extLst>
      <p:ext uri="{BB962C8B-B14F-4D97-AF65-F5344CB8AC3E}">
        <p14:creationId xmlns:p14="http://schemas.microsoft.com/office/powerpoint/2010/main" val="2603262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3806A-3319-D14B-A7D6-9D142F0144E9}"/>
              </a:ext>
            </a:extLst>
          </p:cNvPr>
          <p:cNvSpPr>
            <a:spLocks noGrp="1"/>
          </p:cNvSpPr>
          <p:nvPr>
            <p:ph type="body" sz="quarter" idx="10"/>
          </p:nvPr>
        </p:nvSpPr>
        <p:spPr/>
        <p:txBody>
          <a:bodyPr/>
          <a:lstStyle/>
          <a:p>
            <a:r>
              <a:rPr lang="en-US" dirty="0">
                <a:solidFill>
                  <a:srgbClr val="242424"/>
                </a:solidFill>
              </a:rPr>
              <a:t>magnetization</a:t>
            </a:r>
          </a:p>
        </p:txBody>
      </p:sp>
    </p:spTree>
    <p:extLst>
      <p:ext uri="{BB962C8B-B14F-4D97-AF65-F5344CB8AC3E}">
        <p14:creationId xmlns:p14="http://schemas.microsoft.com/office/powerpoint/2010/main" val="3766246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sz="2200" dirty="0">
                <a:solidFill>
                  <a:srgbClr val="004C97"/>
                </a:solidFill>
              </a:rPr>
              <a:t>Magnet Requirements</a:t>
            </a: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11" name="Content Placeholder 10">
            <a:extLst>
              <a:ext uri="{FF2B5EF4-FFF2-40B4-BE49-F238E27FC236}">
                <a16:creationId xmlns:a16="http://schemas.microsoft.com/office/drawing/2014/main" id="{B777D933-4E6B-4C95-A24B-CDE2A872A36E}"/>
              </a:ext>
            </a:extLst>
          </p:cNvPr>
          <p:cNvSpPr>
            <a:spLocks noGrp="1"/>
          </p:cNvSpPr>
          <p:nvPr>
            <p:ph idx="13"/>
          </p:nvPr>
        </p:nvSpPr>
        <p:spPr>
          <a:xfrm>
            <a:off x="419099" y="1082040"/>
            <a:ext cx="11247968" cy="3192780"/>
          </a:xfrm>
        </p:spPr>
        <p:txBody>
          <a:bodyPr/>
          <a:lstStyle/>
          <a:p>
            <a:r>
              <a:rPr lang="en-US" sz="1800" dirty="0"/>
              <a:t>We need (KPP) 98% charge identification – pushes us to high field</a:t>
            </a:r>
          </a:p>
          <a:p>
            <a:pPr lvl="1"/>
            <a:r>
              <a:rPr lang="en-US" sz="1600" dirty="0"/>
              <a:t>We don’t know what field this implies. My guess is a little lower than the canonical 1.0 T.</a:t>
            </a:r>
          </a:p>
          <a:p>
            <a:r>
              <a:rPr lang="en-US" sz="1800" dirty="0"/>
              <a:t>We want the field in the liquid argon to be “as small as possible”</a:t>
            </a:r>
          </a:p>
          <a:p>
            <a:pPr lvl="1"/>
            <a:r>
              <a:rPr lang="en-US" sz="1600" dirty="0"/>
              <a:t>This is not a spec.</a:t>
            </a:r>
          </a:p>
          <a:p>
            <a:pPr lvl="1"/>
            <a:r>
              <a:rPr lang="en-US" sz="1600" dirty="0"/>
              <a:t>Deflect tracks by less than half a pixel </a:t>
            </a:r>
            <a:r>
              <a:rPr lang="en-US" sz="1600" dirty="0">
                <a:sym typeface="Wingdings" panose="05000000000000000000" pitchFamily="2" charset="2"/>
              </a:rPr>
              <a:t> less than a few 100 G</a:t>
            </a:r>
          </a:p>
          <a:p>
            <a:pPr lvl="1"/>
            <a:r>
              <a:rPr lang="en-US" sz="1600" dirty="0">
                <a:sym typeface="Wingdings" panose="05000000000000000000" pitchFamily="2" charset="2"/>
              </a:rPr>
              <a:t>Ionized electron orbit larger than an atom  less than a few 100 G</a:t>
            </a:r>
          </a:p>
          <a:p>
            <a:pPr lvl="2"/>
            <a:r>
              <a:rPr lang="en-US" sz="1400" dirty="0">
                <a:sym typeface="Wingdings" panose="05000000000000000000" pitchFamily="2" charset="2"/>
              </a:rPr>
              <a:t>I didn’t find anything in the literature to suggest anything measurable happens</a:t>
            </a:r>
            <a:endParaRPr lang="en-US" sz="1400" dirty="0"/>
          </a:p>
          <a:p>
            <a:pPr lvl="1"/>
            <a:r>
              <a:rPr lang="en-US" sz="1600" dirty="0"/>
              <a:t>This magnet overdoes it – field in the liquid argon &lt; 15 G. (Earth’s field is 0.6 G)</a:t>
            </a:r>
          </a:p>
          <a:p>
            <a:r>
              <a:rPr lang="en-US" sz="1800" dirty="0"/>
              <a:t>We want the magnet to be inexpensive as possible</a:t>
            </a:r>
            <a:endParaRPr lang="en-US" sz="1600" dirty="0"/>
          </a:p>
          <a:p>
            <a:endParaRPr lang="en-US" dirty="0"/>
          </a:p>
        </p:txBody>
      </p:sp>
      <p:sp>
        <p:nvSpPr>
          <p:cNvPr id="5" name="TextBox 4">
            <a:extLst>
              <a:ext uri="{FF2B5EF4-FFF2-40B4-BE49-F238E27FC236}">
                <a16:creationId xmlns:a16="http://schemas.microsoft.com/office/drawing/2014/main" id="{898BB4A1-22AA-47D9-B990-1230812832F8}"/>
              </a:ext>
            </a:extLst>
          </p:cNvPr>
          <p:cNvSpPr txBox="1"/>
          <p:nvPr/>
        </p:nvSpPr>
        <p:spPr>
          <a:xfrm>
            <a:off x="609600" y="4739640"/>
            <a:ext cx="10957560" cy="923330"/>
          </a:xfrm>
          <a:prstGeom prst="rect">
            <a:avLst/>
          </a:prstGeom>
          <a:solidFill>
            <a:schemeClr val="bg1">
              <a:lumMod val="85000"/>
            </a:schemeClr>
          </a:solidFill>
        </p:spPr>
        <p:txBody>
          <a:bodyPr wrap="square" rtlCol="0">
            <a:spAutoFit/>
          </a:bodyPr>
          <a:lstStyle/>
          <a:p>
            <a:r>
              <a:rPr lang="en-US" dirty="0"/>
              <a:t>Overarching Design Philosophy: keep the field lines in the steel</a:t>
            </a:r>
            <a:br>
              <a:rPr lang="en-US" dirty="0"/>
            </a:br>
            <a:br>
              <a:rPr lang="en-US" dirty="0"/>
            </a:br>
            <a:r>
              <a:rPr lang="en-US" dirty="0"/>
              <a:t>One of Tom’s rules for muon detection: “Air is your enemy, steel is your friend”. Applies here too.</a:t>
            </a:r>
          </a:p>
        </p:txBody>
      </p:sp>
    </p:spTree>
    <p:extLst>
      <p:ext uri="{BB962C8B-B14F-4D97-AF65-F5344CB8AC3E}">
        <p14:creationId xmlns:p14="http://schemas.microsoft.com/office/powerpoint/2010/main" val="2174278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dirty="0"/>
              <a:t>Magnet Coils and Power Supplies</a:t>
            </a:r>
            <a:endParaRPr lang="en-US" sz="2200" dirty="0">
              <a:solidFill>
                <a:srgbClr val="004C97"/>
              </a:solidFill>
            </a:endParaRP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5" name="Content Placeholder 4">
            <a:extLst>
              <a:ext uri="{FF2B5EF4-FFF2-40B4-BE49-F238E27FC236}">
                <a16:creationId xmlns:a16="http://schemas.microsoft.com/office/drawing/2014/main" id="{95D44DE1-BB56-4826-9A7B-CF00DB827908}"/>
              </a:ext>
            </a:extLst>
          </p:cNvPr>
          <p:cNvSpPr>
            <a:spLocks noGrp="1"/>
          </p:cNvSpPr>
          <p:nvPr>
            <p:ph idx="13"/>
          </p:nvPr>
        </p:nvSpPr>
        <p:spPr>
          <a:xfrm>
            <a:off x="5837583" y="1039977"/>
            <a:ext cx="6007948" cy="1505103"/>
          </a:xfrm>
        </p:spPr>
        <p:txBody>
          <a:bodyPr/>
          <a:lstStyle/>
          <a:p>
            <a:r>
              <a:rPr lang="en-US" sz="1800" dirty="0"/>
              <a:t>Upcoming changes</a:t>
            </a:r>
          </a:p>
          <a:p>
            <a:pPr lvl="1"/>
            <a:r>
              <a:rPr lang="en-US" sz="1600" dirty="0"/>
              <a:t>I am unhappy with the copper quote. We are going out for more quotes. No estimate on time.</a:t>
            </a:r>
          </a:p>
          <a:p>
            <a:pPr lvl="1"/>
            <a:r>
              <a:rPr lang="en-US" sz="1600" dirty="0"/>
              <a:t>We likely need 6 smaller power supplies. (See later slides)</a:t>
            </a:r>
            <a:br>
              <a:rPr lang="en-US" sz="1600" dirty="0"/>
            </a:br>
            <a:endParaRPr lang="en-US" sz="1600" dirty="0"/>
          </a:p>
          <a:p>
            <a:r>
              <a:rPr lang="en-US" sz="1800" dirty="0"/>
              <a:t>Coil Design:</a:t>
            </a:r>
          </a:p>
        </p:txBody>
      </p:sp>
      <p:sp>
        <p:nvSpPr>
          <p:cNvPr id="3" name="Date Placeholder 2">
            <a:extLst>
              <a:ext uri="{FF2B5EF4-FFF2-40B4-BE49-F238E27FC236}">
                <a16:creationId xmlns:a16="http://schemas.microsoft.com/office/drawing/2014/main" id="{35E4193C-07A0-4CA6-9629-2BD3F6156AB6}"/>
              </a:ext>
            </a:extLst>
          </p:cNvPr>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Helvetica"/>
              </a:rPr>
              <a:t>04</a:t>
            </a:r>
            <a:r>
              <a:rPr kumimoji="0" lang="en-US" sz="1200" b="0" i="0" u="none" strike="noStrike" kern="1200" cap="none" spc="0" normalizeH="0" baseline="0" noProof="0" dirty="0">
                <a:ln>
                  <a:noFill/>
                </a:ln>
                <a:solidFill>
                  <a:srgbClr val="004C97"/>
                </a:solidFill>
                <a:effectLst/>
                <a:uLnTx/>
                <a:uFillTx/>
                <a:latin typeface="Helvetica"/>
                <a:ea typeface="+mn-ea"/>
                <a:cs typeface="Helvetica"/>
              </a:rPr>
              <a:t>.20.21</a:t>
            </a:r>
          </a:p>
        </p:txBody>
      </p:sp>
      <p:sp>
        <p:nvSpPr>
          <p:cNvPr id="6" name="Rectangle 5">
            <a:extLst>
              <a:ext uri="{FF2B5EF4-FFF2-40B4-BE49-F238E27FC236}">
                <a16:creationId xmlns:a16="http://schemas.microsoft.com/office/drawing/2014/main" id="{6E5FC4B2-511F-40AB-B96E-2C306686B0A8}"/>
              </a:ext>
            </a:extLst>
          </p:cNvPr>
          <p:cNvSpPr/>
          <p:nvPr/>
        </p:nvSpPr>
        <p:spPr>
          <a:xfrm>
            <a:off x="509804" y="1039978"/>
            <a:ext cx="3116580" cy="941070"/>
          </a:xfrm>
          <a:prstGeom prst="rect">
            <a:avLst/>
          </a:prstGeom>
          <a:solidFill>
            <a:srgbClr val="C9FFC9"/>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Base cost: $1,256,734</a:t>
            </a:r>
            <a:br>
              <a:rPr lang="en-US" dirty="0">
                <a:solidFill>
                  <a:schemeClr val="tx1"/>
                </a:solidFill>
              </a:rPr>
            </a:br>
            <a:r>
              <a:rPr lang="en-US" dirty="0">
                <a:solidFill>
                  <a:schemeClr val="tx1"/>
                </a:solidFill>
              </a:rPr>
              <a:t>Contingency: 43.9%</a:t>
            </a:r>
          </a:p>
          <a:p>
            <a:r>
              <a:rPr lang="en-US" dirty="0">
                <a:solidFill>
                  <a:schemeClr val="tx1"/>
                </a:solidFill>
              </a:rPr>
              <a:t>Date of last estimate: 7 April</a:t>
            </a:r>
          </a:p>
        </p:txBody>
      </p:sp>
      <p:sp>
        <p:nvSpPr>
          <p:cNvPr id="13" name="Content Placeholder 4">
            <a:extLst>
              <a:ext uri="{FF2B5EF4-FFF2-40B4-BE49-F238E27FC236}">
                <a16:creationId xmlns:a16="http://schemas.microsoft.com/office/drawing/2014/main" id="{CE84E871-9009-40AE-92FC-B5C8D63DEE78}"/>
              </a:ext>
            </a:extLst>
          </p:cNvPr>
          <p:cNvSpPr txBox="1">
            <a:spLocks/>
          </p:cNvSpPr>
          <p:nvPr/>
        </p:nvSpPr>
        <p:spPr>
          <a:xfrm>
            <a:off x="402167" y="2228285"/>
            <a:ext cx="5230007" cy="3590278"/>
          </a:xfrm>
          <a:prstGeom prst="rect">
            <a:avLst/>
          </a:prstGeom>
          <a:solidFill>
            <a:srgbClr val="FFFF99"/>
          </a:solidFill>
        </p:spPr>
        <p:txBody>
          <a:bodyPr lIns="0" rIns="0"/>
          <a:lstStyle>
            <a:lvl1pPr marL="256032" indent="-265176" algn="l" defTabSz="457200" rtl="0" fontAlgn="base">
              <a:lnSpc>
                <a:spcPct val="100000"/>
              </a:lnSpc>
              <a:spcBef>
                <a:spcPts val="600"/>
              </a:spcBef>
              <a:spcAft>
                <a:spcPts val="600"/>
              </a:spcAft>
              <a:buFont typeface="Arial"/>
              <a:buChar char="•"/>
              <a:defRPr sz="2200" b="0" i="0" kern="1200">
                <a:solidFill>
                  <a:srgbClr val="63666A"/>
                </a:solidFill>
                <a:latin typeface="Helvetica"/>
                <a:ea typeface="Geneva" charset="0"/>
                <a:cs typeface="Geneva" charset="0"/>
              </a:defRPr>
            </a:lvl1pPr>
            <a:lvl2pPr marL="320040" indent="256032" algn="l" defTabSz="457200" rtl="0" fontAlgn="base">
              <a:lnSpc>
                <a:spcPct val="100000"/>
              </a:lnSpc>
              <a:spcBef>
                <a:spcPts val="300"/>
              </a:spcBef>
              <a:spcAft>
                <a:spcPts val="300"/>
              </a:spcAft>
              <a:buSzPct val="90000"/>
              <a:buFont typeface="Lucida Grande"/>
              <a:buChar char="-"/>
              <a:defRPr sz="2000" b="0" i="0" kern="1200">
                <a:solidFill>
                  <a:srgbClr val="63666A"/>
                </a:solidFill>
                <a:latin typeface="Helvetica"/>
                <a:ea typeface="Geneva" charset="0"/>
                <a:cs typeface="+mn-cs"/>
              </a:defRPr>
            </a:lvl2pPr>
            <a:lvl3pPr marL="640080" indent="228600" algn="l" defTabSz="457200" rtl="0" fontAlgn="base">
              <a:lnSpc>
                <a:spcPct val="100000"/>
              </a:lnSpc>
              <a:spcBef>
                <a:spcPts val="300"/>
              </a:spcBef>
              <a:spcAft>
                <a:spcPts val="300"/>
              </a:spcAft>
              <a:buSzPct val="88000"/>
              <a:buFont typeface="Arial"/>
              <a:buChar char="•"/>
              <a:defRPr sz="1800" b="0" i="0" kern="1200">
                <a:solidFill>
                  <a:srgbClr val="63666A"/>
                </a:solidFill>
                <a:latin typeface="Helvetica"/>
                <a:ea typeface="Geneva" charset="0"/>
                <a:cs typeface="+mn-cs"/>
              </a:defRPr>
            </a:lvl3pPr>
            <a:lvl4pPr marL="914400" indent="228600" algn="l" defTabSz="457200" rtl="0" fontAlgn="base">
              <a:lnSpc>
                <a:spcPct val="100000"/>
              </a:lnSpc>
              <a:spcBef>
                <a:spcPts val="300"/>
              </a:spcBef>
              <a:spcAft>
                <a:spcPts val="300"/>
              </a:spcAft>
              <a:buSzPct val="90000"/>
              <a:buFont typeface="Lucida Grande"/>
              <a:buChar char="-"/>
              <a:defRPr sz="1600" b="0" i="0" kern="1200">
                <a:solidFill>
                  <a:srgbClr val="63666A"/>
                </a:solidFill>
                <a:latin typeface="Helvetica"/>
                <a:ea typeface="Geneva" charset="0"/>
                <a:cs typeface="+mn-cs"/>
              </a:defRPr>
            </a:lvl4pPr>
            <a:lvl5pPr marL="1143000" indent="192024" algn="l" defTabSz="457200" rtl="0" fontAlgn="base">
              <a:lnSpc>
                <a:spcPct val="100000"/>
              </a:lnSpc>
              <a:spcBef>
                <a:spcPts val="300"/>
              </a:spcBef>
              <a:spcAft>
                <a:spcPts val="300"/>
              </a:spcAft>
              <a:buSzPct val="88000"/>
              <a:buFont typeface="Arial"/>
              <a:buChar char="•"/>
              <a:defRPr sz="1400" b="0" i="0" kern="1200">
                <a:solidFill>
                  <a:srgbClr val="63666A"/>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Insulated bus bars: </a:t>
            </a:r>
          </a:p>
          <a:p>
            <a:pPr lvl="2"/>
            <a:r>
              <a:rPr lang="en-US" sz="1600" dirty="0">
                <a:effectLst/>
                <a:latin typeface="Calibri" panose="020F0502020204030204" pitchFamily="34" charset="0"/>
                <a:ea typeface="Calibri" panose="020F0502020204030204" pitchFamily="34" charset="0"/>
                <a:cs typeface="Times New Roman" panose="02020603050405020304" pitchFamily="18" charset="0"/>
              </a:rPr>
              <a:t>300 units 40mm x 40mm x 7000mm</a:t>
            </a:r>
          </a:p>
          <a:p>
            <a:pPr lvl="2"/>
            <a:r>
              <a:rPr lang="en-US" sz="1600" dirty="0">
                <a:effectLst/>
                <a:latin typeface="Calibri" panose="020F0502020204030204" pitchFamily="34" charset="0"/>
                <a:ea typeface="Calibri" panose="020F0502020204030204" pitchFamily="34" charset="0"/>
                <a:cs typeface="Times New Roman" panose="02020603050405020304" pitchFamily="18" charset="0"/>
              </a:rPr>
              <a:t>200 units 40mm x 40 mm x 1749 mm</a:t>
            </a:r>
          </a:p>
          <a:p>
            <a:pPr lvl="2"/>
            <a:r>
              <a:rPr lang="en-US" sz="1600" dirty="0">
                <a:effectLst/>
                <a:latin typeface="Calibri" panose="020F0502020204030204" pitchFamily="34" charset="0"/>
                <a:ea typeface="Calibri" panose="020F0502020204030204" pitchFamily="34" charset="0"/>
                <a:cs typeface="Times New Roman" panose="02020603050405020304" pitchFamily="18" charset="0"/>
              </a:rPr>
              <a:t>100 units 40mm x 40 mm x 3498 mm.</a:t>
            </a:r>
          </a:p>
          <a:p>
            <a:r>
              <a:rPr lang="en-US" sz="2000" dirty="0">
                <a:latin typeface="Calibri" panose="020F0502020204030204" pitchFamily="34" charset="0"/>
                <a:ea typeface="Calibri" panose="020F0502020204030204" pitchFamily="34" charset="0"/>
                <a:cs typeface="Times New Roman" panose="02020603050405020304" pitchFamily="18" charset="0"/>
              </a:rPr>
              <a:t>Corner pieces:</a:t>
            </a:r>
          </a:p>
          <a:p>
            <a:pPr lvl="1"/>
            <a:r>
              <a:rPr lang="en-US" sz="1800" dirty="0">
                <a:latin typeface="Calibri" panose="020F0502020204030204" pitchFamily="34" charset="0"/>
                <a:ea typeface="Calibri" panose="020F0502020204030204" pitchFamily="34" charset="0"/>
                <a:cs typeface="Times New Roman" panose="02020603050405020304" pitchFamily="18" charset="0"/>
              </a:rPr>
              <a:t>600 corner pieces</a:t>
            </a:r>
          </a:p>
          <a:p>
            <a:r>
              <a:rPr lang="en-US" sz="2000" dirty="0">
                <a:latin typeface="Calibri" panose="020F0502020204030204" pitchFamily="34" charset="0"/>
                <a:ea typeface="Calibri" panose="020F0502020204030204" pitchFamily="34" charset="0"/>
                <a:cs typeface="Times New Roman" panose="02020603050405020304" pitchFamily="18" charset="0"/>
              </a:rPr>
              <a:t>Power supplies</a:t>
            </a:r>
          </a:p>
          <a:p>
            <a:pPr lvl="1"/>
            <a:r>
              <a:rPr lang="en-US" sz="1800" dirty="0">
                <a:latin typeface="Calibri" panose="020F0502020204030204" pitchFamily="34" charset="0"/>
                <a:ea typeface="Calibri" panose="020F0502020204030204" pitchFamily="34" charset="0"/>
                <a:cs typeface="Times New Roman" panose="02020603050405020304" pitchFamily="18" charset="0"/>
              </a:rPr>
              <a:t>Two Lakeshore 648’s (one doesn’t quite cut it)</a:t>
            </a:r>
          </a:p>
          <a:p>
            <a:r>
              <a:rPr lang="en-US" sz="2000" dirty="0">
                <a:latin typeface="Calibri" panose="020F0502020204030204" pitchFamily="34" charset="0"/>
                <a:ea typeface="Calibri" panose="020F0502020204030204" pitchFamily="34" charset="0"/>
                <a:cs typeface="Times New Roman" panose="02020603050405020304" pitchFamily="18" charset="0"/>
              </a:rPr>
              <a:t>Control computer</a:t>
            </a:r>
          </a:p>
          <a:p>
            <a:endParaRPr lang="en-US" dirty="0"/>
          </a:p>
        </p:txBody>
      </p:sp>
      <p:sp>
        <p:nvSpPr>
          <p:cNvPr id="10" name="TextBox 9">
            <a:extLst>
              <a:ext uri="{FF2B5EF4-FFF2-40B4-BE49-F238E27FC236}">
                <a16:creationId xmlns:a16="http://schemas.microsoft.com/office/drawing/2014/main" id="{841173D8-F263-4F73-A00E-6793F8CE85D1}"/>
              </a:ext>
            </a:extLst>
          </p:cNvPr>
          <p:cNvSpPr txBox="1"/>
          <p:nvPr/>
        </p:nvSpPr>
        <p:spPr>
          <a:xfrm>
            <a:off x="4431192" y="2280827"/>
            <a:ext cx="930704" cy="461665"/>
          </a:xfrm>
          <a:prstGeom prst="rect">
            <a:avLst/>
          </a:prstGeom>
          <a:solidFill>
            <a:schemeClr val="tx1"/>
          </a:solidFill>
        </p:spPr>
        <p:txBody>
          <a:bodyPr wrap="none" rtlCol="0">
            <a:spAutoFit/>
          </a:bodyPr>
          <a:lstStyle/>
          <a:p>
            <a:r>
              <a:rPr lang="en-US" sz="2400" dirty="0">
                <a:solidFill>
                  <a:srgbClr val="FFFF99"/>
                </a:solidFill>
              </a:rPr>
              <a:t>Scope</a:t>
            </a:r>
          </a:p>
        </p:txBody>
      </p:sp>
      <p:pic>
        <p:nvPicPr>
          <p:cNvPr id="8" name="Picture 7">
            <a:extLst>
              <a:ext uri="{FF2B5EF4-FFF2-40B4-BE49-F238E27FC236}">
                <a16:creationId xmlns:a16="http://schemas.microsoft.com/office/drawing/2014/main" id="{AACF831E-DA8B-4CF3-9397-63FECDFEB668}"/>
              </a:ext>
            </a:extLst>
          </p:cNvPr>
          <p:cNvPicPr>
            <a:picLocks noChangeAspect="1"/>
          </p:cNvPicPr>
          <p:nvPr/>
        </p:nvPicPr>
        <p:blipFill>
          <a:blip r:embed="rId3"/>
          <a:stretch>
            <a:fillRect/>
          </a:stretch>
        </p:blipFill>
        <p:spPr>
          <a:xfrm>
            <a:off x="5715000" y="2946636"/>
            <a:ext cx="6271260" cy="3159385"/>
          </a:xfrm>
          <a:prstGeom prst="rect">
            <a:avLst/>
          </a:prstGeom>
        </p:spPr>
      </p:pic>
    </p:spTree>
    <p:extLst>
      <p:ext uri="{BB962C8B-B14F-4D97-AF65-F5344CB8AC3E}">
        <p14:creationId xmlns:p14="http://schemas.microsoft.com/office/powerpoint/2010/main" val="1413126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sz="2200" dirty="0">
                <a:solidFill>
                  <a:srgbClr val="004C97"/>
                </a:solidFill>
              </a:rPr>
              <a:t>Magnet Coils</a:t>
            </a: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11" name="Content Placeholder 10">
            <a:extLst>
              <a:ext uri="{FF2B5EF4-FFF2-40B4-BE49-F238E27FC236}">
                <a16:creationId xmlns:a16="http://schemas.microsoft.com/office/drawing/2014/main" id="{B777D933-4E6B-4C95-A24B-CDE2A872A36E}"/>
              </a:ext>
            </a:extLst>
          </p:cNvPr>
          <p:cNvSpPr>
            <a:spLocks noGrp="1"/>
          </p:cNvSpPr>
          <p:nvPr>
            <p:ph idx="13"/>
          </p:nvPr>
        </p:nvSpPr>
        <p:spPr>
          <a:xfrm>
            <a:off x="419099" y="895197"/>
            <a:ext cx="11247968" cy="2587143"/>
          </a:xfrm>
        </p:spPr>
        <p:txBody>
          <a:bodyPr/>
          <a:lstStyle/>
          <a:p>
            <a:r>
              <a:rPr lang="en-US" sz="1800" dirty="0"/>
              <a:t>We need 30 kA-turns to get the field we need</a:t>
            </a:r>
          </a:p>
          <a:p>
            <a:pPr lvl="1"/>
            <a:r>
              <a:rPr lang="en-US" sz="1400" dirty="0"/>
              <a:t>How do we distribute this between kiloamps and turns?</a:t>
            </a:r>
          </a:p>
          <a:p>
            <a:r>
              <a:rPr lang="en-US" sz="1600" dirty="0"/>
              <a:t>Current per area is a constant for a given material (set by electrical code)</a:t>
            </a:r>
          </a:p>
          <a:p>
            <a:pPr lvl="1"/>
            <a:r>
              <a:rPr lang="en-US" sz="1400" dirty="0"/>
              <a:t>If I halve the area, I halve the current</a:t>
            </a:r>
          </a:p>
          <a:p>
            <a:pPr lvl="1"/>
            <a:r>
              <a:rPr lang="en-US" sz="1400" dirty="0"/>
              <a:t>I double the resistance per length and double the length/number of turns</a:t>
            </a:r>
          </a:p>
          <a:p>
            <a:pPr lvl="2"/>
            <a:r>
              <a:rPr lang="en-US" sz="1200" dirty="0"/>
              <a:t>Power needed is constant</a:t>
            </a:r>
          </a:p>
          <a:p>
            <a:pPr lvl="2"/>
            <a:r>
              <a:rPr lang="en-US" sz="1200" dirty="0"/>
              <a:t>Voltage goes up by a factor of 2</a:t>
            </a:r>
          </a:p>
          <a:p>
            <a:pPr lvl="1"/>
            <a:r>
              <a:rPr lang="en-US" sz="1400" dirty="0"/>
              <a:t>Power supplies cost goes up with power, but also voltage – above a few kA, they get hard to find </a:t>
            </a:r>
            <a:r>
              <a:rPr lang="en-US" sz="1400" dirty="0">
                <a:sym typeface="Wingdings" panose="05000000000000000000" pitchFamily="2" charset="2"/>
              </a:rPr>
              <a:t> 25 turns</a:t>
            </a:r>
            <a:endParaRPr lang="en-US" sz="1400" dirty="0"/>
          </a:p>
          <a:p>
            <a:endParaRPr lang="en-US" dirty="0"/>
          </a:p>
        </p:txBody>
      </p:sp>
      <p:grpSp>
        <p:nvGrpSpPr>
          <p:cNvPr id="40" name="Group 39">
            <a:extLst>
              <a:ext uri="{FF2B5EF4-FFF2-40B4-BE49-F238E27FC236}">
                <a16:creationId xmlns:a16="http://schemas.microsoft.com/office/drawing/2014/main" id="{685AE858-C8F0-4C9C-BAB5-CE48A13DCE2D}"/>
              </a:ext>
            </a:extLst>
          </p:cNvPr>
          <p:cNvGrpSpPr/>
          <p:nvPr/>
        </p:nvGrpSpPr>
        <p:grpSpPr>
          <a:xfrm>
            <a:off x="10322862" y="550267"/>
            <a:ext cx="1344205" cy="1341188"/>
            <a:chOff x="9290921" y="766313"/>
            <a:chExt cx="1344205" cy="1341188"/>
          </a:xfrm>
        </p:grpSpPr>
        <p:grpSp>
          <p:nvGrpSpPr>
            <p:cNvPr id="9" name="Group 8">
              <a:extLst>
                <a:ext uri="{FF2B5EF4-FFF2-40B4-BE49-F238E27FC236}">
                  <a16:creationId xmlns:a16="http://schemas.microsoft.com/office/drawing/2014/main" id="{BD704DBF-C35A-48FB-BD32-F515F46CFCE9}"/>
                </a:ext>
              </a:extLst>
            </p:cNvPr>
            <p:cNvGrpSpPr/>
            <p:nvPr/>
          </p:nvGrpSpPr>
          <p:grpSpPr>
            <a:xfrm>
              <a:off x="9290921" y="766313"/>
              <a:ext cx="1344205" cy="273008"/>
              <a:chOff x="9290921" y="766313"/>
              <a:chExt cx="1344205" cy="273008"/>
            </a:xfrm>
          </p:grpSpPr>
          <p:sp>
            <p:nvSpPr>
              <p:cNvPr id="3" name="Rectangle 2">
                <a:extLst>
                  <a:ext uri="{FF2B5EF4-FFF2-40B4-BE49-F238E27FC236}">
                    <a16:creationId xmlns:a16="http://schemas.microsoft.com/office/drawing/2014/main" id="{AD0A7A20-01DB-49A8-A351-19B33643E0C9}"/>
                  </a:ext>
                </a:extLst>
              </p:cNvPr>
              <p:cNvSpPr/>
              <p:nvPr/>
            </p:nvSpPr>
            <p:spPr>
              <a:xfrm>
                <a:off x="9290921"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041FE85-616B-4637-9178-23886A1CFC25}"/>
                  </a:ext>
                </a:extLst>
              </p:cNvPr>
              <p:cNvSpPr/>
              <p:nvPr/>
            </p:nvSpPr>
            <p:spPr>
              <a:xfrm>
                <a:off x="9559762"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EF5E063-0D56-4EE2-BA15-A2357A720CA6}"/>
                  </a:ext>
                </a:extLst>
              </p:cNvPr>
              <p:cNvSpPr/>
              <p:nvPr/>
            </p:nvSpPr>
            <p:spPr>
              <a:xfrm>
                <a:off x="9834082"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261F26E-4614-4017-8E43-61033B778DC0}"/>
                  </a:ext>
                </a:extLst>
              </p:cNvPr>
              <p:cNvSpPr/>
              <p:nvPr/>
            </p:nvSpPr>
            <p:spPr>
              <a:xfrm>
                <a:off x="10097444"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1B983F7-8921-45BA-A8F7-864DCCDCB393}"/>
                  </a:ext>
                </a:extLst>
              </p:cNvPr>
              <p:cNvSpPr/>
              <p:nvPr/>
            </p:nvSpPr>
            <p:spPr>
              <a:xfrm>
                <a:off x="10360806"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6BF55E68-0704-42B0-BBB6-A1736AF01CF0}"/>
                </a:ext>
              </a:extLst>
            </p:cNvPr>
            <p:cNvGrpSpPr/>
            <p:nvPr/>
          </p:nvGrpSpPr>
          <p:grpSpPr>
            <a:xfrm>
              <a:off x="9290921" y="1027395"/>
              <a:ext cx="1344205" cy="273008"/>
              <a:chOff x="9290921" y="766313"/>
              <a:chExt cx="1344205" cy="273008"/>
            </a:xfrm>
          </p:grpSpPr>
          <p:sp>
            <p:nvSpPr>
              <p:cNvPr id="17" name="Rectangle 16">
                <a:extLst>
                  <a:ext uri="{FF2B5EF4-FFF2-40B4-BE49-F238E27FC236}">
                    <a16:creationId xmlns:a16="http://schemas.microsoft.com/office/drawing/2014/main" id="{304AFB9B-F17A-461B-9FAE-1202A56FC4B0}"/>
                  </a:ext>
                </a:extLst>
              </p:cNvPr>
              <p:cNvSpPr/>
              <p:nvPr/>
            </p:nvSpPr>
            <p:spPr>
              <a:xfrm>
                <a:off x="9290921"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61186AB7-6A04-4E0D-8F8F-6F56553725BF}"/>
                  </a:ext>
                </a:extLst>
              </p:cNvPr>
              <p:cNvSpPr/>
              <p:nvPr/>
            </p:nvSpPr>
            <p:spPr>
              <a:xfrm>
                <a:off x="9559762"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7FD1FC6-D7D0-469B-A2BF-8C6832E36E96}"/>
                  </a:ext>
                </a:extLst>
              </p:cNvPr>
              <p:cNvSpPr/>
              <p:nvPr/>
            </p:nvSpPr>
            <p:spPr>
              <a:xfrm>
                <a:off x="9834082"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425C1C7-73C5-4173-8CF9-E8F8F245072A}"/>
                  </a:ext>
                </a:extLst>
              </p:cNvPr>
              <p:cNvSpPr/>
              <p:nvPr/>
            </p:nvSpPr>
            <p:spPr>
              <a:xfrm>
                <a:off x="10097444"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7800A5C-017A-4564-8D3A-CC14BAD16879}"/>
                  </a:ext>
                </a:extLst>
              </p:cNvPr>
              <p:cNvSpPr/>
              <p:nvPr/>
            </p:nvSpPr>
            <p:spPr>
              <a:xfrm>
                <a:off x="10360806"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A24DD3D3-85B5-4116-B20B-BD4B1C157B22}"/>
                </a:ext>
              </a:extLst>
            </p:cNvPr>
            <p:cNvGrpSpPr/>
            <p:nvPr/>
          </p:nvGrpSpPr>
          <p:grpSpPr>
            <a:xfrm>
              <a:off x="9290921" y="1834493"/>
              <a:ext cx="1344205" cy="273008"/>
              <a:chOff x="9290921" y="766313"/>
              <a:chExt cx="1344205" cy="273008"/>
            </a:xfrm>
          </p:grpSpPr>
          <p:sp>
            <p:nvSpPr>
              <p:cNvPr id="23" name="Rectangle 22">
                <a:extLst>
                  <a:ext uri="{FF2B5EF4-FFF2-40B4-BE49-F238E27FC236}">
                    <a16:creationId xmlns:a16="http://schemas.microsoft.com/office/drawing/2014/main" id="{9ED6FA36-53B6-4C3E-B18C-5AE58460890F}"/>
                  </a:ext>
                </a:extLst>
              </p:cNvPr>
              <p:cNvSpPr/>
              <p:nvPr/>
            </p:nvSpPr>
            <p:spPr>
              <a:xfrm>
                <a:off x="9290921"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4C0DB4D-F5CC-424A-B209-18543BFA07D1}"/>
                  </a:ext>
                </a:extLst>
              </p:cNvPr>
              <p:cNvSpPr/>
              <p:nvPr/>
            </p:nvSpPr>
            <p:spPr>
              <a:xfrm>
                <a:off x="9559762"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1FB9B0CB-DB6A-4A2F-A343-0F6EA14C0C09}"/>
                  </a:ext>
                </a:extLst>
              </p:cNvPr>
              <p:cNvSpPr/>
              <p:nvPr/>
            </p:nvSpPr>
            <p:spPr>
              <a:xfrm>
                <a:off x="9834082"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416A3207-B4E8-48B1-84E9-431CDC81C2F4}"/>
                  </a:ext>
                </a:extLst>
              </p:cNvPr>
              <p:cNvSpPr/>
              <p:nvPr/>
            </p:nvSpPr>
            <p:spPr>
              <a:xfrm>
                <a:off x="10097444"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4C988AA8-6FC4-4AF1-A374-98D0A57DB45D}"/>
                  </a:ext>
                </a:extLst>
              </p:cNvPr>
              <p:cNvSpPr/>
              <p:nvPr/>
            </p:nvSpPr>
            <p:spPr>
              <a:xfrm>
                <a:off x="10360806"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A1BEE6D7-4D8A-4E41-8C54-524BA7183444}"/>
                </a:ext>
              </a:extLst>
            </p:cNvPr>
            <p:cNvGrpSpPr/>
            <p:nvPr/>
          </p:nvGrpSpPr>
          <p:grpSpPr>
            <a:xfrm>
              <a:off x="9290921" y="1300403"/>
              <a:ext cx="1344205" cy="273008"/>
              <a:chOff x="9290921" y="766313"/>
              <a:chExt cx="1344205" cy="273008"/>
            </a:xfrm>
          </p:grpSpPr>
          <p:sp>
            <p:nvSpPr>
              <p:cNvPr id="29" name="Rectangle 28">
                <a:extLst>
                  <a:ext uri="{FF2B5EF4-FFF2-40B4-BE49-F238E27FC236}">
                    <a16:creationId xmlns:a16="http://schemas.microsoft.com/office/drawing/2014/main" id="{363944DE-7218-47CD-BDF7-F70DF0492CFE}"/>
                  </a:ext>
                </a:extLst>
              </p:cNvPr>
              <p:cNvSpPr/>
              <p:nvPr/>
            </p:nvSpPr>
            <p:spPr>
              <a:xfrm>
                <a:off x="9290921"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B13B8B13-159B-43C2-8561-9383D00190C9}"/>
                  </a:ext>
                </a:extLst>
              </p:cNvPr>
              <p:cNvSpPr/>
              <p:nvPr/>
            </p:nvSpPr>
            <p:spPr>
              <a:xfrm>
                <a:off x="9559762"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B9E60D2-F842-4FDE-BA84-367893403EC0}"/>
                  </a:ext>
                </a:extLst>
              </p:cNvPr>
              <p:cNvSpPr/>
              <p:nvPr/>
            </p:nvSpPr>
            <p:spPr>
              <a:xfrm>
                <a:off x="9834082"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3169499-AECC-447B-8C92-0ED57B066190}"/>
                  </a:ext>
                </a:extLst>
              </p:cNvPr>
              <p:cNvSpPr/>
              <p:nvPr/>
            </p:nvSpPr>
            <p:spPr>
              <a:xfrm>
                <a:off x="10097444"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531E7E09-7791-45C0-8A52-259FF83E6F4A}"/>
                  </a:ext>
                </a:extLst>
              </p:cNvPr>
              <p:cNvSpPr/>
              <p:nvPr/>
            </p:nvSpPr>
            <p:spPr>
              <a:xfrm>
                <a:off x="10360806"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C92C9D37-37BD-4506-AC99-558EFFC022C7}"/>
                </a:ext>
              </a:extLst>
            </p:cNvPr>
            <p:cNvGrpSpPr/>
            <p:nvPr/>
          </p:nvGrpSpPr>
          <p:grpSpPr>
            <a:xfrm>
              <a:off x="9290921" y="1561485"/>
              <a:ext cx="1344205" cy="273008"/>
              <a:chOff x="9290921" y="766313"/>
              <a:chExt cx="1344205" cy="273008"/>
            </a:xfrm>
          </p:grpSpPr>
          <p:sp>
            <p:nvSpPr>
              <p:cNvPr id="35" name="Rectangle 34">
                <a:extLst>
                  <a:ext uri="{FF2B5EF4-FFF2-40B4-BE49-F238E27FC236}">
                    <a16:creationId xmlns:a16="http://schemas.microsoft.com/office/drawing/2014/main" id="{7CFEA7EA-0F4C-47B0-BE52-CE78A11E0270}"/>
                  </a:ext>
                </a:extLst>
              </p:cNvPr>
              <p:cNvSpPr/>
              <p:nvPr/>
            </p:nvSpPr>
            <p:spPr>
              <a:xfrm>
                <a:off x="9290921"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993AA4E9-CE49-4A16-A339-6FBCF799057C}"/>
                  </a:ext>
                </a:extLst>
              </p:cNvPr>
              <p:cNvSpPr/>
              <p:nvPr/>
            </p:nvSpPr>
            <p:spPr>
              <a:xfrm>
                <a:off x="9559762"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BACC04D6-8181-4358-A6B0-BC66144FEE65}"/>
                  </a:ext>
                </a:extLst>
              </p:cNvPr>
              <p:cNvSpPr/>
              <p:nvPr/>
            </p:nvSpPr>
            <p:spPr>
              <a:xfrm>
                <a:off x="9834082"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7014B853-0922-406F-A71B-EAFD5E62C728}"/>
                  </a:ext>
                </a:extLst>
              </p:cNvPr>
              <p:cNvSpPr/>
              <p:nvPr/>
            </p:nvSpPr>
            <p:spPr>
              <a:xfrm>
                <a:off x="10097444"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2C1043D3-4B5A-4D7C-94A8-8BEAEFF58849}"/>
                  </a:ext>
                </a:extLst>
              </p:cNvPr>
              <p:cNvSpPr/>
              <p:nvPr/>
            </p:nvSpPr>
            <p:spPr>
              <a:xfrm>
                <a:off x="10360806" y="766313"/>
                <a:ext cx="274320" cy="273008"/>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aphicFrame>
        <p:nvGraphicFramePr>
          <p:cNvPr id="41" name="Table 41">
            <a:extLst>
              <a:ext uri="{FF2B5EF4-FFF2-40B4-BE49-F238E27FC236}">
                <a16:creationId xmlns:a16="http://schemas.microsoft.com/office/drawing/2014/main" id="{CF23D794-72CA-4B5F-B18C-CFE4F2E84FF1}"/>
              </a:ext>
            </a:extLst>
          </p:cNvPr>
          <p:cNvGraphicFramePr>
            <a:graphicFrameLocks noGrp="1"/>
          </p:cNvGraphicFramePr>
          <p:nvPr>
            <p:extLst>
              <p:ext uri="{D42A27DB-BD31-4B8C-83A1-F6EECF244321}">
                <p14:modId xmlns:p14="http://schemas.microsoft.com/office/powerpoint/2010/main" val="2546955166"/>
              </p:ext>
            </p:extLst>
          </p:nvPr>
        </p:nvGraphicFramePr>
        <p:xfrm>
          <a:off x="492352" y="3566188"/>
          <a:ext cx="5169308" cy="2645622"/>
        </p:xfrm>
        <a:graphic>
          <a:graphicData uri="http://schemas.openxmlformats.org/drawingml/2006/table">
            <a:tbl>
              <a:tblPr firstRow="1" bandRow="1">
                <a:tableStyleId>{5C22544A-7EE6-4342-B048-85BDC9FD1C3A}</a:tableStyleId>
              </a:tblPr>
              <a:tblGrid>
                <a:gridCol w="2584654">
                  <a:extLst>
                    <a:ext uri="{9D8B030D-6E8A-4147-A177-3AD203B41FA5}">
                      <a16:colId xmlns:a16="http://schemas.microsoft.com/office/drawing/2014/main" val="2351340392"/>
                    </a:ext>
                  </a:extLst>
                </a:gridCol>
                <a:gridCol w="2584654">
                  <a:extLst>
                    <a:ext uri="{9D8B030D-6E8A-4147-A177-3AD203B41FA5}">
                      <a16:colId xmlns:a16="http://schemas.microsoft.com/office/drawing/2014/main" val="80657810"/>
                    </a:ext>
                  </a:extLst>
                </a:gridCol>
              </a:tblGrid>
              <a:tr h="377946">
                <a:tc>
                  <a:txBody>
                    <a:bodyPr/>
                    <a:lstStyle/>
                    <a:p>
                      <a:r>
                        <a:rPr lang="en-US" dirty="0"/>
                        <a:t>Property</a:t>
                      </a:r>
                    </a:p>
                  </a:txBody>
                  <a:tcPr/>
                </a:tc>
                <a:tc>
                  <a:txBody>
                    <a:bodyPr/>
                    <a:lstStyle/>
                    <a:p>
                      <a:r>
                        <a:rPr lang="en-US" dirty="0"/>
                        <a:t>Value</a:t>
                      </a:r>
                    </a:p>
                  </a:txBody>
                  <a:tcPr/>
                </a:tc>
                <a:extLst>
                  <a:ext uri="{0D108BD9-81ED-4DB2-BD59-A6C34878D82A}">
                    <a16:rowId xmlns:a16="http://schemas.microsoft.com/office/drawing/2014/main" val="4139059234"/>
                  </a:ext>
                </a:extLst>
              </a:tr>
              <a:tr h="377946">
                <a:tc>
                  <a:txBody>
                    <a:bodyPr/>
                    <a:lstStyle/>
                    <a:p>
                      <a:r>
                        <a:rPr lang="en-US" dirty="0"/>
                        <a:t>Length/turn </a:t>
                      </a:r>
                    </a:p>
                  </a:txBody>
                  <a:tcPr/>
                </a:tc>
                <a:tc>
                  <a:txBody>
                    <a:bodyPr/>
                    <a:lstStyle/>
                    <a:p>
                      <a:r>
                        <a:rPr lang="en-US" dirty="0"/>
                        <a:t>21 m (central coil)</a:t>
                      </a:r>
                    </a:p>
                  </a:txBody>
                  <a:tcPr/>
                </a:tc>
                <a:extLst>
                  <a:ext uri="{0D108BD9-81ED-4DB2-BD59-A6C34878D82A}">
                    <a16:rowId xmlns:a16="http://schemas.microsoft.com/office/drawing/2014/main" val="4090973685"/>
                  </a:ext>
                </a:extLst>
              </a:tr>
              <a:tr h="377946">
                <a:tc>
                  <a:txBody>
                    <a:bodyPr/>
                    <a:lstStyle/>
                    <a:p>
                      <a:r>
                        <a:rPr lang="en-US" dirty="0"/>
                        <a:t>Resistance (total)</a:t>
                      </a:r>
                    </a:p>
                  </a:txBody>
                  <a:tcPr/>
                </a:tc>
                <a:tc>
                  <a:txBody>
                    <a:bodyPr/>
                    <a:lstStyle/>
                    <a:p>
                      <a:r>
                        <a:rPr lang="en-US" dirty="0"/>
                        <a:t>5.5 m</a:t>
                      </a:r>
                      <a:r>
                        <a:rPr lang="en-US" dirty="0">
                          <a:latin typeface="Symbol" panose="05050102010706020507" pitchFamily="18" charset="2"/>
                        </a:rPr>
                        <a:t>W</a:t>
                      </a:r>
                    </a:p>
                  </a:txBody>
                  <a:tcPr/>
                </a:tc>
                <a:extLst>
                  <a:ext uri="{0D108BD9-81ED-4DB2-BD59-A6C34878D82A}">
                    <a16:rowId xmlns:a16="http://schemas.microsoft.com/office/drawing/2014/main" val="2298226264"/>
                  </a:ext>
                </a:extLst>
              </a:tr>
              <a:tr h="377946">
                <a:tc>
                  <a:txBody>
                    <a:bodyPr/>
                    <a:lstStyle/>
                    <a:p>
                      <a:r>
                        <a:rPr lang="en-US" dirty="0"/>
                        <a:t>Voltage</a:t>
                      </a:r>
                    </a:p>
                  </a:txBody>
                  <a:tcPr/>
                </a:tc>
                <a:tc>
                  <a:txBody>
                    <a:bodyPr/>
                    <a:lstStyle/>
                    <a:p>
                      <a:r>
                        <a:rPr lang="en-US" dirty="0"/>
                        <a:t>6.6 V</a:t>
                      </a:r>
                      <a:r>
                        <a:rPr lang="en-US" baseline="30000" dirty="0"/>
                        <a:t>(1)</a:t>
                      </a:r>
                    </a:p>
                  </a:txBody>
                  <a:tcPr/>
                </a:tc>
                <a:extLst>
                  <a:ext uri="{0D108BD9-81ED-4DB2-BD59-A6C34878D82A}">
                    <a16:rowId xmlns:a16="http://schemas.microsoft.com/office/drawing/2014/main" val="4146919919"/>
                  </a:ext>
                </a:extLst>
              </a:tr>
              <a:tr h="377946">
                <a:tc>
                  <a:txBody>
                    <a:bodyPr/>
                    <a:lstStyle/>
                    <a:p>
                      <a:r>
                        <a:rPr lang="en-US" dirty="0"/>
                        <a:t>Power</a:t>
                      </a:r>
                    </a:p>
                  </a:txBody>
                  <a:tcPr/>
                </a:tc>
                <a:tc>
                  <a:txBody>
                    <a:bodyPr/>
                    <a:lstStyle/>
                    <a:p>
                      <a:r>
                        <a:rPr lang="en-US" dirty="0"/>
                        <a:t>8 kW (43 kW total)</a:t>
                      </a:r>
                      <a:r>
                        <a:rPr lang="en-US" baseline="30000" dirty="0"/>
                        <a:t> (2)</a:t>
                      </a:r>
                      <a:endParaRPr lang="en-US" dirty="0"/>
                    </a:p>
                  </a:txBody>
                  <a:tcPr/>
                </a:tc>
                <a:extLst>
                  <a:ext uri="{0D108BD9-81ED-4DB2-BD59-A6C34878D82A}">
                    <a16:rowId xmlns:a16="http://schemas.microsoft.com/office/drawing/2014/main" val="2274014912"/>
                  </a:ext>
                </a:extLst>
              </a:tr>
              <a:tr h="377946">
                <a:tc>
                  <a:txBody>
                    <a:bodyPr/>
                    <a:lstStyle/>
                    <a:p>
                      <a:r>
                        <a:rPr lang="en-US" dirty="0"/>
                        <a:t>Inductance</a:t>
                      </a:r>
                    </a:p>
                  </a:txBody>
                  <a:tcPr/>
                </a:tc>
                <a:tc>
                  <a:txBody>
                    <a:bodyPr/>
                    <a:lstStyle/>
                    <a:p>
                      <a:r>
                        <a:rPr lang="en-US" dirty="0"/>
                        <a:t>1.8 H</a:t>
                      </a:r>
                    </a:p>
                  </a:txBody>
                  <a:tcPr/>
                </a:tc>
                <a:extLst>
                  <a:ext uri="{0D108BD9-81ED-4DB2-BD59-A6C34878D82A}">
                    <a16:rowId xmlns:a16="http://schemas.microsoft.com/office/drawing/2014/main" val="4034602496"/>
                  </a:ext>
                </a:extLst>
              </a:tr>
              <a:tr h="377946">
                <a:tc>
                  <a:txBody>
                    <a:bodyPr/>
                    <a:lstStyle/>
                    <a:p>
                      <a:r>
                        <a:rPr lang="en-US" dirty="0"/>
                        <a:t>Time constant</a:t>
                      </a:r>
                    </a:p>
                  </a:txBody>
                  <a:tcPr/>
                </a:tc>
                <a:tc>
                  <a:txBody>
                    <a:bodyPr/>
                    <a:lstStyle/>
                    <a:p>
                      <a:r>
                        <a:rPr lang="en-US" dirty="0"/>
                        <a:t>6 minutes</a:t>
                      </a:r>
                      <a:r>
                        <a:rPr lang="en-US" baseline="30000" dirty="0"/>
                        <a:t>(3)</a:t>
                      </a:r>
                      <a:endParaRPr lang="en-US" dirty="0"/>
                    </a:p>
                  </a:txBody>
                  <a:tcPr/>
                </a:tc>
                <a:extLst>
                  <a:ext uri="{0D108BD9-81ED-4DB2-BD59-A6C34878D82A}">
                    <a16:rowId xmlns:a16="http://schemas.microsoft.com/office/drawing/2014/main" val="121798326"/>
                  </a:ext>
                </a:extLst>
              </a:tr>
            </a:tbl>
          </a:graphicData>
        </a:graphic>
      </p:graphicFrame>
      <p:sp>
        <p:nvSpPr>
          <p:cNvPr id="43" name="TextBox 42">
            <a:extLst>
              <a:ext uri="{FF2B5EF4-FFF2-40B4-BE49-F238E27FC236}">
                <a16:creationId xmlns:a16="http://schemas.microsoft.com/office/drawing/2014/main" id="{D05E9F4C-A436-4EB1-94D2-C3F63A86ADB7}"/>
              </a:ext>
            </a:extLst>
          </p:cNvPr>
          <p:cNvSpPr txBox="1"/>
          <p:nvPr/>
        </p:nvSpPr>
        <p:spPr>
          <a:xfrm>
            <a:off x="6352842" y="3564819"/>
            <a:ext cx="5496258" cy="2554545"/>
          </a:xfrm>
          <a:prstGeom prst="rect">
            <a:avLst/>
          </a:prstGeom>
          <a:solidFill>
            <a:schemeClr val="accent6">
              <a:lumMod val="40000"/>
              <a:lumOff val="60000"/>
            </a:schemeClr>
          </a:solidFill>
        </p:spPr>
        <p:txBody>
          <a:bodyPr wrap="square" rtlCol="0">
            <a:spAutoFit/>
          </a:bodyPr>
          <a:lstStyle/>
          <a:p>
            <a:r>
              <a:rPr lang="en-US" sz="1600" dirty="0"/>
              <a:t>(1) 6V is sort of a threshold on power supply costs. Value engineering might have us add some more copper to get cheaper supplies.</a:t>
            </a:r>
            <a:br>
              <a:rPr lang="en-US" sz="1600" dirty="0"/>
            </a:br>
            <a:endParaRPr lang="en-US" sz="1600" dirty="0"/>
          </a:p>
          <a:p>
            <a:r>
              <a:rPr lang="en-US" sz="1600" dirty="0"/>
              <a:t>(2) This is my calculation; the engineers’ was 16 kW. We need to hunt this down. We have the needed power capacity to do 43 kW.</a:t>
            </a:r>
            <a:br>
              <a:rPr lang="en-US" sz="1600" dirty="0"/>
            </a:br>
            <a:br>
              <a:rPr lang="en-US" sz="1600" dirty="0"/>
            </a:br>
            <a:r>
              <a:rPr lang="en-US" sz="1600" dirty="0"/>
              <a:t>(3) Time to power up and down is driven by reactance, not stored energy.</a:t>
            </a:r>
          </a:p>
        </p:txBody>
      </p:sp>
      <p:sp>
        <p:nvSpPr>
          <p:cNvPr id="44" name="TextBox 43">
            <a:extLst>
              <a:ext uri="{FF2B5EF4-FFF2-40B4-BE49-F238E27FC236}">
                <a16:creationId xmlns:a16="http://schemas.microsoft.com/office/drawing/2014/main" id="{20FF8D6C-15D9-47BF-BCC8-7DEE31289CAF}"/>
              </a:ext>
            </a:extLst>
          </p:cNvPr>
          <p:cNvSpPr txBox="1"/>
          <p:nvPr/>
        </p:nvSpPr>
        <p:spPr>
          <a:xfrm>
            <a:off x="10278163" y="2040566"/>
            <a:ext cx="1450039" cy="646331"/>
          </a:xfrm>
          <a:prstGeom prst="rect">
            <a:avLst/>
          </a:prstGeom>
          <a:noFill/>
        </p:spPr>
        <p:txBody>
          <a:bodyPr wrap="square" rtlCol="0">
            <a:spAutoFit/>
          </a:bodyPr>
          <a:lstStyle/>
          <a:p>
            <a:r>
              <a:rPr lang="en-US" sz="1200" dirty="0"/>
              <a:t>Each bar needs to be isolated from the others.</a:t>
            </a:r>
          </a:p>
        </p:txBody>
      </p:sp>
    </p:spTree>
    <p:extLst>
      <p:ext uri="{BB962C8B-B14F-4D97-AF65-F5344CB8AC3E}">
        <p14:creationId xmlns:p14="http://schemas.microsoft.com/office/powerpoint/2010/main" val="156577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Magnetic Field</a:t>
            </a:r>
          </a:p>
        </p:txBody>
      </p:sp>
      <p:sp>
        <p:nvSpPr>
          <p:cNvPr id="4" name="Footer Placeholder 3"/>
          <p:cNvSpPr>
            <a:spLocks noGrp="1"/>
          </p:cNvSpPr>
          <p:nvPr>
            <p:ph type="ftr" sz="quarter" idx="11"/>
          </p:nvPr>
        </p:nvSpPr>
        <p:spPr/>
        <p:txBody>
          <a:bodyPr/>
          <a:lstStyle/>
          <a:p>
            <a:r>
              <a:rPr lang="en-US" dirty="0"/>
              <a:t>T. LeCompte | TMS</a:t>
            </a:r>
          </a:p>
        </p:txBody>
      </p:sp>
      <p:sp>
        <p:nvSpPr>
          <p:cNvPr id="5" name="Slide Number Placeholder 4"/>
          <p:cNvSpPr>
            <a:spLocks noGrp="1"/>
          </p:cNvSpPr>
          <p:nvPr>
            <p:ph type="sldNum" sz="quarter" idx="12"/>
          </p:nvPr>
        </p:nvSpPr>
        <p:spPr/>
        <p:txBody>
          <a:bodyPr/>
          <a:lstStyle/>
          <a:p>
            <a:fld id="{0C39C72E-2A13-EB4D-AD45-6D4E6ACAED8D}" type="slidenum">
              <a:rPr lang="en-US" smtClean="0"/>
              <a:pPr/>
              <a:t>19</a:t>
            </a:fld>
            <a:endParaRPr lang="en-US" dirty="0"/>
          </a:p>
        </p:txBody>
      </p:sp>
      <p:sp>
        <p:nvSpPr>
          <p:cNvPr id="6" name="Content Placeholder 5">
            <a:extLst>
              <a:ext uri="{FF2B5EF4-FFF2-40B4-BE49-F238E27FC236}">
                <a16:creationId xmlns:a16="http://schemas.microsoft.com/office/drawing/2014/main" id="{EAD1A5D4-DDA2-4554-9937-7D88D42B3ACF}"/>
              </a:ext>
            </a:extLst>
          </p:cNvPr>
          <p:cNvSpPr>
            <a:spLocks noGrp="1"/>
          </p:cNvSpPr>
          <p:nvPr>
            <p:ph idx="13"/>
          </p:nvPr>
        </p:nvSpPr>
        <p:spPr>
          <a:xfrm>
            <a:off x="351599" y="1001878"/>
            <a:ext cx="4770078" cy="1158226"/>
          </a:xfrm>
        </p:spPr>
        <p:txBody>
          <a:bodyPr/>
          <a:lstStyle/>
          <a:p>
            <a:r>
              <a:rPr lang="en-US" sz="2000" dirty="0"/>
              <a:t>These are not exactly field lines (right), but close.</a:t>
            </a:r>
          </a:p>
          <a:p>
            <a:r>
              <a:rPr lang="en-US" sz="2000" dirty="0"/>
              <a:t>The fringe field is largest above and below the stack. (By design – see next slide)</a:t>
            </a:r>
            <a:endParaRPr lang="en-US" sz="2200" dirty="0"/>
          </a:p>
        </p:txBody>
      </p:sp>
      <p:pic>
        <p:nvPicPr>
          <p:cNvPr id="16" name="Picture 15">
            <a:extLst>
              <a:ext uri="{FF2B5EF4-FFF2-40B4-BE49-F238E27FC236}">
                <a16:creationId xmlns:a16="http://schemas.microsoft.com/office/drawing/2014/main" id="{153DE80D-1189-478D-9239-99A2D6A9CA5E}"/>
              </a:ext>
            </a:extLst>
          </p:cNvPr>
          <p:cNvPicPr>
            <a:picLocks noChangeAspect="1"/>
          </p:cNvPicPr>
          <p:nvPr/>
        </p:nvPicPr>
        <p:blipFill>
          <a:blip r:embed="rId3"/>
          <a:stretch>
            <a:fillRect/>
          </a:stretch>
        </p:blipFill>
        <p:spPr>
          <a:xfrm>
            <a:off x="5228516" y="539882"/>
            <a:ext cx="6698327" cy="5012779"/>
          </a:xfrm>
          <a:prstGeom prst="rect">
            <a:avLst/>
          </a:prstGeom>
          <a:noFill/>
          <a:ln>
            <a:solidFill>
              <a:schemeClr val="tx1"/>
            </a:solidFill>
          </a:ln>
        </p:spPr>
      </p:pic>
      <p:pic>
        <p:nvPicPr>
          <p:cNvPr id="3" name="Picture 2">
            <a:extLst>
              <a:ext uri="{FF2B5EF4-FFF2-40B4-BE49-F238E27FC236}">
                <a16:creationId xmlns:a16="http://schemas.microsoft.com/office/drawing/2014/main" id="{A81CF223-8A6E-4D52-A8E7-9DAC3B6DD79E}"/>
              </a:ext>
            </a:extLst>
          </p:cNvPr>
          <p:cNvPicPr>
            <a:picLocks noChangeAspect="1"/>
          </p:cNvPicPr>
          <p:nvPr/>
        </p:nvPicPr>
        <p:blipFill>
          <a:blip r:embed="rId4"/>
          <a:stretch>
            <a:fillRect/>
          </a:stretch>
        </p:blipFill>
        <p:spPr>
          <a:xfrm>
            <a:off x="842660" y="2942841"/>
            <a:ext cx="3596538" cy="2609820"/>
          </a:xfrm>
          <a:prstGeom prst="rect">
            <a:avLst/>
          </a:prstGeom>
        </p:spPr>
      </p:pic>
    </p:spTree>
    <p:extLst>
      <p:ext uri="{BB962C8B-B14F-4D97-AF65-F5344CB8AC3E}">
        <p14:creationId xmlns:p14="http://schemas.microsoft.com/office/powerpoint/2010/main" val="803675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dirty="0"/>
              <a:t>Introduction</a:t>
            </a:r>
            <a:endParaRPr lang="en-US" sz="2200" dirty="0">
              <a:solidFill>
                <a:srgbClr val="004C97"/>
              </a:solidFill>
            </a:endParaRP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11" name="Content Placeholder 10">
            <a:extLst>
              <a:ext uri="{FF2B5EF4-FFF2-40B4-BE49-F238E27FC236}">
                <a16:creationId xmlns:a16="http://schemas.microsoft.com/office/drawing/2014/main" id="{B777D933-4E6B-4C95-A24B-CDE2A872A36E}"/>
              </a:ext>
            </a:extLst>
          </p:cNvPr>
          <p:cNvSpPr>
            <a:spLocks noGrp="1"/>
          </p:cNvSpPr>
          <p:nvPr>
            <p:ph idx="13"/>
          </p:nvPr>
        </p:nvSpPr>
        <p:spPr>
          <a:xfrm>
            <a:off x="492352" y="1184792"/>
            <a:ext cx="11057467" cy="4329806"/>
          </a:xfrm>
        </p:spPr>
        <p:txBody>
          <a:bodyPr/>
          <a:lstStyle/>
          <a:p>
            <a:r>
              <a:rPr lang="en-US" sz="2400" dirty="0"/>
              <a:t>Big Thanks to the reviewers!</a:t>
            </a:r>
          </a:p>
          <a:p>
            <a:r>
              <a:rPr lang="en-US" dirty="0"/>
              <a:t>Our goals:</a:t>
            </a:r>
          </a:p>
          <a:p>
            <a:pPr lvl="1"/>
            <a:r>
              <a:rPr lang="en-US" dirty="0"/>
              <a:t>Tell us what we have forgotten</a:t>
            </a:r>
          </a:p>
          <a:p>
            <a:pPr lvl="1"/>
            <a:r>
              <a:rPr lang="en-US" dirty="0"/>
              <a:t>Tell is what we can do better</a:t>
            </a:r>
          </a:p>
          <a:p>
            <a:pPr lvl="1"/>
            <a:r>
              <a:rPr lang="en-US" dirty="0"/>
              <a:t>Think “big picture” – don’t sweat the small stuff</a:t>
            </a:r>
          </a:p>
          <a:p>
            <a:r>
              <a:rPr lang="en-US" dirty="0"/>
              <a:t>This talk: overview and mechanics</a:t>
            </a:r>
          </a:p>
          <a:p>
            <a:pPr lvl="1"/>
            <a:r>
              <a:rPr lang="en-US" dirty="0"/>
              <a:t>I have some cost information to give you context, but this is not a cost &amp; schedule review</a:t>
            </a:r>
          </a:p>
          <a:p>
            <a:r>
              <a:rPr lang="en-US" dirty="0"/>
              <a:t>Next talk: numerical simulations</a:t>
            </a:r>
          </a:p>
          <a:p>
            <a:endParaRPr lang="en-US" dirty="0"/>
          </a:p>
        </p:txBody>
      </p:sp>
    </p:spTree>
    <p:extLst>
      <p:ext uri="{BB962C8B-B14F-4D97-AF65-F5344CB8AC3E}">
        <p14:creationId xmlns:p14="http://schemas.microsoft.com/office/powerpoint/2010/main" val="413454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Magnetic Field Design</a:t>
            </a:r>
          </a:p>
        </p:txBody>
      </p:sp>
      <p:sp>
        <p:nvSpPr>
          <p:cNvPr id="4" name="Footer Placeholder 3"/>
          <p:cNvSpPr>
            <a:spLocks noGrp="1"/>
          </p:cNvSpPr>
          <p:nvPr>
            <p:ph type="ftr" sz="quarter" idx="11"/>
          </p:nvPr>
        </p:nvSpPr>
        <p:spPr/>
        <p:txBody>
          <a:bodyPr/>
          <a:lstStyle/>
          <a:p>
            <a:r>
              <a:rPr lang="en-US" dirty="0"/>
              <a:t>T. LeCompte | TMS</a:t>
            </a:r>
          </a:p>
        </p:txBody>
      </p:sp>
      <p:sp>
        <p:nvSpPr>
          <p:cNvPr id="5" name="Slide Number Placeholder 4"/>
          <p:cNvSpPr>
            <a:spLocks noGrp="1"/>
          </p:cNvSpPr>
          <p:nvPr>
            <p:ph type="sldNum" sz="quarter" idx="12"/>
          </p:nvPr>
        </p:nvSpPr>
        <p:spPr/>
        <p:txBody>
          <a:bodyPr/>
          <a:lstStyle/>
          <a:p>
            <a:fld id="{0C39C72E-2A13-EB4D-AD45-6D4E6ACAED8D}" type="slidenum">
              <a:rPr lang="en-US" smtClean="0"/>
              <a:pPr/>
              <a:t>20</a:t>
            </a:fld>
            <a:endParaRPr lang="en-US" dirty="0"/>
          </a:p>
        </p:txBody>
      </p:sp>
      <p:sp>
        <p:nvSpPr>
          <p:cNvPr id="6" name="Content Placeholder 5">
            <a:extLst>
              <a:ext uri="{FF2B5EF4-FFF2-40B4-BE49-F238E27FC236}">
                <a16:creationId xmlns:a16="http://schemas.microsoft.com/office/drawing/2014/main" id="{EAD1A5D4-DDA2-4554-9937-7D88D42B3ACF}"/>
              </a:ext>
            </a:extLst>
          </p:cNvPr>
          <p:cNvSpPr>
            <a:spLocks noGrp="1"/>
          </p:cNvSpPr>
          <p:nvPr>
            <p:ph idx="13"/>
          </p:nvPr>
        </p:nvSpPr>
        <p:spPr>
          <a:xfrm>
            <a:off x="351599" y="1001878"/>
            <a:ext cx="6738314" cy="4961600"/>
          </a:xfrm>
        </p:spPr>
        <p:txBody>
          <a:bodyPr/>
          <a:lstStyle/>
          <a:p>
            <a:r>
              <a:rPr lang="en-US" sz="2000" dirty="0"/>
              <a:t>Inside the detector active region, the field is dipole-like</a:t>
            </a:r>
            <a:br>
              <a:rPr lang="en-US" sz="2000" dirty="0"/>
            </a:br>
            <a:br>
              <a:rPr lang="en-US" sz="2000" dirty="0"/>
            </a:br>
            <a:br>
              <a:rPr lang="en-US" sz="2000" dirty="0"/>
            </a:br>
            <a:br>
              <a:rPr lang="en-US" sz="2000" dirty="0"/>
            </a:br>
            <a:br>
              <a:rPr lang="en-US" sz="2000" dirty="0"/>
            </a:br>
            <a:endParaRPr lang="en-US" sz="2000" dirty="0"/>
          </a:p>
          <a:p>
            <a:r>
              <a:rPr lang="en-US" sz="2000" dirty="0"/>
              <a:t>Outside the magnet, the field is a sextupole</a:t>
            </a:r>
          </a:p>
          <a:p>
            <a:pPr lvl="1"/>
            <a:r>
              <a:rPr lang="en-US" dirty="0"/>
              <a:t>If you like, half an octupole</a:t>
            </a:r>
            <a:br>
              <a:rPr lang="en-US" dirty="0"/>
            </a:br>
            <a:endParaRPr lang="en-US" dirty="0"/>
          </a:p>
          <a:p>
            <a:r>
              <a:rPr lang="en-US" dirty="0"/>
              <a:t>Fringe field is largely above and below the stack, plus the corners</a:t>
            </a:r>
          </a:p>
          <a:p>
            <a:pPr lvl="1"/>
            <a:r>
              <a:rPr lang="en-US" dirty="0"/>
              <a:t>Field in z is low because </a:t>
            </a:r>
          </a:p>
          <a:p>
            <a:pPr lvl="2"/>
            <a:r>
              <a:rPr lang="en-US" dirty="0"/>
              <a:t>it is contained in the steel</a:t>
            </a:r>
          </a:p>
          <a:p>
            <a:pPr lvl="2"/>
            <a:r>
              <a:rPr lang="en-US" dirty="0"/>
              <a:t>the dipole cancelation and quadrupole partial cancellation</a:t>
            </a:r>
          </a:p>
        </p:txBody>
      </p:sp>
      <p:pic>
        <p:nvPicPr>
          <p:cNvPr id="16" name="Picture 15">
            <a:extLst>
              <a:ext uri="{FF2B5EF4-FFF2-40B4-BE49-F238E27FC236}">
                <a16:creationId xmlns:a16="http://schemas.microsoft.com/office/drawing/2014/main" id="{153DE80D-1189-478D-9239-99A2D6A9CA5E}"/>
              </a:ext>
            </a:extLst>
          </p:cNvPr>
          <p:cNvPicPr>
            <a:picLocks noChangeAspect="1"/>
          </p:cNvPicPr>
          <p:nvPr/>
        </p:nvPicPr>
        <p:blipFill>
          <a:blip r:embed="rId3"/>
          <a:stretch>
            <a:fillRect/>
          </a:stretch>
        </p:blipFill>
        <p:spPr>
          <a:xfrm>
            <a:off x="7547115" y="171064"/>
            <a:ext cx="3856810" cy="2886294"/>
          </a:xfrm>
          <a:prstGeom prst="rect">
            <a:avLst/>
          </a:prstGeom>
          <a:noFill/>
          <a:ln>
            <a:solidFill>
              <a:schemeClr val="tx1"/>
            </a:solidFill>
          </a:ln>
        </p:spPr>
      </p:pic>
      <p:pic>
        <p:nvPicPr>
          <p:cNvPr id="8" name="Picture 7">
            <a:extLst>
              <a:ext uri="{FF2B5EF4-FFF2-40B4-BE49-F238E27FC236}">
                <a16:creationId xmlns:a16="http://schemas.microsoft.com/office/drawing/2014/main" id="{7C6C4D83-9467-4171-8DFE-ADF79582BF3C}"/>
              </a:ext>
            </a:extLst>
          </p:cNvPr>
          <p:cNvPicPr>
            <a:picLocks noChangeAspect="1"/>
          </p:cNvPicPr>
          <p:nvPr/>
        </p:nvPicPr>
        <p:blipFill>
          <a:blip r:embed="rId3"/>
          <a:stretch>
            <a:fillRect/>
          </a:stretch>
        </p:blipFill>
        <p:spPr>
          <a:xfrm>
            <a:off x="7547114" y="3177250"/>
            <a:ext cx="3856810" cy="2886294"/>
          </a:xfrm>
          <a:prstGeom prst="rect">
            <a:avLst/>
          </a:prstGeom>
          <a:noFill/>
          <a:ln>
            <a:solidFill>
              <a:schemeClr val="tx1"/>
            </a:solidFill>
          </a:ln>
        </p:spPr>
      </p:pic>
      <p:sp>
        <p:nvSpPr>
          <p:cNvPr id="7" name="Rectangle 6">
            <a:extLst>
              <a:ext uri="{FF2B5EF4-FFF2-40B4-BE49-F238E27FC236}">
                <a16:creationId xmlns:a16="http://schemas.microsoft.com/office/drawing/2014/main" id="{10AA0D8C-3879-4DA9-8872-B73499AD6A5C}"/>
              </a:ext>
            </a:extLst>
          </p:cNvPr>
          <p:cNvSpPr/>
          <p:nvPr/>
        </p:nvSpPr>
        <p:spPr>
          <a:xfrm>
            <a:off x="8122920" y="857098"/>
            <a:ext cx="3281004" cy="1329841"/>
          </a:xfrm>
          <a:prstGeom prst="rect">
            <a:avLst/>
          </a:prstGeom>
          <a:solidFill>
            <a:schemeClr val="accent1">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3BD1017-7F52-4565-86BD-7949DC734C1E}"/>
              </a:ext>
            </a:extLst>
          </p:cNvPr>
          <p:cNvSpPr/>
          <p:nvPr/>
        </p:nvSpPr>
        <p:spPr>
          <a:xfrm>
            <a:off x="8088133" y="3318904"/>
            <a:ext cx="311673" cy="316886"/>
          </a:xfrm>
          <a:prstGeom prst="rect">
            <a:avLst/>
          </a:prstGeom>
          <a:solidFill>
            <a:srgbClr val="92D05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24648B9-0CD4-4CD4-89A0-ED0D37D01BC5}"/>
              </a:ext>
            </a:extLst>
          </p:cNvPr>
          <p:cNvSpPr/>
          <p:nvPr/>
        </p:nvSpPr>
        <p:spPr>
          <a:xfrm>
            <a:off x="8084696" y="5403486"/>
            <a:ext cx="311673" cy="316886"/>
          </a:xfrm>
          <a:prstGeom prst="rect">
            <a:avLst/>
          </a:prstGeom>
          <a:solidFill>
            <a:srgbClr val="92D05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DBDB938-46FF-4C56-8BE0-9441984BB9FD}"/>
              </a:ext>
            </a:extLst>
          </p:cNvPr>
          <p:cNvSpPr/>
          <p:nvPr/>
        </p:nvSpPr>
        <p:spPr>
          <a:xfrm>
            <a:off x="11071905" y="5397443"/>
            <a:ext cx="311673" cy="316886"/>
          </a:xfrm>
          <a:prstGeom prst="rect">
            <a:avLst/>
          </a:prstGeom>
          <a:solidFill>
            <a:srgbClr val="92D05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005E96E-A7E5-4916-865F-99036A3AA56B}"/>
              </a:ext>
            </a:extLst>
          </p:cNvPr>
          <p:cNvSpPr/>
          <p:nvPr/>
        </p:nvSpPr>
        <p:spPr>
          <a:xfrm>
            <a:off x="11068468" y="3318904"/>
            <a:ext cx="311673" cy="316886"/>
          </a:xfrm>
          <a:prstGeom prst="rect">
            <a:avLst/>
          </a:prstGeom>
          <a:solidFill>
            <a:srgbClr val="92D05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536A406-513A-443A-B827-D2935AD20A1D}"/>
              </a:ext>
            </a:extLst>
          </p:cNvPr>
          <p:cNvSpPr/>
          <p:nvPr/>
        </p:nvSpPr>
        <p:spPr>
          <a:xfrm>
            <a:off x="9455230" y="5532119"/>
            <a:ext cx="580310" cy="182209"/>
          </a:xfrm>
          <a:prstGeom prst="rect">
            <a:avLst/>
          </a:prstGeom>
          <a:solidFill>
            <a:srgbClr val="92D05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517A0F5-A530-4F6D-A10E-88AB2D763780}"/>
              </a:ext>
            </a:extLst>
          </p:cNvPr>
          <p:cNvSpPr/>
          <p:nvPr/>
        </p:nvSpPr>
        <p:spPr>
          <a:xfrm>
            <a:off x="9475519" y="3337895"/>
            <a:ext cx="580310" cy="182209"/>
          </a:xfrm>
          <a:prstGeom prst="rect">
            <a:avLst/>
          </a:prstGeom>
          <a:solidFill>
            <a:srgbClr val="92D05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7050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Magnetic Field Quality</a:t>
            </a:r>
          </a:p>
        </p:txBody>
      </p:sp>
      <p:sp>
        <p:nvSpPr>
          <p:cNvPr id="4" name="Footer Placeholder 3"/>
          <p:cNvSpPr>
            <a:spLocks noGrp="1"/>
          </p:cNvSpPr>
          <p:nvPr>
            <p:ph type="ftr" sz="quarter" idx="11"/>
          </p:nvPr>
        </p:nvSpPr>
        <p:spPr/>
        <p:txBody>
          <a:bodyPr/>
          <a:lstStyle/>
          <a:p>
            <a:r>
              <a:rPr lang="en-US" dirty="0"/>
              <a:t>T. LeCompte | TMS</a:t>
            </a:r>
          </a:p>
        </p:txBody>
      </p:sp>
      <p:sp>
        <p:nvSpPr>
          <p:cNvPr id="5" name="Slide Number Placeholder 4"/>
          <p:cNvSpPr>
            <a:spLocks noGrp="1"/>
          </p:cNvSpPr>
          <p:nvPr>
            <p:ph type="sldNum" sz="quarter" idx="12"/>
          </p:nvPr>
        </p:nvSpPr>
        <p:spPr/>
        <p:txBody>
          <a:bodyPr/>
          <a:lstStyle/>
          <a:p>
            <a:fld id="{0C39C72E-2A13-EB4D-AD45-6D4E6ACAED8D}" type="slidenum">
              <a:rPr lang="en-US" smtClean="0"/>
              <a:pPr/>
              <a:t>21</a:t>
            </a:fld>
            <a:endParaRPr lang="en-US" dirty="0"/>
          </a:p>
        </p:txBody>
      </p:sp>
      <p:sp>
        <p:nvSpPr>
          <p:cNvPr id="6" name="Content Placeholder 5">
            <a:extLst>
              <a:ext uri="{FF2B5EF4-FFF2-40B4-BE49-F238E27FC236}">
                <a16:creationId xmlns:a16="http://schemas.microsoft.com/office/drawing/2014/main" id="{EAD1A5D4-DDA2-4554-9937-7D88D42B3ACF}"/>
              </a:ext>
            </a:extLst>
          </p:cNvPr>
          <p:cNvSpPr>
            <a:spLocks noGrp="1"/>
          </p:cNvSpPr>
          <p:nvPr>
            <p:ph idx="13"/>
          </p:nvPr>
        </p:nvSpPr>
        <p:spPr>
          <a:xfrm>
            <a:off x="351599" y="1001878"/>
            <a:ext cx="4770078" cy="4671686"/>
          </a:xfrm>
        </p:spPr>
        <p:txBody>
          <a:bodyPr/>
          <a:lstStyle/>
          <a:p>
            <a:r>
              <a:rPr lang="en-US" sz="2000" dirty="0"/>
              <a:t>This steel geometry produces a fairly </a:t>
            </a:r>
            <a:r>
              <a:rPr lang="en-US" sz="1800" dirty="0"/>
              <a:t>uniform field where the detectors are.</a:t>
            </a:r>
          </a:p>
          <a:p>
            <a:pPr lvl="1"/>
            <a:r>
              <a:rPr lang="en-US" sz="1600" dirty="0"/>
              <a:t>Standard deviation of By in the x-y direction is 6%</a:t>
            </a:r>
            <a:endParaRPr lang="en-US" sz="2200" dirty="0"/>
          </a:p>
        </p:txBody>
      </p:sp>
      <p:pic>
        <p:nvPicPr>
          <p:cNvPr id="865" name="Picture 864">
            <a:extLst>
              <a:ext uri="{FF2B5EF4-FFF2-40B4-BE49-F238E27FC236}">
                <a16:creationId xmlns:a16="http://schemas.microsoft.com/office/drawing/2014/main" id="{7F5A23AB-8DF1-4616-9467-5033941031FE}"/>
              </a:ext>
            </a:extLst>
          </p:cNvPr>
          <p:cNvPicPr>
            <a:picLocks noChangeAspect="1"/>
          </p:cNvPicPr>
          <p:nvPr/>
        </p:nvPicPr>
        <p:blipFill>
          <a:blip r:embed="rId3"/>
          <a:stretch>
            <a:fillRect/>
          </a:stretch>
        </p:blipFill>
        <p:spPr>
          <a:xfrm>
            <a:off x="1036203" y="2557491"/>
            <a:ext cx="3126319" cy="2606421"/>
          </a:xfrm>
          <a:prstGeom prst="rect">
            <a:avLst/>
          </a:prstGeom>
          <a:ln>
            <a:solidFill>
              <a:schemeClr val="tx1"/>
            </a:solidFill>
          </a:ln>
        </p:spPr>
      </p:pic>
      <p:sp>
        <p:nvSpPr>
          <p:cNvPr id="856" name="TextBox 855">
            <a:extLst>
              <a:ext uri="{FF2B5EF4-FFF2-40B4-BE49-F238E27FC236}">
                <a16:creationId xmlns:a16="http://schemas.microsoft.com/office/drawing/2014/main" id="{3F2F2D5B-7198-4AB2-9771-9102D83BF488}"/>
              </a:ext>
            </a:extLst>
          </p:cNvPr>
          <p:cNvSpPr txBox="1"/>
          <p:nvPr/>
        </p:nvSpPr>
        <p:spPr>
          <a:xfrm>
            <a:off x="7743366" y="5256146"/>
            <a:ext cx="3923701" cy="397432"/>
          </a:xfrm>
          <a:prstGeom prst="rect">
            <a:avLst/>
          </a:prstGeom>
          <a:noFill/>
        </p:spPr>
        <p:txBody>
          <a:bodyPr wrap="none" rtlCol="0">
            <a:spAutoFit/>
          </a:bodyPr>
          <a:lstStyle/>
          <a:p>
            <a:r>
              <a:rPr lang="en-US" dirty="0"/>
              <a:t>Black dashed line indicates active area</a:t>
            </a:r>
          </a:p>
        </p:txBody>
      </p:sp>
      <p:sp>
        <p:nvSpPr>
          <p:cNvPr id="346" name="TextBox 345">
            <a:extLst>
              <a:ext uri="{FF2B5EF4-FFF2-40B4-BE49-F238E27FC236}">
                <a16:creationId xmlns:a16="http://schemas.microsoft.com/office/drawing/2014/main" id="{AF48B9F2-36BC-4B4C-A522-0BD87FFF45CF}"/>
              </a:ext>
            </a:extLst>
          </p:cNvPr>
          <p:cNvSpPr txBox="1"/>
          <p:nvPr/>
        </p:nvSpPr>
        <p:spPr>
          <a:xfrm>
            <a:off x="5112231" y="5270196"/>
            <a:ext cx="1607556" cy="369332"/>
          </a:xfrm>
          <a:prstGeom prst="rect">
            <a:avLst/>
          </a:prstGeom>
          <a:noFill/>
        </p:spPr>
        <p:txBody>
          <a:bodyPr wrap="none" rtlCol="0">
            <a:spAutoFit/>
          </a:bodyPr>
          <a:lstStyle/>
          <a:p>
            <a:r>
              <a:rPr lang="en-US" dirty="0"/>
              <a:t>x-y (front) view</a:t>
            </a:r>
          </a:p>
        </p:txBody>
      </p:sp>
      <p:sp>
        <p:nvSpPr>
          <p:cNvPr id="8" name="TextBox 7">
            <a:extLst>
              <a:ext uri="{FF2B5EF4-FFF2-40B4-BE49-F238E27FC236}">
                <a16:creationId xmlns:a16="http://schemas.microsoft.com/office/drawing/2014/main" id="{3A04102C-99A1-4761-B4CC-240CF9BF6A81}"/>
              </a:ext>
            </a:extLst>
          </p:cNvPr>
          <p:cNvSpPr txBox="1"/>
          <p:nvPr/>
        </p:nvSpPr>
        <p:spPr>
          <a:xfrm>
            <a:off x="699783" y="5257805"/>
            <a:ext cx="3480633" cy="646331"/>
          </a:xfrm>
          <a:prstGeom prst="rect">
            <a:avLst/>
          </a:prstGeom>
          <a:noFill/>
        </p:spPr>
        <p:txBody>
          <a:bodyPr wrap="none" rtlCol="0">
            <a:spAutoFit/>
          </a:bodyPr>
          <a:lstStyle/>
          <a:p>
            <a:pPr algn="ctr"/>
            <a:r>
              <a:rPr lang="en-US" dirty="0"/>
              <a:t>B vs. z from ANSYS at a single (x,y). </a:t>
            </a:r>
            <a:br>
              <a:rPr lang="en-US" dirty="0"/>
            </a:br>
            <a:r>
              <a:rPr lang="en-US" dirty="0"/>
              <a:t>We have 40 paths + symmetry.</a:t>
            </a:r>
          </a:p>
        </p:txBody>
      </p:sp>
      <p:grpSp>
        <p:nvGrpSpPr>
          <p:cNvPr id="11" name="Group 10">
            <a:extLst>
              <a:ext uri="{FF2B5EF4-FFF2-40B4-BE49-F238E27FC236}">
                <a16:creationId xmlns:a16="http://schemas.microsoft.com/office/drawing/2014/main" id="{0555459F-CA5E-46E6-BC36-7E88AE325FF1}"/>
              </a:ext>
            </a:extLst>
          </p:cNvPr>
          <p:cNvGrpSpPr/>
          <p:nvPr/>
        </p:nvGrpSpPr>
        <p:grpSpPr>
          <a:xfrm>
            <a:off x="5112231" y="649276"/>
            <a:ext cx="7013500" cy="4594927"/>
            <a:chOff x="4984131" y="801942"/>
            <a:chExt cx="7013500" cy="4594927"/>
          </a:xfrm>
        </p:grpSpPr>
        <p:pic>
          <p:nvPicPr>
            <p:cNvPr id="10" name="Picture 9">
              <a:extLst>
                <a:ext uri="{FF2B5EF4-FFF2-40B4-BE49-F238E27FC236}">
                  <a16:creationId xmlns:a16="http://schemas.microsoft.com/office/drawing/2014/main" id="{2241A989-EB53-4467-ABA7-4621D6F13AF4}"/>
                </a:ext>
              </a:extLst>
            </p:cNvPr>
            <p:cNvPicPr>
              <a:picLocks noChangeAspect="1"/>
            </p:cNvPicPr>
            <p:nvPr/>
          </p:nvPicPr>
          <p:blipFill>
            <a:blip r:embed="rId4"/>
            <a:stretch>
              <a:fillRect/>
            </a:stretch>
          </p:blipFill>
          <p:spPr>
            <a:xfrm>
              <a:off x="4984131" y="801942"/>
              <a:ext cx="7013500" cy="4594927"/>
            </a:xfrm>
            <a:prstGeom prst="rect">
              <a:avLst/>
            </a:prstGeom>
          </p:spPr>
        </p:pic>
        <p:sp>
          <p:nvSpPr>
            <p:cNvPr id="14" name="Rectangle 13">
              <a:extLst>
                <a:ext uri="{FF2B5EF4-FFF2-40B4-BE49-F238E27FC236}">
                  <a16:creationId xmlns:a16="http://schemas.microsoft.com/office/drawing/2014/main" id="{387691BE-315A-4660-87E6-904F71BF49C6}"/>
                </a:ext>
              </a:extLst>
            </p:cNvPr>
            <p:cNvSpPr/>
            <p:nvPr/>
          </p:nvSpPr>
          <p:spPr>
            <a:xfrm>
              <a:off x="5442231" y="1723200"/>
              <a:ext cx="5744578" cy="2556970"/>
            </a:xfrm>
            <a:prstGeom prst="rect">
              <a:avLst/>
            </a:prstGeom>
            <a:noFill/>
            <a:ln w="12700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71" name="TextBox 170">
            <a:extLst>
              <a:ext uri="{FF2B5EF4-FFF2-40B4-BE49-F238E27FC236}">
                <a16:creationId xmlns:a16="http://schemas.microsoft.com/office/drawing/2014/main" id="{19B6F015-44DB-4483-8863-0645F5528B1A}"/>
              </a:ext>
            </a:extLst>
          </p:cNvPr>
          <p:cNvSpPr txBox="1"/>
          <p:nvPr/>
        </p:nvSpPr>
        <p:spPr>
          <a:xfrm>
            <a:off x="7161146" y="326306"/>
            <a:ext cx="2915670" cy="369332"/>
          </a:xfrm>
          <a:prstGeom prst="rect">
            <a:avLst/>
          </a:prstGeom>
          <a:noFill/>
        </p:spPr>
        <p:txBody>
          <a:bodyPr wrap="none" rtlCol="0">
            <a:spAutoFit/>
          </a:bodyPr>
          <a:lstStyle/>
          <a:p>
            <a:r>
              <a:rPr lang="en-US" dirty="0"/>
              <a:t>Average B</a:t>
            </a:r>
            <a:r>
              <a:rPr lang="en-US" baseline="-25000" dirty="0"/>
              <a:t>y</a:t>
            </a:r>
            <a:r>
              <a:rPr lang="en-US" dirty="0"/>
              <a:t> through the stack</a:t>
            </a:r>
          </a:p>
        </p:txBody>
      </p:sp>
      <p:sp>
        <p:nvSpPr>
          <p:cNvPr id="15" name="TextBox 14">
            <a:extLst>
              <a:ext uri="{FF2B5EF4-FFF2-40B4-BE49-F238E27FC236}">
                <a16:creationId xmlns:a16="http://schemas.microsoft.com/office/drawing/2014/main" id="{F12F51A4-3BA3-41BD-A45C-8BDD08A53AB6}"/>
              </a:ext>
            </a:extLst>
          </p:cNvPr>
          <p:cNvSpPr txBox="1"/>
          <p:nvPr/>
        </p:nvSpPr>
        <p:spPr>
          <a:xfrm>
            <a:off x="6480769" y="5735338"/>
            <a:ext cx="3714991" cy="369332"/>
          </a:xfrm>
          <a:prstGeom prst="rect">
            <a:avLst/>
          </a:prstGeom>
          <a:noFill/>
        </p:spPr>
        <p:txBody>
          <a:bodyPr wrap="none" rtlCol="0">
            <a:spAutoFit/>
          </a:bodyPr>
          <a:lstStyle/>
          <a:p>
            <a:r>
              <a:rPr lang="en-US" dirty="0"/>
              <a:t>Field in ND-LAr is negligible (15 gauss)</a:t>
            </a:r>
          </a:p>
        </p:txBody>
      </p:sp>
    </p:spTree>
    <p:extLst>
      <p:ext uri="{BB962C8B-B14F-4D97-AF65-F5344CB8AC3E}">
        <p14:creationId xmlns:p14="http://schemas.microsoft.com/office/powerpoint/2010/main" val="1601043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dirty="0"/>
              <a:t>Magnet Power Supplies</a:t>
            </a:r>
            <a:endParaRPr lang="en-US" sz="2200" dirty="0">
              <a:solidFill>
                <a:srgbClr val="004C97"/>
              </a:solidFill>
            </a:endParaRP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5" name="Content Placeholder 4">
            <a:extLst>
              <a:ext uri="{FF2B5EF4-FFF2-40B4-BE49-F238E27FC236}">
                <a16:creationId xmlns:a16="http://schemas.microsoft.com/office/drawing/2014/main" id="{95D44DE1-BB56-4826-9A7B-CF00DB827908}"/>
              </a:ext>
            </a:extLst>
          </p:cNvPr>
          <p:cNvSpPr>
            <a:spLocks noGrp="1"/>
          </p:cNvSpPr>
          <p:nvPr>
            <p:ph idx="13"/>
          </p:nvPr>
        </p:nvSpPr>
        <p:spPr>
          <a:xfrm>
            <a:off x="509804" y="1001878"/>
            <a:ext cx="7381866" cy="5200802"/>
          </a:xfrm>
        </p:spPr>
        <p:txBody>
          <a:bodyPr/>
          <a:lstStyle/>
          <a:p>
            <a:r>
              <a:rPr lang="en-US" dirty="0"/>
              <a:t>There are many makers of power supplies, but only one has given us a quote for something that will work</a:t>
            </a:r>
          </a:p>
          <a:p>
            <a:pPr lvl="1"/>
            <a:r>
              <a:rPr lang="en-US" dirty="0"/>
              <a:t>The magnet is big, so the coils are long, so the resistance is high, so the needed voltages are atypically large</a:t>
            </a:r>
            <a:br>
              <a:rPr lang="en-US" dirty="0"/>
            </a:br>
            <a:endParaRPr lang="en-US" dirty="0"/>
          </a:p>
          <a:p>
            <a:pPr lvl="1"/>
            <a:r>
              <a:rPr lang="en-US" dirty="0"/>
              <a:t>These supplies are $210,000 each and we need 2.</a:t>
            </a:r>
          </a:p>
          <a:p>
            <a:pPr lvl="2"/>
            <a:r>
              <a:rPr lang="en-US" dirty="0"/>
              <a:t>We need 2 because we really need 1.1, but they are quantized</a:t>
            </a:r>
          </a:p>
          <a:p>
            <a:pPr lvl="2"/>
            <a:r>
              <a:rPr lang="en-US" dirty="0"/>
              <a:t>We would power the top coils with one and the bottom coils with the other</a:t>
            </a:r>
            <a:br>
              <a:rPr lang="en-US" dirty="0"/>
            </a:br>
            <a:endParaRPr lang="en-US" dirty="0"/>
          </a:p>
          <a:p>
            <a:pPr lvl="1"/>
            <a:r>
              <a:rPr lang="en-US" dirty="0"/>
              <a:t>We would prefer six smaller supplies, one per coil</a:t>
            </a:r>
          </a:p>
          <a:p>
            <a:pPr lvl="2"/>
            <a:r>
              <a:rPr lang="en-US" dirty="0"/>
              <a:t>Lets us better tune the field</a:t>
            </a:r>
          </a:p>
          <a:p>
            <a:pPr lvl="2"/>
            <a:r>
              <a:rPr lang="en-US" dirty="0"/>
              <a:t>Cost expected to be between $210K and $420K.</a:t>
            </a:r>
          </a:p>
          <a:p>
            <a:pPr lvl="2"/>
            <a:endParaRPr lang="en-US" dirty="0"/>
          </a:p>
        </p:txBody>
      </p:sp>
      <p:pic>
        <p:nvPicPr>
          <p:cNvPr id="8" name="Picture 7">
            <a:extLst>
              <a:ext uri="{FF2B5EF4-FFF2-40B4-BE49-F238E27FC236}">
                <a16:creationId xmlns:a16="http://schemas.microsoft.com/office/drawing/2014/main" id="{DA12C653-0868-4394-A92C-1552B920063D}"/>
              </a:ext>
            </a:extLst>
          </p:cNvPr>
          <p:cNvPicPr>
            <a:picLocks noChangeAspect="1"/>
          </p:cNvPicPr>
          <p:nvPr/>
        </p:nvPicPr>
        <p:blipFill>
          <a:blip r:embed="rId3"/>
          <a:stretch>
            <a:fillRect/>
          </a:stretch>
        </p:blipFill>
        <p:spPr>
          <a:xfrm>
            <a:off x="8468552" y="508138"/>
            <a:ext cx="3425273" cy="5261040"/>
          </a:xfrm>
          <a:prstGeom prst="rect">
            <a:avLst/>
          </a:prstGeom>
        </p:spPr>
      </p:pic>
    </p:spTree>
    <p:extLst>
      <p:ext uri="{BB962C8B-B14F-4D97-AF65-F5344CB8AC3E}">
        <p14:creationId xmlns:p14="http://schemas.microsoft.com/office/powerpoint/2010/main" val="1217379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sz="2200" dirty="0">
                <a:solidFill>
                  <a:srgbClr val="004C97"/>
                </a:solidFill>
              </a:rPr>
              <a:t>Why Do You Want Six Power Supplies?</a:t>
            </a: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T</a:t>
            </a:r>
            <a:r>
              <a:rPr lang="en-US" dirty="0">
                <a:cs typeface="Helvetica"/>
              </a:rPr>
              <a: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grpSp>
        <p:nvGrpSpPr>
          <p:cNvPr id="8" name="Group 7">
            <a:extLst>
              <a:ext uri="{FF2B5EF4-FFF2-40B4-BE49-F238E27FC236}">
                <a16:creationId xmlns:a16="http://schemas.microsoft.com/office/drawing/2014/main" id="{28F2567C-4A7A-461A-BF49-043018BE0936}"/>
              </a:ext>
            </a:extLst>
          </p:cNvPr>
          <p:cNvGrpSpPr/>
          <p:nvPr/>
        </p:nvGrpSpPr>
        <p:grpSpPr>
          <a:xfrm>
            <a:off x="5600700" y="831445"/>
            <a:ext cx="6591300" cy="3624215"/>
            <a:chOff x="5891788" y="376285"/>
            <a:chExt cx="6300212" cy="3470564"/>
          </a:xfrm>
        </p:grpSpPr>
        <p:pic>
          <p:nvPicPr>
            <p:cNvPr id="11" name="Picture 10">
              <a:extLst>
                <a:ext uri="{FF2B5EF4-FFF2-40B4-BE49-F238E27FC236}">
                  <a16:creationId xmlns:a16="http://schemas.microsoft.com/office/drawing/2014/main" id="{BCA90F74-F2C8-4FC8-A7CE-2440381F35CD}"/>
                </a:ext>
              </a:extLst>
            </p:cNvPr>
            <p:cNvPicPr>
              <a:picLocks noChangeAspect="1"/>
            </p:cNvPicPr>
            <p:nvPr/>
          </p:nvPicPr>
          <p:blipFill>
            <a:blip r:embed="rId3"/>
            <a:stretch>
              <a:fillRect/>
            </a:stretch>
          </p:blipFill>
          <p:spPr>
            <a:xfrm>
              <a:off x="5891788" y="376285"/>
              <a:ext cx="6300212" cy="3470564"/>
            </a:xfrm>
            <a:prstGeom prst="rect">
              <a:avLst/>
            </a:prstGeom>
          </p:spPr>
        </p:pic>
        <p:sp>
          <p:nvSpPr>
            <p:cNvPr id="12" name="Oval 11">
              <a:extLst>
                <a:ext uri="{FF2B5EF4-FFF2-40B4-BE49-F238E27FC236}">
                  <a16:creationId xmlns:a16="http://schemas.microsoft.com/office/drawing/2014/main" id="{93B8855A-AE09-44A5-A615-1C9F7B54266E}"/>
                </a:ext>
              </a:extLst>
            </p:cNvPr>
            <p:cNvSpPr/>
            <p:nvPr/>
          </p:nvSpPr>
          <p:spPr>
            <a:xfrm>
              <a:off x="9418134" y="586814"/>
              <a:ext cx="400893" cy="384032"/>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BB4B1C4D-5B24-4E63-A991-3C6B494A0A4E}"/>
                </a:ext>
              </a:extLst>
            </p:cNvPr>
            <p:cNvSpPr/>
            <p:nvPr/>
          </p:nvSpPr>
          <p:spPr>
            <a:xfrm>
              <a:off x="7589148" y="586814"/>
              <a:ext cx="400893" cy="384032"/>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99DF674D-EFE2-421F-A938-2CE167149F2E}"/>
                </a:ext>
              </a:extLst>
            </p:cNvPr>
            <p:cNvSpPr/>
            <p:nvPr/>
          </p:nvSpPr>
          <p:spPr>
            <a:xfrm>
              <a:off x="7589147" y="2735654"/>
              <a:ext cx="400893" cy="384032"/>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FE139EE8-A562-42E7-A4D2-41A7E02E6E92}"/>
                </a:ext>
              </a:extLst>
            </p:cNvPr>
            <p:cNvSpPr/>
            <p:nvPr/>
          </p:nvSpPr>
          <p:spPr>
            <a:xfrm>
              <a:off x="9418133" y="2735654"/>
              <a:ext cx="400893" cy="384032"/>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6" name="Content Placeholder 4">
            <a:extLst>
              <a:ext uri="{FF2B5EF4-FFF2-40B4-BE49-F238E27FC236}">
                <a16:creationId xmlns:a16="http://schemas.microsoft.com/office/drawing/2014/main" id="{7E73F8B9-9F35-4FBC-8C68-10EAB15C9AD1}"/>
              </a:ext>
            </a:extLst>
          </p:cNvPr>
          <p:cNvSpPr>
            <a:spLocks noGrp="1"/>
          </p:cNvSpPr>
          <p:nvPr>
            <p:ph idx="13"/>
          </p:nvPr>
        </p:nvSpPr>
        <p:spPr>
          <a:xfrm>
            <a:off x="609600" y="1022945"/>
            <a:ext cx="5283567" cy="4663844"/>
          </a:xfrm>
        </p:spPr>
        <p:txBody>
          <a:bodyPr/>
          <a:lstStyle/>
          <a:p>
            <a:r>
              <a:rPr lang="en-US" sz="1800" dirty="0"/>
              <a:t>The issue: the gaps between panels plays an important role in the magnetic circuit.</a:t>
            </a:r>
          </a:p>
          <a:p>
            <a:pPr lvl="1"/>
            <a:r>
              <a:rPr lang="en-US" sz="1600" dirty="0"/>
              <a:t>Flux path lengths are between 6200 and 17,000 mm.</a:t>
            </a:r>
          </a:p>
          <a:p>
            <a:pPr lvl="1"/>
            <a:r>
              <a:rPr lang="en-US" sz="1600" dirty="0"/>
              <a:t>There is 40mm of air gap (20 mm above and below)</a:t>
            </a:r>
          </a:p>
          <a:p>
            <a:pPr lvl="1"/>
            <a:r>
              <a:rPr lang="en-US" sz="1600" dirty="0"/>
              <a:t>For </a:t>
            </a:r>
            <a:r>
              <a:rPr lang="en-US" sz="1600" dirty="0">
                <a:latin typeface="Symbol" panose="05050102010706020507" pitchFamily="18" charset="2"/>
              </a:rPr>
              <a:t>m</a:t>
            </a:r>
            <a:r>
              <a:rPr lang="en-US" sz="1600" dirty="0"/>
              <a:t>=700, 60-80% of the reluctance comes from the gaps.</a:t>
            </a:r>
          </a:p>
          <a:p>
            <a:pPr lvl="1"/>
            <a:r>
              <a:rPr lang="en-US" sz="1600" dirty="0"/>
              <a:t>The 20 mm gaps are surely not 20.00000 mm.</a:t>
            </a:r>
          </a:p>
          <a:p>
            <a:pPr lvl="1"/>
            <a:r>
              <a:rPr lang="en-US" sz="1600" dirty="0"/>
              <a:t>Tolerances in the gap width imply different currents needed to supply a uniform field. </a:t>
            </a:r>
            <a:r>
              <a:rPr lang="en-US" sz="1600" dirty="0">
                <a:sym typeface="Wingdings" panose="05000000000000000000" pitchFamily="2" charset="2"/>
              </a:rPr>
              <a:t> need multiple supplies</a:t>
            </a:r>
            <a:br>
              <a:rPr lang="en-US" sz="1600" dirty="0">
                <a:sym typeface="Wingdings" panose="05000000000000000000" pitchFamily="2" charset="2"/>
              </a:rPr>
            </a:br>
            <a:endParaRPr lang="en-US" sz="1600" dirty="0">
              <a:sym typeface="Wingdings" panose="05000000000000000000" pitchFamily="2" charset="2"/>
            </a:endParaRPr>
          </a:p>
          <a:p>
            <a:r>
              <a:rPr lang="en-US" sz="1800" dirty="0">
                <a:sym typeface="Wingdings" panose="05000000000000000000" pitchFamily="2" charset="2"/>
              </a:rPr>
              <a:t>How do we measure the field to tune it? It’s in the iron.</a:t>
            </a:r>
          </a:p>
          <a:p>
            <a:pPr lvl="1"/>
            <a:r>
              <a:rPr lang="en-US" sz="1600" dirty="0">
                <a:sym typeface="Wingdings" panose="05000000000000000000" pitchFamily="2" charset="2"/>
              </a:rPr>
              <a:t>Place a small Hall probe or NMR in these gaps</a:t>
            </a:r>
          </a:p>
          <a:p>
            <a:pPr lvl="1"/>
            <a:r>
              <a:rPr lang="en-US" sz="1600" dirty="0">
                <a:sym typeface="Wingdings" panose="05000000000000000000" pitchFamily="2" charset="2"/>
              </a:rPr>
              <a:t>Use the RL time constant &amp; power supplies</a:t>
            </a:r>
            <a:endParaRPr lang="en-US" sz="1600" dirty="0"/>
          </a:p>
          <a:p>
            <a:pPr lvl="2"/>
            <a:endParaRPr lang="en-US" dirty="0"/>
          </a:p>
        </p:txBody>
      </p:sp>
    </p:spTree>
    <p:extLst>
      <p:ext uri="{BB962C8B-B14F-4D97-AF65-F5344CB8AC3E}">
        <p14:creationId xmlns:p14="http://schemas.microsoft.com/office/powerpoint/2010/main" val="2842748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sz="2200" dirty="0">
                <a:solidFill>
                  <a:srgbClr val="004C97"/>
                </a:solidFill>
              </a:rPr>
              <a:t>More on Reluctance</a:t>
            </a: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T</a:t>
            </a:r>
            <a:r>
              <a:rPr lang="en-US" dirty="0">
                <a:cs typeface="Helvetica"/>
              </a:rPr>
              <a: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grpSp>
        <p:nvGrpSpPr>
          <p:cNvPr id="8" name="Group 7">
            <a:extLst>
              <a:ext uri="{FF2B5EF4-FFF2-40B4-BE49-F238E27FC236}">
                <a16:creationId xmlns:a16="http://schemas.microsoft.com/office/drawing/2014/main" id="{28F2567C-4A7A-461A-BF49-043018BE0936}"/>
              </a:ext>
            </a:extLst>
          </p:cNvPr>
          <p:cNvGrpSpPr/>
          <p:nvPr/>
        </p:nvGrpSpPr>
        <p:grpSpPr>
          <a:xfrm>
            <a:off x="5600700" y="831445"/>
            <a:ext cx="6591300" cy="3624215"/>
            <a:chOff x="5891788" y="376285"/>
            <a:chExt cx="6300212" cy="3470564"/>
          </a:xfrm>
        </p:grpSpPr>
        <p:pic>
          <p:nvPicPr>
            <p:cNvPr id="11" name="Picture 10">
              <a:extLst>
                <a:ext uri="{FF2B5EF4-FFF2-40B4-BE49-F238E27FC236}">
                  <a16:creationId xmlns:a16="http://schemas.microsoft.com/office/drawing/2014/main" id="{BCA90F74-F2C8-4FC8-A7CE-2440381F35CD}"/>
                </a:ext>
              </a:extLst>
            </p:cNvPr>
            <p:cNvPicPr>
              <a:picLocks noChangeAspect="1"/>
            </p:cNvPicPr>
            <p:nvPr/>
          </p:nvPicPr>
          <p:blipFill>
            <a:blip r:embed="rId3"/>
            <a:stretch>
              <a:fillRect/>
            </a:stretch>
          </p:blipFill>
          <p:spPr>
            <a:xfrm>
              <a:off x="5891788" y="376285"/>
              <a:ext cx="6300212" cy="3470564"/>
            </a:xfrm>
            <a:prstGeom prst="rect">
              <a:avLst/>
            </a:prstGeom>
          </p:spPr>
        </p:pic>
        <p:sp>
          <p:nvSpPr>
            <p:cNvPr id="12" name="Oval 11">
              <a:extLst>
                <a:ext uri="{FF2B5EF4-FFF2-40B4-BE49-F238E27FC236}">
                  <a16:creationId xmlns:a16="http://schemas.microsoft.com/office/drawing/2014/main" id="{93B8855A-AE09-44A5-A615-1C9F7B54266E}"/>
                </a:ext>
              </a:extLst>
            </p:cNvPr>
            <p:cNvSpPr/>
            <p:nvPr/>
          </p:nvSpPr>
          <p:spPr>
            <a:xfrm>
              <a:off x="9418134" y="586814"/>
              <a:ext cx="400893" cy="384032"/>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BB4B1C4D-5B24-4E63-A991-3C6B494A0A4E}"/>
                </a:ext>
              </a:extLst>
            </p:cNvPr>
            <p:cNvSpPr/>
            <p:nvPr/>
          </p:nvSpPr>
          <p:spPr>
            <a:xfrm>
              <a:off x="7589148" y="586814"/>
              <a:ext cx="400893" cy="384032"/>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99DF674D-EFE2-421F-A938-2CE167149F2E}"/>
                </a:ext>
              </a:extLst>
            </p:cNvPr>
            <p:cNvSpPr/>
            <p:nvPr/>
          </p:nvSpPr>
          <p:spPr>
            <a:xfrm>
              <a:off x="7589147" y="2735654"/>
              <a:ext cx="400893" cy="384032"/>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FE139EE8-A562-42E7-A4D2-41A7E02E6E92}"/>
                </a:ext>
              </a:extLst>
            </p:cNvPr>
            <p:cNvSpPr/>
            <p:nvPr/>
          </p:nvSpPr>
          <p:spPr>
            <a:xfrm>
              <a:off x="9418133" y="2735654"/>
              <a:ext cx="400893" cy="384032"/>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6" name="Content Placeholder 4">
            <a:extLst>
              <a:ext uri="{FF2B5EF4-FFF2-40B4-BE49-F238E27FC236}">
                <a16:creationId xmlns:a16="http://schemas.microsoft.com/office/drawing/2014/main" id="{7E73F8B9-9F35-4FBC-8C68-10EAB15C9AD1}"/>
              </a:ext>
            </a:extLst>
          </p:cNvPr>
          <p:cNvSpPr>
            <a:spLocks noGrp="1"/>
          </p:cNvSpPr>
          <p:nvPr>
            <p:ph idx="13"/>
          </p:nvPr>
        </p:nvSpPr>
        <p:spPr>
          <a:xfrm>
            <a:off x="609600" y="1022945"/>
            <a:ext cx="5283567" cy="4663844"/>
          </a:xfrm>
        </p:spPr>
        <p:txBody>
          <a:bodyPr/>
          <a:lstStyle/>
          <a:p>
            <a:r>
              <a:rPr lang="en-US" dirty="0"/>
              <a:t>The gaps between plates top and bottom dominate the reluctance of the magnetic circuit – bad</a:t>
            </a:r>
          </a:p>
          <a:p>
            <a:r>
              <a:rPr lang="en-US" dirty="0"/>
              <a:t>But the same gaps in the middle keep the field lines from swirling – good</a:t>
            </a:r>
            <a:br>
              <a:rPr lang="en-US" dirty="0"/>
            </a:br>
            <a:endParaRPr lang="en-US" dirty="0"/>
          </a:p>
          <a:p>
            <a:r>
              <a:rPr lang="en-US" dirty="0"/>
              <a:t>We have a balancing act ahead of us</a:t>
            </a:r>
          </a:p>
        </p:txBody>
      </p:sp>
    </p:spTree>
    <p:extLst>
      <p:ext uri="{BB962C8B-B14F-4D97-AF65-F5344CB8AC3E}">
        <p14:creationId xmlns:p14="http://schemas.microsoft.com/office/powerpoint/2010/main" val="3944530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dirty="0"/>
              <a:t>Coil Installation</a:t>
            </a:r>
            <a:endParaRPr lang="en-US" sz="2200" dirty="0">
              <a:solidFill>
                <a:srgbClr val="004C97"/>
              </a:solidFill>
            </a:endParaRP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25</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5" name="Content Placeholder 4">
            <a:extLst>
              <a:ext uri="{FF2B5EF4-FFF2-40B4-BE49-F238E27FC236}">
                <a16:creationId xmlns:a16="http://schemas.microsoft.com/office/drawing/2014/main" id="{38626123-2EB6-471B-A118-15B979B8D17F}"/>
              </a:ext>
            </a:extLst>
          </p:cNvPr>
          <p:cNvSpPr>
            <a:spLocks noGrp="1"/>
          </p:cNvSpPr>
          <p:nvPr>
            <p:ph idx="13"/>
          </p:nvPr>
        </p:nvSpPr>
        <p:spPr>
          <a:xfrm>
            <a:off x="283840" y="986873"/>
            <a:ext cx="3401828" cy="4884254"/>
          </a:xfrm>
        </p:spPr>
        <p:txBody>
          <a:bodyPr/>
          <a:lstStyle/>
          <a:p>
            <a:r>
              <a:rPr lang="en-US" dirty="0"/>
              <a:t>Sixteen coil assemblies are easy to install – they come in from the side (4) or front (8)</a:t>
            </a:r>
            <a:br>
              <a:rPr lang="en-US" dirty="0"/>
            </a:br>
            <a:endParaRPr lang="en-US" dirty="0"/>
          </a:p>
          <a:p>
            <a:r>
              <a:rPr lang="en-US" dirty="0"/>
              <a:t>Eight are difficult – they come in from the front.</a:t>
            </a:r>
            <a:br>
              <a:rPr lang="en-US" dirty="0"/>
            </a:br>
            <a:endParaRPr lang="en-US" dirty="0"/>
          </a:p>
          <a:p>
            <a:r>
              <a:rPr lang="en-US" dirty="0"/>
              <a:t>We have a plan (not ready for review) that improves this and reduces cost</a:t>
            </a:r>
          </a:p>
        </p:txBody>
      </p:sp>
      <p:grpSp>
        <p:nvGrpSpPr>
          <p:cNvPr id="41" name="Group 40">
            <a:extLst>
              <a:ext uri="{FF2B5EF4-FFF2-40B4-BE49-F238E27FC236}">
                <a16:creationId xmlns:a16="http://schemas.microsoft.com/office/drawing/2014/main" id="{A1DF01F4-12E9-49C0-8EC0-F1A37A25AB59}"/>
              </a:ext>
            </a:extLst>
          </p:cNvPr>
          <p:cNvGrpSpPr/>
          <p:nvPr/>
        </p:nvGrpSpPr>
        <p:grpSpPr>
          <a:xfrm>
            <a:off x="4935687" y="1001878"/>
            <a:ext cx="6403212" cy="4314411"/>
            <a:chOff x="1558989" y="948798"/>
            <a:chExt cx="6941363" cy="4877959"/>
          </a:xfrm>
        </p:grpSpPr>
        <p:grpSp>
          <p:nvGrpSpPr>
            <p:cNvPr id="42" name="Group 41">
              <a:extLst>
                <a:ext uri="{FF2B5EF4-FFF2-40B4-BE49-F238E27FC236}">
                  <a16:creationId xmlns:a16="http://schemas.microsoft.com/office/drawing/2014/main" id="{E47C33CB-3E26-400D-A70A-58EA9FF92623}"/>
                </a:ext>
              </a:extLst>
            </p:cNvPr>
            <p:cNvGrpSpPr/>
            <p:nvPr/>
          </p:nvGrpSpPr>
          <p:grpSpPr>
            <a:xfrm>
              <a:off x="1558991" y="948798"/>
              <a:ext cx="6932896" cy="4877959"/>
              <a:chOff x="1558991" y="948798"/>
              <a:chExt cx="6932896" cy="4877959"/>
            </a:xfrm>
          </p:grpSpPr>
          <p:sp>
            <p:nvSpPr>
              <p:cNvPr id="59" name="Rectangle 58">
                <a:extLst>
                  <a:ext uri="{FF2B5EF4-FFF2-40B4-BE49-F238E27FC236}">
                    <a16:creationId xmlns:a16="http://schemas.microsoft.com/office/drawing/2014/main" id="{C23D31A2-8448-4C80-81E7-0DC3C4C9E5DA}"/>
                  </a:ext>
                </a:extLst>
              </p:cNvPr>
              <p:cNvSpPr/>
              <p:nvPr/>
            </p:nvSpPr>
            <p:spPr>
              <a:xfrm>
                <a:off x="1558991" y="1215279"/>
                <a:ext cx="1733224" cy="4427441"/>
              </a:xfrm>
              <a:prstGeom prst="rect">
                <a:avLst/>
              </a:prstGeom>
              <a:solidFill>
                <a:sysClr val="windowText" lastClr="FFFF00">
                  <a:lumMod val="85000"/>
                  <a:lumOff val="15000"/>
                </a:sys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3DB649AF-8F00-4E4F-B7D4-C27ADB998859}"/>
                  </a:ext>
                </a:extLst>
              </p:cNvPr>
              <p:cNvSpPr/>
              <p:nvPr/>
            </p:nvSpPr>
            <p:spPr>
              <a:xfrm>
                <a:off x="6758663" y="1215277"/>
                <a:ext cx="1733224" cy="4427441"/>
              </a:xfrm>
              <a:prstGeom prst="rect">
                <a:avLst/>
              </a:prstGeom>
              <a:solidFill>
                <a:sysClr val="windowText" lastClr="FFFF00">
                  <a:lumMod val="85000"/>
                  <a:lumOff val="15000"/>
                </a:sys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3C4319E6-A00A-4374-AA33-B574B8D3AB38}"/>
                  </a:ext>
                </a:extLst>
              </p:cNvPr>
              <p:cNvSpPr/>
              <p:nvPr/>
            </p:nvSpPr>
            <p:spPr>
              <a:xfrm>
                <a:off x="3292215" y="1215278"/>
                <a:ext cx="3466448" cy="4427441"/>
              </a:xfrm>
              <a:prstGeom prst="rect">
                <a:avLst/>
              </a:prstGeom>
              <a:solidFill>
                <a:sysClr val="windowText" lastClr="FFFF00">
                  <a:lumMod val="85000"/>
                  <a:lumOff val="15000"/>
                </a:sys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62" name="Straight Connector 61">
                <a:extLst>
                  <a:ext uri="{FF2B5EF4-FFF2-40B4-BE49-F238E27FC236}">
                    <a16:creationId xmlns:a16="http://schemas.microsoft.com/office/drawing/2014/main" id="{139A0821-A851-4151-B5C2-999297A14FE0}"/>
                  </a:ext>
                </a:extLst>
              </p:cNvPr>
              <p:cNvCxnSpPr/>
              <p:nvPr/>
            </p:nvCxnSpPr>
            <p:spPr>
              <a:xfrm flipH="1">
                <a:off x="3268508" y="1031237"/>
                <a:ext cx="47413" cy="4795520"/>
              </a:xfrm>
              <a:prstGeom prst="line">
                <a:avLst/>
              </a:prstGeom>
              <a:noFill/>
              <a:ln w="25400" cap="flat" cmpd="sng" algn="ctr">
                <a:solidFill>
                  <a:sysClr val="window" lastClr="000000"/>
                </a:solidFill>
                <a:prstDash val="solid"/>
                <a:miter lim="800000"/>
              </a:ln>
              <a:effectLst/>
            </p:spPr>
          </p:cxnSp>
          <p:cxnSp>
            <p:nvCxnSpPr>
              <p:cNvPr id="63" name="Straight Connector 62">
                <a:extLst>
                  <a:ext uri="{FF2B5EF4-FFF2-40B4-BE49-F238E27FC236}">
                    <a16:creationId xmlns:a16="http://schemas.microsoft.com/office/drawing/2014/main" id="{B9A09142-83B5-4BA2-887A-72A0333E349A}"/>
                  </a:ext>
                </a:extLst>
              </p:cNvPr>
              <p:cNvCxnSpPr/>
              <p:nvPr/>
            </p:nvCxnSpPr>
            <p:spPr>
              <a:xfrm flipH="1">
                <a:off x="6758663" y="948798"/>
                <a:ext cx="47413" cy="4795520"/>
              </a:xfrm>
              <a:prstGeom prst="line">
                <a:avLst/>
              </a:prstGeom>
              <a:noFill/>
              <a:ln w="25400" cap="flat" cmpd="sng" algn="ctr">
                <a:solidFill>
                  <a:sysClr val="window" lastClr="000000"/>
                </a:solidFill>
                <a:prstDash val="solid"/>
                <a:miter lim="800000"/>
              </a:ln>
              <a:effectLst/>
            </p:spPr>
          </p:cxnSp>
        </p:grpSp>
        <p:sp>
          <p:nvSpPr>
            <p:cNvPr id="43" name="Rectangle 42">
              <a:extLst>
                <a:ext uri="{FF2B5EF4-FFF2-40B4-BE49-F238E27FC236}">
                  <a16:creationId xmlns:a16="http://schemas.microsoft.com/office/drawing/2014/main" id="{0D7A45D7-47FE-46BB-99B5-011A17E3D81B}"/>
                </a:ext>
              </a:extLst>
            </p:cNvPr>
            <p:cNvSpPr/>
            <p:nvPr/>
          </p:nvSpPr>
          <p:spPr>
            <a:xfrm rot="180000">
              <a:off x="1630623" y="2038240"/>
              <a:ext cx="1684325" cy="2781520"/>
            </a:xfrm>
            <a:prstGeom prst="rect">
              <a:avLst/>
            </a:prstGeom>
            <a:gradFill flip="none" rotWithShape="1">
              <a:gsLst>
                <a:gs pos="0">
                  <a:srgbClr val="70AD47">
                    <a:lumMod val="40000"/>
                    <a:lumOff val="60000"/>
                  </a:srgbClr>
                </a:gs>
                <a:gs pos="46000">
                  <a:srgbClr val="70AD47">
                    <a:lumMod val="95000"/>
                    <a:lumOff val="5000"/>
                  </a:srgbClr>
                </a:gs>
                <a:gs pos="100000">
                  <a:srgbClr val="70AD47">
                    <a:lumMod val="60000"/>
                  </a:srgbClr>
                </a:gs>
              </a:gsLst>
              <a:path path="circle">
                <a:fillToRect r="100000" b="100000"/>
              </a:path>
              <a:tileRect l="-100000" t="-100000"/>
            </a:gra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4A898F4B-5B2B-4005-A6D4-B4B9D2EF2249}"/>
                </a:ext>
              </a:extLst>
            </p:cNvPr>
            <p:cNvSpPr/>
            <p:nvPr/>
          </p:nvSpPr>
          <p:spPr>
            <a:xfrm rot="180000">
              <a:off x="3340140" y="2038226"/>
              <a:ext cx="1684325" cy="2781520"/>
            </a:xfrm>
            <a:prstGeom prst="rect">
              <a:avLst/>
            </a:prstGeom>
            <a:gradFill flip="none" rotWithShape="1">
              <a:gsLst>
                <a:gs pos="0">
                  <a:srgbClr val="70AD47">
                    <a:lumMod val="40000"/>
                    <a:lumOff val="60000"/>
                  </a:srgbClr>
                </a:gs>
                <a:gs pos="46000">
                  <a:srgbClr val="70AD47">
                    <a:lumMod val="95000"/>
                    <a:lumOff val="5000"/>
                  </a:srgbClr>
                </a:gs>
                <a:gs pos="100000">
                  <a:srgbClr val="70AD47">
                    <a:lumMod val="60000"/>
                  </a:srgbClr>
                </a:gs>
              </a:gsLst>
              <a:path path="circle">
                <a:fillToRect r="100000" b="100000"/>
              </a:path>
              <a:tileRect l="-100000" t="-100000"/>
            </a:gra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EC2D97C4-0298-4444-BA0E-2AF3FE9B8C9E}"/>
                </a:ext>
              </a:extLst>
            </p:cNvPr>
            <p:cNvSpPr/>
            <p:nvPr/>
          </p:nvSpPr>
          <p:spPr>
            <a:xfrm rot="180000">
              <a:off x="5038264" y="2038230"/>
              <a:ext cx="1684325" cy="2781520"/>
            </a:xfrm>
            <a:prstGeom prst="rect">
              <a:avLst/>
            </a:prstGeom>
            <a:gradFill flip="none" rotWithShape="1">
              <a:gsLst>
                <a:gs pos="0">
                  <a:srgbClr val="70AD47">
                    <a:lumMod val="40000"/>
                    <a:lumOff val="60000"/>
                  </a:srgbClr>
                </a:gs>
                <a:gs pos="46000">
                  <a:srgbClr val="70AD47">
                    <a:lumMod val="95000"/>
                    <a:lumOff val="5000"/>
                  </a:srgbClr>
                </a:gs>
                <a:gs pos="100000">
                  <a:srgbClr val="70AD47">
                    <a:lumMod val="60000"/>
                  </a:srgbClr>
                </a:gs>
              </a:gsLst>
              <a:path path="circle">
                <a:fillToRect r="100000" b="100000"/>
              </a:path>
              <a:tileRect l="-100000" t="-100000"/>
            </a:gra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F84374F9-8A00-4FB0-99B0-495436688784}"/>
                </a:ext>
              </a:extLst>
            </p:cNvPr>
            <p:cNvSpPr/>
            <p:nvPr/>
          </p:nvSpPr>
          <p:spPr>
            <a:xfrm rot="180000">
              <a:off x="6735928" y="2038235"/>
              <a:ext cx="1684325" cy="2781520"/>
            </a:xfrm>
            <a:prstGeom prst="rect">
              <a:avLst/>
            </a:prstGeom>
            <a:gradFill flip="none" rotWithShape="1">
              <a:gsLst>
                <a:gs pos="0">
                  <a:srgbClr val="70AD47">
                    <a:lumMod val="40000"/>
                    <a:lumOff val="60000"/>
                  </a:srgbClr>
                </a:gs>
                <a:gs pos="46000">
                  <a:srgbClr val="70AD47">
                    <a:lumMod val="95000"/>
                    <a:lumOff val="5000"/>
                  </a:srgbClr>
                </a:gs>
                <a:gs pos="100000">
                  <a:srgbClr val="70AD47">
                    <a:lumMod val="60000"/>
                  </a:srgbClr>
                </a:gs>
              </a:gsLst>
              <a:path path="circle">
                <a:fillToRect r="100000" b="100000"/>
              </a:path>
              <a:tileRect l="-100000" t="-100000"/>
            </a:gra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3834A3D7-8784-4FEC-AA2E-AD9E3B677AF4}"/>
                </a:ext>
              </a:extLst>
            </p:cNvPr>
            <p:cNvSpPr/>
            <p:nvPr/>
          </p:nvSpPr>
          <p:spPr>
            <a:xfrm>
              <a:off x="1558989" y="1887690"/>
              <a:ext cx="108373" cy="108373"/>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C5DD6EC6-27BC-4981-9B3E-A0FA16363CF0}"/>
                </a:ext>
              </a:extLst>
            </p:cNvPr>
            <p:cNvSpPr/>
            <p:nvPr/>
          </p:nvSpPr>
          <p:spPr>
            <a:xfrm>
              <a:off x="3195693" y="1894457"/>
              <a:ext cx="108373" cy="108373"/>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A7BDEAA8-8D6F-46AA-808C-0A1C87E4BBF8}"/>
                </a:ext>
              </a:extLst>
            </p:cNvPr>
            <p:cNvSpPr/>
            <p:nvPr/>
          </p:nvSpPr>
          <p:spPr>
            <a:xfrm>
              <a:off x="3322898" y="1894457"/>
              <a:ext cx="108373" cy="108373"/>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D0BC6FB9-CD90-435B-BC9E-3928EDC6ABA5}"/>
                </a:ext>
              </a:extLst>
            </p:cNvPr>
            <p:cNvSpPr/>
            <p:nvPr/>
          </p:nvSpPr>
          <p:spPr>
            <a:xfrm>
              <a:off x="6680770" y="1887682"/>
              <a:ext cx="108373" cy="108373"/>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3F55ABAC-50A8-490A-8834-9F75CC7647D4}"/>
                </a:ext>
              </a:extLst>
            </p:cNvPr>
            <p:cNvSpPr/>
            <p:nvPr/>
          </p:nvSpPr>
          <p:spPr>
            <a:xfrm>
              <a:off x="6812849" y="1894457"/>
              <a:ext cx="108373" cy="108373"/>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C72B787E-C0A9-46D1-A24D-40B8B98FE249}"/>
                </a:ext>
              </a:extLst>
            </p:cNvPr>
            <p:cNvSpPr/>
            <p:nvPr/>
          </p:nvSpPr>
          <p:spPr>
            <a:xfrm>
              <a:off x="8391979" y="1887681"/>
              <a:ext cx="108373" cy="108373"/>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72C45DB1-A9D5-4811-9E5E-EDC6FDD8A63E}"/>
                </a:ext>
              </a:extLst>
            </p:cNvPr>
            <p:cNvSpPr/>
            <p:nvPr/>
          </p:nvSpPr>
          <p:spPr>
            <a:xfrm>
              <a:off x="1558989" y="4859843"/>
              <a:ext cx="108373" cy="108373"/>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E524003B-40DB-46CF-A1BD-CBE16C5FC371}"/>
                </a:ext>
              </a:extLst>
            </p:cNvPr>
            <p:cNvSpPr/>
            <p:nvPr/>
          </p:nvSpPr>
          <p:spPr>
            <a:xfrm>
              <a:off x="3195693" y="4866610"/>
              <a:ext cx="108373" cy="108373"/>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F27BA176-638F-41F5-BBB4-9E756E603B03}"/>
                </a:ext>
              </a:extLst>
            </p:cNvPr>
            <p:cNvSpPr/>
            <p:nvPr/>
          </p:nvSpPr>
          <p:spPr>
            <a:xfrm>
              <a:off x="3322898" y="4866610"/>
              <a:ext cx="108373" cy="108373"/>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976DAEA-EF40-4CE5-A222-E482D873E358}"/>
                </a:ext>
              </a:extLst>
            </p:cNvPr>
            <p:cNvSpPr/>
            <p:nvPr/>
          </p:nvSpPr>
          <p:spPr>
            <a:xfrm>
              <a:off x="6680770" y="4859835"/>
              <a:ext cx="108373" cy="108373"/>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F5333BA-2C68-47F6-8839-9543A51ACF9E}"/>
                </a:ext>
              </a:extLst>
            </p:cNvPr>
            <p:cNvSpPr/>
            <p:nvPr/>
          </p:nvSpPr>
          <p:spPr>
            <a:xfrm>
              <a:off x="6812849" y="4866610"/>
              <a:ext cx="108373" cy="108373"/>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456DAED2-0BEF-4350-A2E1-FA15520CD0A6}"/>
                </a:ext>
              </a:extLst>
            </p:cNvPr>
            <p:cNvSpPr/>
            <p:nvPr/>
          </p:nvSpPr>
          <p:spPr>
            <a:xfrm>
              <a:off x="8391979" y="4859834"/>
              <a:ext cx="108373" cy="108373"/>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Arrow: Right 5">
            <a:extLst>
              <a:ext uri="{FF2B5EF4-FFF2-40B4-BE49-F238E27FC236}">
                <a16:creationId xmlns:a16="http://schemas.microsoft.com/office/drawing/2014/main" id="{84EAABCA-7380-465C-914B-0D1F7B7542D3}"/>
              </a:ext>
            </a:extLst>
          </p:cNvPr>
          <p:cNvSpPr/>
          <p:nvPr/>
        </p:nvSpPr>
        <p:spPr>
          <a:xfrm>
            <a:off x="4122088" y="1797846"/>
            <a:ext cx="735496" cy="171728"/>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64" name="Arrow: Right 63">
            <a:extLst>
              <a:ext uri="{FF2B5EF4-FFF2-40B4-BE49-F238E27FC236}">
                <a16:creationId xmlns:a16="http://schemas.microsoft.com/office/drawing/2014/main" id="{EA44031A-8D34-43A5-A80F-B4CE32F1781C}"/>
              </a:ext>
            </a:extLst>
          </p:cNvPr>
          <p:cNvSpPr/>
          <p:nvPr/>
        </p:nvSpPr>
        <p:spPr>
          <a:xfrm>
            <a:off x="4094757" y="4423136"/>
            <a:ext cx="735496" cy="171728"/>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65" name="Arrow: Right 64">
            <a:extLst>
              <a:ext uri="{FF2B5EF4-FFF2-40B4-BE49-F238E27FC236}">
                <a16:creationId xmlns:a16="http://schemas.microsoft.com/office/drawing/2014/main" id="{9BF29ED9-B05B-43BE-9537-903B9566A67A}"/>
              </a:ext>
            </a:extLst>
          </p:cNvPr>
          <p:cNvSpPr/>
          <p:nvPr/>
        </p:nvSpPr>
        <p:spPr>
          <a:xfrm flipH="1">
            <a:off x="11378291" y="4423136"/>
            <a:ext cx="732348" cy="171728"/>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66" name="Arrow: Right 65">
            <a:extLst>
              <a:ext uri="{FF2B5EF4-FFF2-40B4-BE49-F238E27FC236}">
                <a16:creationId xmlns:a16="http://schemas.microsoft.com/office/drawing/2014/main" id="{AAB8E063-5182-423A-8D90-D80995523BC3}"/>
              </a:ext>
            </a:extLst>
          </p:cNvPr>
          <p:cNvSpPr/>
          <p:nvPr/>
        </p:nvSpPr>
        <p:spPr>
          <a:xfrm flipH="1">
            <a:off x="11397832" y="1794354"/>
            <a:ext cx="732348" cy="171728"/>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891067C6-E94C-4621-B981-C22A0D61532B}"/>
              </a:ext>
            </a:extLst>
          </p:cNvPr>
          <p:cNvSpPr/>
          <p:nvPr/>
        </p:nvSpPr>
        <p:spPr>
          <a:xfrm>
            <a:off x="6248647" y="1636541"/>
            <a:ext cx="593647" cy="506948"/>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FA3A0DB9-2DD7-46D0-B9D7-FC9E1CD3AA63}"/>
              </a:ext>
            </a:extLst>
          </p:cNvPr>
          <p:cNvSpPr/>
          <p:nvPr/>
        </p:nvSpPr>
        <p:spPr>
          <a:xfrm>
            <a:off x="9472303" y="1631541"/>
            <a:ext cx="593647" cy="506948"/>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018AE77E-ECE5-4D61-8AFA-C8AA6B6AE108}"/>
              </a:ext>
            </a:extLst>
          </p:cNvPr>
          <p:cNvSpPr/>
          <p:nvPr/>
        </p:nvSpPr>
        <p:spPr>
          <a:xfrm>
            <a:off x="6237715" y="4256047"/>
            <a:ext cx="593647" cy="506948"/>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26513E48-E33F-4B9D-AEE9-410B150D36AA}"/>
              </a:ext>
            </a:extLst>
          </p:cNvPr>
          <p:cNvSpPr/>
          <p:nvPr/>
        </p:nvSpPr>
        <p:spPr>
          <a:xfrm>
            <a:off x="9465452" y="4242590"/>
            <a:ext cx="593647" cy="506948"/>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74E16D9-5E1C-4EDF-8CBF-4757E2808CC0}"/>
              </a:ext>
            </a:extLst>
          </p:cNvPr>
          <p:cNvSpPr txBox="1"/>
          <p:nvPr/>
        </p:nvSpPr>
        <p:spPr>
          <a:xfrm>
            <a:off x="7813169" y="2882504"/>
            <a:ext cx="735496" cy="369332"/>
          </a:xfrm>
          <a:prstGeom prst="rect">
            <a:avLst/>
          </a:prstGeom>
          <a:solidFill>
            <a:schemeClr val="bg1"/>
          </a:solidFill>
        </p:spPr>
        <p:txBody>
          <a:bodyPr wrap="square" rtlCol="0">
            <a:spAutoFit/>
          </a:bodyPr>
          <a:lstStyle/>
          <a:p>
            <a:r>
              <a:rPr lang="en-US" dirty="0"/>
              <a:t>Hard</a:t>
            </a:r>
          </a:p>
        </p:txBody>
      </p:sp>
      <p:sp>
        <p:nvSpPr>
          <p:cNvPr id="70" name="TextBox 69">
            <a:extLst>
              <a:ext uri="{FF2B5EF4-FFF2-40B4-BE49-F238E27FC236}">
                <a16:creationId xmlns:a16="http://schemas.microsoft.com/office/drawing/2014/main" id="{7061F003-9131-4813-9475-3625E4B73DE6}"/>
              </a:ext>
            </a:extLst>
          </p:cNvPr>
          <p:cNvSpPr txBox="1"/>
          <p:nvPr/>
        </p:nvSpPr>
        <p:spPr>
          <a:xfrm>
            <a:off x="4122088" y="1394663"/>
            <a:ext cx="735496" cy="369332"/>
          </a:xfrm>
          <a:prstGeom prst="rect">
            <a:avLst/>
          </a:prstGeom>
          <a:solidFill>
            <a:schemeClr val="bg1"/>
          </a:solidFill>
        </p:spPr>
        <p:txBody>
          <a:bodyPr wrap="square" rtlCol="0">
            <a:spAutoFit/>
          </a:bodyPr>
          <a:lstStyle/>
          <a:p>
            <a:r>
              <a:rPr lang="en-US" dirty="0"/>
              <a:t>Easy</a:t>
            </a:r>
          </a:p>
        </p:txBody>
      </p:sp>
      <p:cxnSp>
        <p:nvCxnSpPr>
          <p:cNvPr id="72" name="Straight Arrow Connector 71">
            <a:extLst>
              <a:ext uri="{FF2B5EF4-FFF2-40B4-BE49-F238E27FC236}">
                <a16:creationId xmlns:a16="http://schemas.microsoft.com/office/drawing/2014/main" id="{479C2C97-3095-49E6-9183-8A11F95A7B00}"/>
              </a:ext>
            </a:extLst>
          </p:cNvPr>
          <p:cNvCxnSpPr>
            <a:cxnSpLocks/>
          </p:cNvCxnSpPr>
          <p:nvPr/>
        </p:nvCxnSpPr>
        <p:spPr>
          <a:xfrm flipH="1" flipV="1">
            <a:off x="6864163" y="2100626"/>
            <a:ext cx="977589" cy="78187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74" name="Straight Arrow Connector 73">
            <a:extLst>
              <a:ext uri="{FF2B5EF4-FFF2-40B4-BE49-F238E27FC236}">
                <a16:creationId xmlns:a16="http://schemas.microsoft.com/office/drawing/2014/main" id="{B84B2E67-BC09-4CC0-9233-1D468333FB7F}"/>
              </a:ext>
            </a:extLst>
          </p:cNvPr>
          <p:cNvCxnSpPr>
            <a:cxnSpLocks/>
          </p:cNvCxnSpPr>
          <p:nvPr/>
        </p:nvCxnSpPr>
        <p:spPr>
          <a:xfrm flipV="1">
            <a:off x="8548665" y="2105646"/>
            <a:ext cx="812877" cy="78187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76" name="Straight Arrow Connector 75">
            <a:extLst>
              <a:ext uri="{FF2B5EF4-FFF2-40B4-BE49-F238E27FC236}">
                <a16:creationId xmlns:a16="http://schemas.microsoft.com/office/drawing/2014/main" id="{01D03F5E-890D-4487-B2C0-5AEA4443CBE1}"/>
              </a:ext>
            </a:extLst>
          </p:cNvPr>
          <p:cNvCxnSpPr>
            <a:cxnSpLocks/>
          </p:cNvCxnSpPr>
          <p:nvPr/>
        </p:nvCxnSpPr>
        <p:spPr>
          <a:xfrm>
            <a:off x="8555515" y="3251836"/>
            <a:ext cx="771670" cy="990754"/>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78" name="Straight Arrow Connector 77">
            <a:extLst>
              <a:ext uri="{FF2B5EF4-FFF2-40B4-BE49-F238E27FC236}">
                <a16:creationId xmlns:a16="http://schemas.microsoft.com/office/drawing/2014/main" id="{C90E32B0-ECFC-4C7E-A740-BD0271C1EF18}"/>
              </a:ext>
            </a:extLst>
          </p:cNvPr>
          <p:cNvCxnSpPr>
            <a:cxnSpLocks/>
          </p:cNvCxnSpPr>
          <p:nvPr/>
        </p:nvCxnSpPr>
        <p:spPr>
          <a:xfrm flipH="1">
            <a:off x="6782632" y="3251836"/>
            <a:ext cx="1046442" cy="95602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822998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sz="2200" dirty="0">
                <a:solidFill>
                  <a:srgbClr val="004C97"/>
                </a:solidFill>
              </a:rPr>
              <a:t>Bus Bars</a:t>
            </a: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26</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16" name="Content Placeholder 4">
            <a:extLst>
              <a:ext uri="{FF2B5EF4-FFF2-40B4-BE49-F238E27FC236}">
                <a16:creationId xmlns:a16="http://schemas.microsoft.com/office/drawing/2014/main" id="{7E73F8B9-9F35-4FBC-8C68-10EAB15C9AD1}"/>
              </a:ext>
            </a:extLst>
          </p:cNvPr>
          <p:cNvSpPr>
            <a:spLocks noGrp="1"/>
          </p:cNvSpPr>
          <p:nvPr>
            <p:ph idx="13"/>
          </p:nvPr>
        </p:nvSpPr>
        <p:spPr>
          <a:xfrm>
            <a:off x="614072" y="1001878"/>
            <a:ext cx="6838288" cy="4663844"/>
          </a:xfrm>
        </p:spPr>
        <p:txBody>
          <a:bodyPr/>
          <a:lstStyle/>
          <a:p>
            <a:r>
              <a:rPr lang="en-US" sz="2000" dirty="0"/>
              <a:t>Luvata is quasi-willing to wrap them</a:t>
            </a:r>
          </a:p>
          <a:p>
            <a:pPr lvl="1"/>
            <a:r>
              <a:rPr lang="en-US" sz="1600" dirty="0"/>
              <a:t>For ¼M$ and “we don’t know with what” – this is business-speak for “go away kid, you bother me”. But that’s what is in the BOE.</a:t>
            </a:r>
            <a:br>
              <a:rPr lang="en-US" sz="1600" dirty="0"/>
            </a:br>
            <a:endParaRPr lang="en-US" sz="1600" dirty="0"/>
          </a:p>
          <a:p>
            <a:r>
              <a:rPr lang="en-US" sz="1800" dirty="0"/>
              <a:t>We should investigate alternatives</a:t>
            </a:r>
          </a:p>
          <a:p>
            <a:pPr lvl="1"/>
            <a:r>
              <a:rPr lang="en-US" sz="1600" dirty="0"/>
              <a:t>Find another vendor? Find a dedicated wrapping vendor? Wrap ourselves?</a:t>
            </a:r>
          </a:p>
          <a:p>
            <a:pPr lvl="1"/>
            <a:r>
              <a:rPr lang="en-US" sz="1600" dirty="0"/>
              <a:t>I don’t understand why this drawing assumes Grafoil (e.g. graphite) sheets, as graphite is conductive.</a:t>
            </a:r>
            <a:br>
              <a:rPr lang="en-US" sz="1600" dirty="0"/>
            </a:br>
            <a:endParaRPr lang="en-US" sz="1600" dirty="0"/>
          </a:p>
          <a:p>
            <a:r>
              <a:rPr lang="en-US" sz="1800" dirty="0"/>
              <a:t>I don’t think we want aluminum bars, but they are an option:</a:t>
            </a:r>
          </a:p>
          <a:p>
            <a:pPr lvl="1"/>
            <a:r>
              <a:rPr lang="en-US" sz="1600" dirty="0"/>
              <a:t>Less conductive, so larger. And larger so stiffer. </a:t>
            </a:r>
          </a:p>
          <a:p>
            <a:pPr lvl="1"/>
            <a:r>
              <a:rPr lang="en-US" sz="1600" dirty="0"/>
              <a:t>Lighter, less expensive (factor of 3) but requires bigger power supplies: financially, it’s a wash</a:t>
            </a:r>
          </a:p>
          <a:p>
            <a:pPr lvl="1"/>
            <a:r>
              <a:rPr lang="en-US" sz="1600" dirty="0"/>
              <a:t>Take more power and generate more heat</a:t>
            </a:r>
            <a:br>
              <a:rPr lang="en-US" sz="1600" dirty="0"/>
            </a:br>
            <a:endParaRPr lang="en-US" sz="1600" dirty="0"/>
          </a:p>
          <a:p>
            <a:pPr lvl="2"/>
            <a:endParaRPr lang="en-US" dirty="0"/>
          </a:p>
        </p:txBody>
      </p:sp>
      <p:pic>
        <p:nvPicPr>
          <p:cNvPr id="11" name="Picture 10">
            <a:extLst>
              <a:ext uri="{FF2B5EF4-FFF2-40B4-BE49-F238E27FC236}">
                <a16:creationId xmlns:a16="http://schemas.microsoft.com/office/drawing/2014/main" id="{D4A4CD76-B17C-4E9F-BDB0-8A0AA9A29034}"/>
              </a:ext>
            </a:extLst>
          </p:cNvPr>
          <p:cNvPicPr>
            <a:picLocks noChangeAspect="1"/>
          </p:cNvPicPr>
          <p:nvPr/>
        </p:nvPicPr>
        <p:blipFill>
          <a:blip r:embed="rId3"/>
          <a:stretch>
            <a:fillRect/>
          </a:stretch>
        </p:blipFill>
        <p:spPr>
          <a:xfrm>
            <a:off x="7042509" y="920290"/>
            <a:ext cx="5034409" cy="3251328"/>
          </a:xfrm>
          <a:prstGeom prst="rect">
            <a:avLst/>
          </a:prstGeom>
        </p:spPr>
      </p:pic>
    </p:spTree>
    <p:extLst>
      <p:ext uri="{BB962C8B-B14F-4D97-AF65-F5344CB8AC3E}">
        <p14:creationId xmlns:p14="http://schemas.microsoft.com/office/powerpoint/2010/main" val="2746946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dirty="0"/>
              <a:t>Magnet Coil Corners</a:t>
            </a:r>
            <a:endParaRPr lang="en-US" sz="2200" dirty="0">
              <a:solidFill>
                <a:srgbClr val="004C97"/>
              </a:solidFill>
            </a:endParaRP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27</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pic>
        <p:nvPicPr>
          <p:cNvPr id="10" name="Picture 9">
            <a:extLst>
              <a:ext uri="{FF2B5EF4-FFF2-40B4-BE49-F238E27FC236}">
                <a16:creationId xmlns:a16="http://schemas.microsoft.com/office/drawing/2014/main" id="{BFBF07A2-FD6A-4C65-8876-36640F92846C}"/>
              </a:ext>
            </a:extLst>
          </p:cNvPr>
          <p:cNvPicPr>
            <a:picLocks noChangeAspect="1"/>
          </p:cNvPicPr>
          <p:nvPr/>
        </p:nvPicPr>
        <p:blipFill>
          <a:blip r:embed="rId3"/>
          <a:stretch>
            <a:fillRect/>
          </a:stretch>
        </p:blipFill>
        <p:spPr>
          <a:xfrm>
            <a:off x="3989228" y="500001"/>
            <a:ext cx="4757613" cy="2417329"/>
          </a:xfrm>
          <a:prstGeom prst="rect">
            <a:avLst/>
          </a:prstGeom>
        </p:spPr>
      </p:pic>
      <p:pic>
        <p:nvPicPr>
          <p:cNvPr id="6" name="Picture 5">
            <a:extLst>
              <a:ext uri="{FF2B5EF4-FFF2-40B4-BE49-F238E27FC236}">
                <a16:creationId xmlns:a16="http://schemas.microsoft.com/office/drawing/2014/main" id="{EC5AB378-70AF-4CB3-8F03-12A32AC6A835}"/>
              </a:ext>
            </a:extLst>
          </p:cNvPr>
          <p:cNvPicPr>
            <a:picLocks noChangeAspect="1"/>
          </p:cNvPicPr>
          <p:nvPr/>
        </p:nvPicPr>
        <p:blipFill>
          <a:blip r:embed="rId4"/>
          <a:stretch>
            <a:fillRect/>
          </a:stretch>
        </p:blipFill>
        <p:spPr>
          <a:xfrm>
            <a:off x="4058874" y="3272962"/>
            <a:ext cx="3670852" cy="2753139"/>
          </a:xfrm>
          <a:prstGeom prst="rect">
            <a:avLst/>
          </a:prstGeom>
        </p:spPr>
      </p:pic>
      <p:sp>
        <p:nvSpPr>
          <p:cNvPr id="12" name="TextBox 11">
            <a:extLst>
              <a:ext uri="{FF2B5EF4-FFF2-40B4-BE49-F238E27FC236}">
                <a16:creationId xmlns:a16="http://schemas.microsoft.com/office/drawing/2014/main" id="{9498CCA6-4A73-47D3-9398-DFEAE0CE4E7E}"/>
              </a:ext>
            </a:extLst>
          </p:cNvPr>
          <p:cNvSpPr txBox="1"/>
          <p:nvPr/>
        </p:nvSpPr>
        <p:spPr>
          <a:xfrm>
            <a:off x="762000" y="3181263"/>
            <a:ext cx="774571" cy="369332"/>
          </a:xfrm>
          <a:prstGeom prst="rect">
            <a:avLst/>
          </a:prstGeom>
          <a:noFill/>
        </p:spPr>
        <p:txBody>
          <a:bodyPr wrap="none" rtlCol="0">
            <a:spAutoFit/>
          </a:bodyPr>
          <a:lstStyle/>
          <a:p>
            <a:r>
              <a:rPr lang="en-US" dirty="0">
                <a:solidFill>
                  <a:schemeClr val="bg1"/>
                </a:solidFill>
              </a:rPr>
              <a:t>Plan A</a:t>
            </a:r>
          </a:p>
        </p:txBody>
      </p:sp>
      <p:pic>
        <p:nvPicPr>
          <p:cNvPr id="13" name="Picture 12">
            <a:extLst>
              <a:ext uri="{FF2B5EF4-FFF2-40B4-BE49-F238E27FC236}">
                <a16:creationId xmlns:a16="http://schemas.microsoft.com/office/drawing/2014/main" id="{A1642BE0-1124-49C0-8A7D-68A0D5C133BF}"/>
              </a:ext>
            </a:extLst>
          </p:cNvPr>
          <p:cNvPicPr>
            <a:picLocks noChangeAspect="1"/>
          </p:cNvPicPr>
          <p:nvPr/>
        </p:nvPicPr>
        <p:blipFill>
          <a:blip r:embed="rId5"/>
          <a:stretch>
            <a:fillRect/>
          </a:stretch>
        </p:blipFill>
        <p:spPr>
          <a:xfrm>
            <a:off x="492352" y="1227765"/>
            <a:ext cx="3367548" cy="2322830"/>
          </a:xfrm>
          <a:prstGeom prst="rect">
            <a:avLst/>
          </a:prstGeom>
        </p:spPr>
      </p:pic>
      <p:sp>
        <p:nvSpPr>
          <p:cNvPr id="14" name="TextBox 13">
            <a:extLst>
              <a:ext uri="{FF2B5EF4-FFF2-40B4-BE49-F238E27FC236}">
                <a16:creationId xmlns:a16="http://schemas.microsoft.com/office/drawing/2014/main" id="{07D4BCEC-512C-4BDC-BB71-DA346A3BB976}"/>
              </a:ext>
            </a:extLst>
          </p:cNvPr>
          <p:cNvSpPr txBox="1"/>
          <p:nvPr/>
        </p:nvSpPr>
        <p:spPr>
          <a:xfrm>
            <a:off x="621680" y="1339334"/>
            <a:ext cx="774571" cy="369332"/>
          </a:xfrm>
          <a:prstGeom prst="rect">
            <a:avLst/>
          </a:prstGeom>
          <a:noFill/>
        </p:spPr>
        <p:txBody>
          <a:bodyPr wrap="none" rtlCol="0">
            <a:spAutoFit/>
          </a:bodyPr>
          <a:lstStyle/>
          <a:p>
            <a:r>
              <a:rPr lang="en-US" dirty="0">
                <a:solidFill>
                  <a:schemeClr val="bg1"/>
                </a:solidFill>
              </a:rPr>
              <a:t>Plan A</a:t>
            </a:r>
          </a:p>
        </p:txBody>
      </p:sp>
      <p:pic>
        <p:nvPicPr>
          <p:cNvPr id="16" name="Picture 15">
            <a:extLst>
              <a:ext uri="{FF2B5EF4-FFF2-40B4-BE49-F238E27FC236}">
                <a16:creationId xmlns:a16="http://schemas.microsoft.com/office/drawing/2014/main" id="{94E6F6DD-5091-41AC-9680-5F9445327326}"/>
              </a:ext>
            </a:extLst>
          </p:cNvPr>
          <p:cNvPicPr>
            <a:picLocks noChangeAspect="1"/>
          </p:cNvPicPr>
          <p:nvPr/>
        </p:nvPicPr>
        <p:blipFill>
          <a:blip r:embed="rId6"/>
          <a:stretch>
            <a:fillRect/>
          </a:stretch>
        </p:blipFill>
        <p:spPr>
          <a:xfrm>
            <a:off x="743566" y="3415769"/>
            <a:ext cx="2865120" cy="2865120"/>
          </a:xfrm>
          <a:prstGeom prst="rect">
            <a:avLst/>
          </a:prstGeom>
        </p:spPr>
      </p:pic>
      <p:sp>
        <p:nvSpPr>
          <p:cNvPr id="17" name="TextBox 16">
            <a:extLst>
              <a:ext uri="{FF2B5EF4-FFF2-40B4-BE49-F238E27FC236}">
                <a16:creationId xmlns:a16="http://schemas.microsoft.com/office/drawing/2014/main" id="{C3F626C6-978B-4049-A38A-893E4B456860}"/>
              </a:ext>
            </a:extLst>
          </p:cNvPr>
          <p:cNvSpPr txBox="1"/>
          <p:nvPr/>
        </p:nvSpPr>
        <p:spPr>
          <a:xfrm>
            <a:off x="1401555" y="3899654"/>
            <a:ext cx="766557" cy="369332"/>
          </a:xfrm>
          <a:prstGeom prst="rect">
            <a:avLst/>
          </a:prstGeom>
          <a:noFill/>
        </p:spPr>
        <p:txBody>
          <a:bodyPr wrap="none" rtlCol="0">
            <a:spAutoFit/>
          </a:bodyPr>
          <a:lstStyle/>
          <a:p>
            <a:r>
              <a:rPr lang="en-US" dirty="0">
                <a:solidFill>
                  <a:schemeClr val="bg1"/>
                </a:solidFill>
              </a:rPr>
              <a:t>Plan B</a:t>
            </a:r>
          </a:p>
        </p:txBody>
      </p:sp>
      <p:sp>
        <p:nvSpPr>
          <p:cNvPr id="18" name="TextBox 17">
            <a:extLst>
              <a:ext uri="{FF2B5EF4-FFF2-40B4-BE49-F238E27FC236}">
                <a16:creationId xmlns:a16="http://schemas.microsoft.com/office/drawing/2014/main" id="{CB77445C-85EA-47EC-886F-3F843EA22BA0}"/>
              </a:ext>
            </a:extLst>
          </p:cNvPr>
          <p:cNvSpPr txBox="1"/>
          <p:nvPr/>
        </p:nvSpPr>
        <p:spPr>
          <a:xfrm>
            <a:off x="6679050" y="3358309"/>
            <a:ext cx="784189" cy="369332"/>
          </a:xfrm>
          <a:prstGeom prst="rect">
            <a:avLst/>
          </a:prstGeom>
          <a:noFill/>
        </p:spPr>
        <p:txBody>
          <a:bodyPr wrap="none" rtlCol="0">
            <a:spAutoFit/>
          </a:bodyPr>
          <a:lstStyle/>
          <a:p>
            <a:r>
              <a:rPr lang="en-US" dirty="0"/>
              <a:t>Plan D</a:t>
            </a:r>
          </a:p>
        </p:txBody>
      </p:sp>
      <p:sp>
        <p:nvSpPr>
          <p:cNvPr id="19" name="TextBox 18">
            <a:extLst>
              <a:ext uri="{FF2B5EF4-FFF2-40B4-BE49-F238E27FC236}">
                <a16:creationId xmlns:a16="http://schemas.microsoft.com/office/drawing/2014/main" id="{441CDCF4-3344-44FC-919D-F0CD4CA22AC3}"/>
              </a:ext>
            </a:extLst>
          </p:cNvPr>
          <p:cNvSpPr txBox="1"/>
          <p:nvPr/>
        </p:nvSpPr>
        <p:spPr>
          <a:xfrm>
            <a:off x="4533375" y="745490"/>
            <a:ext cx="764953" cy="369332"/>
          </a:xfrm>
          <a:prstGeom prst="rect">
            <a:avLst/>
          </a:prstGeom>
          <a:noFill/>
        </p:spPr>
        <p:txBody>
          <a:bodyPr wrap="none" rtlCol="0">
            <a:spAutoFit/>
          </a:bodyPr>
          <a:lstStyle/>
          <a:p>
            <a:r>
              <a:rPr lang="en-US" dirty="0"/>
              <a:t>Plan C</a:t>
            </a:r>
          </a:p>
        </p:txBody>
      </p:sp>
      <p:pic>
        <p:nvPicPr>
          <p:cNvPr id="20" name="Picture 19">
            <a:extLst>
              <a:ext uri="{FF2B5EF4-FFF2-40B4-BE49-F238E27FC236}">
                <a16:creationId xmlns:a16="http://schemas.microsoft.com/office/drawing/2014/main" id="{B1508472-C570-44FF-BAEB-A789F5B5CED8}"/>
              </a:ext>
            </a:extLst>
          </p:cNvPr>
          <p:cNvPicPr>
            <a:picLocks noChangeAspect="1"/>
          </p:cNvPicPr>
          <p:nvPr/>
        </p:nvPicPr>
        <p:blipFill>
          <a:blip r:embed="rId7"/>
          <a:stretch>
            <a:fillRect/>
          </a:stretch>
        </p:blipFill>
        <p:spPr>
          <a:xfrm>
            <a:off x="7980940" y="2545550"/>
            <a:ext cx="3982254" cy="3489960"/>
          </a:xfrm>
          <a:prstGeom prst="rect">
            <a:avLst/>
          </a:prstGeom>
        </p:spPr>
      </p:pic>
      <p:sp>
        <p:nvSpPr>
          <p:cNvPr id="21" name="TextBox 20">
            <a:extLst>
              <a:ext uri="{FF2B5EF4-FFF2-40B4-BE49-F238E27FC236}">
                <a16:creationId xmlns:a16="http://schemas.microsoft.com/office/drawing/2014/main" id="{334440AB-4371-4675-9325-01C18B5C0083}"/>
              </a:ext>
            </a:extLst>
          </p:cNvPr>
          <p:cNvSpPr txBox="1"/>
          <p:nvPr/>
        </p:nvSpPr>
        <p:spPr>
          <a:xfrm>
            <a:off x="9905475" y="2611874"/>
            <a:ext cx="753732" cy="369332"/>
          </a:xfrm>
          <a:prstGeom prst="rect">
            <a:avLst/>
          </a:prstGeom>
          <a:noFill/>
        </p:spPr>
        <p:txBody>
          <a:bodyPr wrap="none" rtlCol="0">
            <a:spAutoFit/>
          </a:bodyPr>
          <a:lstStyle/>
          <a:p>
            <a:r>
              <a:rPr lang="en-US" dirty="0">
                <a:solidFill>
                  <a:schemeClr val="bg1"/>
                </a:solidFill>
              </a:rPr>
              <a:t>Plan E</a:t>
            </a:r>
          </a:p>
        </p:txBody>
      </p:sp>
    </p:spTree>
    <p:extLst>
      <p:ext uri="{BB962C8B-B14F-4D97-AF65-F5344CB8AC3E}">
        <p14:creationId xmlns:p14="http://schemas.microsoft.com/office/powerpoint/2010/main" val="2129287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dirty="0"/>
              <a:t>Plan D: Flexible Bus Bars</a:t>
            </a:r>
            <a:endParaRPr lang="en-US" sz="2200" dirty="0">
              <a:solidFill>
                <a:srgbClr val="004C97"/>
              </a:solidFill>
            </a:endParaRP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8" name="Content Placeholder 7">
            <a:extLst>
              <a:ext uri="{FF2B5EF4-FFF2-40B4-BE49-F238E27FC236}">
                <a16:creationId xmlns:a16="http://schemas.microsoft.com/office/drawing/2014/main" id="{194B6884-B652-4734-94AC-825F760D9718}"/>
              </a:ext>
            </a:extLst>
          </p:cNvPr>
          <p:cNvSpPr>
            <a:spLocks noGrp="1"/>
          </p:cNvSpPr>
          <p:nvPr>
            <p:ph idx="13"/>
          </p:nvPr>
        </p:nvSpPr>
        <p:spPr>
          <a:xfrm>
            <a:off x="4884421" y="872490"/>
            <a:ext cx="6697980" cy="4846638"/>
          </a:xfrm>
        </p:spPr>
        <p:txBody>
          <a:bodyPr/>
          <a:lstStyle/>
          <a:p>
            <a:r>
              <a:rPr lang="en-US" dirty="0"/>
              <a:t>One solution is to get Mettex to make us bus bars with a “natural bend” of 90</a:t>
            </a:r>
            <a:r>
              <a:rPr lang="en-US" baseline="60000" dirty="0"/>
              <a:t>o</a:t>
            </a:r>
            <a:r>
              <a:rPr lang="en-US" dirty="0"/>
              <a:t>.</a:t>
            </a:r>
          </a:p>
          <a:p>
            <a:pPr lvl="1"/>
            <a:r>
              <a:rPr lang="en-US" dirty="0"/>
              <a:t>They seem uninterested, but I don’t know how hard we pushed.</a:t>
            </a:r>
          </a:p>
          <a:p>
            <a:pPr lvl="1"/>
            <a:endParaRPr lang="en-US" dirty="0"/>
          </a:p>
          <a:p>
            <a:r>
              <a:rPr lang="en-US" dirty="0"/>
              <a:t>We could buy these and modify them ourselves</a:t>
            </a:r>
          </a:p>
          <a:p>
            <a:pPr lvl="1"/>
            <a:r>
              <a:rPr lang="en-US" dirty="0"/>
              <a:t>I would insist on substantial testing to ensure they can still handle 1200 amps</a:t>
            </a:r>
            <a:br>
              <a:rPr lang="en-US" dirty="0"/>
            </a:br>
            <a:endParaRPr lang="en-US" dirty="0"/>
          </a:p>
          <a:p>
            <a:r>
              <a:rPr lang="en-US" dirty="0"/>
              <a:t>We could try and make these ourselves.</a:t>
            </a:r>
            <a:br>
              <a:rPr lang="en-US" dirty="0"/>
            </a:br>
            <a:endParaRPr lang="en-US" dirty="0"/>
          </a:p>
          <a:p>
            <a:r>
              <a:rPr lang="en-US" dirty="0"/>
              <a:t>We could go to Plan E</a:t>
            </a:r>
          </a:p>
        </p:txBody>
      </p:sp>
      <p:pic>
        <p:nvPicPr>
          <p:cNvPr id="5" name="Picture 4">
            <a:extLst>
              <a:ext uri="{FF2B5EF4-FFF2-40B4-BE49-F238E27FC236}">
                <a16:creationId xmlns:a16="http://schemas.microsoft.com/office/drawing/2014/main" id="{7F6FCCD0-7701-4536-9E50-055084497197}"/>
              </a:ext>
            </a:extLst>
          </p:cNvPr>
          <p:cNvPicPr>
            <a:picLocks noChangeAspect="1"/>
          </p:cNvPicPr>
          <p:nvPr/>
        </p:nvPicPr>
        <p:blipFill>
          <a:blip r:embed="rId3"/>
          <a:stretch>
            <a:fillRect/>
          </a:stretch>
        </p:blipFill>
        <p:spPr>
          <a:xfrm>
            <a:off x="609600" y="1001878"/>
            <a:ext cx="3838833" cy="2885123"/>
          </a:xfrm>
          <a:prstGeom prst="rect">
            <a:avLst/>
          </a:prstGeom>
        </p:spPr>
      </p:pic>
      <p:sp>
        <p:nvSpPr>
          <p:cNvPr id="22" name="TextBox 21">
            <a:extLst>
              <a:ext uri="{FF2B5EF4-FFF2-40B4-BE49-F238E27FC236}">
                <a16:creationId xmlns:a16="http://schemas.microsoft.com/office/drawing/2014/main" id="{6D9418A9-2285-49BA-8248-1D3E28E52697}"/>
              </a:ext>
            </a:extLst>
          </p:cNvPr>
          <p:cNvSpPr txBox="1"/>
          <p:nvPr/>
        </p:nvSpPr>
        <p:spPr>
          <a:xfrm>
            <a:off x="599741" y="4092745"/>
            <a:ext cx="3911299" cy="1200329"/>
          </a:xfrm>
          <a:prstGeom prst="rect">
            <a:avLst/>
          </a:prstGeom>
          <a:noFill/>
        </p:spPr>
        <p:txBody>
          <a:bodyPr wrap="square" rtlCol="0">
            <a:spAutoFit/>
          </a:bodyPr>
          <a:lstStyle/>
          <a:p>
            <a:r>
              <a:rPr lang="en-US" dirty="0"/>
              <a:t>Out of plane motion when flexed: This is because the inner radius needs to be simultaneously the same length and shorter than the outer radius.</a:t>
            </a:r>
          </a:p>
        </p:txBody>
      </p:sp>
    </p:spTree>
    <p:extLst>
      <p:ext uri="{BB962C8B-B14F-4D97-AF65-F5344CB8AC3E}">
        <p14:creationId xmlns:p14="http://schemas.microsoft.com/office/powerpoint/2010/main" val="865389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dirty="0"/>
              <a:t>Plan E: Individual Right-Angle Attachment</a:t>
            </a:r>
            <a:endParaRPr lang="en-US" sz="2200" dirty="0">
              <a:solidFill>
                <a:srgbClr val="004C97"/>
              </a:solidFill>
            </a:endParaRP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29</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8" name="Content Placeholder 7">
            <a:extLst>
              <a:ext uri="{FF2B5EF4-FFF2-40B4-BE49-F238E27FC236}">
                <a16:creationId xmlns:a16="http://schemas.microsoft.com/office/drawing/2014/main" id="{194B6884-B652-4734-94AC-825F760D9718}"/>
              </a:ext>
            </a:extLst>
          </p:cNvPr>
          <p:cNvSpPr>
            <a:spLocks noGrp="1"/>
          </p:cNvSpPr>
          <p:nvPr>
            <p:ph idx="13"/>
          </p:nvPr>
        </p:nvSpPr>
        <p:spPr>
          <a:xfrm>
            <a:off x="550975" y="4213860"/>
            <a:ext cx="11090049" cy="1375410"/>
          </a:xfrm>
        </p:spPr>
        <p:txBody>
          <a:bodyPr/>
          <a:lstStyle/>
          <a:p>
            <a:r>
              <a:rPr lang="en-US" sz="2000" dirty="0"/>
              <a:t>Construction looks hard – maybe harder than we want:</a:t>
            </a:r>
          </a:p>
          <a:p>
            <a:pPr lvl="1"/>
            <a:r>
              <a:rPr lang="en-US" sz="1600" dirty="0"/>
              <a:t>Instead of 8 difficult insertions, there are now 200. Granted, most are easier, but the last ones will be tough.</a:t>
            </a:r>
          </a:p>
          <a:p>
            <a:pPr lvl="1"/>
            <a:r>
              <a:rPr lang="en-US" sz="1600" dirty="0"/>
              <a:t>A single bar is 25 times as floppy as the full pack – it flops almost the size of a pack</a:t>
            </a:r>
          </a:p>
        </p:txBody>
      </p:sp>
      <p:pic>
        <p:nvPicPr>
          <p:cNvPr id="6" name="Picture 5">
            <a:extLst>
              <a:ext uri="{FF2B5EF4-FFF2-40B4-BE49-F238E27FC236}">
                <a16:creationId xmlns:a16="http://schemas.microsoft.com/office/drawing/2014/main" id="{8E8EF76D-1D03-40E4-A59F-5F8938106475}"/>
              </a:ext>
            </a:extLst>
          </p:cNvPr>
          <p:cNvPicPr>
            <a:picLocks noChangeAspect="1"/>
          </p:cNvPicPr>
          <p:nvPr/>
        </p:nvPicPr>
        <p:blipFill>
          <a:blip r:embed="rId3"/>
          <a:stretch>
            <a:fillRect/>
          </a:stretch>
        </p:blipFill>
        <p:spPr>
          <a:xfrm>
            <a:off x="351281" y="872490"/>
            <a:ext cx="4346449" cy="2745511"/>
          </a:xfrm>
          <a:prstGeom prst="rect">
            <a:avLst/>
          </a:prstGeom>
        </p:spPr>
      </p:pic>
      <p:pic>
        <p:nvPicPr>
          <p:cNvPr id="10" name="Picture 9">
            <a:extLst>
              <a:ext uri="{FF2B5EF4-FFF2-40B4-BE49-F238E27FC236}">
                <a16:creationId xmlns:a16="http://schemas.microsoft.com/office/drawing/2014/main" id="{DDEBB73E-0DC6-40FC-9484-3148668935D3}"/>
              </a:ext>
            </a:extLst>
          </p:cNvPr>
          <p:cNvPicPr>
            <a:picLocks noChangeAspect="1"/>
          </p:cNvPicPr>
          <p:nvPr/>
        </p:nvPicPr>
        <p:blipFill>
          <a:blip r:embed="rId4"/>
          <a:stretch>
            <a:fillRect/>
          </a:stretch>
        </p:blipFill>
        <p:spPr>
          <a:xfrm>
            <a:off x="6411636" y="304502"/>
            <a:ext cx="5605104" cy="3152871"/>
          </a:xfrm>
          <a:prstGeom prst="rect">
            <a:avLst/>
          </a:prstGeom>
        </p:spPr>
      </p:pic>
    </p:spTree>
    <p:extLst>
      <p:ext uri="{BB962C8B-B14F-4D97-AF65-F5344CB8AC3E}">
        <p14:creationId xmlns:p14="http://schemas.microsoft.com/office/powerpoint/2010/main" val="92766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sz="2200" dirty="0">
                <a:solidFill>
                  <a:srgbClr val="004C97"/>
                </a:solidFill>
              </a:rPr>
              <a:t>Outline</a:t>
            </a: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11" name="Content Placeholder 10">
            <a:extLst>
              <a:ext uri="{FF2B5EF4-FFF2-40B4-BE49-F238E27FC236}">
                <a16:creationId xmlns:a16="http://schemas.microsoft.com/office/drawing/2014/main" id="{B777D933-4E6B-4C95-A24B-CDE2A872A36E}"/>
              </a:ext>
            </a:extLst>
          </p:cNvPr>
          <p:cNvSpPr>
            <a:spLocks noGrp="1"/>
          </p:cNvSpPr>
          <p:nvPr>
            <p:ph idx="13"/>
          </p:nvPr>
        </p:nvSpPr>
        <p:spPr>
          <a:xfrm>
            <a:off x="419099" y="1591136"/>
            <a:ext cx="11057467" cy="4158319"/>
          </a:xfrm>
        </p:spPr>
        <p:txBody>
          <a:bodyPr/>
          <a:lstStyle/>
          <a:p>
            <a:r>
              <a:rPr lang="en-US" dirty="0"/>
              <a:t>Overview</a:t>
            </a:r>
          </a:p>
          <a:p>
            <a:r>
              <a:rPr lang="en-US" dirty="0"/>
              <a:t>Steel Plates</a:t>
            </a:r>
          </a:p>
          <a:p>
            <a:r>
              <a:rPr lang="en-US" dirty="0"/>
              <a:t>Magnetization</a:t>
            </a:r>
          </a:p>
          <a:p>
            <a:r>
              <a:rPr lang="en-US" dirty="0"/>
              <a:t>Installation</a:t>
            </a:r>
          </a:p>
        </p:txBody>
      </p:sp>
    </p:spTree>
    <p:extLst>
      <p:ext uri="{BB962C8B-B14F-4D97-AF65-F5344CB8AC3E}">
        <p14:creationId xmlns:p14="http://schemas.microsoft.com/office/powerpoint/2010/main" val="1184677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dirty="0"/>
              <a:t>The Ultimate Backup Plan</a:t>
            </a:r>
            <a:endParaRPr lang="en-US" sz="2200" dirty="0">
              <a:solidFill>
                <a:srgbClr val="004C97"/>
              </a:solidFill>
            </a:endParaRP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30</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11" name="Content Placeholder 10">
            <a:extLst>
              <a:ext uri="{FF2B5EF4-FFF2-40B4-BE49-F238E27FC236}">
                <a16:creationId xmlns:a16="http://schemas.microsoft.com/office/drawing/2014/main" id="{3762CF6C-EADE-4F38-8F02-1859165144AD}"/>
              </a:ext>
            </a:extLst>
          </p:cNvPr>
          <p:cNvSpPr>
            <a:spLocks noGrp="1"/>
          </p:cNvSpPr>
          <p:nvPr>
            <p:ph idx="13"/>
          </p:nvPr>
        </p:nvSpPr>
        <p:spPr>
          <a:xfrm>
            <a:off x="609600" y="2633072"/>
            <a:ext cx="11057467" cy="3451816"/>
          </a:xfrm>
        </p:spPr>
        <p:txBody>
          <a:bodyPr/>
          <a:lstStyle/>
          <a:p>
            <a:r>
              <a:rPr lang="en-US" sz="1800" dirty="0"/>
              <a:t>Advantages</a:t>
            </a:r>
          </a:p>
          <a:p>
            <a:pPr lvl="1"/>
            <a:r>
              <a:rPr lang="en-US" sz="1600" dirty="0"/>
              <a:t>Guaranteed to work</a:t>
            </a:r>
          </a:p>
          <a:p>
            <a:pPr lvl="1"/>
            <a:r>
              <a:rPr lang="en-US" sz="1600" dirty="0"/>
              <a:t>Can be built on a bench. No brazing or other “messy” operations in the ND Hall</a:t>
            </a:r>
          </a:p>
          <a:p>
            <a:r>
              <a:rPr lang="en-US" sz="1800" dirty="0"/>
              <a:t>Disadvantages</a:t>
            </a:r>
          </a:p>
          <a:p>
            <a:pPr lvl="1"/>
            <a:r>
              <a:rPr lang="en-US" sz="1600" dirty="0"/>
              <a:t>Takes time (=money) to build each one. Probably 4x what it takes to buy one from </a:t>
            </a:r>
            <a:r>
              <a:rPr lang="en-US" sz="1600" dirty="0" err="1"/>
              <a:t>Mettex</a:t>
            </a:r>
            <a:endParaRPr lang="en-US" sz="1600" dirty="0"/>
          </a:p>
          <a:p>
            <a:r>
              <a:rPr lang="en-US" sz="1800" dirty="0"/>
              <a:t>Design issues</a:t>
            </a:r>
          </a:p>
          <a:p>
            <a:pPr lvl="1"/>
            <a:r>
              <a:rPr lang="en-US" sz="1600" dirty="0"/>
              <a:t>Higher gauge (thinner) wire allows for more efficient packing (HCP) and has better (smaller) bend radius.</a:t>
            </a:r>
          </a:p>
          <a:p>
            <a:pPr lvl="1"/>
            <a:r>
              <a:rPr lang="en-US" sz="1600" dirty="0"/>
              <a:t>Lower gauge (thicker) wire has fewer connections</a:t>
            </a:r>
          </a:p>
          <a:p>
            <a:pPr lvl="1"/>
            <a:r>
              <a:rPr lang="en-US" sz="1600" dirty="0"/>
              <a:t>We have about a factor of 3.3 margin in area for insulators, air gaps, etc.</a:t>
            </a:r>
          </a:p>
          <a:p>
            <a:pPr lvl="1"/>
            <a:r>
              <a:rPr lang="en-US" sz="1600" dirty="0"/>
              <a:t>Silver? No. Its margin is 3.5 but costs $100K more.</a:t>
            </a:r>
          </a:p>
        </p:txBody>
      </p:sp>
      <p:sp>
        <p:nvSpPr>
          <p:cNvPr id="12" name="TextBox 11">
            <a:extLst>
              <a:ext uri="{FF2B5EF4-FFF2-40B4-BE49-F238E27FC236}">
                <a16:creationId xmlns:a16="http://schemas.microsoft.com/office/drawing/2014/main" id="{9498CCA6-4A73-47D3-9398-DFEAE0CE4E7E}"/>
              </a:ext>
            </a:extLst>
          </p:cNvPr>
          <p:cNvSpPr txBox="1"/>
          <p:nvPr/>
        </p:nvSpPr>
        <p:spPr>
          <a:xfrm>
            <a:off x="762000" y="3181263"/>
            <a:ext cx="774571" cy="369332"/>
          </a:xfrm>
          <a:prstGeom prst="rect">
            <a:avLst/>
          </a:prstGeom>
          <a:noFill/>
        </p:spPr>
        <p:txBody>
          <a:bodyPr wrap="none" rtlCol="0">
            <a:spAutoFit/>
          </a:bodyPr>
          <a:lstStyle/>
          <a:p>
            <a:r>
              <a:rPr lang="en-US" dirty="0">
                <a:solidFill>
                  <a:schemeClr val="bg1"/>
                </a:solidFill>
              </a:rPr>
              <a:t>Plan A</a:t>
            </a:r>
          </a:p>
        </p:txBody>
      </p:sp>
      <p:grpSp>
        <p:nvGrpSpPr>
          <p:cNvPr id="3" name="Group 2">
            <a:extLst>
              <a:ext uri="{FF2B5EF4-FFF2-40B4-BE49-F238E27FC236}">
                <a16:creationId xmlns:a16="http://schemas.microsoft.com/office/drawing/2014/main" id="{941A9F80-906C-42F5-B105-E3875DC6522D}"/>
              </a:ext>
            </a:extLst>
          </p:cNvPr>
          <p:cNvGrpSpPr/>
          <p:nvPr/>
        </p:nvGrpSpPr>
        <p:grpSpPr>
          <a:xfrm>
            <a:off x="8886923" y="0"/>
            <a:ext cx="2695477" cy="2362552"/>
            <a:chOff x="743566" y="3415769"/>
            <a:chExt cx="2865120" cy="2865120"/>
          </a:xfrm>
        </p:grpSpPr>
        <p:pic>
          <p:nvPicPr>
            <p:cNvPr id="16" name="Picture 15">
              <a:extLst>
                <a:ext uri="{FF2B5EF4-FFF2-40B4-BE49-F238E27FC236}">
                  <a16:creationId xmlns:a16="http://schemas.microsoft.com/office/drawing/2014/main" id="{94E6F6DD-5091-41AC-9680-5F9445327326}"/>
                </a:ext>
              </a:extLst>
            </p:cNvPr>
            <p:cNvPicPr>
              <a:picLocks noChangeAspect="1"/>
            </p:cNvPicPr>
            <p:nvPr/>
          </p:nvPicPr>
          <p:blipFill>
            <a:blip r:embed="rId3"/>
            <a:stretch>
              <a:fillRect/>
            </a:stretch>
          </p:blipFill>
          <p:spPr>
            <a:xfrm>
              <a:off x="743566" y="3415769"/>
              <a:ext cx="2865120" cy="2865120"/>
            </a:xfrm>
            <a:prstGeom prst="rect">
              <a:avLst/>
            </a:prstGeom>
          </p:spPr>
        </p:pic>
        <p:sp>
          <p:nvSpPr>
            <p:cNvPr id="17" name="TextBox 16">
              <a:extLst>
                <a:ext uri="{FF2B5EF4-FFF2-40B4-BE49-F238E27FC236}">
                  <a16:creationId xmlns:a16="http://schemas.microsoft.com/office/drawing/2014/main" id="{C3F626C6-978B-4049-A38A-893E4B456860}"/>
                </a:ext>
              </a:extLst>
            </p:cNvPr>
            <p:cNvSpPr txBox="1"/>
            <p:nvPr/>
          </p:nvSpPr>
          <p:spPr>
            <a:xfrm>
              <a:off x="1401555" y="3899654"/>
              <a:ext cx="766557" cy="369332"/>
            </a:xfrm>
            <a:prstGeom prst="rect">
              <a:avLst/>
            </a:prstGeom>
            <a:noFill/>
          </p:spPr>
          <p:txBody>
            <a:bodyPr wrap="none" rtlCol="0">
              <a:spAutoFit/>
            </a:bodyPr>
            <a:lstStyle/>
            <a:p>
              <a:r>
                <a:rPr lang="en-US" dirty="0">
                  <a:solidFill>
                    <a:schemeClr val="bg1"/>
                  </a:solidFill>
                </a:rPr>
                <a:t>Plan B</a:t>
              </a:r>
            </a:p>
          </p:txBody>
        </p:sp>
      </p:grpSp>
      <p:grpSp>
        <p:nvGrpSpPr>
          <p:cNvPr id="5" name="Group 4">
            <a:extLst>
              <a:ext uri="{FF2B5EF4-FFF2-40B4-BE49-F238E27FC236}">
                <a16:creationId xmlns:a16="http://schemas.microsoft.com/office/drawing/2014/main" id="{3A7E25BF-9279-4584-A4F6-A7300D7A094A}"/>
              </a:ext>
            </a:extLst>
          </p:cNvPr>
          <p:cNvGrpSpPr/>
          <p:nvPr/>
        </p:nvGrpSpPr>
        <p:grpSpPr>
          <a:xfrm>
            <a:off x="5096091" y="182244"/>
            <a:ext cx="2620176" cy="2180308"/>
            <a:chOff x="4058874" y="3272962"/>
            <a:chExt cx="3670852" cy="2753139"/>
          </a:xfrm>
        </p:grpSpPr>
        <p:pic>
          <p:nvPicPr>
            <p:cNvPr id="6" name="Picture 5">
              <a:extLst>
                <a:ext uri="{FF2B5EF4-FFF2-40B4-BE49-F238E27FC236}">
                  <a16:creationId xmlns:a16="http://schemas.microsoft.com/office/drawing/2014/main" id="{EC5AB378-70AF-4CB3-8F03-12A32AC6A835}"/>
                </a:ext>
              </a:extLst>
            </p:cNvPr>
            <p:cNvPicPr>
              <a:picLocks noChangeAspect="1"/>
            </p:cNvPicPr>
            <p:nvPr/>
          </p:nvPicPr>
          <p:blipFill>
            <a:blip r:embed="rId4"/>
            <a:stretch>
              <a:fillRect/>
            </a:stretch>
          </p:blipFill>
          <p:spPr>
            <a:xfrm>
              <a:off x="4058874" y="3272962"/>
              <a:ext cx="3670852" cy="2753139"/>
            </a:xfrm>
            <a:prstGeom prst="rect">
              <a:avLst/>
            </a:prstGeom>
          </p:spPr>
        </p:pic>
        <p:sp>
          <p:nvSpPr>
            <p:cNvPr id="18" name="TextBox 17">
              <a:extLst>
                <a:ext uri="{FF2B5EF4-FFF2-40B4-BE49-F238E27FC236}">
                  <a16:creationId xmlns:a16="http://schemas.microsoft.com/office/drawing/2014/main" id="{CB77445C-85EA-47EC-886F-3F843EA22BA0}"/>
                </a:ext>
              </a:extLst>
            </p:cNvPr>
            <p:cNvSpPr txBox="1"/>
            <p:nvPr/>
          </p:nvSpPr>
          <p:spPr>
            <a:xfrm>
              <a:off x="6679050" y="3358309"/>
              <a:ext cx="784189" cy="369332"/>
            </a:xfrm>
            <a:prstGeom prst="rect">
              <a:avLst/>
            </a:prstGeom>
            <a:noFill/>
          </p:spPr>
          <p:txBody>
            <a:bodyPr wrap="none" rtlCol="0">
              <a:spAutoFit/>
            </a:bodyPr>
            <a:lstStyle/>
            <a:p>
              <a:r>
                <a:rPr lang="en-US" dirty="0"/>
                <a:t>Plan D</a:t>
              </a:r>
            </a:p>
          </p:txBody>
        </p:sp>
      </p:grpSp>
      <p:sp>
        <p:nvSpPr>
          <p:cNvPr id="8" name="Plus Sign 7">
            <a:extLst>
              <a:ext uri="{FF2B5EF4-FFF2-40B4-BE49-F238E27FC236}">
                <a16:creationId xmlns:a16="http://schemas.microsoft.com/office/drawing/2014/main" id="{D9BBB14A-4010-45E0-B80A-D7740E086433}"/>
              </a:ext>
            </a:extLst>
          </p:cNvPr>
          <p:cNvSpPr/>
          <p:nvPr/>
        </p:nvSpPr>
        <p:spPr>
          <a:xfrm>
            <a:off x="8145882" y="932797"/>
            <a:ext cx="536713" cy="496957"/>
          </a:xfrm>
          <a:prstGeom prst="mathPlus">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F206263-77C5-45F0-8F62-BEC698C824B8}"/>
              </a:ext>
            </a:extLst>
          </p:cNvPr>
          <p:cNvSpPr txBox="1"/>
          <p:nvPr/>
        </p:nvSpPr>
        <p:spPr>
          <a:xfrm>
            <a:off x="430696" y="1272398"/>
            <a:ext cx="4346713" cy="646331"/>
          </a:xfrm>
          <a:prstGeom prst="rect">
            <a:avLst/>
          </a:prstGeom>
          <a:noFill/>
        </p:spPr>
        <p:txBody>
          <a:bodyPr wrap="square" rtlCol="0">
            <a:spAutoFit/>
          </a:bodyPr>
          <a:lstStyle/>
          <a:p>
            <a:r>
              <a:rPr lang="en-US" dirty="0"/>
              <a:t>Build our own “flexible bus bars” using ordinary insulated wire as the conductor.</a:t>
            </a:r>
          </a:p>
        </p:txBody>
      </p:sp>
    </p:spTree>
    <p:extLst>
      <p:ext uri="{BB962C8B-B14F-4D97-AF65-F5344CB8AC3E}">
        <p14:creationId xmlns:p14="http://schemas.microsoft.com/office/powerpoint/2010/main" val="4018343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dirty="0"/>
              <a:t>Power Supply Selection</a:t>
            </a:r>
            <a:endParaRPr lang="en-US" sz="2200" dirty="0">
              <a:solidFill>
                <a:srgbClr val="004C97"/>
              </a:solidFill>
            </a:endParaRP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31</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16" name="Content Placeholder 4">
            <a:extLst>
              <a:ext uri="{FF2B5EF4-FFF2-40B4-BE49-F238E27FC236}">
                <a16:creationId xmlns:a16="http://schemas.microsoft.com/office/drawing/2014/main" id="{7E73F8B9-9F35-4FBC-8C68-10EAB15C9AD1}"/>
              </a:ext>
            </a:extLst>
          </p:cNvPr>
          <p:cNvSpPr>
            <a:spLocks noGrp="1"/>
          </p:cNvSpPr>
          <p:nvPr>
            <p:ph idx="13"/>
          </p:nvPr>
        </p:nvSpPr>
        <p:spPr>
          <a:xfrm>
            <a:off x="609599" y="1022945"/>
            <a:ext cx="11057468" cy="4728498"/>
          </a:xfrm>
        </p:spPr>
        <p:txBody>
          <a:bodyPr/>
          <a:lstStyle/>
          <a:p>
            <a:r>
              <a:rPr lang="en-US" sz="2000" dirty="0"/>
              <a:t>The power supplies we need depend on the current (and ability to adjust current) that we need, which depends on the magnetic circuit, which depends critically on gaps and steel trim pieces.</a:t>
            </a:r>
            <a:br>
              <a:rPr lang="en-US" sz="2000" dirty="0"/>
            </a:br>
            <a:endParaRPr lang="en-US" sz="2000" dirty="0"/>
          </a:p>
          <a:p>
            <a:r>
              <a:rPr lang="en-US" sz="2000" dirty="0"/>
              <a:t>We also need to consider safety from the perspective of the individual supplies and the magnetic system as a whole</a:t>
            </a:r>
          </a:p>
          <a:p>
            <a:pPr lvl="1"/>
            <a:r>
              <a:rPr lang="en-US" sz="1800" dirty="0"/>
              <a:t>If one supply crowbars, we need to take the other 5 down in a controlled manner.</a:t>
            </a:r>
          </a:p>
          <a:p>
            <a:pPr lvl="1"/>
            <a:r>
              <a:rPr lang="en-US" sz="1800" dirty="0"/>
              <a:t>At its heart, the TMS magnet is an iron-core transformer. Where does the energy go?</a:t>
            </a:r>
          </a:p>
          <a:p>
            <a:pPr lvl="1"/>
            <a:r>
              <a:rPr lang="en-US" sz="1800" dirty="0"/>
              <a:t>The assumption is there will be some kind of computer (also interfacing with slow controls) but no details and certainly no programming.</a:t>
            </a:r>
            <a:br>
              <a:rPr lang="en-US" sz="1600" dirty="0"/>
            </a:br>
            <a:endParaRPr lang="en-US" sz="1600" dirty="0"/>
          </a:p>
        </p:txBody>
      </p:sp>
    </p:spTree>
    <p:extLst>
      <p:ext uri="{BB962C8B-B14F-4D97-AF65-F5344CB8AC3E}">
        <p14:creationId xmlns:p14="http://schemas.microsoft.com/office/powerpoint/2010/main" val="1813952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3806A-3319-D14B-A7D6-9D142F0144E9}"/>
              </a:ext>
            </a:extLst>
          </p:cNvPr>
          <p:cNvSpPr>
            <a:spLocks noGrp="1"/>
          </p:cNvSpPr>
          <p:nvPr>
            <p:ph type="body" sz="quarter" idx="10"/>
          </p:nvPr>
        </p:nvSpPr>
        <p:spPr/>
        <p:txBody>
          <a:bodyPr/>
          <a:lstStyle/>
          <a:p>
            <a:r>
              <a:rPr lang="en-US" dirty="0">
                <a:solidFill>
                  <a:srgbClr val="242424"/>
                </a:solidFill>
              </a:rPr>
              <a:t>Installation</a:t>
            </a:r>
          </a:p>
        </p:txBody>
      </p:sp>
    </p:spTree>
    <p:extLst>
      <p:ext uri="{BB962C8B-B14F-4D97-AF65-F5344CB8AC3E}">
        <p14:creationId xmlns:p14="http://schemas.microsoft.com/office/powerpoint/2010/main" val="38621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sz="2200" dirty="0">
                <a:solidFill>
                  <a:srgbClr val="004C97"/>
                </a:solidFill>
              </a:rPr>
              <a:t>Installation Sequence</a:t>
            </a: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11" name="Content Placeholder 10">
            <a:extLst>
              <a:ext uri="{FF2B5EF4-FFF2-40B4-BE49-F238E27FC236}">
                <a16:creationId xmlns:a16="http://schemas.microsoft.com/office/drawing/2014/main" id="{B777D933-4E6B-4C95-A24B-CDE2A872A36E}"/>
              </a:ext>
            </a:extLst>
          </p:cNvPr>
          <p:cNvSpPr>
            <a:spLocks noGrp="1"/>
          </p:cNvSpPr>
          <p:nvPr>
            <p:ph idx="13"/>
          </p:nvPr>
        </p:nvSpPr>
        <p:spPr>
          <a:xfrm>
            <a:off x="419098" y="1093304"/>
            <a:ext cx="11513822" cy="4987456"/>
          </a:xfrm>
        </p:spPr>
        <p:txBody>
          <a:bodyPr/>
          <a:lstStyle/>
          <a:p>
            <a:r>
              <a:rPr lang="en-US" sz="1800" dirty="0"/>
              <a:t>Build the support structure</a:t>
            </a:r>
          </a:p>
          <a:p>
            <a:r>
              <a:rPr lang="en-US" sz="1800" dirty="0"/>
              <a:t>Install four bus bars</a:t>
            </a:r>
          </a:p>
          <a:p>
            <a:r>
              <a:rPr lang="en-US" sz="1800" dirty="0"/>
              <a:t>Install planes 100 to 1 in order (see next slide)</a:t>
            </a:r>
          </a:p>
          <a:p>
            <a:r>
              <a:rPr lang="en-US" sz="1800" dirty="0"/>
              <a:t>Install remaining bus bars and corner pieces</a:t>
            </a:r>
            <a:br>
              <a:rPr lang="en-US" sz="1800" dirty="0"/>
            </a:br>
            <a:endParaRPr lang="en-US" sz="1800" dirty="0"/>
          </a:p>
          <a:p>
            <a:r>
              <a:rPr lang="en-US" sz="1800" dirty="0"/>
              <a:t>Unfortunate fact: the first time we can energize the magnet is after the detector is built. </a:t>
            </a:r>
          </a:p>
          <a:p>
            <a:pPr lvl="1"/>
            <a:r>
              <a:rPr lang="en-US" sz="1600" dirty="0"/>
              <a:t>One layer of steel blocks all previous layers of detectors</a:t>
            </a:r>
          </a:p>
          <a:p>
            <a:pPr lvl="1"/>
            <a:r>
              <a:rPr lang="en-US" sz="1600" dirty="0"/>
              <a:t>The coils block everything</a:t>
            </a:r>
          </a:p>
          <a:p>
            <a:endParaRPr lang="en-US" sz="1600" dirty="0"/>
          </a:p>
        </p:txBody>
      </p:sp>
    </p:spTree>
    <p:extLst>
      <p:ext uri="{BB962C8B-B14F-4D97-AF65-F5344CB8AC3E}">
        <p14:creationId xmlns:p14="http://schemas.microsoft.com/office/powerpoint/2010/main" val="853444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sz="2200" dirty="0">
                <a:solidFill>
                  <a:srgbClr val="004C97"/>
                </a:solidFill>
              </a:rPr>
              <a:t>Steel Plate Installation</a:t>
            </a: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11" name="Content Placeholder 10">
            <a:extLst>
              <a:ext uri="{FF2B5EF4-FFF2-40B4-BE49-F238E27FC236}">
                <a16:creationId xmlns:a16="http://schemas.microsoft.com/office/drawing/2014/main" id="{B777D933-4E6B-4C95-A24B-CDE2A872A36E}"/>
              </a:ext>
            </a:extLst>
          </p:cNvPr>
          <p:cNvSpPr>
            <a:spLocks noGrp="1"/>
          </p:cNvSpPr>
          <p:nvPr>
            <p:ph idx="13"/>
          </p:nvPr>
        </p:nvSpPr>
        <p:spPr>
          <a:xfrm>
            <a:off x="419098" y="1093304"/>
            <a:ext cx="11513822" cy="4987456"/>
          </a:xfrm>
        </p:spPr>
        <p:txBody>
          <a:bodyPr/>
          <a:lstStyle/>
          <a:p>
            <a:r>
              <a:rPr lang="en-US" sz="1800" dirty="0"/>
              <a:t>The installation plan is to install one layer at a time, starting from the back/west and working eastward</a:t>
            </a:r>
          </a:p>
          <a:p>
            <a:r>
              <a:rPr lang="en-US" sz="1800" dirty="0"/>
              <a:t>The schedule assumes</a:t>
            </a:r>
          </a:p>
          <a:p>
            <a:pPr lvl="1"/>
            <a:r>
              <a:rPr lang="en-US" sz="1600" dirty="0"/>
              <a:t>We install one plate per hour</a:t>
            </a:r>
          </a:p>
          <a:p>
            <a:pPr lvl="1"/>
            <a:r>
              <a:rPr lang="en-US" sz="1600" dirty="0"/>
              <a:t>We install one detector panel per hour</a:t>
            </a:r>
          </a:p>
          <a:p>
            <a:pPr lvl="1"/>
            <a:r>
              <a:rPr lang="en-US" sz="1600" dirty="0"/>
              <a:t> That works out to 7 hours= 1 day. Evening shift checks out the new panel plus the existing stack.</a:t>
            </a:r>
          </a:p>
          <a:p>
            <a:r>
              <a:rPr lang="en-US" sz="1800" dirty="0"/>
              <a:t>Going faster would be good – this is a five month job</a:t>
            </a:r>
          </a:p>
          <a:p>
            <a:r>
              <a:rPr lang="en-US" sz="1800" dirty="0"/>
              <a:t>Understanding the relationship between time and precision would be good too</a:t>
            </a:r>
          </a:p>
          <a:p>
            <a:endParaRPr lang="en-US" sz="1800" dirty="0"/>
          </a:p>
          <a:p>
            <a:endParaRPr lang="en-US" sz="1800" dirty="0"/>
          </a:p>
          <a:p>
            <a:r>
              <a:rPr lang="en-US" sz="1800" dirty="0"/>
              <a:t>The detector panel sits on a small bracket</a:t>
            </a:r>
          </a:p>
          <a:p>
            <a:pPr lvl="1"/>
            <a:r>
              <a:rPr lang="en-US" sz="1600" dirty="0"/>
              <a:t>How – and maybe more importantly – when is this installed?</a:t>
            </a:r>
          </a:p>
          <a:p>
            <a:pPr lvl="1"/>
            <a:r>
              <a:rPr lang="en-US" sz="1600" dirty="0"/>
              <a:t>And is there any other work that needs to be done?</a:t>
            </a:r>
          </a:p>
        </p:txBody>
      </p:sp>
    </p:spTree>
    <p:extLst>
      <p:ext uri="{BB962C8B-B14F-4D97-AF65-F5344CB8AC3E}">
        <p14:creationId xmlns:p14="http://schemas.microsoft.com/office/powerpoint/2010/main" val="2240408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3806A-3319-D14B-A7D6-9D142F0144E9}"/>
              </a:ext>
            </a:extLst>
          </p:cNvPr>
          <p:cNvSpPr>
            <a:spLocks noGrp="1"/>
          </p:cNvSpPr>
          <p:nvPr>
            <p:ph type="body" sz="quarter" idx="10"/>
          </p:nvPr>
        </p:nvSpPr>
        <p:spPr/>
        <p:txBody>
          <a:bodyPr/>
          <a:lstStyle/>
          <a:p>
            <a:r>
              <a:rPr lang="en-US" dirty="0">
                <a:solidFill>
                  <a:srgbClr val="242424"/>
                </a:solidFill>
              </a:rPr>
              <a:t>Backup</a:t>
            </a:r>
          </a:p>
        </p:txBody>
      </p:sp>
    </p:spTree>
    <p:extLst>
      <p:ext uri="{BB962C8B-B14F-4D97-AF65-F5344CB8AC3E}">
        <p14:creationId xmlns:p14="http://schemas.microsoft.com/office/powerpoint/2010/main" val="3611382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sz="2200" dirty="0">
                <a:solidFill>
                  <a:srgbClr val="004C97"/>
                </a:solidFill>
              </a:rPr>
              <a:t>TMS Cost Breakdown</a:t>
            </a: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36</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11" name="Content Placeholder 10">
            <a:extLst>
              <a:ext uri="{FF2B5EF4-FFF2-40B4-BE49-F238E27FC236}">
                <a16:creationId xmlns:a16="http://schemas.microsoft.com/office/drawing/2014/main" id="{B777D933-4E6B-4C95-A24B-CDE2A872A36E}"/>
              </a:ext>
            </a:extLst>
          </p:cNvPr>
          <p:cNvSpPr>
            <a:spLocks noGrp="1"/>
          </p:cNvSpPr>
          <p:nvPr>
            <p:ph idx="13"/>
          </p:nvPr>
        </p:nvSpPr>
        <p:spPr>
          <a:xfrm>
            <a:off x="419099" y="902818"/>
            <a:ext cx="10918136" cy="569268"/>
          </a:xfrm>
        </p:spPr>
        <p:txBody>
          <a:bodyPr/>
          <a:lstStyle/>
          <a:p>
            <a:r>
              <a:rPr lang="en-US" sz="1600" dirty="0"/>
              <a:t>I deliberately included only fractions here (dollars come later) – the point of this slide is the </a:t>
            </a:r>
            <a:r>
              <a:rPr lang="en-US" sz="1600" i="1" dirty="0"/>
              <a:t>relative</a:t>
            </a:r>
            <a:r>
              <a:rPr lang="en-US" sz="1600" dirty="0"/>
              <a:t> costs</a:t>
            </a:r>
            <a:endParaRPr lang="en-US" sz="1400" dirty="0"/>
          </a:p>
          <a:p>
            <a:endParaRPr lang="en-US" dirty="0"/>
          </a:p>
        </p:txBody>
      </p:sp>
      <p:graphicFrame>
        <p:nvGraphicFramePr>
          <p:cNvPr id="8" name="Chart 7">
            <a:extLst>
              <a:ext uri="{FF2B5EF4-FFF2-40B4-BE49-F238E27FC236}">
                <a16:creationId xmlns:a16="http://schemas.microsoft.com/office/drawing/2014/main" id="{7ECD629A-B09F-4872-8149-0F24A6D040CD}"/>
              </a:ext>
            </a:extLst>
          </p:cNvPr>
          <p:cNvGraphicFramePr>
            <a:graphicFrameLocks/>
          </p:cNvGraphicFramePr>
          <p:nvPr>
            <p:extLst>
              <p:ext uri="{D42A27DB-BD31-4B8C-83A1-F6EECF244321}">
                <p14:modId xmlns:p14="http://schemas.microsoft.com/office/powerpoint/2010/main" val="887285423"/>
              </p:ext>
            </p:extLst>
          </p:nvPr>
        </p:nvGraphicFramePr>
        <p:xfrm>
          <a:off x="778193" y="1640694"/>
          <a:ext cx="4700588" cy="329088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61D4998D-7721-45C9-B185-B80A7710F620}"/>
              </a:ext>
            </a:extLst>
          </p:cNvPr>
          <p:cNvSpPr txBox="1"/>
          <p:nvPr/>
        </p:nvSpPr>
        <p:spPr>
          <a:xfrm>
            <a:off x="2443171" y="5010074"/>
            <a:ext cx="1370632" cy="369332"/>
          </a:xfrm>
          <a:prstGeom prst="rect">
            <a:avLst/>
          </a:prstGeom>
          <a:noFill/>
        </p:spPr>
        <p:txBody>
          <a:bodyPr wrap="none" rtlCol="0">
            <a:spAutoFit/>
          </a:bodyPr>
          <a:lstStyle/>
          <a:p>
            <a:r>
              <a:rPr lang="en-US" dirty="0"/>
              <a:t>Overall costs</a:t>
            </a:r>
          </a:p>
        </p:txBody>
      </p:sp>
      <p:sp>
        <p:nvSpPr>
          <p:cNvPr id="10" name="TextBox 9">
            <a:extLst>
              <a:ext uri="{FF2B5EF4-FFF2-40B4-BE49-F238E27FC236}">
                <a16:creationId xmlns:a16="http://schemas.microsoft.com/office/drawing/2014/main" id="{65E56DB9-8F95-4CC1-87E3-6AE77BE2B88A}"/>
              </a:ext>
            </a:extLst>
          </p:cNvPr>
          <p:cNvSpPr txBox="1"/>
          <p:nvPr/>
        </p:nvSpPr>
        <p:spPr>
          <a:xfrm>
            <a:off x="7407189" y="4931582"/>
            <a:ext cx="2001638" cy="369332"/>
          </a:xfrm>
          <a:prstGeom prst="rect">
            <a:avLst/>
          </a:prstGeom>
          <a:noFill/>
        </p:spPr>
        <p:txBody>
          <a:bodyPr wrap="none" rtlCol="0">
            <a:spAutoFit/>
          </a:bodyPr>
          <a:lstStyle/>
          <a:p>
            <a:r>
              <a:rPr lang="en-US" dirty="0"/>
              <a:t>Detector-only costs</a:t>
            </a:r>
          </a:p>
        </p:txBody>
      </p:sp>
      <p:graphicFrame>
        <p:nvGraphicFramePr>
          <p:cNvPr id="15" name="Chart 14">
            <a:extLst>
              <a:ext uri="{FF2B5EF4-FFF2-40B4-BE49-F238E27FC236}">
                <a16:creationId xmlns:a16="http://schemas.microsoft.com/office/drawing/2014/main" id="{7CE3BB23-2319-481F-B9E5-0437266BDBBD}"/>
              </a:ext>
            </a:extLst>
          </p:cNvPr>
          <p:cNvGraphicFramePr>
            <a:graphicFrameLocks/>
          </p:cNvGraphicFramePr>
          <p:nvPr>
            <p:extLst>
              <p:ext uri="{D42A27DB-BD31-4B8C-83A1-F6EECF244321}">
                <p14:modId xmlns:p14="http://schemas.microsoft.com/office/powerpoint/2010/main" val="1044158265"/>
              </p:ext>
            </p:extLst>
          </p:nvPr>
        </p:nvGraphicFramePr>
        <p:xfrm>
          <a:off x="6057714" y="1631492"/>
          <a:ext cx="4700588" cy="32908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91507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sz="2200" dirty="0">
                <a:solidFill>
                  <a:srgbClr val="004C97"/>
                </a:solidFill>
              </a:rPr>
              <a:t>The Front Plates Are Really, Really Thin</a:t>
            </a: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TMS</a:t>
            </a: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37</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8" name="Content Placeholder 7">
            <a:extLst>
              <a:ext uri="{FF2B5EF4-FFF2-40B4-BE49-F238E27FC236}">
                <a16:creationId xmlns:a16="http://schemas.microsoft.com/office/drawing/2014/main" id="{59173C2E-6886-4255-B2FC-644D7D30447F}"/>
              </a:ext>
            </a:extLst>
          </p:cNvPr>
          <p:cNvSpPr>
            <a:spLocks noGrp="1"/>
          </p:cNvSpPr>
          <p:nvPr>
            <p:ph idx="13"/>
          </p:nvPr>
        </p:nvSpPr>
        <p:spPr/>
        <p:txBody>
          <a:bodyPr/>
          <a:lstStyle/>
          <a:p>
            <a:r>
              <a:rPr lang="en-US" dirty="0"/>
              <a:t>I often say that the front plates have the same aspect ratio as a </a:t>
            </a:r>
            <a:br>
              <a:rPr lang="en-US" dirty="0"/>
            </a:br>
            <a:r>
              <a:rPr lang="en-US" dirty="0"/>
              <a:t>3x5 index card. This is a lie.</a:t>
            </a:r>
          </a:p>
          <a:p>
            <a:pPr lvl="1"/>
            <a:r>
              <a:rPr lang="en-US" dirty="0"/>
              <a:t>A (cheap) 3x5 index card scaled up would be 20 mm thick. </a:t>
            </a:r>
          </a:p>
          <a:p>
            <a:pPr lvl="1"/>
            <a:r>
              <a:rPr lang="en-US" dirty="0"/>
              <a:t>Our plates are only 15 mm thick.</a:t>
            </a:r>
            <a:br>
              <a:rPr lang="en-US" dirty="0"/>
            </a:br>
            <a:endParaRPr lang="en-US" dirty="0"/>
          </a:p>
          <a:p>
            <a:r>
              <a:rPr lang="en-US" dirty="0"/>
              <a:t>The only steel vendor that responded to our call (Ryerson) will not make 15 mm thick plates for us. </a:t>
            </a:r>
          </a:p>
          <a:p>
            <a:pPr lvl="1"/>
            <a:r>
              <a:rPr lang="en-US" dirty="0"/>
              <a:t>They will make 40 mm plates, so it is not an aversion to metric</a:t>
            </a:r>
          </a:p>
          <a:p>
            <a:pPr lvl="1"/>
            <a:r>
              <a:rPr lang="en-US" dirty="0"/>
              <a:t>They will make 5/8” plates (~16 mm)</a:t>
            </a:r>
          </a:p>
          <a:p>
            <a:pPr lvl="1"/>
            <a:r>
              <a:rPr lang="en-US" dirty="0"/>
              <a:t>Conclusion: they have never made a plate this thin and don’t want to</a:t>
            </a:r>
          </a:p>
        </p:txBody>
      </p:sp>
      <p:pic>
        <p:nvPicPr>
          <p:cNvPr id="5" name="Picture 4">
            <a:extLst>
              <a:ext uri="{FF2B5EF4-FFF2-40B4-BE49-F238E27FC236}">
                <a16:creationId xmlns:a16="http://schemas.microsoft.com/office/drawing/2014/main" id="{820480A3-3428-4D2B-8507-03208D744C0F}"/>
              </a:ext>
            </a:extLst>
          </p:cNvPr>
          <p:cNvPicPr>
            <a:picLocks noChangeAspect="1"/>
          </p:cNvPicPr>
          <p:nvPr/>
        </p:nvPicPr>
        <p:blipFill>
          <a:blip r:embed="rId3"/>
          <a:stretch>
            <a:fillRect/>
          </a:stretch>
        </p:blipFill>
        <p:spPr>
          <a:xfrm>
            <a:off x="10095258" y="95042"/>
            <a:ext cx="1847850" cy="2466975"/>
          </a:xfrm>
          <a:prstGeom prst="rect">
            <a:avLst/>
          </a:prstGeom>
        </p:spPr>
      </p:pic>
    </p:spTree>
    <p:extLst>
      <p:ext uri="{BB962C8B-B14F-4D97-AF65-F5344CB8AC3E}">
        <p14:creationId xmlns:p14="http://schemas.microsoft.com/office/powerpoint/2010/main" val="1546064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448DB4-19AC-4966-BF07-ACF1087D9D45}"/>
              </a:ext>
            </a:extLst>
          </p:cNvPr>
          <p:cNvPicPr>
            <a:picLocks noChangeAspect="1"/>
          </p:cNvPicPr>
          <p:nvPr/>
        </p:nvPicPr>
        <p:blipFill>
          <a:blip r:embed="rId3"/>
          <a:stretch>
            <a:fillRect/>
          </a:stretch>
        </p:blipFill>
        <p:spPr>
          <a:xfrm>
            <a:off x="5421734" y="938535"/>
            <a:ext cx="6770266" cy="4952756"/>
          </a:xfrm>
          <a:prstGeom prst="rect">
            <a:avLst/>
          </a:prstGeom>
        </p:spPr>
      </p:pic>
      <p:sp>
        <p:nvSpPr>
          <p:cNvPr id="2" name="Title 1"/>
          <p:cNvSpPr>
            <a:spLocks noGrp="1"/>
          </p:cNvSpPr>
          <p:nvPr>
            <p:ph type="title"/>
          </p:nvPr>
        </p:nvSpPr>
        <p:spPr/>
        <p:txBody>
          <a:bodyPr/>
          <a:lstStyle/>
          <a:p>
            <a:r>
              <a:rPr lang="en-US" dirty="0"/>
              <a:t>How Do You Get TMS Out?</a:t>
            </a:r>
          </a:p>
        </p:txBody>
      </p:sp>
      <p:sp>
        <p:nvSpPr>
          <p:cNvPr id="4" name="Footer Placeholder 3"/>
          <p:cNvSpPr>
            <a:spLocks noGrp="1"/>
          </p:cNvSpPr>
          <p:nvPr>
            <p:ph type="ftr" sz="quarter" idx="11"/>
          </p:nvPr>
        </p:nvSpPr>
        <p:spPr/>
        <p:txBody>
          <a:bodyPr/>
          <a:lstStyle/>
          <a:p>
            <a:r>
              <a:rPr lang="en-US" dirty="0"/>
              <a:t>T. LeCompte | TMS</a:t>
            </a:r>
          </a:p>
        </p:txBody>
      </p:sp>
      <p:sp>
        <p:nvSpPr>
          <p:cNvPr id="5" name="Slide Number Placeholder 4"/>
          <p:cNvSpPr>
            <a:spLocks noGrp="1"/>
          </p:cNvSpPr>
          <p:nvPr>
            <p:ph type="sldNum" sz="quarter" idx="12"/>
          </p:nvPr>
        </p:nvSpPr>
        <p:spPr/>
        <p:txBody>
          <a:bodyPr/>
          <a:lstStyle/>
          <a:p>
            <a:fld id="{0C39C72E-2A13-EB4D-AD45-6D4E6ACAED8D}" type="slidenum">
              <a:rPr lang="en-US" smtClean="0"/>
              <a:pPr/>
              <a:t>38</a:t>
            </a:fld>
            <a:endParaRPr lang="en-US" dirty="0"/>
          </a:p>
        </p:txBody>
      </p:sp>
      <p:sp>
        <p:nvSpPr>
          <p:cNvPr id="6" name="Content Placeholder 5"/>
          <p:cNvSpPr>
            <a:spLocks noGrp="1"/>
          </p:cNvSpPr>
          <p:nvPr>
            <p:ph idx="13"/>
          </p:nvPr>
        </p:nvSpPr>
        <p:spPr>
          <a:xfrm>
            <a:off x="567266" y="938535"/>
            <a:ext cx="5248743" cy="5260246"/>
          </a:xfrm>
        </p:spPr>
        <p:txBody>
          <a:bodyPr/>
          <a:lstStyle/>
          <a:p>
            <a:r>
              <a:rPr lang="en-US" sz="2000" dirty="0"/>
              <a:t>When ND-GAr is ready the swap with </a:t>
            </a:r>
            <a:br>
              <a:rPr lang="en-US" sz="2000" dirty="0"/>
            </a:br>
            <a:r>
              <a:rPr lang="en-US" sz="2000" dirty="0"/>
              <a:t>TMS takes </a:t>
            </a:r>
            <a:r>
              <a:rPr lang="en-US" sz="2000" b="1" dirty="0">
                <a:solidFill>
                  <a:srgbClr val="00B0F0"/>
                </a:solidFill>
              </a:rPr>
              <a:t>3-6 weeks </a:t>
            </a:r>
            <a:r>
              <a:rPr lang="en-US" sz="2000" dirty="0"/>
              <a:t>when no muon detector is available</a:t>
            </a:r>
          </a:p>
          <a:p>
            <a:pPr lvl="1"/>
            <a:r>
              <a:rPr lang="en-US" sz="1600" dirty="0"/>
              <a:t>Dominated by magnet removal time</a:t>
            </a:r>
          </a:p>
          <a:p>
            <a:pPr lvl="1"/>
            <a:r>
              <a:rPr lang="en-US" sz="1600" dirty="0"/>
              <a:t>Cabling and uncabling might be done in parallel</a:t>
            </a:r>
          </a:p>
          <a:p>
            <a:r>
              <a:rPr lang="en-US" sz="2000" dirty="0"/>
              <a:t>PRISM is used for N-S motion of both detectors</a:t>
            </a:r>
          </a:p>
          <a:p>
            <a:pPr lvl="1"/>
            <a:r>
              <a:rPr lang="en-US" sz="1800" dirty="0"/>
              <a:t>TMS moves to the East PRISM rails on temporary E-W rails. The SAND rails are too close together to use for this purpose</a:t>
            </a:r>
            <a:br>
              <a:rPr lang="en-US" sz="1800" dirty="0"/>
            </a:br>
            <a:endParaRPr lang="en-US" sz="1800" dirty="0"/>
          </a:p>
          <a:p>
            <a:r>
              <a:rPr lang="en-US" sz="2000" dirty="0"/>
              <a:t>During ND-GAr construction and TMS disassembly PRISM motion is limited to ¾ of maximum.</a:t>
            </a:r>
          </a:p>
        </p:txBody>
      </p:sp>
      <p:cxnSp>
        <p:nvCxnSpPr>
          <p:cNvPr id="10" name="Connector: Elbow 9">
            <a:extLst>
              <a:ext uri="{FF2B5EF4-FFF2-40B4-BE49-F238E27FC236}">
                <a16:creationId xmlns:a16="http://schemas.microsoft.com/office/drawing/2014/main" id="{CC9C77B5-F355-435E-BBF8-C59938627BB8}"/>
              </a:ext>
            </a:extLst>
          </p:cNvPr>
          <p:cNvCxnSpPr>
            <a:cxnSpLocks/>
          </p:cNvCxnSpPr>
          <p:nvPr/>
        </p:nvCxnSpPr>
        <p:spPr>
          <a:xfrm>
            <a:off x="6975900" y="3307778"/>
            <a:ext cx="2897685" cy="839134"/>
          </a:xfrm>
          <a:prstGeom prst="bentConnector3">
            <a:avLst>
              <a:gd name="adj1" fmla="val 50000"/>
            </a:avLst>
          </a:prstGeom>
          <a:ln w="254000">
            <a:solidFill>
              <a:srgbClr val="FFFF00">
                <a:alpha val="90000"/>
              </a:srgbClr>
            </a:solidFill>
            <a:tailEnd type="arrow"/>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B9171B81-45DA-40F8-BB6C-3B777A34D5F1}"/>
              </a:ext>
            </a:extLst>
          </p:cNvPr>
          <p:cNvPicPr>
            <a:picLocks noChangeAspect="1"/>
          </p:cNvPicPr>
          <p:nvPr/>
        </p:nvPicPr>
        <p:blipFill>
          <a:blip r:embed="rId4"/>
          <a:stretch>
            <a:fillRect/>
          </a:stretch>
        </p:blipFill>
        <p:spPr>
          <a:xfrm>
            <a:off x="10365686" y="282123"/>
            <a:ext cx="1681002" cy="1677627"/>
          </a:xfrm>
          <a:prstGeom prst="rect">
            <a:avLst/>
          </a:prstGeom>
        </p:spPr>
      </p:pic>
    </p:spTree>
    <p:extLst>
      <p:ext uri="{BB962C8B-B14F-4D97-AF65-F5344CB8AC3E}">
        <p14:creationId xmlns:p14="http://schemas.microsoft.com/office/powerpoint/2010/main" val="7395904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dirty="0"/>
              <a:t>Support Structure Status</a:t>
            </a:r>
            <a:endParaRPr lang="en-US" sz="2200" dirty="0">
              <a:solidFill>
                <a:srgbClr val="004C97"/>
              </a:solidFill>
            </a:endParaRP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39</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5" name="Content Placeholder 4">
            <a:extLst>
              <a:ext uri="{FF2B5EF4-FFF2-40B4-BE49-F238E27FC236}">
                <a16:creationId xmlns:a16="http://schemas.microsoft.com/office/drawing/2014/main" id="{95D44DE1-BB56-4826-9A7B-CF00DB827908}"/>
              </a:ext>
            </a:extLst>
          </p:cNvPr>
          <p:cNvSpPr>
            <a:spLocks noGrp="1"/>
          </p:cNvSpPr>
          <p:nvPr>
            <p:ph idx="13"/>
          </p:nvPr>
        </p:nvSpPr>
        <p:spPr>
          <a:xfrm>
            <a:off x="509805" y="1152939"/>
            <a:ext cx="8369152" cy="5049741"/>
          </a:xfrm>
        </p:spPr>
        <p:txBody>
          <a:bodyPr/>
          <a:lstStyle/>
          <a:p>
            <a:r>
              <a:rPr lang="en-US" dirty="0"/>
              <a:t>The design is quite advanced.</a:t>
            </a:r>
          </a:p>
          <a:p>
            <a:pPr lvl="1"/>
            <a:r>
              <a:rPr lang="en-US" dirty="0"/>
              <a:t>The last design change was a shortening of the lower structure by 534 mm</a:t>
            </a:r>
          </a:p>
          <a:p>
            <a:pPr lvl="2"/>
            <a:r>
              <a:rPr lang="en-US" dirty="0"/>
              <a:t>Two errors in the ND Hall geometry caused by incorrect calculation of the effect of the 6</a:t>
            </a:r>
            <a:r>
              <a:rPr lang="en-US" baseline="60000" dirty="0"/>
              <a:t>o</a:t>
            </a:r>
            <a:r>
              <a:rPr lang="en-US" dirty="0"/>
              <a:t> beam downward direction</a:t>
            </a:r>
          </a:p>
          <a:p>
            <a:pPr lvl="1"/>
            <a:r>
              <a:rPr lang="en-US" dirty="0"/>
              <a:t>I have asked for a BOM (Bill-of-Materials) cost estimate</a:t>
            </a:r>
          </a:p>
          <a:p>
            <a:pPr lvl="2"/>
            <a:r>
              <a:rPr lang="en-US" dirty="0"/>
              <a:t>The present cost estimate is set by total weight, not part by part</a:t>
            </a:r>
            <a:br>
              <a:rPr lang="en-US" dirty="0"/>
            </a:br>
            <a:endParaRPr lang="en-US" dirty="0"/>
          </a:p>
          <a:p>
            <a:r>
              <a:rPr lang="en-US" dirty="0"/>
              <a:t>It sits on 8 Hilman rollers</a:t>
            </a:r>
          </a:p>
          <a:p>
            <a:pPr lvl="1"/>
            <a:r>
              <a:rPr lang="en-US" dirty="0"/>
              <a:t>Too much weight for four</a:t>
            </a:r>
          </a:p>
          <a:p>
            <a:pPr lvl="1"/>
            <a:r>
              <a:rPr lang="en-US" dirty="0"/>
              <a:t>Six doesn’t help (see cartoon (idealized) at right)</a:t>
            </a:r>
          </a:p>
        </p:txBody>
      </p:sp>
      <p:pic>
        <p:nvPicPr>
          <p:cNvPr id="11" name="Picture 10">
            <a:extLst>
              <a:ext uri="{FF2B5EF4-FFF2-40B4-BE49-F238E27FC236}">
                <a16:creationId xmlns:a16="http://schemas.microsoft.com/office/drawing/2014/main" id="{1C38FEA8-E14A-42F9-8B59-9F33AE126DD3}"/>
              </a:ext>
            </a:extLst>
          </p:cNvPr>
          <p:cNvPicPr>
            <a:picLocks noChangeAspect="1"/>
          </p:cNvPicPr>
          <p:nvPr/>
        </p:nvPicPr>
        <p:blipFill>
          <a:blip r:embed="rId3"/>
          <a:stretch>
            <a:fillRect/>
          </a:stretch>
        </p:blipFill>
        <p:spPr>
          <a:xfrm>
            <a:off x="9110869" y="134498"/>
            <a:ext cx="2739411" cy="2784381"/>
          </a:xfrm>
          <a:prstGeom prst="rect">
            <a:avLst/>
          </a:prstGeom>
        </p:spPr>
      </p:pic>
      <p:grpSp>
        <p:nvGrpSpPr>
          <p:cNvPr id="15" name="Group 14">
            <a:extLst>
              <a:ext uri="{FF2B5EF4-FFF2-40B4-BE49-F238E27FC236}">
                <a16:creationId xmlns:a16="http://schemas.microsoft.com/office/drawing/2014/main" id="{BD52E7B5-5AB5-46D1-B384-0D18AFE830A0}"/>
              </a:ext>
            </a:extLst>
          </p:cNvPr>
          <p:cNvGrpSpPr/>
          <p:nvPr/>
        </p:nvGrpSpPr>
        <p:grpSpPr>
          <a:xfrm>
            <a:off x="8383646" y="3227939"/>
            <a:ext cx="576470" cy="316154"/>
            <a:chOff x="9309653" y="3429000"/>
            <a:chExt cx="576470" cy="316154"/>
          </a:xfrm>
        </p:grpSpPr>
        <p:sp>
          <p:nvSpPr>
            <p:cNvPr id="10" name="Rectangle 9">
              <a:extLst>
                <a:ext uri="{FF2B5EF4-FFF2-40B4-BE49-F238E27FC236}">
                  <a16:creationId xmlns:a16="http://schemas.microsoft.com/office/drawing/2014/main" id="{5E2DE39B-E7AA-4C1E-B25F-2BCEC6CC53AE}"/>
                </a:ext>
              </a:extLst>
            </p:cNvPr>
            <p:cNvSpPr/>
            <p:nvPr/>
          </p:nvSpPr>
          <p:spPr>
            <a:xfrm>
              <a:off x="9309653" y="3429000"/>
              <a:ext cx="576470" cy="18732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56D2D063-C27E-43BA-A965-9D85CF131829}"/>
                </a:ext>
              </a:extLst>
            </p:cNvPr>
            <p:cNvSpPr/>
            <p:nvPr/>
          </p:nvSpPr>
          <p:spPr>
            <a:xfrm>
              <a:off x="9373084" y="3550961"/>
              <a:ext cx="19215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7FE716DF-BFB4-4499-B240-E8D26013D443}"/>
                </a:ext>
              </a:extLst>
            </p:cNvPr>
            <p:cNvSpPr/>
            <p:nvPr/>
          </p:nvSpPr>
          <p:spPr>
            <a:xfrm>
              <a:off x="9628673" y="3557829"/>
              <a:ext cx="19215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773E13DC-9A98-4060-B49A-5664EA741457}"/>
              </a:ext>
            </a:extLst>
          </p:cNvPr>
          <p:cNvGrpSpPr/>
          <p:nvPr/>
        </p:nvGrpSpPr>
        <p:grpSpPr>
          <a:xfrm>
            <a:off x="11377505" y="3179655"/>
            <a:ext cx="576470" cy="316154"/>
            <a:chOff x="9309653" y="3429000"/>
            <a:chExt cx="576470" cy="316154"/>
          </a:xfrm>
        </p:grpSpPr>
        <p:sp>
          <p:nvSpPr>
            <p:cNvPr id="21" name="Rectangle 20">
              <a:extLst>
                <a:ext uri="{FF2B5EF4-FFF2-40B4-BE49-F238E27FC236}">
                  <a16:creationId xmlns:a16="http://schemas.microsoft.com/office/drawing/2014/main" id="{43E5932E-0754-44A3-B5E3-02D73272628F}"/>
                </a:ext>
              </a:extLst>
            </p:cNvPr>
            <p:cNvSpPr/>
            <p:nvPr/>
          </p:nvSpPr>
          <p:spPr>
            <a:xfrm>
              <a:off x="9309653" y="3429000"/>
              <a:ext cx="576470" cy="18732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D2FDCBDC-B215-4AF9-B6FB-7E3214C033AC}"/>
                </a:ext>
              </a:extLst>
            </p:cNvPr>
            <p:cNvSpPr/>
            <p:nvPr/>
          </p:nvSpPr>
          <p:spPr>
            <a:xfrm>
              <a:off x="9373084" y="3550961"/>
              <a:ext cx="19215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1F8AE962-5D17-468C-91EE-14F5486CCF18}"/>
                </a:ext>
              </a:extLst>
            </p:cNvPr>
            <p:cNvSpPr/>
            <p:nvPr/>
          </p:nvSpPr>
          <p:spPr>
            <a:xfrm>
              <a:off x="9628673" y="3557829"/>
              <a:ext cx="19215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20B67AC4-5D55-47B8-8077-1FDEC3B22D84}"/>
              </a:ext>
            </a:extLst>
          </p:cNvPr>
          <p:cNvGrpSpPr/>
          <p:nvPr/>
        </p:nvGrpSpPr>
        <p:grpSpPr>
          <a:xfrm>
            <a:off x="10020061" y="4129006"/>
            <a:ext cx="576470" cy="316154"/>
            <a:chOff x="9309653" y="3429000"/>
            <a:chExt cx="576470" cy="316154"/>
          </a:xfrm>
        </p:grpSpPr>
        <p:sp>
          <p:nvSpPr>
            <p:cNvPr id="25" name="Rectangle 24">
              <a:extLst>
                <a:ext uri="{FF2B5EF4-FFF2-40B4-BE49-F238E27FC236}">
                  <a16:creationId xmlns:a16="http://schemas.microsoft.com/office/drawing/2014/main" id="{3ED51C98-ECBB-4C2C-895A-46F0246B06CD}"/>
                </a:ext>
              </a:extLst>
            </p:cNvPr>
            <p:cNvSpPr/>
            <p:nvPr/>
          </p:nvSpPr>
          <p:spPr>
            <a:xfrm>
              <a:off x="9309653" y="3429000"/>
              <a:ext cx="576470" cy="18732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E7483875-00E1-4376-ACDB-910553744721}"/>
                </a:ext>
              </a:extLst>
            </p:cNvPr>
            <p:cNvSpPr/>
            <p:nvPr/>
          </p:nvSpPr>
          <p:spPr>
            <a:xfrm>
              <a:off x="9373084" y="3550961"/>
              <a:ext cx="19215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A9D84AD3-0856-45BC-A629-C4CA99C9A58F}"/>
                </a:ext>
              </a:extLst>
            </p:cNvPr>
            <p:cNvSpPr/>
            <p:nvPr/>
          </p:nvSpPr>
          <p:spPr>
            <a:xfrm>
              <a:off x="9628673" y="3557829"/>
              <a:ext cx="19215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6C7BB0B7-2E8B-4AD2-96F9-FDD41C243BD7}"/>
              </a:ext>
            </a:extLst>
          </p:cNvPr>
          <p:cNvGrpSpPr/>
          <p:nvPr/>
        </p:nvGrpSpPr>
        <p:grpSpPr>
          <a:xfrm>
            <a:off x="8365051" y="4133581"/>
            <a:ext cx="576470" cy="316154"/>
            <a:chOff x="9309653" y="3429000"/>
            <a:chExt cx="576470" cy="316154"/>
          </a:xfrm>
        </p:grpSpPr>
        <p:sp>
          <p:nvSpPr>
            <p:cNvPr id="33" name="Rectangle 32">
              <a:extLst>
                <a:ext uri="{FF2B5EF4-FFF2-40B4-BE49-F238E27FC236}">
                  <a16:creationId xmlns:a16="http://schemas.microsoft.com/office/drawing/2014/main" id="{C0690538-D48B-46C5-A634-267522265D0D}"/>
                </a:ext>
              </a:extLst>
            </p:cNvPr>
            <p:cNvSpPr/>
            <p:nvPr/>
          </p:nvSpPr>
          <p:spPr>
            <a:xfrm>
              <a:off x="9309653" y="3429000"/>
              <a:ext cx="576470" cy="18732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F9E2A95A-82EF-4833-8051-F98731492454}"/>
                </a:ext>
              </a:extLst>
            </p:cNvPr>
            <p:cNvSpPr/>
            <p:nvPr/>
          </p:nvSpPr>
          <p:spPr>
            <a:xfrm>
              <a:off x="9373084" y="3550961"/>
              <a:ext cx="19215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EC9788D9-59E1-4607-8009-0A07FAB34AB3}"/>
                </a:ext>
              </a:extLst>
            </p:cNvPr>
            <p:cNvSpPr/>
            <p:nvPr/>
          </p:nvSpPr>
          <p:spPr>
            <a:xfrm>
              <a:off x="9628673" y="3557829"/>
              <a:ext cx="19215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694D725F-AAE0-4F74-B956-178116311C3D}"/>
              </a:ext>
            </a:extLst>
          </p:cNvPr>
          <p:cNvGrpSpPr/>
          <p:nvPr/>
        </p:nvGrpSpPr>
        <p:grpSpPr>
          <a:xfrm>
            <a:off x="11410152" y="5254733"/>
            <a:ext cx="576470" cy="316154"/>
            <a:chOff x="9309653" y="3429000"/>
            <a:chExt cx="576470" cy="316154"/>
          </a:xfrm>
        </p:grpSpPr>
        <p:sp>
          <p:nvSpPr>
            <p:cNvPr id="37" name="Rectangle 36">
              <a:extLst>
                <a:ext uri="{FF2B5EF4-FFF2-40B4-BE49-F238E27FC236}">
                  <a16:creationId xmlns:a16="http://schemas.microsoft.com/office/drawing/2014/main" id="{00047F1D-C52A-4B23-B8B4-E880148B5FD6}"/>
                </a:ext>
              </a:extLst>
            </p:cNvPr>
            <p:cNvSpPr/>
            <p:nvPr/>
          </p:nvSpPr>
          <p:spPr>
            <a:xfrm>
              <a:off x="9309653" y="3429000"/>
              <a:ext cx="576470" cy="18732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B5124CAD-2A84-4732-8D10-502022346842}"/>
                </a:ext>
              </a:extLst>
            </p:cNvPr>
            <p:cNvSpPr/>
            <p:nvPr/>
          </p:nvSpPr>
          <p:spPr>
            <a:xfrm>
              <a:off x="9373084" y="3550961"/>
              <a:ext cx="19215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401A51FC-0E6E-44D8-98D6-911FEEF966AE}"/>
                </a:ext>
              </a:extLst>
            </p:cNvPr>
            <p:cNvSpPr/>
            <p:nvPr/>
          </p:nvSpPr>
          <p:spPr>
            <a:xfrm>
              <a:off x="9628673" y="3557829"/>
              <a:ext cx="19215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0" name="Group 39">
            <a:extLst>
              <a:ext uri="{FF2B5EF4-FFF2-40B4-BE49-F238E27FC236}">
                <a16:creationId xmlns:a16="http://schemas.microsoft.com/office/drawing/2014/main" id="{40BF06D5-5E7E-4509-9A08-70D3476D894C}"/>
              </a:ext>
            </a:extLst>
          </p:cNvPr>
          <p:cNvGrpSpPr/>
          <p:nvPr/>
        </p:nvGrpSpPr>
        <p:grpSpPr>
          <a:xfrm>
            <a:off x="9695445" y="5254733"/>
            <a:ext cx="576470" cy="316154"/>
            <a:chOff x="9309653" y="3429000"/>
            <a:chExt cx="576470" cy="316154"/>
          </a:xfrm>
        </p:grpSpPr>
        <p:sp>
          <p:nvSpPr>
            <p:cNvPr id="41" name="Rectangle 40">
              <a:extLst>
                <a:ext uri="{FF2B5EF4-FFF2-40B4-BE49-F238E27FC236}">
                  <a16:creationId xmlns:a16="http://schemas.microsoft.com/office/drawing/2014/main" id="{D89B77F5-7AC1-4BAF-80FB-400090F90E67}"/>
                </a:ext>
              </a:extLst>
            </p:cNvPr>
            <p:cNvSpPr/>
            <p:nvPr/>
          </p:nvSpPr>
          <p:spPr>
            <a:xfrm>
              <a:off x="9309653" y="3429000"/>
              <a:ext cx="576470" cy="18732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36BC3D09-2DCF-43B6-8B07-DCB9921C9790}"/>
                </a:ext>
              </a:extLst>
            </p:cNvPr>
            <p:cNvSpPr/>
            <p:nvPr/>
          </p:nvSpPr>
          <p:spPr>
            <a:xfrm>
              <a:off x="9373084" y="3550961"/>
              <a:ext cx="19215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CFEAEF49-8653-4910-9D08-83505611582F}"/>
                </a:ext>
              </a:extLst>
            </p:cNvPr>
            <p:cNvSpPr/>
            <p:nvPr/>
          </p:nvSpPr>
          <p:spPr>
            <a:xfrm>
              <a:off x="9628673" y="3557829"/>
              <a:ext cx="19215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4" name="Group 43">
            <a:extLst>
              <a:ext uri="{FF2B5EF4-FFF2-40B4-BE49-F238E27FC236}">
                <a16:creationId xmlns:a16="http://schemas.microsoft.com/office/drawing/2014/main" id="{4D6630FF-D655-4FDC-A8C5-00ADE2256038}"/>
              </a:ext>
            </a:extLst>
          </p:cNvPr>
          <p:cNvGrpSpPr/>
          <p:nvPr/>
        </p:nvGrpSpPr>
        <p:grpSpPr>
          <a:xfrm>
            <a:off x="10335346" y="5254733"/>
            <a:ext cx="576470" cy="316154"/>
            <a:chOff x="9309653" y="3429000"/>
            <a:chExt cx="576470" cy="316154"/>
          </a:xfrm>
        </p:grpSpPr>
        <p:sp>
          <p:nvSpPr>
            <p:cNvPr id="45" name="Rectangle 44">
              <a:extLst>
                <a:ext uri="{FF2B5EF4-FFF2-40B4-BE49-F238E27FC236}">
                  <a16:creationId xmlns:a16="http://schemas.microsoft.com/office/drawing/2014/main" id="{91491D88-58E2-405B-811D-444FCF7B9FB8}"/>
                </a:ext>
              </a:extLst>
            </p:cNvPr>
            <p:cNvSpPr/>
            <p:nvPr/>
          </p:nvSpPr>
          <p:spPr>
            <a:xfrm>
              <a:off x="9309653" y="3429000"/>
              <a:ext cx="576470" cy="18732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17352F55-63E3-4507-A455-D3D037504F56}"/>
                </a:ext>
              </a:extLst>
            </p:cNvPr>
            <p:cNvSpPr/>
            <p:nvPr/>
          </p:nvSpPr>
          <p:spPr>
            <a:xfrm>
              <a:off x="9373084" y="3550961"/>
              <a:ext cx="19215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537D856B-0888-45A8-8BD7-5BDB7A6D6689}"/>
                </a:ext>
              </a:extLst>
            </p:cNvPr>
            <p:cNvSpPr/>
            <p:nvPr/>
          </p:nvSpPr>
          <p:spPr>
            <a:xfrm>
              <a:off x="9628673" y="3557829"/>
              <a:ext cx="19215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8" name="Group 47">
            <a:extLst>
              <a:ext uri="{FF2B5EF4-FFF2-40B4-BE49-F238E27FC236}">
                <a16:creationId xmlns:a16="http://schemas.microsoft.com/office/drawing/2014/main" id="{DC5E29E3-1516-4CE4-9C4E-E03DC35F4CF3}"/>
              </a:ext>
            </a:extLst>
          </p:cNvPr>
          <p:cNvGrpSpPr/>
          <p:nvPr/>
        </p:nvGrpSpPr>
        <p:grpSpPr>
          <a:xfrm>
            <a:off x="8365051" y="5254733"/>
            <a:ext cx="576470" cy="316154"/>
            <a:chOff x="9309653" y="3429000"/>
            <a:chExt cx="576470" cy="316154"/>
          </a:xfrm>
        </p:grpSpPr>
        <p:sp>
          <p:nvSpPr>
            <p:cNvPr id="49" name="Rectangle 48">
              <a:extLst>
                <a:ext uri="{FF2B5EF4-FFF2-40B4-BE49-F238E27FC236}">
                  <a16:creationId xmlns:a16="http://schemas.microsoft.com/office/drawing/2014/main" id="{FE59AF32-13D7-4C83-8597-8572DD953B2F}"/>
                </a:ext>
              </a:extLst>
            </p:cNvPr>
            <p:cNvSpPr/>
            <p:nvPr/>
          </p:nvSpPr>
          <p:spPr>
            <a:xfrm>
              <a:off x="9309653" y="3429000"/>
              <a:ext cx="576470" cy="18732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CAE317D8-2980-4E24-88C3-BA3423FAABBD}"/>
                </a:ext>
              </a:extLst>
            </p:cNvPr>
            <p:cNvSpPr/>
            <p:nvPr/>
          </p:nvSpPr>
          <p:spPr>
            <a:xfrm>
              <a:off x="9373084" y="3550961"/>
              <a:ext cx="19215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FDDF477D-1A44-47D4-B2A0-18710C62CEB7}"/>
                </a:ext>
              </a:extLst>
            </p:cNvPr>
            <p:cNvSpPr/>
            <p:nvPr/>
          </p:nvSpPr>
          <p:spPr>
            <a:xfrm>
              <a:off x="9628673" y="3557829"/>
              <a:ext cx="19215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2" name="Group 51">
            <a:extLst>
              <a:ext uri="{FF2B5EF4-FFF2-40B4-BE49-F238E27FC236}">
                <a16:creationId xmlns:a16="http://schemas.microsoft.com/office/drawing/2014/main" id="{4DEFA9F4-2D19-417A-9DBC-7784858971A2}"/>
              </a:ext>
            </a:extLst>
          </p:cNvPr>
          <p:cNvGrpSpPr/>
          <p:nvPr/>
        </p:nvGrpSpPr>
        <p:grpSpPr>
          <a:xfrm>
            <a:off x="11410152" y="4133581"/>
            <a:ext cx="576470" cy="316154"/>
            <a:chOff x="9309653" y="3429000"/>
            <a:chExt cx="576470" cy="316154"/>
          </a:xfrm>
        </p:grpSpPr>
        <p:sp>
          <p:nvSpPr>
            <p:cNvPr id="53" name="Rectangle 52">
              <a:extLst>
                <a:ext uri="{FF2B5EF4-FFF2-40B4-BE49-F238E27FC236}">
                  <a16:creationId xmlns:a16="http://schemas.microsoft.com/office/drawing/2014/main" id="{470F22BC-8A1B-44C1-AACF-F3329B4D07F3}"/>
                </a:ext>
              </a:extLst>
            </p:cNvPr>
            <p:cNvSpPr/>
            <p:nvPr/>
          </p:nvSpPr>
          <p:spPr>
            <a:xfrm>
              <a:off x="9309653" y="3429000"/>
              <a:ext cx="576470" cy="18732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8F4BE456-E532-4D6B-86F8-AA9B1E081609}"/>
                </a:ext>
              </a:extLst>
            </p:cNvPr>
            <p:cNvSpPr/>
            <p:nvPr/>
          </p:nvSpPr>
          <p:spPr>
            <a:xfrm>
              <a:off x="9373084" y="3550961"/>
              <a:ext cx="19215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786189A5-ACF9-476E-BD42-81F7304CF227}"/>
                </a:ext>
              </a:extLst>
            </p:cNvPr>
            <p:cNvSpPr/>
            <p:nvPr/>
          </p:nvSpPr>
          <p:spPr>
            <a:xfrm>
              <a:off x="9628673" y="3557829"/>
              <a:ext cx="192157" cy="18732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6" name="TextBox 55">
            <a:extLst>
              <a:ext uri="{FF2B5EF4-FFF2-40B4-BE49-F238E27FC236}">
                <a16:creationId xmlns:a16="http://schemas.microsoft.com/office/drawing/2014/main" id="{A2667FE4-A1A6-48E3-9B5B-17076CC97B00}"/>
              </a:ext>
            </a:extLst>
          </p:cNvPr>
          <p:cNvSpPr txBox="1"/>
          <p:nvPr/>
        </p:nvSpPr>
        <p:spPr>
          <a:xfrm>
            <a:off x="8447077" y="2965540"/>
            <a:ext cx="453970"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w</a:t>
            </a:r>
            <a:r>
              <a:rPr lang="en-US" sz="1400" dirty="0">
                <a:latin typeface="Times New Roman" panose="02020603050405020304" pitchFamily="18" charset="0"/>
                <a:cs typeface="Times New Roman" panose="02020603050405020304" pitchFamily="18" charset="0"/>
              </a:rPr>
              <a:t>/2</a:t>
            </a:r>
          </a:p>
        </p:txBody>
      </p:sp>
      <p:sp>
        <p:nvSpPr>
          <p:cNvPr id="57" name="TextBox 56">
            <a:extLst>
              <a:ext uri="{FF2B5EF4-FFF2-40B4-BE49-F238E27FC236}">
                <a16:creationId xmlns:a16="http://schemas.microsoft.com/office/drawing/2014/main" id="{5A1AD3E0-0B7A-49A6-8FBF-FCE95A238FA7}"/>
              </a:ext>
            </a:extLst>
          </p:cNvPr>
          <p:cNvSpPr txBox="1"/>
          <p:nvPr/>
        </p:nvSpPr>
        <p:spPr>
          <a:xfrm>
            <a:off x="10077079" y="3885643"/>
            <a:ext cx="453970"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w</a:t>
            </a:r>
            <a:r>
              <a:rPr lang="en-US" sz="1400" dirty="0">
                <a:latin typeface="Times New Roman" panose="02020603050405020304" pitchFamily="18" charset="0"/>
                <a:cs typeface="Times New Roman" panose="02020603050405020304" pitchFamily="18" charset="0"/>
              </a:rPr>
              <a:t>/2</a:t>
            </a:r>
          </a:p>
        </p:txBody>
      </p:sp>
      <p:sp>
        <p:nvSpPr>
          <p:cNvPr id="58" name="TextBox 57">
            <a:extLst>
              <a:ext uri="{FF2B5EF4-FFF2-40B4-BE49-F238E27FC236}">
                <a16:creationId xmlns:a16="http://schemas.microsoft.com/office/drawing/2014/main" id="{19B39A37-2363-415A-9C0F-DA125B266BFD}"/>
              </a:ext>
            </a:extLst>
          </p:cNvPr>
          <p:cNvSpPr txBox="1"/>
          <p:nvPr/>
        </p:nvSpPr>
        <p:spPr>
          <a:xfrm>
            <a:off x="11434712" y="2918879"/>
            <a:ext cx="453970"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w</a:t>
            </a:r>
            <a:r>
              <a:rPr lang="en-US" sz="1400" dirty="0">
                <a:latin typeface="Times New Roman" panose="02020603050405020304" pitchFamily="18" charset="0"/>
                <a:cs typeface="Times New Roman" panose="02020603050405020304" pitchFamily="18" charset="0"/>
              </a:rPr>
              <a:t>/2</a:t>
            </a:r>
          </a:p>
        </p:txBody>
      </p:sp>
      <p:sp>
        <p:nvSpPr>
          <p:cNvPr id="59" name="TextBox 58">
            <a:extLst>
              <a:ext uri="{FF2B5EF4-FFF2-40B4-BE49-F238E27FC236}">
                <a16:creationId xmlns:a16="http://schemas.microsoft.com/office/drawing/2014/main" id="{74D1F5E9-5BCA-4073-9FF6-2CD7627A3885}"/>
              </a:ext>
            </a:extLst>
          </p:cNvPr>
          <p:cNvSpPr txBox="1"/>
          <p:nvPr/>
        </p:nvSpPr>
        <p:spPr>
          <a:xfrm>
            <a:off x="8440853" y="3885643"/>
            <a:ext cx="444352"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w</a:t>
            </a:r>
            <a:r>
              <a:rPr lang="en-US" sz="1400" dirty="0">
                <a:latin typeface="Times New Roman" panose="02020603050405020304" pitchFamily="18" charset="0"/>
                <a:cs typeface="Times New Roman" panose="02020603050405020304" pitchFamily="18" charset="0"/>
              </a:rPr>
              <a:t>/4</a:t>
            </a:r>
          </a:p>
        </p:txBody>
      </p:sp>
      <p:sp>
        <p:nvSpPr>
          <p:cNvPr id="60" name="TextBox 59">
            <a:extLst>
              <a:ext uri="{FF2B5EF4-FFF2-40B4-BE49-F238E27FC236}">
                <a16:creationId xmlns:a16="http://schemas.microsoft.com/office/drawing/2014/main" id="{6CA634A8-6AB4-4A8C-BDC5-F8556A8795B4}"/>
              </a:ext>
            </a:extLst>
          </p:cNvPr>
          <p:cNvSpPr txBox="1"/>
          <p:nvPr/>
        </p:nvSpPr>
        <p:spPr>
          <a:xfrm>
            <a:off x="11448340" y="3857731"/>
            <a:ext cx="444352"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w</a:t>
            </a:r>
            <a:r>
              <a:rPr lang="en-US" sz="1400" dirty="0">
                <a:latin typeface="Times New Roman" panose="02020603050405020304" pitchFamily="18" charset="0"/>
                <a:cs typeface="Times New Roman" panose="02020603050405020304" pitchFamily="18" charset="0"/>
              </a:rPr>
              <a:t>/4</a:t>
            </a:r>
          </a:p>
        </p:txBody>
      </p:sp>
      <p:sp>
        <p:nvSpPr>
          <p:cNvPr id="61" name="TextBox 60">
            <a:extLst>
              <a:ext uri="{FF2B5EF4-FFF2-40B4-BE49-F238E27FC236}">
                <a16:creationId xmlns:a16="http://schemas.microsoft.com/office/drawing/2014/main" id="{30BBE38A-7534-4391-B833-65D0C33BFF47}"/>
              </a:ext>
            </a:extLst>
          </p:cNvPr>
          <p:cNvSpPr txBox="1"/>
          <p:nvPr/>
        </p:nvSpPr>
        <p:spPr>
          <a:xfrm>
            <a:off x="8390949" y="4998418"/>
            <a:ext cx="444352"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w</a:t>
            </a:r>
            <a:r>
              <a:rPr lang="en-US" sz="1400" dirty="0">
                <a:latin typeface="Times New Roman" panose="02020603050405020304" pitchFamily="18" charset="0"/>
                <a:cs typeface="Times New Roman" panose="02020603050405020304" pitchFamily="18" charset="0"/>
              </a:rPr>
              <a:t>/4</a:t>
            </a:r>
          </a:p>
        </p:txBody>
      </p:sp>
      <p:sp>
        <p:nvSpPr>
          <p:cNvPr id="62" name="TextBox 61">
            <a:extLst>
              <a:ext uri="{FF2B5EF4-FFF2-40B4-BE49-F238E27FC236}">
                <a16:creationId xmlns:a16="http://schemas.microsoft.com/office/drawing/2014/main" id="{5EF9DBC8-C4C2-4F4F-A555-34D7A2A60AD6}"/>
              </a:ext>
            </a:extLst>
          </p:cNvPr>
          <p:cNvSpPr txBox="1"/>
          <p:nvPr/>
        </p:nvSpPr>
        <p:spPr>
          <a:xfrm>
            <a:off x="9735218" y="4998418"/>
            <a:ext cx="444352"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w</a:t>
            </a:r>
            <a:r>
              <a:rPr lang="en-US" sz="1400" dirty="0">
                <a:latin typeface="Times New Roman" panose="02020603050405020304" pitchFamily="18" charset="0"/>
                <a:cs typeface="Times New Roman" panose="02020603050405020304" pitchFamily="18" charset="0"/>
              </a:rPr>
              <a:t>/4</a:t>
            </a:r>
          </a:p>
        </p:txBody>
      </p:sp>
      <p:sp>
        <p:nvSpPr>
          <p:cNvPr id="63" name="TextBox 62">
            <a:extLst>
              <a:ext uri="{FF2B5EF4-FFF2-40B4-BE49-F238E27FC236}">
                <a16:creationId xmlns:a16="http://schemas.microsoft.com/office/drawing/2014/main" id="{DB1E7202-5D62-4C37-A2CE-D7AAC61B361B}"/>
              </a:ext>
            </a:extLst>
          </p:cNvPr>
          <p:cNvSpPr txBox="1"/>
          <p:nvPr/>
        </p:nvSpPr>
        <p:spPr>
          <a:xfrm>
            <a:off x="10394055" y="4996929"/>
            <a:ext cx="444352"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w</a:t>
            </a:r>
            <a:r>
              <a:rPr lang="en-US" sz="1400" dirty="0">
                <a:latin typeface="Times New Roman" panose="02020603050405020304" pitchFamily="18" charset="0"/>
                <a:cs typeface="Times New Roman" panose="02020603050405020304" pitchFamily="18" charset="0"/>
              </a:rPr>
              <a:t>/4</a:t>
            </a:r>
          </a:p>
        </p:txBody>
      </p:sp>
      <p:sp>
        <p:nvSpPr>
          <p:cNvPr id="64" name="TextBox 63">
            <a:extLst>
              <a:ext uri="{FF2B5EF4-FFF2-40B4-BE49-F238E27FC236}">
                <a16:creationId xmlns:a16="http://schemas.microsoft.com/office/drawing/2014/main" id="{0A5CE64B-C270-4746-B5D7-E6DA7A581D93}"/>
              </a:ext>
            </a:extLst>
          </p:cNvPr>
          <p:cNvSpPr txBox="1"/>
          <p:nvPr/>
        </p:nvSpPr>
        <p:spPr>
          <a:xfrm>
            <a:off x="11453174" y="4977374"/>
            <a:ext cx="444352"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w</a:t>
            </a:r>
            <a:r>
              <a:rPr lang="en-US" sz="1400" dirty="0">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4159886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3806A-3319-D14B-A7D6-9D142F0144E9}"/>
              </a:ext>
            </a:extLst>
          </p:cNvPr>
          <p:cNvSpPr>
            <a:spLocks noGrp="1"/>
          </p:cNvSpPr>
          <p:nvPr>
            <p:ph type="body" sz="quarter" idx="10"/>
          </p:nvPr>
        </p:nvSpPr>
        <p:spPr>
          <a:xfrm>
            <a:off x="0" y="0"/>
            <a:ext cx="12191999" cy="5970669"/>
          </a:xfrm>
        </p:spPr>
        <p:txBody>
          <a:bodyPr/>
          <a:lstStyle/>
          <a:p>
            <a:r>
              <a:rPr lang="en-US" dirty="0">
                <a:solidFill>
                  <a:srgbClr val="242424"/>
                </a:solidFill>
              </a:rPr>
              <a:t>Overview</a:t>
            </a:r>
          </a:p>
        </p:txBody>
      </p:sp>
    </p:spTree>
    <p:extLst>
      <p:ext uri="{BB962C8B-B14F-4D97-AF65-F5344CB8AC3E}">
        <p14:creationId xmlns:p14="http://schemas.microsoft.com/office/powerpoint/2010/main" val="2486213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4" name="Google Shape;234;p22"/>
          <p:cNvPicPr preferRelativeResize="0"/>
          <p:nvPr/>
        </p:nvPicPr>
        <p:blipFill rotWithShape="1">
          <a:blip r:embed="rId3">
            <a:alphaModFix/>
          </a:blip>
          <a:srcRect/>
          <a:stretch/>
        </p:blipFill>
        <p:spPr>
          <a:xfrm>
            <a:off x="7493210" y="246420"/>
            <a:ext cx="4480880" cy="3998714"/>
          </a:xfrm>
          <a:prstGeom prst="rect">
            <a:avLst/>
          </a:prstGeom>
          <a:noFill/>
          <a:ln>
            <a:noFill/>
          </a:ln>
        </p:spPr>
      </p:pic>
      <p:sp>
        <p:nvSpPr>
          <p:cNvPr id="230" name="Google Shape;230;p22"/>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dirty="0"/>
              <a:t>The Muon Spectrometer</a:t>
            </a:r>
            <a:endParaRPr dirty="0"/>
          </a:p>
        </p:txBody>
      </p:sp>
      <p:sp>
        <p:nvSpPr>
          <p:cNvPr id="231" name="Google Shape;231;p22"/>
          <p:cNvSpPr txBox="1">
            <a:spLocks noGrp="1"/>
          </p:cNvSpPr>
          <p:nvPr>
            <p:ph type="ftr" sz="quarter" idx="11"/>
          </p:nvPr>
        </p:nvSpPr>
        <p:spPr>
          <a:prstGeom prst="rect">
            <a:avLst/>
          </a:prstGeom>
          <a:noFill/>
          <a:ln>
            <a:noFill/>
          </a:ln>
        </p:spPr>
        <p:txBody>
          <a:bodyPr spcFirstLastPara="1" wrap="square" lIns="0" tIns="0" rIns="0" bIns="0" anchor="b" anchorCtr="0">
            <a:noAutofit/>
          </a:bodyPr>
          <a:lstStyle/>
          <a:p>
            <a:pPr>
              <a:defRPr/>
            </a:pPr>
            <a:r>
              <a:rPr lang="en-US" dirty="0"/>
              <a:t>LeCompte | TMS</a:t>
            </a:r>
          </a:p>
        </p:txBody>
      </p:sp>
      <p:sp>
        <p:nvSpPr>
          <p:cNvPr id="232" name="Google Shape;232;p22"/>
          <p:cNvSpPr txBox="1">
            <a:spLocks noGrp="1"/>
          </p:cNvSpPr>
          <p:nvPr>
            <p:ph type="sldNum" sz="quarter" idx="12"/>
          </p:nvPr>
        </p:nvSpPr>
        <p:spPr>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5</a:t>
            </a:fld>
            <a:endParaRPr dirty="0"/>
          </a:p>
        </p:txBody>
      </p:sp>
      <p:sp>
        <p:nvSpPr>
          <p:cNvPr id="2" name="TextBox 1">
            <a:extLst>
              <a:ext uri="{FF2B5EF4-FFF2-40B4-BE49-F238E27FC236}">
                <a16:creationId xmlns:a16="http://schemas.microsoft.com/office/drawing/2014/main" id="{1DFD533A-96B5-40AA-8EF0-8BFCC164AA1B}"/>
              </a:ext>
            </a:extLst>
          </p:cNvPr>
          <p:cNvSpPr txBox="1"/>
          <p:nvPr/>
        </p:nvSpPr>
        <p:spPr>
          <a:xfrm>
            <a:off x="7854203" y="4431324"/>
            <a:ext cx="3623072" cy="830997"/>
          </a:xfrm>
          <a:prstGeom prst="rect">
            <a:avLst/>
          </a:prstGeom>
          <a:solidFill>
            <a:schemeClr val="accent4">
              <a:lumMod val="20000"/>
              <a:lumOff val="80000"/>
            </a:schemeClr>
          </a:solidFill>
        </p:spPr>
        <p:txBody>
          <a:bodyPr wrap="square" rtlCol="0">
            <a:spAutoFit/>
          </a:bodyPr>
          <a:lstStyle/>
          <a:p>
            <a:pPr algn="ctr"/>
            <a:r>
              <a:rPr lang="en-US" sz="1200" dirty="0">
                <a:latin typeface="Helvetica" panose="020B0604020202020204" pitchFamily="34" charset="0"/>
                <a:cs typeface="Helvetica" panose="020B0604020202020204" pitchFamily="34" charset="0"/>
              </a:rPr>
              <a:t>A 100 layer magnetized range stack, behind ND-LAr to measure muons that escape. There are 19200 channels of MINOS-like scintillator.</a:t>
            </a:r>
            <a:br>
              <a:rPr lang="en-US" sz="1200" dirty="0">
                <a:latin typeface="Helvetica" panose="020B0604020202020204" pitchFamily="34" charset="0"/>
                <a:cs typeface="Helvetica" panose="020B0604020202020204" pitchFamily="34" charset="0"/>
              </a:rPr>
            </a:br>
            <a:r>
              <a:rPr lang="en-US" sz="1100" dirty="0">
                <a:latin typeface="Helvetica" panose="020B0604020202020204" pitchFamily="34" charset="0"/>
                <a:cs typeface="Helvetica" panose="020B0604020202020204" pitchFamily="34" charset="0"/>
              </a:rPr>
              <a:t>It is essentially a reshaped MINOS near detector.</a:t>
            </a:r>
            <a:endParaRPr lang="en-US" sz="1200" dirty="0">
              <a:latin typeface="Helvetica" panose="020B0604020202020204" pitchFamily="34" charset="0"/>
              <a:cs typeface="Helvetica" panose="020B0604020202020204" pitchFamily="34" charset="0"/>
            </a:endParaRPr>
          </a:p>
        </p:txBody>
      </p:sp>
      <p:sp>
        <p:nvSpPr>
          <p:cNvPr id="4" name="Content Placeholder 10">
            <a:extLst>
              <a:ext uri="{FF2B5EF4-FFF2-40B4-BE49-F238E27FC236}">
                <a16:creationId xmlns:a16="http://schemas.microsoft.com/office/drawing/2014/main" id="{A0AAA072-1669-8508-6E8C-14BF136DF611}"/>
              </a:ext>
            </a:extLst>
          </p:cNvPr>
          <p:cNvSpPr>
            <a:spLocks noGrp="1"/>
          </p:cNvSpPr>
          <p:nvPr>
            <p:ph idx="13"/>
          </p:nvPr>
        </p:nvSpPr>
        <p:spPr>
          <a:xfrm>
            <a:off x="524933" y="941848"/>
            <a:ext cx="6472457" cy="4846638"/>
          </a:xfrm>
        </p:spPr>
        <p:txBody>
          <a:bodyPr/>
          <a:lstStyle/>
          <a:p>
            <a:r>
              <a:rPr lang="en-US" dirty="0"/>
              <a:t>7x7x3 m active (middle) region</a:t>
            </a:r>
          </a:p>
          <a:p>
            <a:r>
              <a:rPr lang="en-US" dirty="0"/>
              <a:t>100 plates in z, with 40 mm gaps for detectors</a:t>
            </a:r>
          </a:p>
          <a:p>
            <a:pPr lvl="1"/>
            <a:r>
              <a:rPr lang="en-US" dirty="0"/>
              <a:t>40 thin (15mm) and 60 thick (40mm plates)</a:t>
            </a:r>
          </a:p>
          <a:p>
            <a:r>
              <a:rPr lang="en-US" dirty="0"/>
              <a:t>Field is ~1 T in the active region, with an up-down-up dipole configuration (see later slides)</a:t>
            </a:r>
          </a:p>
          <a:p>
            <a:pPr lvl="1"/>
            <a:r>
              <a:rPr lang="en-US" dirty="0"/>
              <a:t>Magnetization measures sign, not momentum (we do that with range)</a:t>
            </a:r>
          </a:p>
          <a:p>
            <a:r>
              <a:rPr lang="en-US" dirty="0"/>
              <a:t>30 kA turns</a:t>
            </a:r>
          </a:p>
          <a:p>
            <a:pPr lvl="1"/>
            <a:r>
              <a:rPr lang="en-US" dirty="0"/>
              <a:t>6 coils in a </a:t>
            </a:r>
            <a:r>
              <a:rPr lang="en-US" dirty="0" err="1"/>
              <a:t>Helmoltz</a:t>
            </a:r>
            <a:r>
              <a:rPr lang="en-US" dirty="0"/>
              <a:t>-y configuration</a:t>
            </a:r>
          </a:p>
          <a:p>
            <a:r>
              <a:rPr lang="en-US" dirty="0"/>
              <a:t>The whole thing sits on a movable cart (the Iron Throne) and it is expected to move weekly or so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sz="2200" dirty="0">
                <a:solidFill>
                  <a:srgbClr val="004C97"/>
                </a:solidFill>
              </a:rPr>
              <a:t>Constraints</a:t>
            </a: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11" name="Content Placeholder 10">
            <a:extLst>
              <a:ext uri="{FF2B5EF4-FFF2-40B4-BE49-F238E27FC236}">
                <a16:creationId xmlns:a16="http://schemas.microsoft.com/office/drawing/2014/main" id="{B777D933-4E6B-4C95-A24B-CDE2A872A36E}"/>
              </a:ext>
            </a:extLst>
          </p:cNvPr>
          <p:cNvSpPr>
            <a:spLocks noGrp="1"/>
          </p:cNvSpPr>
          <p:nvPr>
            <p:ph idx="13"/>
          </p:nvPr>
        </p:nvSpPr>
        <p:spPr>
          <a:xfrm>
            <a:off x="419099" y="902818"/>
            <a:ext cx="10811609" cy="4846638"/>
          </a:xfrm>
        </p:spPr>
        <p:txBody>
          <a:bodyPr/>
          <a:lstStyle/>
          <a:p>
            <a:r>
              <a:rPr lang="en-US" dirty="0"/>
              <a:t>TMS needs to match the area of the upstream detector, 7x3 m.</a:t>
            </a:r>
          </a:p>
          <a:p>
            <a:pPr lvl="1"/>
            <a:r>
              <a:rPr lang="en-US" dirty="0"/>
              <a:t>Bigger is better, but that runs into all sorts of problems (cost, space, weight, etc.)</a:t>
            </a:r>
          </a:p>
          <a:p>
            <a:r>
              <a:rPr lang="en-US" dirty="0"/>
              <a:t>TMS can be at most 7m long</a:t>
            </a:r>
          </a:p>
          <a:p>
            <a:pPr lvl="1"/>
            <a:r>
              <a:rPr lang="en-US" dirty="0"/>
              <a:t>So that’s how long it is.</a:t>
            </a:r>
          </a:p>
          <a:p>
            <a:r>
              <a:rPr lang="en-US" dirty="0"/>
              <a:t>The card can support at most ~1000 tons of steel</a:t>
            </a:r>
          </a:p>
          <a:p>
            <a:pPr lvl="1"/>
            <a:r>
              <a:rPr lang="en-US" dirty="0"/>
              <a:t>So that’s how much is there</a:t>
            </a:r>
          </a:p>
          <a:p>
            <a:pPr lvl="1"/>
            <a:r>
              <a:rPr lang="en-US" dirty="0"/>
              <a:t>This is a fairly soft constraint – 1199 can be made to work, 2000 probably not</a:t>
            </a:r>
          </a:p>
          <a:p>
            <a:r>
              <a:rPr lang="en-US" dirty="0"/>
              <a:t>TMS needs ~100 planes of detectors in the gaps between steel</a:t>
            </a:r>
          </a:p>
          <a:p>
            <a:r>
              <a:rPr lang="en-US" dirty="0"/>
              <a:t>The field East and West of TMS needs to be “as small as possible”:</a:t>
            </a:r>
          </a:p>
          <a:p>
            <a:pPr lvl="1"/>
            <a:r>
              <a:rPr lang="en-US" dirty="0"/>
              <a:t>It’s 12 gauss, so this probably overdoes it. A few hundred is likely OK but nobody will give us a spec</a:t>
            </a:r>
          </a:p>
          <a:p>
            <a:endParaRPr lang="en-US" dirty="0"/>
          </a:p>
        </p:txBody>
      </p:sp>
    </p:spTree>
    <p:extLst>
      <p:ext uri="{BB962C8B-B14F-4D97-AF65-F5344CB8AC3E}">
        <p14:creationId xmlns:p14="http://schemas.microsoft.com/office/powerpoint/2010/main" val="104586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sz="2200" dirty="0">
                <a:solidFill>
                  <a:srgbClr val="004C97"/>
                </a:solidFill>
              </a:rPr>
              <a:t>Detector Plane + Detector Panel Geometry</a:t>
            </a: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a:xfrm>
            <a:off x="2592737" y="6488431"/>
            <a:ext cx="6965878" cy="187325"/>
          </a:xfrm>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T. 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pic>
        <p:nvPicPr>
          <p:cNvPr id="182" name="Picture 181">
            <a:extLst>
              <a:ext uri="{FF2B5EF4-FFF2-40B4-BE49-F238E27FC236}">
                <a16:creationId xmlns:a16="http://schemas.microsoft.com/office/drawing/2014/main" id="{7CA93F48-A19D-4DBB-8693-454F976AF94E}"/>
              </a:ext>
            </a:extLst>
          </p:cNvPr>
          <p:cNvPicPr>
            <a:picLocks noChangeAspect="1"/>
          </p:cNvPicPr>
          <p:nvPr/>
        </p:nvPicPr>
        <p:blipFill>
          <a:blip r:embed="rId3"/>
          <a:stretch>
            <a:fillRect/>
          </a:stretch>
        </p:blipFill>
        <p:spPr>
          <a:xfrm>
            <a:off x="2004798" y="823469"/>
            <a:ext cx="9872085" cy="5438183"/>
          </a:xfrm>
          <a:prstGeom prst="rect">
            <a:avLst/>
          </a:prstGeom>
        </p:spPr>
      </p:pic>
      <p:sp>
        <p:nvSpPr>
          <p:cNvPr id="183" name="TextBox 182">
            <a:extLst>
              <a:ext uri="{FF2B5EF4-FFF2-40B4-BE49-F238E27FC236}">
                <a16:creationId xmlns:a16="http://schemas.microsoft.com/office/drawing/2014/main" id="{4264E49B-AFC6-4408-92D8-EAAC19DD1AAE}"/>
              </a:ext>
            </a:extLst>
          </p:cNvPr>
          <p:cNvSpPr txBox="1"/>
          <p:nvPr/>
        </p:nvSpPr>
        <p:spPr>
          <a:xfrm>
            <a:off x="258417" y="2405270"/>
            <a:ext cx="2829340" cy="1754326"/>
          </a:xfrm>
          <a:prstGeom prst="rect">
            <a:avLst/>
          </a:prstGeom>
          <a:noFill/>
        </p:spPr>
        <p:txBody>
          <a:bodyPr wrap="square" rtlCol="0">
            <a:spAutoFit/>
          </a:bodyPr>
          <a:lstStyle/>
          <a:p>
            <a:r>
              <a:rPr lang="en-US" dirty="0"/>
              <a:t>There is a 40 mm gap between plates. The panels occupy 20 mm of this space. The remaining “stay clear” accommodates steel flatness tolerances.</a:t>
            </a:r>
          </a:p>
        </p:txBody>
      </p:sp>
    </p:spTree>
    <p:extLst>
      <p:ext uri="{BB962C8B-B14F-4D97-AF65-F5344CB8AC3E}">
        <p14:creationId xmlns:p14="http://schemas.microsoft.com/office/powerpoint/2010/main" val="241038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3806A-3319-D14B-A7D6-9D142F0144E9}"/>
              </a:ext>
            </a:extLst>
          </p:cNvPr>
          <p:cNvSpPr>
            <a:spLocks noGrp="1"/>
          </p:cNvSpPr>
          <p:nvPr>
            <p:ph type="body" sz="quarter" idx="10"/>
          </p:nvPr>
        </p:nvSpPr>
        <p:spPr/>
        <p:txBody>
          <a:bodyPr/>
          <a:lstStyle/>
          <a:p>
            <a:r>
              <a:rPr lang="en-US" dirty="0">
                <a:solidFill>
                  <a:srgbClr val="242424"/>
                </a:solidFill>
              </a:rPr>
              <a:t>Steel Plates</a:t>
            </a:r>
          </a:p>
        </p:txBody>
      </p:sp>
    </p:spTree>
    <p:extLst>
      <p:ext uri="{BB962C8B-B14F-4D97-AF65-F5344CB8AC3E}">
        <p14:creationId xmlns:p14="http://schemas.microsoft.com/office/powerpoint/2010/main" val="3914331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909C70-FC4D-4D75-9B64-883ECBDB82CB}"/>
              </a:ext>
            </a:extLst>
          </p:cNvPr>
          <p:cNvSpPr>
            <a:spLocks noGrp="1"/>
          </p:cNvSpPr>
          <p:nvPr>
            <p:ph type="title"/>
          </p:nvPr>
        </p:nvSpPr>
        <p:spPr/>
        <p:txBody>
          <a:bodyPr>
            <a:normAutofit/>
          </a:bodyPr>
          <a:lstStyle/>
          <a:p>
            <a:r>
              <a:rPr lang="en-US" dirty="0"/>
              <a:t>Detector Steel</a:t>
            </a:r>
            <a:endParaRPr lang="en-US" sz="2200" dirty="0">
              <a:solidFill>
                <a:srgbClr val="004C97"/>
              </a:solidFill>
            </a:endParaRPr>
          </a:p>
        </p:txBody>
      </p:sp>
      <p:sp>
        <p:nvSpPr>
          <p:cNvPr id="2" name="Footer Placeholder 1">
            <a:extLst>
              <a:ext uri="{FF2B5EF4-FFF2-40B4-BE49-F238E27FC236}">
                <a16:creationId xmlns:a16="http://schemas.microsoft.com/office/drawing/2014/main" id="{CDD8FE81-8C74-4E68-A580-5F075CCCDC51}"/>
              </a:ext>
            </a:extLst>
          </p:cNvPr>
          <p:cNvSpPr>
            <a:spLocks noGrp="1"/>
          </p:cNvSpPr>
          <p:nvPr>
            <p:ph type="ftr" sz="quarter" idx="11"/>
          </p:nvPr>
        </p:nvSpPr>
        <p:spPr/>
        <p:txBody>
          <a:bodyPr/>
          <a:lstStyle/>
          <a:p>
            <a:pPr lvl="0">
              <a:defRPr/>
            </a:pPr>
            <a:r>
              <a:rPr kumimoji="0" lang="en-US" sz="1200" b="0" i="0" u="none" strike="noStrike" kern="1200" cap="none" spc="0" normalizeH="0" baseline="0" noProof="0" dirty="0">
                <a:ln>
                  <a:noFill/>
                </a:ln>
                <a:solidFill>
                  <a:srgbClr val="004C97"/>
                </a:solidFill>
                <a:effectLst/>
                <a:uLnTx/>
                <a:uFillTx/>
                <a:latin typeface="Helvetica"/>
                <a:ea typeface="+mn-ea"/>
                <a:cs typeface="Helvetica"/>
              </a:rPr>
              <a:t>LeCompte | </a:t>
            </a:r>
            <a:r>
              <a:rPr lang="en-US" dirty="0">
                <a:cs typeface="Helvetica"/>
              </a:rPr>
              <a:t>TMS</a:t>
            </a:r>
            <a:endParaRPr kumimoji="0" lang="en-US" sz="1200" b="0"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4" name="Slide Number Placeholder 3">
            <a:extLst>
              <a:ext uri="{FF2B5EF4-FFF2-40B4-BE49-F238E27FC236}">
                <a16:creationId xmlns:a16="http://schemas.microsoft.com/office/drawing/2014/main" id="{CE3B240E-FA9D-42B7-B17B-3155E285FE86}"/>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39C72E-2A13-EB4D-AD45-6D4E6ACAED8D}" type="slidenum">
              <a:rPr kumimoji="0" lang="en-US" sz="1200" b="1" i="0" u="none" strike="noStrike" kern="1200" cap="none" spc="0" normalizeH="0" baseline="0" noProof="0" smtClean="0">
                <a:ln>
                  <a:noFill/>
                </a:ln>
                <a:solidFill>
                  <a:srgbClr val="004C97"/>
                </a:solidFill>
                <a:effectLst/>
                <a:uLnTx/>
                <a:uFillTx/>
                <a:latin typeface="Helvetica"/>
                <a:ea typeface="+mn-ea"/>
                <a:cs typeface="Helvetica"/>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dirty="0">
              <a:ln>
                <a:noFill/>
              </a:ln>
              <a:solidFill>
                <a:srgbClr val="004C97"/>
              </a:solidFill>
              <a:effectLst/>
              <a:uLnTx/>
              <a:uFillTx/>
              <a:latin typeface="Helvetica"/>
              <a:ea typeface="+mn-ea"/>
              <a:cs typeface="Helvetica"/>
            </a:endParaRPr>
          </a:p>
        </p:txBody>
      </p:sp>
      <p:sp>
        <p:nvSpPr>
          <p:cNvPr id="5" name="Content Placeholder 4">
            <a:extLst>
              <a:ext uri="{FF2B5EF4-FFF2-40B4-BE49-F238E27FC236}">
                <a16:creationId xmlns:a16="http://schemas.microsoft.com/office/drawing/2014/main" id="{95D44DE1-BB56-4826-9A7B-CF00DB827908}"/>
              </a:ext>
            </a:extLst>
          </p:cNvPr>
          <p:cNvSpPr>
            <a:spLocks noGrp="1"/>
          </p:cNvSpPr>
          <p:nvPr>
            <p:ph idx="13"/>
          </p:nvPr>
        </p:nvSpPr>
        <p:spPr>
          <a:xfrm>
            <a:off x="509805" y="2349308"/>
            <a:ext cx="6331461" cy="3827687"/>
          </a:xfrm>
        </p:spPr>
        <p:txBody>
          <a:bodyPr/>
          <a:lstStyle/>
          <a:p>
            <a:r>
              <a:rPr lang="en-US" sz="1800" dirty="0"/>
              <a:t>Getting 15 mm steel may be difficult </a:t>
            </a:r>
          </a:p>
          <a:p>
            <a:pPr lvl="1"/>
            <a:r>
              <a:rPr lang="en-US" sz="1600" dirty="0"/>
              <a:t>USA vendors will do 5/8 inch (16 mm)</a:t>
            </a:r>
          </a:p>
          <a:p>
            <a:pPr lvl="1"/>
            <a:r>
              <a:rPr lang="en-US" sz="1600" dirty="0"/>
              <a:t>We can adapt by adjusting the number of think/thick plates</a:t>
            </a:r>
            <a:br>
              <a:rPr lang="en-US" sz="1600" dirty="0"/>
            </a:br>
            <a:endParaRPr lang="en-US" sz="1600" dirty="0"/>
          </a:p>
          <a:p>
            <a:r>
              <a:rPr lang="en-US" sz="1800" dirty="0"/>
              <a:t>Issues Beyond The Scope of his Review</a:t>
            </a:r>
          </a:p>
          <a:p>
            <a:pPr lvl="1"/>
            <a:r>
              <a:rPr lang="en-US" sz="1600" dirty="0"/>
              <a:t>Steel prices have been crazy since Covid, and we follow the DUNE rubric for risk and escalation. We could spend the entire day just discussing this,</a:t>
            </a:r>
          </a:p>
        </p:txBody>
      </p:sp>
      <p:sp>
        <p:nvSpPr>
          <p:cNvPr id="6" name="Rectangle 5">
            <a:extLst>
              <a:ext uri="{FF2B5EF4-FFF2-40B4-BE49-F238E27FC236}">
                <a16:creationId xmlns:a16="http://schemas.microsoft.com/office/drawing/2014/main" id="{6E5FC4B2-511F-40AB-B96E-2C306686B0A8}"/>
              </a:ext>
            </a:extLst>
          </p:cNvPr>
          <p:cNvSpPr/>
          <p:nvPr/>
        </p:nvSpPr>
        <p:spPr>
          <a:xfrm>
            <a:off x="509804" y="1039978"/>
            <a:ext cx="3116580" cy="941070"/>
          </a:xfrm>
          <a:prstGeom prst="rect">
            <a:avLst/>
          </a:prstGeom>
          <a:solidFill>
            <a:srgbClr val="C9FFC9"/>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Base cost: $1,364,797</a:t>
            </a:r>
            <a:br>
              <a:rPr lang="en-US" dirty="0">
                <a:solidFill>
                  <a:schemeClr val="tx1"/>
                </a:solidFill>
              </a:rPr>
            </a:br>
            <a:r>
              <a:rPr lang="en-US" dirty="0">
                <a:solidFill>
                  <a:schemeClr val="tx1"/>
                </a:solidFill>
              </a:rPr>
              <a:t>Contingency: 23.5%</a:t>
            </a:r>
          </a:p>
          <a:p>
            <a:r>
              <a:rPr lang="en-US" dirty="0">
                <a:solidFill>
                  <a:schemeClr val="tx1"/>
                </a:solidFill>
              </a:rPr>
              <a:t>Date of last estimate: 19 April</a:t>
            </a:r>
          </a:p>
        </p:txBody>
      </p:sp>
      <p:graphicFrame>
        <p:nvGraphicFramePr>
          <p:cNvPr id="9" name="Table 8">
            <a:extLst>
              <a:ext uri="{FF2B5EF4-FFF2-40B4-BE49-F238E27FC236}">
                <a16:creationId xmlns:a16="http://schemas.microsoft.com/office/drawing/2014/main" id="{FDFFA436-D3AF-466D-B107-A1F8681C6C78}"/>
              </a:ext>
            </a:extLst>
          </p:cNvPr>
          <p:cNvGraphicFramePr>
            <a:graphicFrameLocks noGrp="1"/>
          </p:cNvGraphicFramePr>
          <p:nvPr/>
        </p:nvGraphicFramePr>
        <p:xfrm>
          <a:off x="6841266" y="329486"/>
          <a:ext cx="4741134" cy="1470980"/>
        </p:xfrm>
        <a:graphic>
          <a:graphicData uri="http://schemas.openxmlformats.org/drawingml/2006/table">
            <a:tbl>
              <a:tblPr firstRow="1" firstCol="1" bandRow="1">
                <a:tableStyleId>{5C22544A-7EE6-4342-B048-85BDC9FD1C3A}</a:tableStyleId>
              </a:tblPr>
              <a:tblGrid>
                <a:gridCol w="885414">
                  <a:extLst>
                    <a:ext uri="{9D8B030D-6E8A-4147-A177-3AD203B41FA5}">
                      <a16:colId xmlns:a16="http://schemas.microsoft.com/office/drawing/2014/main" val="2448830188"/>
                    </a:ext>
                  </a:extLst>
                </a:gridCol>
                <a:gridCol w="1752600">
                  <a:extLst>
                    <a:ext uri="{9D8B030D-6E8A-4147-A177-3AD203B41FA5}">
                      <a16:colId xmlns:a16="http://schemas.microsoft.com/office/drawing/2014/main" val="3955037727"/>
                    </a:ext>
                  </a:extLst>
                </a:gridCol>
                <a:gridCol w="2103120">
                  <a:extLst>
                    <a:ext uri="{9D8B030D-6E8A-4147-A177-3AD203B41FA5}">
                      <a16:colId xmlns:a16="http://schemas.microsoft.com/office/drawing/2014/main" val="1361638778"/>
                    </a:ext>
                  </a:extLst>
                </a:gridCol>
              </a:tblGrid>
              <a:tr h="200152">
                <a:tc>
                  <a:txBody>
                    <a:bodyPr/>
                    <a:lstStyle/>
                    <a:p>
                      <a:pPr marL="0" marR="0">
                        <a:lnSpc>
                          <a:spcPct val="115000"/>
                        </a:lnSpc>
                        <a:spcBef>
                          <a:spcPts val="0"/>
                        </a:spcBef>
                        <a:spcAft>
                          <a:spcPts val="0"/>
                        </a:spcAft>
                      </a:pPr>
                      <a:r>
                        <a:rPr lang="en-US" sz="1400" dirty="0">
                          <a:effectLst/>
                        </a:rPr>
                        <a:t>Number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Dimensions (mm)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Weight per plate (pounds)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7518178"/>
                  </a:ext>
                </a:extLst>
              </a:tr>
              <a:tr h="248006">
                <a:tc>
                  <a:txBody>
                    <a:bodyPr/>
                    <a:lstStyle/>
                    <a:p>
                      <a:pPr marL="0" marR="0">
                        <a:lnSpc>
                          <a:spcPct val="115000"/>
                        </a:lnSpc>
                        <a:spcBef>
                          <a:spcPts val="0"/>
                        </a:spcBef>
                        <a:spcAft>
                          <a:spcPts val="0"/>
                        </a:spcAft>
                      </a:pPr>
                      <a:r>
                        <a:rPr lang="en-US" sz="1400" dirty="0">
                          <a:effectLst/>
                        </a:rPr>
                        <a:t>40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15 x 3498 x 5022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4638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2729621"/>
                  </a:ext>
                </a:extLst>
              </a:tr>
              <a:tr h="248006">
                <a:tc>
                  <a:txBody>
                    <a:bodyPr/>
                    <a:lstStyle/>
                    <a:p>
                      <a:pPr marL="0" marR="0">
                        <a:lnSpc>
                          <a:spcPct val="115000"/>
                        </a:lnSpc>
                        <a:spcBef>
                          <a:spcPts val="0"/>
                        </a:spcBef>
                        <a:spcAft>
                          <a:spcPts val="0"/>
                        </a:spcAft>
                      </a:pPr>
                      <a:r>
                        <a:rPr lang="en-US" sz="1400" dirty="0">
                          <a:effectLst/>
                        </a:rPr>
                        <a:t>80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15 x 1749 x 5022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2319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9979578"/>
                  </a:ext>
                </a:extLst>
              </a:tr>
              <a:tr h="248006">
                <a:tc>
                  <a:txBody>
                    <a:bodyPr/>
                    <a:lstStyle/>
                    <a:p>
                      <a:pPr marL="0" marR="0">
                        <a:lnSpc>
                          <a:spcPct val="115000"/>
                        </a:lnSpc>
                        <a:spcBef>
                          <a:spcPts val="0"/>
                        </a:spcBef>
                        <a:spcAft>
                          <a:spcPts val="0"/>
                        </a:spcAft>
                      </a:pPr>
                      <a:r>
                        <a:rPr lang="en-US" sz="1400" dirty="0">
                          <a:effectLst/>
                        </a:rPr>
                        <a:t>60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40 x 3498 x 5022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12367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2987576"/>
                  </a:ext>
                </a:extLst>
              </a:tr>
              <a:tr h="248006">
                <a:tc>
                  <a:txBody>
                    <a:bodyPr/>
                    <a:lstStyle/>
                    <a:p>
                      <a:pPr marL="0" marR="0">
                        <a:lnSpc>
                          <a:spcPct val="115000"/>
                        </a:lnSpc>
                        <a:spcBef>
                          <a:spcPts val="0"/>
                        </a:spcBef>
                        <a:spcAft>
                          <a:spcPts val="0"/>
                        </a:spcAft>
                      </a:pPr>
                      <a:r>
                        <a:rPr lang="en-US" sz="1400" dirty="0">
                          <a:effectLst/>
                        </a:rPr>
                        <a:t>120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40 x 1749 x 5022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6183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81391702"/>
                  </a:ext>
                </a:extLst>
              </a:tr>
              <a:tr h="248006">
                <a:tc>
                  <a:txBody>
                    <a:bodyPr/>
                    <a:lstStyle/>
                    <a:p>
                      <a:pPr marL="0" marR="0">
                        <a:lnSpc>
                          <a:spcPct val="115000"/>
                        </a:lnSpc>
                        <a:spcBef>
                          <a:spcPts val="0"/>
                        </a:spcBef>
                        <a:spcAft>
                          <a:spcPts val="0"/>
                        </a:spcAft>
                      </a:pPr>
                      <a:r>
                        <a:rPr lang="en-US" sz="1400" dirty="0">
                          <a:effectLst/>
                        </a:rPr>
                        <a:t>Total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1855020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3174309"/>
                  </a:ext>
                </a:extLst>
              </a:tr>
            </a:tbl>
          </a:graphicData>
        </a:graphic>
      </p:graphicFrame>
      <p:pic>
        <p:nvPicPr>
          <p:cNvPr id="12" name="Picture 11">
            <a:extLst>
              <a:ext uri="{FF2B5EF4-FFF2-40B4-BE49-F238E27FC236}">
                <a16:creationId xmlns:a16="http://schemas.microsoft.com/office/drawing/2014/main" id="{1F4A75C4-0ACC-499A-A809-789E010124C5}"/>
              </a:ext>
            </a:extLst>
          </p:cNvPr>
          <p:cNvPicPr>
            <a:picLocks noChangeAspect="1"/>
          </p:cNvPicPr>
          <p:nvPr/>
        </p:nvPicPr>
        <p:blipFill>
          <a:blip r:embed="rId3"/>
          <a:stretch>
            <a:fillRect/>
          </a:stretch>
        </p:blipFill>
        <p:spPr>
          <a:xfrm rot="5400000">
            <a:off x="8194182" y="2311024"/>
            <a:ext cx="2468387" cy="2122439"/>
          </a:xfrm>
          <a:prstGeom prst="rect">
            <a:avLst/>
          </a:prstGeom>
        </p:spPr>
      </p:pic>
      <p:pic>
        <p:nvPicPr>
          <p:cNvPr id="15" name="Picture 14">
            <a:extLst>
              <a:ext uri="{FF2B5EF4-FFF2-40B4-BE49-F238E27FC236}">
                <a16:creationId xmlns:a16="http://schemas.microsoft.com/office/drawing/2014/main" id="{0212F3D2-1D3E-4A1C-8DE3-331563DB7DD6}"/>
              </a:ext>
            </a:extLst>
          </p:cNvPr>
          <p:cNvPicPr>
            <a:picLocks noChangeAspect="1"/>
          </p:cNvPicPr>
          <p:nvPr/>
        </p:nvPicPr>
        <p:blipFill>
          <a:blip r:embed="rId4"/>
          <a:stretch>
            <a:fillRect/>
          </a:stretch>
        </p:blipFill>
        <p:spPr>
          <a:xfrm rot="5400000">
            <a:off x="6535513" y="2801968"/>
            <a:ext cx="2581900" cy="1254065"/>
          </a:xfrm>
          <a:prstGeom prst="rect">
            <a:avLst/>
          </a:prstGeom>
        </p:spPr>
      </p:pic>
      <p:pic>
        <p:nvPicPr>
          <p:cNvPr id="16" name="Picture 15">
            <a:extLst>
              <a:ext uri="{FF2B5EF4-FFF2-40B4-BE49-F238E27FC236}">
                <a16:creationId xmlns:a16="http://schemas.microsoft.com/office/drawing/2014/main" id="{E87D4939-BF7B-49E6-AAB6-D48E42F05154}"/>
              </a:ext>
            </a:extLst>
          </p:cNvPr>
          <p:cNvPicPr>
            <a:picLocks noChangeAspect="1"/>
          </p:cNvPicPr>
          <p:nvPr/>
        </p:nvPicPr>
        <p:blipFill>
          <a:blip r:embed="rId4"/>
          <a:stretch>
            <a:fillRect/>
          </a:stretch>
        </p:blipFill>
        <p:spPr>
          <a:xfrm rot="5400000">
            <a:off x="9758377" y="2801970"/>
            <a:ext cx="2581902" cy="1254066"/>
          </a:xfrm>
          <a:prstGeom prst="rect">
            <a:avLst/>
          </a:prstGeom>
        </p:spPr>
      </p:pic>
    </p:spTree>
    <p:extLst>
      <p:ext uri="{BB962C8B-B14F-4D97-AF65-F5344CB8AC3E}">
        <p14:creationId xmlns:p14="http://schemas.microsoft.com/office/powerpoint/2010/main" val="3961039737"/>
      </p:ext>
    </p:extLst>
  </p:cSld>
  <p:clrMapOvr>
    <a:masterClrMapping/>
  </p:clrMapOvr>
</p:sld>
</file>

<file path=ppt/theme/theme1.xml><?xml version="1.0" encoding="utf-8"?>
<a:theme xmlns:a="http://schemas.openxmlformats.org/drawingml/2006/main" name="LBNF Content-Footer Theme">
  <a:themeElements>
    <a:clrScheme name="Office">
      <a:dk1>
        <a:sysClr val="windowText" lastClr="FFFF00"/>
      </a:dk1>
      <a:lt1>
        <a:sysClr val="window" lastClr="00000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BNF Template_051215">
  <a:themeElements>
    <a:clrScheme name="Office">
      <a:dk1>
        <a:sysClr val="windowText" lastClr="FFFF00"/>
      </a:dk1>
      <a:lt1>
        <a:sysClr val="window" lastClr="00000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FFFF00"/>
      </a:dk1>
      <a:lt1>
        <a:sysClr val="window" lastClr="00000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FFFF00"/>
      </a:dk1>
      <a:lt1>
        <a:sysClr val="window" lastClr="00000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DE136C6823184499040EF32FECB2863" ma:contentTypeVersion="12" ma:contentTypeDescription="Create a new document." ma:contentTypeScope="" ma:versionID="86b5167867d8a0c97ef44d66abf3dbbf">
  <xsd:schema xmlns:xsd="http://www.w3.org/2001/XMLSchema" xmlns:xs="http://www.w3.org/2001/XMLSchema" xmlns:p="http://schemas.microsoft.com/office/2006/metadata/properties" xmlns:ns3="217384e2-1cc7-462a-88d5-a9f0c79de128" xmlns:ns4="47630a84-84bd-4c0e-8a4d-0e925dfde686" targetNamespace="http://schemas.microsoft.com/office/2006/metadata/properties" ma:root="true" ma:fieldsID="7129394e52a3b6990431e8a208151742" ns3:_="" ns4:_="">
    <xsd:import namespace="217384e2-1cc7-462a-88d5-a9f0c79de128"/>
    <xsd:import namespace="47630a84-84bd-4c0e-8a4d-0e925dfde68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7384e2-1cc7-462a-88d5-a9f0c79de1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630a84-84bd-4c0e-8a4d-0e925dfde68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1AB8FB-521F-436B-8DB8-AF19661E6E7B}">
  <ds:schemaRefs>
    <ds:schemaRef ds:uri="http://schemas.microsoft.com/office/2006/documentManagement/types"/>
    <ds:schemaRef ds:uri="http://schemas.openxmlformats.org/package/2006/metadata/core-properties"/>
    <ds:schemaRef ds:uri="http://purl.org/dc/elements/1.1/"/>
    <ds:schemaRef ds:uri="http://purl.org/dc/terms/"/>
    <ds:schemaRef ds:uri="217384e2-1cc7-462a-88d5-a9f0c79de128"/>
    <ds:schemaRef ds:uri="http://www.w3.org/XML/1998/namespace"/>
    <ds:schemaRef ds:uri="http://purl.org/dc/dcmitype/"/>
    <ds:schemaRef ds:uri="http://schemas.microsoft.com/office/infopath/2007/PartnerControls"/>
    <ds:schemaRef ds:uri="47630a84-84bd-4c0e-8a4d-0e925dfde686"/>
    <ds:schemaRef ds:uri="http://schemas.microsoft.com/office/2006/metadata/properties"/>
  </ds:schemaRefs>
</ds:datastoreItem>
</file>

<file path=customXml/itemProps2.xml><?xml version="1.0" encoding="utf-8"?>
<ds:datastoreItem xmlns:ds="http://schemas.openxmlformats.org/officeDocument/2006/customXml" ds:itemID="{8328CDF4-6FDF-45D6-AD58-64E5583DF1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7384e2-1cc7-462a-88d5-a9f0c79de128"/>
    <ds:schemaRef ds:uri="47630a84-84bd-4c0e-8a4d-0e925dfde6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65A8348-B893-480E-B73E-F68EF07244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24150</TotalTime>
  <Words>3245</Words>
  <Application>Microsoft Office PowerPoint</Application>
  <PresentationFormat>Widescreen</PresentationFormat>
  <Paragraphs>425</Paragraphs>
  <Slides>39</Slides>
  <Notes>39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39</vt:i4>
      </vt:variant>
    </vt:vector>
  </HeadingPairs>
  <TitlesOfParts>
    <vt:vector size="47" baseType="lpstr">
      <vt:lpstr>Arial</vt:lpstr>
      <vt:lpstr>Calibri</vt:lpstr>
      <vt:lpstr>Helvetica</vt:lpstr>
      <vt:lpstr>Lucida Grande</vt:lpstr>
      <vt:lpstr>Symbol</vt:lpstr>
      <vt:lpstr>Times New Roman</vt:lpstr>
      <vt:lpstr>LBNF Content-Footer Theme</vt:lpstr>
      <vt:lpstr>LBNF Template_051215</vt:lpstr>
      <vt:lpstr>The Muon Spectrometer Magnet Review </vt:lpstr>
      <vt:lpstr>Introduction</vt:lpstr>
      <vt:lpstr>Outline</vt:lpstr>
      <vt:lpstr>PowerPoint Presentation</vt:lpstr>
      <vt:lpstr>The Muon Spectrometer</vt:lpstr>
      <vt:lpstr>Constraints</vt:lpstr>
      <vt:lpstr>Detector Plane + Detector Panel Geometry</vt:lpstr>
      <vt:lpstr>PowerPoint Presentation</vt:lpstr>
      <vt:lpstr>Detector Steel</vt:lpstr>
      <vt:lpstr>Steel Materials</vt:lpstr>
      <vt:lpstr>Steel Dimensions</vt:lpstr>
      <vt:lpstr>Steel Flatness</vt:lpstr>
      <vt:lpstr>Spacer Bars and Bolts</vt:lpstr>
      <vt:lpstr>Outer Plates Under Gravity + Magnetic Forces</vt:lpstr>
      <vt:lpstr>PowerPoint Presentation</vt:lpstr>
      <vt:lpstr>Magnet Requirements</vt:lpstr>
      <vt:lpstr>Magnet Coils and Power Supplies</vt:lpstr>
      <vt:lpstr>Magnet Coils</vt:lpstr>
      <vt:lpstr>Magnetic Field</vt:lpstr>
      <vt:lpstr>Magnetic Field Design</vt:lpstr>
      <vt:lpstr>Magnetic Field Quality</vt:lpstr>
      <vt:lpstr>Magnet Power Supplies</vt:lpstr>
      <vt:lpstr>Why Do You Want Six Power Supplies?</vt:lpstr>
      <vt:lpstr>More on Reluctance</vt:lpstr>
      <vt:lpstr>Coil Installation</vt:lpstr>
      <vt:lpstr>Bus Bars</vt:lpstr>
      <vt:lpstr>Magnet Coil Corners</vt:lpstr>
      <vt:lpstr>Plan D: Flexible Bus Bars</vt:lpstr>
      <vt:lpstr>Plan E: Individual Right-Angle Attachment</vt:lpstr>
      <vt:lpstr>The Ultimate Backup Plan</vt:lpstr>
      <vt:lpstr>Power Supply Selection</vt:lpstr>
      <vt:lpstr>PowerPoint Presentation</vt:lpstr>
      <vt:lpstr>Installation Sequence</vt:lpstr>
      <vt:lpstr>Steel Plate Installation</vt:lpstr>
      <vt:lpstr>PowerPoint Presentation</vt:lpstr>
      <vt:lpstr>TMS Cost Breakdown</vt:lpstr>
      <vt:lpstr>The Front Plates Are Really, Really Thin</vt:lpstr>
      <vt:lpstr>How Do You Get TMS Out?</vt:lpstr>
      <vt:lpstr>Support Structure Status</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LeCompte, Thomas J.</cp:lastModifiedBy>
  <cp:revision>1900</cp:revision>
  <cp:lastPrinted>2015-05-22T11:54:13Z</cp:lastPrinted>
  <dcterms:created xsi:type="dcterms:W3CDTF">2015-04-30T14:29:22Z</dcterms:created>
  <dcterms:modified xsi:type="dcterms:W3CDTF">2023-04-04T22:51:48Z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0x010100FDE136C6823184499040EF32FECB2863</vt:lpwstr>
  </property>
</Properties>
</file>