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  <p:sldId id="285" r:id="rId16"/>
    <p:sldId id="286" r:id="rId17"/>
    <p:sldId id="287" r:id="rId18"/>
    <p:sldId id="288" r:id="rId19"/>
    <p:sldId id="268" r:id="rId20"/>
    <p:sldId id="289" r:id="rId21"/>
    <p:sldId id="269" r:id="rId22"/>
    <p:sldId id="270" r:id="rId23"/>
    <p:sldId id="272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D07"/>
    <a:srgbClr val="783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660"/>
  </p:normalViewPr>
  <p:slideViewPr>
    <p:cSldViewPr>
      <p:cViewPr varScale="1">
        <p:scale>
          <a:sx n="71" d="100"/>
          <a:sy n="71" d="100"/>
        </p:scale>
        <p:origin x="126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een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-12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1B79-EF34-4034-BC54-52C7759BC61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0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8B30-BDD6-421B-9BD9-05DA9C1EA380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9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een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-12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53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5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A388-190C-4A55-BC9F-362E8404C4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6024-5FD8-48CD-B864-74CB7325638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2282-89DE-4202-8F2F-E71B9A15C8D8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2678-44A6-4E93-88F4-798BFC78B7AC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5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FDBD-94FE-4EB9-9F4B-321B4F422BA2}" type="datetime1">
              <a:rPr lang="en-US" smtClean="0">
                <a:solidFill>
                  <a:srgbClr val="404040"/>
                </a:solidFill>
              </a:rPr>
              <a:pPr>
                <a:defRPr/>
              </a:pPr>
              <a:t>4/5/2023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040"/>
                </a:solidFill>
              </a:rPr>
              <a:t>Hermetic Packaging  Godparent Meeting 3 April 2013            D. Walters    drw@anl.gov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BC19-DF09-48C0-94C9-C457F93D44A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3CD4-0F8D-4238-9706-DEDA7D726AD3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15F-A928-40D1-AFF4-29A82E25597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5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5CFA-0248-4620-84DB-1EAD192F8E05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74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1B79-EF34-4034-BC54-52C7759BC61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0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8B30-BDD6-421B-9BD9-05DA9C1EA3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9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A388-190C-4A55-BC9F-362E8404C480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6024-5FD8-48CD-B864-74CB7325638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2282-89DE-4202-8F2F-E71B9A15C8D8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2678-44A6-4E93-88F4-798BFC78B7AC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5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FDBD-94FE-4EB9-9F4B-321B4F422BA2}" type="datetime1">
              <a:rPr lang="en-US">
                <a:solidFill>
                  <a:srgbClr val="404040"/>
                </a:solidFill>
              </a:rPr>
              <a:pPr>
                <a:defRPr/>
              </a:pPr>
              <a:t>4/5/2023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040"/>
                </a:solidFill>
              </a:rPr>
              <a:t>Hermetic Packaging  Godparent Meeting 3 April 2013            D. Walters    drw@anl.gov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BC19-DF09-48C0-94C9-C457F93D44A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3CD4-0F8D-4238-9706-DEDA7D726AD3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5CFA-0248-4620-84DB-1EAD192F8E05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A40FB6E-110B-476F-9BEB-8E3C1FBE3C79}" type="datetime1">
              <a:rPr lang="en-US">
                <a:solidFill>
                  <a:srgbClr val="404040"/>
                </a:solidFill>
              </a:rPr>
              <a:pPr>
                <a:defRPr/>
              </a:pPr>
              <a:t>4/5/2023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329862C-9320-40E1-B5E5-B9523D9B49A8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32" name="Picture 4" descr="slide head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-128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A40FB6E-110B-476F-9BEB-8E3C1FBE3C79}" type="datetime1">
              <a:rPr lang="en-US" smtClean="0">
                <a:solidFill>
                  <a:srgbClr val="404040"/>
                </a:solidFill>
              </a:rPr>
              <a:pPr>
                <a:defRPr/>
              </a:pPr>
              <a:t>4/5/2023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329862C-9320-40E1-B5E5-B9523D9B49A8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32" name="Picture 4" descr="slide head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-128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TMS Magnet: </a:t>
            </a:r>
            <a:br>
              <a:rPr lang="en-US" dirty="0"/>
            </a:br>
            <a:r>
              <a:rPr lang="en-US" dirty="0"/>
              <a:t>Flux Density and Magnetic Force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4038600"/>
            <a:ext cx="1671638" cy="990600"/>
          </a:xfrm>
        </p:spPr>
        <p:txBody>
          <a:bodyPr/>
          <a:lstStyle/>
          <a:p>
            <a:r>
              <a:rPr lang="en-US" dirty="0"/>
              <a:t>Lei Xia</a:t>
            </a:r>
          </a:p>
          <a:p>
            <a:r>
              <a:rPr lang="en-US" dirty="0"/>
              <a:t>ANL - HEP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3863-9465-13FD-D12E-324E77CDFD7D}"/>
              </a:ext>
            </a:extLst>
          </p:cNvPr>
          <p:cNvSpPr txBox="1"/>
          <p:nvPr/>
        </p:nvSpPr>
        <p:spPr>
          <a:xfrm flipH="1">
            <a:off x="1143000" y="5212081"/>
            <a:ext cx="704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7484A"/>
                </a:solidFill>
                <a:latin typeface="Arial-BoldMT"/>
              </a:rPr>
              <a:t>Work Performed By: </a:t>
            </a:r>
            <a:r>
              <a:rPr lang="en-US" sz="1800" b="1" i="0" u="none" strike="noStrike" baseline="0" dirty="0">
                <a:solidFill>
                  <a:srgbClr val="47484A"/>
                </a:solidFill>
                <a:latin typeface="Arial-BoldMT"/>
              </a:rPr>
              <a:t>VIC GUARINO, RICK FISCHER, SCOTT POREMBA, </a:t>
            </a:r>
            <a:r>
              <a:rPr lang="en-US" b="1" dirty="0">
                <a:solidFill>
                  <a:srgbClr val="47484A"/>
                </a:solidFill>
                <a:latin typeface="Arial-BoldMT"/>
              </a:rPr>
              <a:t>JEFF WHITE, GUOSHENG YE, ALEENA RAFIQUE, ZELIMIR DJURCIC, LEI 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6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r>
              <a:rPr lang="en-US" dirty="0"/>
              <a:t>Electromagnetic Analysis: Field Components </a:t>
            </a:r>
            <a:r>
              <a:rPr lang="en-US" dirty="0" err="1"/>
              <a:t>B</a:t>
            </a:r>
            <a:r>
              <a:rPr lang="en-US" sz="2000" dirty="0" err="1"/>
              <a:t>x,y,z</a:t>
            </a:r>
            <a:r>
              <a:rPr lang="en-US" dirty="0"/>
              <a:t>(z)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r>
              <a:rPr lang="en-US" sz="2000" b="1" dirty="0" err="1"/>
              <a:t>B</a:t>
            </a:r>
            <a:r>
              <a:rPr lang="en-US" sz="1600" b="1" dirty="0" err="1"/>
              <a:t>x,y,z</a:t>
            </a:r>
            <a:r>
              <a:rPr lang="en-US" sz="2000" b="1" dirty="0"/>
              <a:t>(z) along path 1,2,3: on vertical center line of middle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3733800" y="4648200"/>
            <a:ext cx="20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x,y,z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62047-B6C5-EE2F-7A1B-E7E107A14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802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7A304-BDFD-054E-321B-5CADBCB81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D521C-4D10-9017-3917-15FE522D4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177158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r>
              <a:rPr lang="en-US" dirty="0"/>
              <a:t>Electromagnetic Analysis: Field Components </a:t>
            </a:r>
            <a:r>
              <a:rPr lang="en-US" dirty="0" err="1"/>
              <a:t>B</a:t>
            </a:r>
            <a:r>
              <a:rPr lang="en-US" sz="2000" dirty="0" err="1"/>
              <a:t>x,y,z</a:t>
            </a:r>
            <a:r>
              <a:rPr lang="en-US" dirty="0"/>
              <a:t>(z)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r>
              <a:rPr lang="en-US" sz="2000" b="1" dirty="0" err="1"/>
              <a:t>B</a:t>
            </a:r>
            <a:r>
              <a:rPr lang="en-US" sz="1600" b="1" dirty="0" err="1"/>
              <a:t>x,y,z</a:t>
            </a:r>
            <a:r>
              <a:rPr lang="en-US" sz="2000" b="1" dirty="0"/>
              <a:t>(z) along path 4,5,6: on vertical center line of side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3733800" y="4648200"/>
            <a:ext cx="20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x,y,z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891AC-24A3-6305-2AD0-C4CFC13DA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98519B-F96C-D6C9-FA54-D82B05DB4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86729-2D33-0C68-FF61-A41C4CE71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270911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r>
              <a:rPr lang="en-US" dirty="0"/>
              <a:t>Electromagnetic Analysis: Field Components </a:t>
            </a:r>
            <a:r>
              <a:rPr lang="en-US" dirty="0" err="1"/>
              <a:t>B</a:t>
            </a:r>
            <a:r>
              <a:rPr lang="en-US" sz="2000" dirty="0" err="1"/>
              <a:t>x,y,z</a:t>
            </a:r>
            <a:r>
              <a:rPr lang="en-US" dirty="0"/>
              <a:t>(z)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r>
              <a:rPr lang="en-US" sz="2000" b="1" dirty="0" err="1"/>
              <a:t>B</a:t>
            </a:r>
            <a:r>
              <a:rPr lang="en-US" sz="1600" b="1" dirty="0" err="1"/>
              <a:t>x,y,z</a:t>
            </a:r>
            <a:r>
              <a:rPr lang="en-US" sz="2000" b="1" dirty="0"/>
              <a:t>(z) along path 7,8,9: on vertical quarter line of middle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3733800" y="4648200"/>
            <a:ext cx="20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x,y,z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D2794-A254-CB0E-4D4D-C94CF042A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5F742-9485-D60C-F9A8-A69393EF2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68327-58A5-1394-4E26-C581CF7A3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7801"/>
            <a:ext cx="3048000" cy="274279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16969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1E5A-0369-56A3-90DE-12A178A7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Second Analysis: ANSYS Maxwell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DB96-C734-826F-45C0-002F13D7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04" y="944561"/>
            <a:ext cx="8229600" cy="1493839"/>
          </a:xfrm>
        </p:spPr>
        <p:txBody>
          <a:bodyPr/>
          <a:lstStyle/>
          <a:p>
            <a:r>
              <a:rPr lang="en-US" dirty="0"/>
              <a:t>A second analysis was performed using ANSYS Maxwell, to validate the ANSYS EMAG/APDL analysis</a:t>
            </a:r>
          </a:p>
          <a:p>
            <a:pPr lvl="1"/>
            <a:r>
              <a:rPr lang="en-US" dirty="0"/>
              <a:t>The two analysis are consistent with each other</a:t>
            </a:r>
          </a:p>
          <a:p>
            <a:pPr lvl="1"/>
            <a:r>
              <a:rPr lang="en-US" dirty="0"/>
              <a:t>The two shows ~10% B</a:t>
            </a:r>
            <a:r>
              <a:rPr lang="en-US" sz="1100" dirty="0"/>
              <a:t>vertical</a:t>
            </a:r>
            <a:r>
              <a:rPr lang="en-US" dirty="0"/>
              <a:t> differences </a:t>
            </a:r>
            <a:r>
              <a:rPr lang="en-US" dirty="0">
                <a:sym typeface="Wingdings" panose="05000000000000000000" pitchFamily="2" charset="2"/>
              </a:rPr>
              <a:t> indicate the level of analysis uncertainty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Some of the comparisons are shown in the next few slides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9CE15-DCDE-7F02-4F8B-8CBF8871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CC657-90B5-8A0E-7BC0-C67325B6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30478"/>
            <a:ext cx="5562600" cy="3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5E0-330D-B48C-66AF-473430C7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EMAG/APDL vs. Maxwell: Path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3E6F-9A5F-8637-DC03-502CA74E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14BBF-BA53-9BE7-2989-1DC34A43C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8" y="1394330"/>
            <a:ext cx="863566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5E0-330D-B48C-66AF-473430C7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EMAG/APDL vs. Maxwell: Path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3E6F-9A5F-8637-DC03-502CA74E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B5B2E-2859-3EC7-5B2D-4D6BC88EE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1"/>
            <a:ext cx="851771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5E0-330D-B48C-66AF-473430C7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EMAG/APDL vs. Maxwell: Path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3E6F-9A5F-8637-DC03-502CA74E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58258-A542-A62C-5F9A-E04D7602C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3351"/>
            <a:ext cx="8445050" cy="3943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3DAF9-B570-5287-E6B1-11AB25495779}"/>
              </a:ext>
            </a:extLst>
          </p:cNvPr>
          <p:cNvSpPr txBox="1"/>
          <p:nvPr/>
        </p:nvSpPr>
        <p:spPr>
          <a:xfrm>
            <a:off x="1828800" y="577648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Line shape looks very similar, absolute value has a small shift</a:t>
            </a:r>
          </a:p>
        </p:txBody>
      </p:sp>
    </p:spTree>
    <p:extLst>
      <p:ext uri="{BB962C8B-B14F-4D97-AF65-F5344CB8AC3E}">
        <p14:creationId xmlns:p14="http://schemas.microsoft.com/office/powerpoint/2010/main" val="73912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5E0-330D-B48C-66AF-473430C7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EMAG/APDL vs. Maxwell: B</a:t>
            </a:r>
            <a:r>
              <a:rPr lang="en-US" sz="1800" dirty="0"/>
              <a:t>sum</a:t>
            </a:r>
            <a:r>
              <a:rPr lang="en-US" dirty="0"/>
              <a:t>, row 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3E6F-9A5F-8637-DC03-502CA74E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A1813-14C1-D369-F8E6-42CD3A765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722"/>
            <a:ext cx="8534400" cy="47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8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dirty="0"/>
              <a:t>Recent Maxwell Analysis: Field Component B</a:t>
            </a:r>
            <a:r>
              <a:rPr lang="en-US" sz="2000" dirty="0"/>
              <a:t>y</a:t>
            </a:r>
            <a:r>
              <a:rPr lang="en-US" dirty="0"/>
              <a:t>(y), Row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2302"/>
            <a:ext cx="8229600" cy="779135"/>
          </a:xfrm>
        </p:spPr>
        <p:txBody>
          <a:bodyPr/>
          <a:lstStyle/>
          <a:p>
            <a:r>
              <a:rPr lang="en-US" sz="2000" b="1" dirty="0"/>
              <a:t>B</a:t>
            </a:r>
            <a:r>
              <a:rPr lang="en-US" sz="1600" b="1" dirty="0"/>
              <a:t>y</a:t>
            </a:r>
            <a:r>
              <a:rPr lang="en-US" sz="2000" b="1" dirty="0"/>
              <a:t>(Y) along path 1-1,2,3</a:t>
            </a:r>
          </a:p>
          <a:p>
            <a:r>
              <a:rPr lang="en-US" sz="2000" b="1" dirty="0"/>
              <a:t>Average and S.D. are calculated in the region between the 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5" name="table">
            <a:extLst>
              <a:ext uri="{FF2B5EF4-FFF2-40B4-BE49-F238E27FC236}">
                <a16:creationId xmlns:a16="http://schemas.microsoft.com/office/drawing/2014/main" id="{13AFEB68-9954-52DB-53D4-94D8F20D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40" y="4749736"/>
            <a:ext cx="3957408" cy="11074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6D1D292-D64F-619D-5818-8BFEA79E98AC}"/>
              </a:ext>
            </a:extLst>
          </p:cNvPr>
          <p:cNvGrpSpPr/>
          <p:nvPr/>
        </p:nvGrpSpPr>
        <p:grpSpPr>
          <a:xfrm>
            <a:off x="0" y="1112480"/>
            <a:ext cx="5436141" cy="3917236"/>
            <a:chOff x="0" y="1112480"/>
            <a:chExt cx="5436141" cy="3917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C9A5FB-0D77-9112-8961-EB121DA2B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12480"/>
              <a:ext cx="5245327" cy="368812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494213-4E7C-086C-AA1D-DC35F7F44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AB0B4E-FC78-E25D-CDB9-5FD936F65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000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8C08D1-B468-405B-F804-99641EAF0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3994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642C6E6A-36E6-A022-FB6E-F36D531FF395}"/>
                </a:ext>
              </a:extLst>
            </p:cNvPr>
            <p:cNvSpPr txBox="1"/>
            <p:nvPr/>
          </p:nvSpPr>
          <p:spPr>
            <a:xfrm>
              <a:off x="1128215" y="1322241"/>
              <a:ext cx="304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Path 1-1      Path 1-2  Path 1-3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F9EE07-0279-6501-BFB7-A793BF42A57C}"/>
                </a:ext>
              </a:extLst>
            </p:cNvPr>
            <p:cNvCxnSpPr/>
            <p:nvPr/>
          </p:nvCxnSpPr>
          <p:spPr>
            <a:xfrm>
              <a:off x="5105400" y="2224391"/>
              <a:ext cx="330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441667-0957-2583-E57D-8622256B885A}"/>
                </a:ext>
              </a:extLst>
            </p:cNvPr>
            <p:cNvCxnSpPr/>
            <p:nvPr/>
          </p:nvCxnSpPr>
          <p:spPr>
            <a:xfrm>
              <a:off x="5105400" y="3962400"/>
              <a:ext cx="330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CF3D-AC71-48D4-A20B-B9BEAE854F88}"/>
                </a:ext>
              </a:extLst>
            </p:cNvPr>
            <p:cNvCxnSpPr>
              <a:cxnSpLocks/>
            </p:cNvCxnSpPr>
            <p:nvPr/>
          </p:nvCxnSpPr>
          <p:spPr>
            <a:xfrm>
              <a:off x="4375786" y="2451371"/>
              <a:ext cx="0" cy="3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D8CB44-9448-9477-E1F4-CF1077D7F8CF}"/>
                </a:ext>
              </a:extLst>
            </p:cNvPr>
            <p:cNvSpPr txBox="1"/>
            <p:nvPr/>
          </p:nvSpPr>
          <p:spPr>
            <a:xfrm>
              <a:off x="2514600" y="4660384"/>
              <a:ext cx="1142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Row 20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6813D6-9882-4DAE-16AE-2E9AAD9D88F5}"/>
                </a:ext>
              </a:extLst>
            </p:cNvPr>
            <p:cNvSpPr/>
            <p:nvPr/>
          </p:nvSpPr>
          <p:spPr bwMode="auto">
            <a:xfrm>
              <a:off x="60015" y="1164853"/>
              <a:ext cx="348611" cy="238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07EEBC-A55A-8638-8D74-6B91A2844202}"/>
              </a:ext>
            </a:extLst>
          </p:cNvPr>
          <p:cNvGrpSpPr/>
          <p:nvPr/>
        </p:nvGrpSpPr>
        <p:grpSpPr>
          <a:xfrm>
            <a:off x="5270770" y="1600200"/>
            <a:ext cx="3879292" cy="2886985"/>
            <a:chOff x="5270770" y="1600200"/>
            <a:chExt cx="3879292" cy="28869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2150CC-E8AC-60F3-8E05-D8EC9005BE17}"/>
                </a:ext>
              </a:extLst>
            </p:cNvPr>
            <p:cNvSpPr txBox="1"/>
            <p:nvPr/>
          </p:nvSpPr>
          <p:spPr>
            <a:xfrm>
              <a:off x="7054314" y="4117853"/>
              <a:ext cx="787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(y)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E2293D-0267-46F7-ED6D-4F700EFACCAF}"/>
                </a:ext>
              </a:extLst>
            </p:cNvPr>
            <p:cNvCxnSpPr/>
            <p:nvPr/>
          </p:nvCxnSpPr>
          <p:spPr>
            <a:xfrm>
              <a:off x="5270770" y="2224391"/>
              <a:ext cx="0" cy="17380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1026F-172C-01AD-6137-58542F740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6210" y="1600200"/>
              <a:ext cx="3733852" cy="25350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E9A526-E8D5-415C-9FE1-D9D40F4EA723}"/>
                </a:ext>
              </a:extLst>
            </p:cNvPr>
            <p:cNvCxnSpPr>
              <a:cxnSpLocks/>
            </p:cNvCxnSpPr>
            <p:nvPr/>
          </p:nvCxnSpPr>
          <p:spPr>
            <a:xfrm>
              <a:off x="6964245" y="2468161"/>
              <a:ext cx="0" cy="3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07ED79-4EA8-B9E1-B098-FC625C2B9594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2133600"/>
              <a:ext cx="18288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66C37D-0587-7706-A00B-F512851614A6}"/>
                </a:ext>
              </a:extLst>
            </p:cNvPr>
            <p:cNvSpPr txBox="1"/>
            <p:nvPr/>
          </p:nvSpPr>
          <p:spPr>
            <a:xfrm>
              <a:off x="5900879" y="1748607"/>
              <a:ext cx="3093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x=0.911m                     x=4.135m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530742-9658-D181-8078-51C72B78F050}"/>
                </a:ext>
              </a:extLst>
            </p:cNvPr>
            <p:cNvSpPr/>
            <p:nvPr/>
          </p:nvSpPr>
          <p:spPr bwMode="auto">
            <a:xfrm rot="5400000">
              <a:off x="5304129" y="2748521"/>
              <a:ext cx="348611" cy="238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5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5E0-330D-B48C-66AF-473430C7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EMAG/APDL vs. Maxwell: B</a:t>
            </a:r>
            <a:r>
              <a:rPr lang="en-US" sz="1800" dirty="0"/>
              <a:t>sum</a:t>
            </a:r>
            <a:r>
              <a:rPr lang="en-US" dirty="0"/>
              <a:t>, row 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3E6F-9A5F-8637-DC03-502CA74E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9BAB4-9B88-2FAC-692E-4159805E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2533"/>
            <a:ext cx="7924800" cy="48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5976-A177-69CC-FFD9-4363A861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en-US" dirty="0"/>
              <a:t>TMS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A62A-8A80-04DE-C1BB-65B9BEBE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343400"/>
            <a:ext cx="8537575" cy="1782763"/>
          </a:xfrm>
        </p:spPr>
        <p:txBody>
          <a:bodyPr/>
          <a:lstStyle/>
          <a:p>
            <a:r>
              <a:rPr lang="en-US" dirty="0"/>
              <a:t>TMS is a magnetized range stack that has 100 layers</a:t>
            </a:r>
          </a:p>
          <a:p>
            <a:pPr lvl="1"/>
            <a:r>
              <a:rPr lang="en-US" dirty="0"/>
              <a:t>40 thin (15mm) steel layers in the front, 40mm air gap between plates</a:t>
            </a:r>
          </a:p>
          <a:p>
            <a:pPr lvl="1"/>
            <a:r>
              <a:rPr lang="en-US" dirty="0"/>
              <a:t>60 thick (40mm) steel layers in the back, 40mm air gap between plates</a:t>
            </a:r>
          </a:p>
          <a:p>
            <a:pPr lvl="1"/>
            <a:r>
              <a:rPr lang="en-US" dirty="0"/>
              <a:t>Each layer consists of three plates: middle + 2 sides</a:t>
            </a:r>
          </a:p>
          <a:p>
            <a:pPr lvl="1"/>
            <a:r>
              <a:rPr lang="en-US" dirty="0"/>
              <a:t>All layers are inter-connected by spacer bolts and lean on the support tubes at the back end</a:t>
            </a:r>
          </a:p>
          <a:p>
            <a:pPr lvl="1"/>
            <a:r>
              <a:rPr lang="en-US" dirty="0"/>
              <a:t>Active area is between the top and bottom 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E10C-799E-764E-4F77-DF4A00DC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81378-C7F1-892A-863E-E0D268136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2988418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3030E-6C70-3AB7-B0FF-DFC39BF13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34360"/>
            <a:ext cx="2974975" cy="290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8A665-F90C-D18E-023A-6D0E7E6B8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7" y="421683"/>
            <a:ext cx="2315665" cy="1739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E3CC89-613F-0170-A34A-51F73894E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692" y="2267530"/>
            <a:ext cx="1903730" cy="1668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5F0055-6B43-650D-4C53-D33A28BC0D12}"/>
              </a:ext>
            </a:extLst>
          </p:cNvPr>
          <p:cNvSpPr txBox="1"/>
          <p:nvPr/>
        </p:nvSpPr>
        <p:spPr>
          <a:xfrm flipH="1">
            <a:off x="1463955" y="3883303"/>
            <a:ext cx="14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F1D05-26CC-F583-1652-64DCD003A391}"/>
              </a:ext>
            </a:extLst>
          </p:cNvPr>
          <p:cNvSpPr txBox="1"/>
          <p:nvPr/>
        </p:nvSpPr>
        <p:spPr>
          <a:xfrm flipH="1">
            <a:off x="4427455" y="3883303"/>
            <a:ext cx="14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223178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DE31AC-DB94-05E7-FC7B-7F0DE0EB0446}"/>
              </a:ext>
            </a:extLst>
          </p:cNvPr>
          <p:cNvGrpSpPr/>
          <p:nvPr/>
        </p:nvGrpSpPr>
        <p:grpSpPr>
          <a:xfrm>
            <a:off x="278074" y="1085861"/>
            <a:ext cx="5741726" cy="4135836"/>
            <a:chOff x="278074" y="1085861"/>
            <a:chExt cx="5741726" cy="41358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B6BC9D-DDE9-C2EC-BC18-ADA7BC8B4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074" y="1085861"/>
              <a:ext cx="5741726" cy="4135836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494213-4E7C-086C-AA1D-DC35F7F44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00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AB0B4E-FC78-E25D-CDB9-5FD936F65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000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8C08D1-B468-405B-F804-99641EAF0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3994" y="1691573"/>
              <a:ext cx="0" cy="2850204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642C6E6A-36E6-A022-FB6E-F36D531FF395}"/>
                </a:ext>
              </a:extLst>
            </p:cNvPr>
            <p:cNvSpPr txBox="1"/>
            <p:nvPr/>
          </p:nvSpPr>
          <p:spPr>
            <a:xfrm>
              <a:off x="1128215" y="1322241"/>
              <a:ext cx="2784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Path 3-1   Path 3-2  Path 3-3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F9EE07-0279-6501-BFB7-A793BF42A57C}"/>
                </a:ext>
              </a:extLst>
            </p:cNvPr>
            <p:cNvCxnSpPr/>
            <p:nvPr/>
          </p:nvCxnSpPr>
          <p:spPr>
            <a:xfrm>
              <a:off x="5029200" y="2224391"/>
              <a:ext cx="330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441667-0957-2583-E57D-8622256B885A}"/>
                </a:ext>
              </a:extLst>
            </p:cNvPr>
            <p:cNvCxnSpPr/>
            <p:nvPr/>
          </p:nvCxnSpPr>
          <p:spPr>
            <a:xfrm>
              <a:off x="5029200" y="3962400"/>
              <a:ext cx="330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CF3D-AC71-48D4-A20B-B9BEAE854F88}"/>
                </a:ext>
              </a:extLst>
            </p:cNvPr>
            <p:cNvCxnSpPr>
              <a:cxnSpLocks/>
            </p:cNvCxnSpPr>
            <p:nvPr/>
          </p:nvCxnSpPr>
          <p:spPr>
            <a:xfrm>
              <a:off x="4375786" y="2451371"/>
              <a:ext cx="0" cy="3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dirty="0"/>
              <a:t>Recent Maxwell Analysis: Field Component B</a:t>
            </a:r>
            <a:r>
              <a:rPr lang="en-US" sz="2000" dirty="0"/>
              <a:t>y</a:t>
            </a:r>
            <a:r>
              <a:rPr lang="en-US" dirty="0"/>
              <a:t>(y), Row 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5370"/>
            <a:ext cx="8229600" cy="779135"/>
          </a:xfrm>
        </p:spPr>
        <p:txBody>
          <a:bodyPr/>
          <a:lstStyle/>
          <a:p>
            <a:r>
              <a:rPr lang="en-US" sz="2000" b="1" dirty="0"/>
              <a:t>B</a:t>
            </a:r>
            <a:r>
              <a:rPr lang="en-US" sz="1600" b="1" dirty="0"/>
              <a:t>y</a:t>
            </a:r>
            <a:r>
              <a:rPr lang="en-US" sz="2000" b="1" dirty="0"/>
              <a:t>(Y) along path 3-1,2,3</a:t>
            </a:r>
          </a:p>
          <a:p>
            <a:r>
              <a:rPr lang="en-US" sz="2000" b="1" dirty="0"/>
              <a:t>Average and S.D. are calculated in the region between the 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D8CB44-9448-9477-E1F4-CF1077D7F8CF}"/>
              </a:ext>
            </a:extLst>
          </p:cNvPr>
          <p:cNvSpPr txBox="1"/>
          <p:nvPr/>
        </p:nvSpPr>
        <p:spPr>
          <a:xfrm>
            <a:off x="2514600" y="4660384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70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E2293D-0267-46F7-ED6D-4F700EFACCAF}"/>
              </a:ext>
            </a:extLst>
          </p:cNvPr>
          <p:cNvCxnSpPr/>
          <p:nvPr/>
        </p:nvCxnSpPr>
        <p:spPr>
          <a:xfrm>
            <a:off x="5172724" y="2249726"/>
            <a:ext cx="0" cy="1738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857A54A-6378-6A42-693F-6638FDA06492}"/>
              </a:ext>
            </a:extLst>
          </p:cNvPr>
          <p:cNvGrpSpPr/>
          <p:nvPr/>
        </p:nvGrpSpPr>
        <p:grpSpPr>
          <a:xfrm>
            <a:off x="5249176" y="1524000"/>
            <a:ext cx="3894824" cy="2988520"/>
            <a:chOff x="5249176" y="1524000"/>
            <a:chExt cx="3894824" cy="29885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850894-3CF9-1F88-ABE4-A0AD76D2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9176" y="1524000"/>
              <a:ext cx="3894824" cy="27544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2150CC-E8AC-60F3-8E05-D8EC9005BE17}"/>
                </a:ext>
              </a:extLst>
            </p:cNvPr>
            <p:cNvSpPr txBox="1"/>
            <p:nvPr/>
          </p:nvSpPr>
          <p:spPr>
            <a:xfrm>
              <a:off x="6956268" y="4143188"/>
              <a:ext cx="787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(y)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E9A526-E8D5-415C-9FE1-D9D40F4EA723}"/>
                </a:ext>
              </a:extLst>
            </p:cNvPr>
            <p:cNvCxnSpPr>
              <a:cxnSpLocks/>
            </p:cNvCxnSpPr>
            <p:nvPr/>
          </p:nvCxnSpPr>
          <p:spPr>
            <a:xfrm>
              <a:off x="6866199" y="2493496"/>
              <a:ext cx="0" cy="3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07ED79-4EA8-B9E1-B098-FC625C2B9594}"/>
                </a:ext>
              </a:extLst>
            </p:cNvPr>
            <p:cNvCxnSpPr>
              <a:cxnSpLocks/>
            </p:cNvCxnSpPr>
            <p:nvPr/>
          </p:nvCxnSpPr>
          <p:spPr>
            <a:xfrm>
              <a:off x="6150354" y="2158935"/>
              <a:ext cx="18288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66C37D-0587-7706-A00B-F512851614A6}"/>
                </a:ext>
              </a:extLst>
            </p:cNvPr>
            <p:cNvSpPr txBox="1"/>
            <p:nvPr/>
          </p:nvSpPr>
          <p:spPr>
            <a:xfrm>
              <a:off x="5802833" y="1773942"/>
              <a:ext cx="3093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x=0.911m                     x=4.135m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530742-9658-D181-8078-51C72B78F050}"/>
                </a:ext>
              </a:extLst>
            </p:cNvPr>
            <p:cNvSpPr/>
            <p:nvPr/>
          </p:nvSpPr>
          <p:spPr bwMode="auto">
            <a:xfrm rot="5400000">
              <a:off x="5206083" y="2773856"/>
              <a:ext cx="348611" cy="238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endParaRPr>
            </a:p>
          </p:txBody>
        </p:sp>
      </p:grpSp>
      <p:pic>
        <p:nvPicPr>
          <p:cNvPr id="23" name="table">
            <a:extLst>
              <a:ext uri="{FF2B5EF4-FFF2-40B4-BE49-F238E27FC236}">
                <a16:creationId xmlns:a16="http://schemas.microsoft.com/office/drawing/2014/main" id="{6CDC178D-8ED8-1253-4053-5CC40D73A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348" y="4831080"/>
            <a:ext cx="5029452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magnetic force on steel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b="1" dirty="0"/>
              <a:t>Magnetic forces are summed on each of the steel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FF8A4-9C16-DFFC-BEFB-57FC0AF9E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4" y="2456815"/>
            <a:ext cx="4358726" cy="34867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73D67-3EE9-9FAA-00B5-70E451649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74" y="2456815"/>
            <a:ext cx="4358726" cy="34867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9128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spacer bolt positions</a:t>
            </a:r>
            <a:br>
              <a:rPr lang="en-US" dirty="0"/>
            </a:br>
            <a:r>
              <a:rPr lang="en-US" dirty="0"/>
              <a:t>for side plates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219200"/>
            <a:ext cx="8229600" cy="1295400"/>
          </a:xfrm>
        </p:spPr>
        <p:txBody>
          <a:bodyPr/>
          <a:lstStyle/>
          <a:p>
            <a:r>
              <a:rPr lang="en-US" b="1" dirty="0"/>
              <a:t>First look at plate deflection using a 25 plate model with spacer bolt on row 25 fixed in the Z direction</a:t>
            </a:r>
          </a:p>
          <a:p>
            <a:r>
              <a:rPr lang="en-US" b="1" dirty="0"/>
              <a:t>Deflection of ‘original design’ (spacer bolts at ~203mm from edge od coil notch)</a:t>
            </a:r>
          </a:p>
          <a:p>
            <a:pPr lvl="1"/>
            <a:r>
              <a:rPr lang="en-US" b="1" dirty="0"/>
              <a:t>Largest deflection &gt;= 12mm (way too much)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0FC11-7506-3177-23C7-5BF6B6E25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486025"/>
            <a:ext cx="1627505" cy="231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F7CD9-55B3-B259-0D01-70C35ABC0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4862513"/>
            <a:ext cx="1928636" cy="169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D2270-490C-091D-33E1-436398983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31" y="2721752"/>
            <a:ext cx="4704869" cy="352664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6000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spacer bolt positions</a:t>
            </a:r>
            <a:br>
              <a:rPr lang="en-US" dirty="0"/>
            </a:br>
            <a:r>
              <a:rPr lang="en-US" dirty="0"/>
              <a:t>for side plates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229600" cy="685799"/>
          </a:xfrm>
        </p:spPr>
        <p:txBody>
          <a:bodyPr/>
          <a:lstStyle/>
          <a:p>
            <a:r>
              <a:rPr lang="en-US" b="1" dirty="0"/>
              <a:t>Optimization study on spacer bolt position performed</a:t>
            </a:r>
          </a:p>
          <a:p>
            <a:r>
              <a:rPr lang="en-US" b="1" dirty="0"/>
              <a:t>Spacer bolts were moved to 150mm from the coil notch edge: ~1mm deflection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0BD8E-1059-4B02-8552-E836242B3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798526" cy="304069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0A1255-C452-9F97-7784-6FA574DA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39" y="2484121"/>
            <a:ext cx="4411345" cy="32997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7758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support tube positions for side plates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229600" cy="1020762"/>
          </a:xfrm>
        </p:spPr>
        <p:txBody>
          <a:bodyPr/>
          <a:lstStyle/>
          <a:p>
            <a:r>
              <a:rPr lang="en-US" b="1" dirty="0"/>
              <a:t>Optimization study on support tube positions performed to minimize side plate deflection in the 100-layer stack</a:t>
            </a:r>
          </a:p>
          <a:p>
            <a:r>
              <a:rPr lang="en-US" b="1" dirty="0"/>
              <a:t>‘Original’ positions result in large deflection in the last plate: &gt; 2mm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F22C-EC6B-E0D7-0A34-BCA57CB8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26543"/>
            <a:ext cx="4267875" cy="320759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9E066-A9CA-06CC-5AA5-84F4602D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3" y="2826542"/>
            <a:ext cx="4267874" cy="319325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74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support tube positions for side plates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229600" cy="1020762"/>
          </a:xfrm>
        </p:spPr>
        <p:txBody>
          <a:bodyPr/>
          <a:lstStyle/>
          <a:p>
            <a:r>
              <a:rPr lang="en-US" b="1" dirty="0"/>
              <a:t>‘New’ positions gives smaller deflection everywhere in the stack: &lt; 1mm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DF7F6-0DBB-3F75-11F9-AF337B50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54966"/>
            <a:ext cx="4008120" cy="299890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3076A-26ED-98DB-45B6-33A44F35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458279"/>
            <a:ext cx="4015975" cy="30047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742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spacer bolt positions</a:t>
            </a:r>
            <a:br>
              <a:rPr lang="en-US" dirty="0"/>
            </a:br>
            <a:r>
              <a:rPr lang="en-US" dirty="0"/>
              <a:t>for middle plates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569214" cy="685799"/>
          </a:xfrm>
        </p:spPr>
        <p:txBody>
          <a:bodyPr/>
          <a:lstStyle/>
          <a:p>
            <a:r>
              <a:rPr lang="en-US" b="1" dirty="0"/>
              <a:t>Optimization study on spacer bolt positions for middle plates were performed too</a:t>
            </a:r>
          </a:p>
          <a:p>
            <a:r>
              <a:rPr lang="en-US" b="1" dirty="0"/>
              <a:t>Two spacer bolts were moved to reduce overall deflection in the 100-layer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4D32C-2460-B61A-BD02-E8D96561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50" y="2446020"/>
            <a:ext cx="5565250" cy="3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spacer bolt positions</a:t>
            </a:r>
            <a:br>
              <a:rPr lang="en-US" dirty="0"/>
            </a:br>
            <a:r>
              <a:rPr lang="en-US" dirty="0"/>
              <a:t>for middle plates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569214" cy="685799"/>
          </a:xfrm>
        </p:spPr>
        <p:txBody>
          <a:bodyPr/>
          <a:lstStyle/>
          <a:p>
            <a:r>
              <a:rPr lang="en-US" b="1" dirty="0"/>
              <a:t>Original locations: max deflection ~1.7mm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3FEC6-24CF-EA7F-660C-F186192E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3" y="2363787"/>
            <a:ext cx="4093541" cy="30765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7E0631-7D7D-2B2C-EAFD-68ACCE5C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76" y="2363787"/>
            <a:ext cx="4093541" cy="30765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3896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00D-732B-A2DA-437E-28D8B8B7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Analysis: optimizing spacer bolt positions</a:t>
            </a:r>
            <a:br>
              <a:rPr lang="en-US" dirty="0"/>
            </a:br>
            <a:r>
              <a:rPr lang="en-US" dirty="0"/>
              <a:t>for middle plates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E17A-5A77-F212-1C43-46BFA16F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17638"/>
            <a:ext cx="8569214" cy="685799"/>
          </a:xfrm>
        </p:spPr>
        <p:txBody>
          <a:bodyPr/>
          <a:lstStyle/>
          <a:p>
            <a:r>
              <a:rPr lang="en-US" b="1" dirty="0"/>
              <a:t>Modified locations: max deflection ~0.6mm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235A-4104-B443-B89E-DE553D36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65E14-6E7B-F6E7-36C4-74A169E2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4236720" cy="316994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6BE4F-C8D1-2DAF-1F3D-CA9D0A2A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16" y="2438400"/>
            <a:ext cx="4236720" cy="316994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829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Analysis: Side Plates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The solutions from the magnetic analysis was used as a pre-stress for the bucking analysis for the side plates, which extracted the first 3 bucking loads</a:t>
            </a:r>
          </a:p>
          <a:p>
            <a:r>
              <a:rPr lang="en-US" dirty="0"/>
              <a:t>First buckling mode is shown here: load factor = 27.7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BF336-9FF2-B279-1F7B-87A3376A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4038600" cy="302171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86CDE-18C7-C65E-3982-063C3F4A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753138"/>
            <a:ext cx="4038599" cy="302171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4124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C334-CB20-53CC-567C-3A44D6DF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Conceptual Coil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DA0C-9380-BA84-9988-7EF4EA17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17037"/>
            <a:ext cx="8537575" cy="2011363"/>
          </a:xfrm>
        </p:spPr>
        <p:txBody>
          <a:bodyPr/>
          <a:lstStyle/>
          <a:p>
            <a:r>
              <a:rPr lang="en-US" dirty="0"/>
              <a:t>Two ‘belts’ of coils in a ‘Helmholtz’ configuration for each role of plates + scintillators</a:t>
            </a:r>
          </a:p>
          <a:p>
            <a:pPr lvl="1"/>
            <a:r>
              <a:rPr lang="en-US" dirty="0"/>
              <a:t>Reasonably uniform field between coils (active area)</a:t>
            </a:r>
          </a:p>
          <a:p>
            <a:r>
              <a:rPr lang="en-US" dirty="0"/>
              <a:t>Field inside as large as possible, field outside as small as possible</a:t>
            </a:r>
          </a:p>
          <a:p>
            <a:pPr lvl="1"/>
            <a:r>
              <a:rPr lang="en-US" dirty="0"/>
              <a:t>The magnetic field configuration is a dipole inside the coils</a:t>
            </a:r>
          </a:p>
          <a:p>
            <a:pPr lvl="1"/>
            <a:r>
              <a:rPr lang="en-US" dirty="0"/>
              <a:t>Sextupole outside the coils: Its dipole cancelled out and quadruple partially cancelled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C17D4-61B7-7831-BC5B-C11823F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E67C6-7C1B-EF5F-6C80-DCB9595E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620"/>
            <a:ext cx="5943600" cy="3218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772D3-77B4-D35A-0B23-56A9285A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06" y="1066799"/>
            <a:ext cx="2651594" cy="30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Analysis: Side Plates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Second buckling mode is shown here: load factor = 30.1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D4CB8-6D0B-0612-9BD5-27EDCB34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2514600"/>
            <a:ext cx="4050393" cy="30305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147035-01A6-61D2-58D9-266A5221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4599"/>
            <a:ext cx="4050394" cy="303053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95216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Analysis: Side Plates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Third buckling mode is shown here: load factor = 31.3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78A4B-1B0B-8AB3-925A-87A1995F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6" y="2362200"/>
            <a:ext cx="4359684" cy="32766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16474-04D7-A328-BF7D-53C19B94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16" y="2347773"/>
            <a:ext cx="4359684" cy="32619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713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Analysis: Middle Plates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Similar bucking analysis was performed for the middle plates</a:t>
            </a:r>
          </a:p>
          <a:p>
            <a:r>
              <a:rPr lang="en-US" dirty="0"/>
              <a:t>First buckling mode is shown here: load factor = 44.7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CCF06-3AEA-A3E5-7550-D5B93A01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4073734" cy="3048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2C30F-1D9E-0DFC-641D-D91F3AF9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616" y="2365375"/>
            <a:ext cx="4051296" cy="30448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78112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Analysis: Middle Plates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Second buckling mode is shown here: load factor = 49.1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18BFA-53B5-9B8E-D37F-3DE08D2B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4128"/>
            <a:ext cx="4066079" cy="30422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05EE3-61C5-9687-8C96-141B53F1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8400"/>
            <a:ext cx="4066077" cy="304227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3919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42B-45A0-A790-B539-E1AEAEC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Buckling Analysis: Middle Plates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964-83E2-6297-143E-FF9C7BFD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1"/>
          </a:xfrm>
        </p:spPr>
        <p:txBody>
          <a:bodyPr/>
          <a:lstStyle/>
          <a:p>
            <a:r>
              <a:rPr lang="en-US" dirty="0"/>
              <a:t>Second buckling mode is shown here: load factor = 49.6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9512-6A99-2A9A-2829-28A0457C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FB8AD-1FD9-EAE9-FDDF-D8E8A240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3971891" cy="2971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0120B-BC78-5C3B-E127-CCFB0FDF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10" y="2209800"/>
            <a:ext cx="3954133" cy="29718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88346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2107-C22E-7859-BB1C-F5D52840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538B-9198-6601-A609-B3D2AFC8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Magnetic analysis of the TMS coil/stack design is performed with ANSYS EMAG/APDL, verified with ANSYS Maxwell</a:t>
            </a:r>
          </a:p>
          <a:p>
            <a:r>
              <a:rPr lang="en-US" b="1" dirty="0"/>
              <a:t>The magnetic flux density magnitude at the center of the plates is at least ~0.9 Tesla in EMAG/APDL (~1.0 Tesla in Maxwell), uncertainty is at the level of 10%</a:t>
            </a:r>
          </a:p>
          <a:p>
            <a:r>
              <a:rPr lang="en-US" b="1" dirty="0"/>
              <a:t>The magnetic flux density in the area of the plates between the coils acts in a vertical direction</a:t>
            </a:r>
          </a:p>
          <a:p>
            <a:r>
              <a:rPr lang="en-US" b="1" dirty="0"/>
              <a:t>Out of plane plate deflections are sufficiently small so as not interfere with the fit or function of the scintillator modules</a:t>
            </a:r>
          </a:p>
          <a:p>
            <a:r>
              <a:rPr lang="en-US" b="1" dirty="0"/>
              <a:t>The range stack is structurally stable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3C227-E586-6583-1121-DEB23F97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B51D-5407-6BE8-E8E7-49889418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Overview of analysis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7DE6-6313-8E10-06B3-BC9BAB5C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719265"/>
            <a:ext cx="8918574" cy="2544763"/>
          </a:xfrm>
        </p:spPr>
        <p:txBody>
          <a:bodyPr>
            <a:normAutofit fontScale="92500"/>
          </a:bodyPr>
          <a:lstStyle/>
          <a:p>
            <a:r>
              <a:rPr lang="en-US" dirty="0"/>
              <a:t>Finite element method, as implemented by ANSYS R19.2, was used throughout this analysis</a:t>
            </a:r>
          </a:p>
          <a:p>
            <a:pPr lvl="1"/>
            <a:r>
              <a:rPr lang="en-US" dirty="0"/>
              <a:t>Full feature structural analysis program with modest low frequency electromagnet (EMAG) capabilities</a:t>
            </a:r>
          </a:p>
          <a:p>
            <a:r>
              <a:rPr lang="en-US" dirty="0"/>
              <a:t>Analysis steps</a:t>
            </a:r>
          </a:p>
          <a:p>
            <a:pPr lvl="1"/>
            <a:r>
              <a:rPr lang="en-US" dirty="0"/>
              <a:t>An EMAG model was constructed with APDL script: steel plates/stack, coils, air gap, exterior air volume (large enough to approximate open boundary)</a:t>
            </a:r>
          </a:p>
          <a:p>
            <a:pPr lvl="1"/>
            <a:r>
              <a:rPr lang="en-US" dirty="0"/>
              <a:t>EMAG model was converted to a structure model: allow direct application of the magnetic forces from the EMAG solutions to the structure model</a:t>
            </a:r>
          </a:p>
          <a:p>
            <a:pPr lvl="1"/>
            <a:r>
              <a:rPr lang="en-US" dirty="0"/>
              <a:t>A linear static structural analysis was then performed to determine plate deflections</a:t>
            </a:r>
          </a:p>
          <a:p>
            <a:pPr lvl="1"/>
            <a:r>
              <a:rPr lang="en-US" dirty="0"/>
              <a:t>Lastly, a pre-stressed eigenvalue buckling analysis was performed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0307-E863-81B3-B1AF-4B7DE7FC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35461-DC82-2F6F-F084-93D7E0C2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3095625" cy="2319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4E63E-92A8-88DE-23D2-7F045639A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05510"/>
            <a:ext cx="1814195" cy="2185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17BFB-3577-85BD-9E25-3F184144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626" y="773748"/>
            <a:ext cx="3276600" cy="2448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F306C-5C20-F563-C363-7FF54B019962}"/>
              </a:ext>
            </a:extLst>
          </p:cNvPr>
          <p:cNvSpPr txBox="1"/>
          <p:nvPr/>
        </p:nvSpPr>
        <p:spPr>
          <a:xfrm>
            <a:off x="496917" y="2931756"/>
            <a:ext cx="263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Geometry for the Magnetic Simulation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E8BA2-EA24-E7B6-79D9-87716DBD2102}"/>
              </a:ext>
            </a:extLst>
          </p:cNvPr>
          <p:cNvSpPr txBox="1"/>
          <p:nvPr/>
        </p:nvSpPr>
        <p:spPr>
          <a:xfrm>
            <a:off x="3589230" y="2988156"/>
            <a:ext cx="230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Finite Element Model</a:t>
            </a:r>
            <a:endParaRPr lang="en-US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9851E-6E68-3279-87DC-E9CF1B218624}"/>
              </a:ext>
            </a:extLst>
          </p:cNvPr>
          <p:cNvSpPr txBox="1"/>
          <p:nvPr/>
        </p:nvSpPr>
        <p:spPr>
          <a:xfrm>
            <a:off x="6684855" y="2902455"/>
            <a:ext cx="17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Finite Element Model</a:t>
            </a:r>
            <a:endParaRPr lang="en-US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6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B51D-5407-6BE8-E8E7-49889418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Overview of analysis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7DE6-6313-8E10-06B3-BC9BAB5C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3999" cy="1981200"/>
          </a:xfrm>
        </p:spPr>
        <p:txBody>
          <a:bodyPr>
            <a:normAutofit/>
          </a:bodyPr>
          <a:lstStyle/>
          <a:p>
            <a:r>
              <a:rPr lang="en-US" dirty="0"/>
              <a:t>Steel plate material: hot rolled AISI 1006 steel (‘MINOS’ steel)</a:t>
            </a:r>
          </a:p>
          <a:p>
            <a:r>
              <a:rPr lang="en-US" dirty="0"/>
              <a:t>Over 20 design versions were looked at: this report is mostly from the latest configuration</a:t>
            </a:r>
          </a:p>
          <a:p>
            <a:r>
              <a:rPr lang="en-US" dirty="0"/>
              <a:t>Several design optimizations were performed, based on structural analysis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0307-E863-81B3-B1AF-4B7DE7FC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175D3-D862-70B9-638A-55542807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971800"/>
            <a:ext cx="3901851" cy="312420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454486-E1B5-B476-9977-0B7D2AFB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5" y="3630612"/>
            <a:ext cx="4297086" cy="1813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4A656B-4042-78BD-8AC3-F48752184945}"/>
              </a:ext>
            </a:extLst>
          </p:cNvPr>
          <p:cNvSpPr txBox="1"/>
          <p:nvPr/>
        </p:nvSpPr>
        <p:spPr>
          <a:xfrm>
            <a:off x="1531416" y="5214443"/>
            <a:ext cx="174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Saturation Curve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2A52C-7294-B165-2D71-743231F43467}"/>
              </a:ext>
            </a:extLst>
          </p:cNvPr>
          <p:cNvSpPr txBox="1"/>
          <p:nvPr/>
        </p:nvSpPr>
        <p:spPr>
          <a:xfrm>
            <a:off x="5638800" y="5547332"/>
            <a:ext cx="235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45708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Electromagnetic Analysis: Total Field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sz="2000" b="1" dirty="0"/>
              <a:t>Summed Magnetic Flux Density in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C8048-E05B-8561-8CF5-DB989882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B4360-E924-49A9-B8A2-CA01D1AC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13407-0C14-A847-B090-85E39A244F52}"/>
              </a:ext>
            </a:extLst>
          </p:cNvPr>
          <p:cNvSpPr txBox="1"/>
          <p:nvPr/>
        </p:nvSpPr>
        <p:spPr>
          <a:xfrm>
            <a:off x="1905000" y="4727027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6338676" y="4724400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View</a:t>
            </a:r>
          </a:p>
        </p:txBody>
      </p:sp>
    </p:spTree>
    <p:extLst>
      <p:ext uri="{BB962C8B-B14F-4D97-AF65-F5344CB8AC3E}">
        <p14:creationId xmlns:p14="http://schemas.microsoft.com/office/powerpoint/2010/main" val="13849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Electromagnetic Analysis: Total Field B, Row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sz="2000" b="1" dirty="0"/>
              <a:t>Summed Magnetic Flux Density in Row 20 (middle of thin/15mm plates)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3407-0C14-A847-B090-85E39A244F52}"/>
              </a:ext>
            </a:extLst>
          </p:cNvPr>
          <p:cNvSpPr txBox="1"/>
          <p:nvPr/>
        </p:nvSpPr>
        <p:spPr>
          <a:xfrm>
            <a:off x="1905000" y="4727027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6338676" y="4724400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F6BF9-2648-93EB-708A-A9B69FB0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B9C5C-42FC-FFE9-34F5-5DC62A72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04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87283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Electromagnetic Analysis: Total Field B, Row 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sz="2000" b="1" dirty="0"/>
              <a:t>Summed Magnetic Flux Density in Row 70 (middle of thick/40mm plates)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3407-0C14-A847-B090-85E39A244F52}"/>
              </a:ext>
            </a:extLst>
          </p:cNvPr>
          <p:cNvSpPr txBox="1"/>
          <p:nvPr/>
        </p:nvSpPr>
        <p:spPr>
          <a:xfrm>
            <a:off x="1905000" y="4727027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6338676" y="4724400"/>
            <a:ext cx="12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5FF7C-B31C-81A3-5A49-A34956D7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C8418-67E2-B145-757B-69075E107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16" y="1201737"/>
            <a:ext cx="4475064" cy="3352800"/>
          </a:xfrm>
          <a:prstGeom prst="rect">
            <a:avLst/>
          </a:prstGeom>
          <a:ln>
            <a:solidFill>
              <a:sysClr val="windowText" lastClr="000000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63309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913-C2A7-703B-45F7-3521D29A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/>
          <a:lstStyle/>
          <a:p>
            <a:r>
              <a:rPr lang="en-US" dirty="0"/>
              <a:t>Electromagnetic Analysis: Field Components </a:t>
            </a:r>
            <a:r>
              <a:rPr lang="en-US" dirty="0" err="1"/>
              <a:t>B</a:t>
            </a:r>
            <a:r>
              <a:rPr lang="en-US" sz="2000" dirty="0" err="1"/>
              <a:t>x,y,z</a:t>
            </a:r>
            <a:r>
              <a:rPr lang="en-US" dirty="0"/>
              <a:t>(z)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26EF-AE4C-9F18-92C3-A1A27261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17532"/>
            <a:ext cx="8229600" cy="1383268"/>
          </a:xfrm>
        </p:spPr>
        <p:txBody>
          <a:bodyPr/>
          <a:lstStyle/>
          <a:p>
            <a:r>
              <a:rPr lang="en-US" sz="2000" b="1" dirty="0" err="1"/>
              <a:t>B</a:t>
            </a:r>
            <a:r>
              <a:rPr lang="en-US" sz="1600" b="1" dirty="0" err="1"/>
              <a:t>x,y,z</a:t>
            </a:r>
            <a:r>
              <a:rPr lang="en-US" sz="2000" b="1" dirty="0"/>
              <a:t>(z) are plotted for the entire stack (100 layers) at 9 (x, y) locations</a:t>
            </a:r>
          </a:p>
          <a:p>
            <a:pPr lvl="1"/>
            <a:r>
              <a:rPr lang="en-US" sz="1800" b="1" dirty="0"/>
              <a:t>1,2,3: along vertical center line of middle plates</a:t>
            </a:r>
          </a:p>
          <a:p>
            <a:pPr lvl="1"/>
            <a:r>
              <a:rPr lang="en-US" sz="1800" b="1" dirty="0"/>
              <a:t>4,5,6: along vertical center line of side plates</a:t>
            </a:r>
          </a:p>
          <a:p>
            <a:pPr lvl="1"/>
            <a:r>
              <a:rPr lang="en-US" sz="1800" b="1" dirty="0"/>
              <a:t>7,8,9: along vertical quarter line of middle 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515B8-5434-8908-7831-C673F62A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50CC-E8AC-60F3-8E05-D8EC9005BE17}"/>
              </a:ext>
            </a:extLst>
          </p:cNvPr>
          <p:cNvSpPr txBox="1"/>
          <p:nvPr/>
        </p:nvSpPr>
        <p:spPr>
          <a:xfrm>
            <a:off x="3733800" y="4648200"/>
            <a:ext cx="20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 locations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45576-11F3-5FC7-F72B-03A05FDE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4991100" cy="34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200"/>
      </p:ext>
    </p:extLst>
  </p:cSld>
  <p:clrMapOvr>
    <a:masterClrMapping/>
  </p:clrMapOvr>
</p:sld>
</file>

<file path=ppt/theme/theme1.xml><?xml version="1.0" encoding="utf-8"?>
<a:theme xmlns:a="http://schemas.openxmlformats.org/drawingml/2006/main" name="1_Sm STS   D.R. Walters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_anl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22580</TotalTime>
  <Words>1406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Arial-BoldMT</vt:lpstr>
      <vt:lpstr>Arial</vt:lpstr>
      <vt:lpstr>Calibri</vt:lpstr>
      <vt:lpstr>Trebuchet MS</vt:lpstr>
      <vt:lpstr>Wingdings</vt:lpstr>
      <vt:lpstr>1_Sm STS   D.R. Walters</vt:lpstr>
      <vt:lpstr>Theme_anl</vt:lpstr>
      <vt:lpstr>TMS Magnet:  Flux Density and Magnetic Force Analysis</vt:lpstr>
      <vt:lpstr>TMS introduction</vt:lpstr>
      <vt:lpstr>Conceptual Coil Design</vt:lpstr>
      <vt:lpstr>Overview of analysis I</vt:lpstr>
      <vt:lpstr>Overview of analysis II</vt:lpstr>
      <vt:lpstr>Electromagnetic Analysis: Total Field B</vt:lpstr>
      <vt:lpstr>Electromagnetic Analysis: Total Field B, Row 20</vt:lpstr>
      <vt:lpstr>Electromagnetic Analysis: Total Field B, Row 70</vt:lpstr>
      <vt:lpstr>Electromagnetic Analysis: Field Components Bx,y,z(z)</vt:lpstr>
      <vt:lpstr>Electromagnetic Analysis: Field Components Bx,y,z(z)</vt:lpstr>
      <vt:lpstr>Electromagnetic Analysis: Field Components Bx,y,z(z)</vt:lpstr>
      <vt:lpstr>Electromagnetic Analysis: Field Components Bx,y,z(z)</vt:lpstr>
      <vt:lpstr>Second Analysis: ANSYS Maxwell</vt:lpstr>
      <vt:lpstr>EMAG/APDL vs. Maxwell: Path 6</vt:lpstr>
      <vt:lpstr>EMAG/APDL vs. Maxwell: Path 7</vt:lpstr>
      <vt:lpstr>EMAG/APDL vs. Maxwell: Path 9</vt:lpstr>
      <vt:lpstr>EMAG/APDL vs. Maxwell: Bsum, row 20</vt:lpstr>
      <vt:lpstr>Recent Maxwell Analysis: Field Component By(y), Row 20</vt:lpstr>
      <vt:lpstr>EMAG/APDL vs. Maxwell: Bsum, row 70</vt:lpstr>
      <vt:lpstr>Recent Maxwell Analysis: Field Component By(y), Row 70</vt:lpstr>
      <vt:lpstr>Structural Analysis: magnetic force on steel plates</vt:lpstr>
      <vt:lpstr>Structural Analysis: optimizing spacer bolt positions for side plates (I)</vt:lpstr>
      <vt:lpstr>Structural Analysis: optimizing spacer bolt positions for side plates (II)</vt:lpstr>
      <vt:lpstr>Structural Analysis: optimizing support tube positions for side plates (I)</vt:lpstr>
      <vt:lpstr>Structural Analysis: optimizing support tube positions for side plates (II)</vt:lpstr>
      <vt:lpstr>Structural Analysis: optimizing spacer bolt positions for middle plates (I)</vt:lpstr>
      <vt:lpstr>Structural Analysis: optimizing spacer bolt positions for middle plates (II)</vt:lpstr>
      <vt:lpstr>Structural Analysis: optimizing spacer bolt positions for middle plates (III)</vt:lpstr>
      <vt:lpstr>Buckling Analysis: Side Plates (I)</vt:lpstr>
      <vt:lpstr>Buckling Analysis: Side Plates (II)</vt:lpstr>
      <vt:lpstr>Buckling Analysis: Side Plates (III)</vt:lpstr>
      <vt:lpstr>Buckling Analysis: Middle Plates (I)</vt:lpstr>
      <vt:lpstr>Buckling Analysis: Middle Plates (II)</vt:lpstr>
      <vt:lpstr>Buckling Analysis: Middle Plates (III)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6cm Photodetector in the Small Tile Processing System</dc:title>
  <dc:creator>Lei Xia</dc:creator>
  <cp:lastModifiedBy>Xia, Lei</cp:lastModifiedBy>
  <cp:revision>402</cp:revision>
  <dcterms:created xsi:type="dcterms:W3CDTF">2015-02-10T16:35:49Z</dcterms:created>
  <dcterms:modified xsi:type="dcterms:W3CDTF">2023-04-05T21:20:19Z</dcterms:modified>
</cp:coreProperties>
</file>