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6858000" cx="9144000"/>
  <p:notesSz cx="6858000" cy="9144000"/>
  <p:embeddedFontLst>
    <p:embeddedFont>
      <p:font typeface="Helvetica Neue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142" orient="horz"/>
        <p:guide pos="3655" orient="horz"/>
        <p:guide pos="1698" orient="horz"/>
        <p:guide pos="688" orient="horz"/>
        <p:guide pos="2790" orient="horz"/>
        <p:guide pos="174" orient="horz"/>
        <p:guide pos="128" orient="horz"/>
        <p:guide pos="5621"/>
        <p:guide pos="136"/>
        <p:guide pos="589"/>
        <p:guide pos="3572"/>
        <p:guide pos="5163"/>
        <p:guide pos="4632"/>
        <p:guide pos="4446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HelveticaNeue-regular.fntdata"/><Relationship Id="rId21" Type="http://schemas.openxmlformats.org/officeDocument/2006/relationships/slide" Target="slides/slide16.xml"/><Relationship Id="rId24" Type="http://schemas.openxmlformats.org/officeDocument/2006/relationships/font" Target="fonts/HelveticaNeue-italic.fntdata"/><Relationship Id="rId23" Type="http://schemas.openxmlformats.org/officeDocument/2006/relationships/font" Target="fonts/HelveticaNeue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5" Type="http://schemas.openxmlformats.org/officeDocument/2006/relationships/font" Target="fonts/HelveticaNeue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26e23cacd3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226e23cacd3_0_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26e23cacd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g226e23cacd3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26e23cacd3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226e23cacd3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f6e6c307d2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1f6e6c307d2_0_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26e23cacd3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226e23cacd3_0_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26e23cacd3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g226e23cacd3_0_1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f6e6c307d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1f6e6c307d2_0_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f6e6c307d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1f6e6c307d2_0_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f6e6c307d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g1f6e6c307d2_0_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26e23cacd3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g226e23cacd3_0_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26e23cacd3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226e23cacd3_0_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26e23cacd3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226e23cacd3_0_4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26e23cacd3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g226e23cacd3_0_5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3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ermilab + Extra Logos Title" showMasterSp="0">
  <p:cSld name="Fermilab + Extra Logos 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8730" y="753246"/>
            <a:ext cx="9162729" cy="334060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"/>
          <p:cNvSpPr txBox="1"/>
          <p:nvPr>
            <p:ph idx="1" type="body"/>
          </p:nvPr>
        </p:nvSpPr>
        <p:spPr>
          <a:xfrm>
            <a:off x="219718" y="5210655"/>
            <a:ext cx="7343131" cy="1192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2E5286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2E528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"/>
          <p:cNvSpPr/>
          <p:nvPr/>
        </p:nvSpPr>
        <p:spPr>
          <a:xfrm>
            <a:off x="-1" y="-8606"/>
            <a:ext cx="9163051" cy="896936"/>
          </a:xfrm>
          <a:prstGeom prst="rect">
            <a:avLst/>
          </a:prstGeom>
          <a:solidFill>
            <a:srgbClr val="004C9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"/>
          <p:cNvSpPr txBox="1"/>
          <p:nvPr>
            <p:ph idx="2" type="body"/>
          </p:nvPr>
        </p:nvSpPr>
        <p:spPr>
          <a:xfrm>
            <a:off x="219718" y="4093854"/>
            <a:ext cx="8667106" cy="9258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27425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560"/>
              </a:spcBef>
              <a:spcAft>
                <a:spcPts val="0"/>
              </a:spcAft>
              <a:buClr>
                <a:srgbClr val="004C97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04C97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FermiLogoBar_DOE_KO_horiz.eps" id="24" name="Google Shape;2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7761" y="288917"/>
            <a:ext cx="9010785" cy="30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7531" y="2731580"/>
            <a:ext cx="4322439" cy="11522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ermiLogoBar_DOE_KO_horiz.eps" id="26" name="Google Shape;2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" y="288917"/>
            <a:ext cx="8993025" cy="301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07531" y="2731580"/>
            <a:ext cx="4322439" cy="115224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2"/>
          <p:cNvSpPr txBox="1"/>
          <p:nvPr>
            <p:ph idx="12" type="sldNum"/>
          </p:nvPr>
        </p:nvSpPr>
        <p:spPr>
          <a:xfrm>
            <a:off x="8556784" y="6333134"/>
            <a:ext cx="548700" cy="52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buNone/>
              <a:defRPr sz="130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Content">
  <p:cSld name="Title &amp; Conten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/>
          <p:nvPr>
            <p:ph idx="1" type="body"/>
          </p:nvPr>
        </p:nvSpPr>
        <p:spPr>
          <a:xfrm>
            <a:off x="228600" y="914401"/>
            <a:ext cx="8672513" cy="51062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68300" lvl="0" marL="457200" marR="0" rtl="0" algn="l">
              <a:spcBef>
                <a:spcPts val="44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Arial"/>
              <a:buChar char="•"/>
              <a:defRPr b="0" i="0" sz="22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404040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spcBef>
                <a:spcPts val="360"/>
              </a:spcBef>
              <a:spcAft>
                <a:spcPts val="0"/>
              </a:spcAft>
              <a:buClr>
                <a:srgbClr val="40404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404040"/>
              </a:buClr>
              <a:buSzPts val="1600"/>
              <a:buFont typeface="Arial"/>
              <a:buChar char="–"/>
              <a:defRPr b="0" i="0" sz="1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40404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" name="Google Shape;31;p3"/>
          <p:cNvSpPr txBox="1"/>
          <p:nvPr>
            <p:ph type="title"/>
          </p:nvPr>
        </p:nvSpPr>
        <p:spPr>
          <a:xfrm>
            <a:off x="222250" y="365126"/>
            <a:ext cx="8293100" cy="434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7418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3"/>
          <p:cNvSpPr txBox="1"/>
          <p:nvPr>
            <p:ph idx="10" type="dt"/>
          </p:nvPr>
        </p:nvSpPr>
        <p:spPr>
          <a:xfrm>
            <a:off x="660784" y="6495483"/>
            <a:ext cx="970054" cy="237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3"/>
          <p:cNvSpPr txBox="1"/>
          <p:nvPr>
            <p:ph idx="11" type="ftr"/>
          </p:nvPr>
        </p:nvSpPr>
        <p:spPr>
          <a:xfrm>
            <a:off x="1630838" y="6495483"/>
            <a:ext cx="5686209" cy="237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"/>
          <p:cNvSpPr txBox="1"/>
          <p:nvPr>
            <p:ph idx="12" type="sldNum"/>
          </p:nvPr>
        </p:nvSpPr>
        <p:spPr>
          <a:xfrm>
            <a:off x="222250" y="6495482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Side-by-Side">
  <p:cSld name="Content Side-by-Side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/>
          <p:nvPr>
            <p:ph idx="1" type="body"/>
          </p:nvPr>
        </p:nvSpPr>
        <p:spPr>
          <a:xfrm>
            <a:off x="222250" y="914400"/>
            <a:ext cx="3902076" cy="5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" name="Google Shape;37;p4"/>
          <p:cNvSpPr txBox="1"/>
          <p:nvPr>
            <p:ph idx="2" type="body"/>
          </p:nvPr>
        </p:nvSpPr>
        <p:spPr>
          <a:xfrm>
            <a:off x="4819649" y="914400"/>
            <a:ext cx="3962401" cy="5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type="title"/>
          </p:nvPr>
        </p:nvSpPr>
        <p:spPr>
          <a:xfrm>
            <a:off x="222250" y="365125"/>
            <a:ext cx="8559800" cy="434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7418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10" type="dt"/>
          </p:nvPr>
        </p:nvSpPr>
        <p:spPr>
          <a:xfrm>
            <a:off x="660784" y="6495483"/>
            <a:ext cx="970054" cy="237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4"/>
          <p:cNvSpPr txBox="1"/>
          <p:nvPr>
            <p:ph idx="11" type="ftr"/>
          </p:nvPr>
        </p:nvSpPr>
        <p:spPr>
          <a:xfrm>
            <a:off x="1630838" y="6495483"/>
            <a:ext cx="5686209" cy="237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"/>
          <p:cNvSpPr txBox="1"/>
          <p:nvPr>
            <p:ph idx="12" type="sldNum"/>
          </p:nvPr>
        </p:nvSpPr>
        <p:spPr>
          <a:xfrm>
            <a:off x="222250" y="6495482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 Side-by-Side">
  <p:cSld name="List Side-by-Side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/>
          <p:nvPr>
            <p:ph idx="1" type="body"/>
          </p:nvPr>
        </p:nvSpPr>
        <p:spPr>
          <a:xfrm>
            <a:off x="222250" y="914400"/>
            <a:ext cx="3902076" cy="5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AutoNum type="arabicPeriod"/>
              <a:defRPr b="0" i="0" sz="16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AutoNum type="arabicPeriod"/>
              <a:defRPr b="0" i="0" sz="16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AutoNum type="arabicPeriod"/>
              <a:defRPr b="0" i="0" sz="14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AutoNum type="arabicPeriod"/>
              <a:defRPr b="0" i="0" sz="14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" name="Google Shape;44;p5"/>
          <p:cNvSpPr txBox="1"/>
          <p:nvPr>
            <p:ph idx="2" type="body"/>
          </p:nvPr>
        </p:nvSpPr>
        <p:spPr>
          <a:xfrm>
            <a:off x="4819649" y="914400"/>
            <a:ext cx="3962401" cy="52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None/>
              <a:defRPr b="1" i="0" sz="20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30200" lvl="1" marL="914400" marR="0" rtl="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AutoNum type="arabicPeriod"/>
              <a:defRPr b="0" i="0" sz="16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AutoNum type="arabicPeriod"/>
              <a:defRPr b="0" i="0" sz="16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AutoNum type="arabicPeriod"/>
              <a:defRPr b="0" i="0" sz="16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AutoNum type="arabicPeriod"/>
              <a:defRPr b="0" i="0" sz="16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5"/>
          <p:cNvSpPr txBox="1"/>
          <p:nvPr>
            <p:ph type="title"/>
          </p:nvPr>
        </p:nvSpPr>
        <p:spPr>
          <a:xfrm>
            <a:off x="222250" y="365125"/>
            <a:ext cx="8559800" cy="434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7418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6" name="Google Shape;46;p5"/>
          <p:cNvSpPr txBox="1"/>
          <p:nvPr>
            <p:ph idx="10" type="dt"/>
          </p:nvPr>
        </p:nvSpPr>
        <p:spPr>
          <a:xfrm>
            <a:off x="660784" y="6495483"/>
            <a:ext cx="970054" cy="237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"/>
          <p:cNvSpPr txBox="1"/>
          <p:nvPr>
            <p:ph idx="11" type="ftr"/>
          </p:nvPr>
        </p:nvSpPr>
        <p:spPr>
          <a:xfrm>
            <a:off x="1630838" y="6495483"/>
            <a:ext cx="5686209" cy="237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"/>
          <p:cNvSpPr txBox="1"/>
          <p:nvPr>
            <p:ph idx="12" type="sldNum"/>
          </p:nvPr>
        </p:nvSpPr>
        <p:spPr>
          <a:xfrm>
            <a:off x="222250" y="6495482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6"/>
          <p:cNvSpPr txBox="1"/>
          <p:nvPr>
            <p:ph idx="1" type="body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4C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1" name="Google Shape;51;p6"/>
          <p:cNvSpPr txBox="1"/>
          <p:nvPr>
            <p:ph idx="2" type="body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280"/>
              </a:spcBef>
              <a:spcAft>
                <a:spcPts val="0"/>
              </a:spcAft>
              <a:buClr>
                <a:srgbClr val="004C97"/>
              </a:buClr>
              <a:buSzPts val="1400"/>
              <a:buFont typeface="Arial"/>
              <a:buNone/>
              <a:defRPr b="1" i="0" sz="1400" u="none" cap="none" strike="noStrike">
                <a:solidFill>
                  <a:srgbClr val="004C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" name="Google Shape;52;p6"/>
          <p:cNvSpPr txBox="1"/>
          <p:nvPr>
            <p:ph idx="3" type="body"/>
          </p:nvPr>
        </p:nvSpPr>
        <p:spPr>
          <a:xfrm>
            <a:off x="228600" y="925140"/>
            <a:ext cx="4206240" cy="3568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6"/>
          <p:cNvSpPr txBox="1"/>
          <p:nvPr>
            <p:ph idx="4" type="body"/>
          </p:nvPr>
        </p:nvSpPr>
        <p:spPr>
          <a:xfrm>
            <a:off x="4687970" y="925139"/>
            <a:ext cx="4206240" cy="3568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6"/>
          <p:cNvSpPr txBox="1"/>
          <p:nvPr>
            <p:ph type="title"/>
          </p:nvPr>
        </p:nvSpPr>
        <p:spPr>
          <a:xfrm>
            <a:off x="228600" y="365125"/>
            <a:ext cx="8665610" cy="434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7418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6"/>
          <p:cNvSpPr txBox="1"/>
          <p:nvPr>
            <p:ph idx="10" type="dt"/>
          </p:nvPr>
        </p:nvSpPr>
        <p:spPr>
          <a:xfrm>
            <a:off x="660784" y="6495483"/>
            <a:ext cx="970054" cy="237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"/>
          <p:cNvSpPr txBox="1"/>
          <p:nvPr>
            <p:ph idx="11" type="ftr"/>
          </p:nvPr>
        </p:nvSpPr>
        <p:spPr>
          <a:xfrm>
            <a:off x="1630838" y="6495483"/>
            <a:ext cx="5686209" cy="237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"/>
          <p:cNvSpPr txBox="1"/>
          <p:nvPr>
            <p:ph idx="12" type="sldNum"/>
          </p:nvPr>
        </p:nvSpPr>
        <p:spPr>
          <a:xfrm>
            <a:off x="222250" y="6495482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&amp; Caption">
  <p:cSld name="Content &amp; Caption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/>
          <p:nvPr>
            <p:ph idx="1" type="body"/>
          </p:nvPr>
        </p:nvSpPr>
        <p:spPr>
          <a:xfrm>
            <a:off x="228600" y="948443"/>
            <a:ext cx="3027894" cy="499427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4C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7"/>
          <p:cNvSpPr txBox="1"/>
          <p:nvPr>
            <p:ph idx="2" type="body"/>
          </p:nvPr>
        </p:nvSpPr>
        <p:spPr>
          <a:xfrm>
            <a:off x="3542712" y="948443"/>
            <a:ext cx="5347605" cy="4994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50505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spcBef>
                <a:spcPts val="36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Arial"/>
              <a:buChar char="–"/>
              <a:defRPr b="0" i="0" sz="1800" u="none" cap="none" strike="noStrik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30200" lvl="2" marL="1371600" marR="0" rtl="0" algn="l">
              <a:spcBef>
                <a:spcPts val="32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spcBef>
                <a:spcPts val="28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type="title"/>
          </p:nvPr>
        </p:nvSpPr>
        <p:spPr>
          <a:xfrm>
            <a:off x="228599" y="365125"/>
            <a:ext cx="8661717" cy="434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7418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7"/>
          <p:cNvSpPr txBox="1"/>
          <p:nvPr>
            <p:ph idx="10" type="dt"/>
          </p:nvPr>
        </p:nvSpPr>
        <p:spPr>
          <a:xfrm>
            <a:off x="660784" y="6495483"/>
            <a:ext cx="970054" cy="237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7"/>
          <p:cNvSpPr txBox="1"/>
          <p:nvPr>
            <p:ph idx="11" type="ftr"/>
          </p:nvPr>
        </p:nvSpPr>
        <p:spPr>
          <a:xfrm>
            <a:off x="1630838" y="6495483"/>
            <a:ext cx="5686209" cy="237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7"/>
          <p:cNvSpPr txBox="1"/>
          <p:nvPr>
            <p:ph idx="12" type="sldNum"/>
          </p:nvPr>
        </p:nvSpPr>
        <p:spPr>
          <a:xfrm>
            <a:off x="222250" y="6495482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&amp; Caption">
  <p:cSld name="Picture &amp; Capti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/>
          <p:nvPr>
            <p:ph idx="2" type="pic"/>
          </p:nvPr>
        </p:nvSpPr>
        <p:spPr>
          <a:xfrm>
            <a:off x="222250" y="900819"/>
            <a:ext cx="8686800" cy="3695054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8"/>
          <p:cNvSpPr txBox="1"/>
          <p:nvPr>
            <p:ph idx="1" type="body"/>
          </p:nvPr>
        </p:nvSpPr>
        <p:spPr>
          <a:xfrm>
            <a:off x="224073" y="4828705"/>
            <a:ext cx="8686800" cy="10912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spcBef>
                <a:spcPts val="320"/>
              </a:spcBef>
              <a:spcAft>
                <a:spcPts val="0"/>
              </a:spcAft>
              <a:buClr>
                <a:srgbClr val="004C97"/>
              </a:buClr>
              <a:buSzPts val="1600"/>
              <a:buFont typeface="Arial"/>
              <a:buNone/>
              <a:defRPr b="1" i="0" sz="1600" u="none" cap="none" strike="noStrike">
                <a:solidFill>
                  <a:srgbClr val="004C9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24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spcBef>
                <a:spcPts val="200"/>
              </a:spcBef>
              <a:spcAft>
                <a:spcPts val="0"/>
              </a:spcAft>
              <a:buClr>
                <a:srgbClr val="595959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spcBef>
                <a:spcPts val="180"/>
              </a:spcBef>
              <a:spcAft>
                <a:spcPts val="0"/>
              </a:spcAft>
              <a:buClr>
                <a:srgbClr val="595959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59595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8"/>
          <p:cNvSpPr txBox="1"/>
          <p:nvPr>
            <p:ph type="title"/>
          </p:nvPr>
        </p:nvSpPr>
        <p:spPr>
          <a:xfrm>
            <a:off x="224073" y="325301"/>
            <a:ext cx="8686800" cy="47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2400" u="none" cap="none" strike="noStrike">
                <a:solidFill>
                  <a:srgbClr val="07418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i="0" sz="1700" u="none" cap="none" strike="noStrike">
                <a:solidFill>
                  <a:srgbClr val="074184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8"/>
          <p:cNvSpPr txBox="1"/>
          <p:nvPr>
            <p:ph idx="10" type="dt"/>
          </p:nvPr>
        </p:nvSpPr>
        <p:spPr>
          <a:xfrm>
            <a:off x="660784" y="6495483"/>
            <a:ext cx="970054" cy="237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8"/>
          <p:cNvSpPr txBox="1"/>
          <p:nvPr>
            <p:ph idx="11" type="ftr"/>
          </p:nvPr>
        </p:nvSpPr>
        <p:spPr>
          <a:xfrm>
            <a:off x="1630838" y="6495483"/>
            <a:ext cx="5686209" cy="237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8"/>
          <p:cNvSpPr txBox="1"/>
          <p:nvPr>
            <p:ph idx="12" type="sldNum"/>
          </p:nvPr>
        </p:nvSpPr>
        <p:spPr>
          <a:xfrm>
            <a:off x="222250" y="6495482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1"/>
          <p:cNvCxnSpPr/>
          <p:nvPr/>
        </p:nvCxnSpPr>
        <p:spPr>
          <a:xfrm>
            <a:off x="214800" y="6391064"/>
            <a:ext cx="8704708" cy="0"/>
          </a:xfrm>
          <a:prstGeom prst="straightConnector1">
            <a:avLst/>
          </a:prstGeom>
          <a:noFill/>
          <a:ln cap="flat" cmpd="sng" w="28575">
            <a:solidFill>
              <a:srgbClr val="99D6EA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1"/>
          <p:cNvSpPr txBox="1"/>
          <p:nvPr/>
        </p:nvSpPr>
        <p:spPr>
          <a:xfrm>
            <a:off x="381001" y="6667500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004C97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12" name="Google Shape;12;p1"/>
          <p:cNvGrpSpPr/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3" name="Google Shape;13;p1"/>
            <p:cNvCxnSpPr/>
            <p:nvPr/>
          </p:nvCxnSpPr>
          <p:spPr>
            <a:xfrm>
              <a:off x="577653" y="6351018"/>
              <a:ext cx="7213350" cy="6918"/>
            </a:xfrm>
            <a:prstGeom prst="straightConnector1">
              <a:avLst/>
            </a:prstGeom>
            <a:noFill/>
            <a:ln cap="flat" cmpd="sng" w="76200">
              <a:solidFill>
                <a:srgbClr val="99D6EA"/>
              </a:solidFill>
              <a:prstDash val="solid"/>
              <a:round/>
              <a:headEnd len="sm" w="sm" type="none"/>
              <a:tailEnd len="sm" w="sm" type="none"/>
            </a:ln>
          </p:spPr>
        </p:cxnSp>
        <p:pic>
          <p:nvPicPr>
            <p:cNvPr descr="FermiLogo_RGB_NALBlue.png" id="14" name="Google Shape;14;p1"/>
            <p:cNvPicPr preferRelativeResize="0"/>
            <p:nvPr/>
          </p:nvPicPr>
          <p:blipFill rotWithShape="1">
            <a:blip r:embed="rId1">
              <a:alphaModFix/>
            </a:blip>
            <a:srcRect b="0" l="0" r="0" t="0"/>
            <a:stretch/>
          </p:blipFill>
          <p:spPr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" name="Google Shape;15;p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838162" y="6408629"/>
            <a:ext cx="1144216" cy="37751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"/>
          <p:cNvSpPr txBox="1"/>
          <p:nvPr>
            <p:ph idx="10" type="dt"/>
          </p:nvPr>
        </p:nvSpPr>
        <p:spPr>
          <a:xfrm>
            <a:off x="660784" y="6495483"/>
            <a:ext cx="970054" cy="237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7" name="Google Shape;17;p1"/>
          <p:cNvSpPr txBox="1"/>
          <p:nvPr>
            <p:ph idx="11" type="ftr"/>
          </p:nvPr>
        </p:nvSpPr>
        <p:spPr>
          <a:xfrm>
            <a:off x="1630838" y="6495483"/>
            <a:ext cx="5686209" cy="2372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" name="Google Shape;18;p1"/>
          <p:cNvSpPr txBox="1"/>
          <p:nvPr>
            <p:ph idx="12" type="sldNum"/>
          </p:nvPr>
        </p:nvSpPr>
        <p:spPr>
          <a:xfrm>
            <a:off x="222250" y="6495482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iqHB9oa0JvPTDBBH42KVj-4ifAMlmfsc/view" TargetMode="External"/><Relationship Id="rId4" Type="http://schemas.openxmlformats.org/officeDocument/2006/relationships/image" Target="../media/image43.jpg"/><Relationship Id="rId5" Type="http://schemas.openxmlformats.org/officeDocument/2006/relationships/hyperlink" Target="https://sbn-docdb.fnal.gov/cgi-bin/sso/ShowDocument?docid=31466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jpg"/><Relationship Id="rId4" Type="http://schemas.openxmlformats.org/officeDocument/2006/relationships/image" Target="../media/image4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Relationship Id="rId4" Type="http://schemas.openxmlformats.org/officeDocument/2006/relationships/image" Target="../media/image50.jpg"/><Relationship Id="rId5" Type="http://schemas.openxmlformats.org/officeDocument/2006/relationships/image" Target="../media/image3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1.png"/><Relationship Id="rId4" Type="http://schemas.openxmlformats.org/officeDocument/2006/relationships/image" Target="../media/image4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jpg"/><Relationship Id="rId4" Type="http://schemas.openxmlformats.org/officeDocument/2006/relationships/image" Target="../media/image40.png"/><Relationship Id="rId5" Type="http://schemas.openxmlformats.org/officeDocument/2006/relationships/image" Target="../media/image4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11.jpg"/><Relationship Id="rId5" Type="http://schemas.openxmlformats.org/officeDocument/2006/relationships/image" Target="../media/image6.png"/><Relationship Id="rId6" Type="http://schemas.openxmlformats.org/officeDocument/2006/relationships/image" Target="../media/image30.png"/><Relationship Id="rId7" Type="http://schemas.openxmlformats.org/officeDocument/2006/relationships/image" Target="../media/image18.png"/><Relationship Id="rId8" Type="http://schemas.openxmlformats.org/officeDocument/2006/relationships/image" Target="../media/image3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jpg"/><Relationship Id="rId4" Type="http://schemas.openxmlformats.org/officeDocument/2006/relationships/image" Target="../media/image8.jpg"/><Relationship Id="rId5" Type="http://schemas.openxmlformats.org/officeDocument/2006/relationships/image" Target="../media/image15.jpg"/><Relationship Id="rId6" Type="http://schemas.openxmlformats.org/officeDocument/2006/relationships/image" Target="../media/image14.jpg"/><Relationship Id="rId7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Relationship Id="rId4" Type="http://schemas.openxmlformats.org/officeDocument/2006/relationships/image" Target="../media/image19.jpg"/><Relationship Id="rId5" Type="http://schemas.openxmlformats.org/officeDocument/2006/relationships/image" Target="../media/image22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Relationship Id="rId8" Type="http://schemas.openxmlformats.org/officeDocument/2006/relationships/image" Target="../media/image2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32.jpg"/><Relationship Id="rId7" Type="http://schemas.openxmlformats.org/officeDocument/2006/relationships/image" Target="../media/image26.jpg"/><Relationship Id="rId8" Type="http://schemas.openxmlformats.org/officeDocument/2006/relationships/image" Target="../media/image2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6.jpg"/><Relationship Id="rId4" Type="http://schemas.openxmlformats.org/officeDocument/2006/relationships/image" Target="../media/image45.jpg"/><Relationship Id="rId5" Type="http://schemas.openxmlformats.org/officeDocument/2006/relationships/image" Target="../media/image41.jpg"/><Relationship Id="rId6" Type="http://schemas.openxmlformats.org/officeDocument/2006/relationships/image" Target="../media/image38.jpg"/><Relationship Id="rId7" Type="http://schemas.openxmlformats.org/officeDocument/2006/relationships/image" Target="../media/image34.jpg"/><Relationship Id="rId8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/>
          <p:nvPr>
            <p:ph idx="2" type="body"/>
          </p:nvPr>
        </p:nvSpPr>
        <p:spPr>
          <a:xfrm>
            <a:off x="219718" y="4093854"/>
            <a:ext cx="8667106" cy="92582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0" spcFirstLastPara="1" rIns="91425" wrap="square" tIns="27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2400"/>
              <a:buFont typeface="Arial"/>
              <a:buNone/>
            </a:pPr>
            <a:r>
              <a:rPr lang="en-US"/>
              <a:t>SBND Installation Status</a:t>
            </a:r>
            <a:endParaRPr/>
          </a:p>
        </p:txBody>
      </p:sp>
      <p:sp>
        <p:nvSpPr>
          <p:cNvPr id="78" name="Google Shape;78;p9"/>
          <p:cNvSpPr txBox="1"/>
          <p:nvPr/>
        </p:nvSpPr>
        <p:spPr>
          <a:xfrm>
            <a:off x="372118" y="5303870"/>
            <a:ext cx="5275391" cy="11921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4C97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4C97"/>
                </a:solidFill>
              </a:rPr>
              <a:t>Anne Schukraft</a:t>
            </a:r>
            <a:endParaRPr/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SBN </a:t>
            </a:r>
            <a:r>
              <a:rPr lang="en-US" sz="2000">
                <a:solidFill>
                  <a:srgbClr val="004C97"/>
                </a:solidFill>
              </a:rPr>
              <a:t>Oversight Board Meeting</a:t>
            </a:r>
            <a:endParaRPr/>
          </a:p>
          <a:p>
            <a:pPr indent="0" lvl="0" marL="0" marR="0" rtl="0" algn="l">
              <a:spcBef>
                <a:spcPts val="400"/>
              </a:spcBef>
              <a:spcAft>
                <a:spcPts val="0"/>
              </a:spcAft>
              <a:buClr>
                <a:srgbClr val="004C97"/>
              </a:buClr>
              <a:buSzPts val="2000"/>
              <a:buFont typeface="Arial"/>
              <a:buNone/>
            </a:pPr>
            <a:r>
              <a:rPr lang="en-US" sz="2000">
                <a:solidFill>
                  <a:srgbClr val="004C97"/>
                </a:solidFill>
              </a:rPr>
              <a:t>June 9</a:t>
            </a:r>
            <a:r>
              <a:rPr b="0" i="0" lang="en-US" sz="2000" u="none" cap="none" strike="noStrike">
                <a:solidFill>
                  <a:srgbClr val="004C97"/>
                </a:solidFill>
                <a:latin typeface="Arial"/>
                <a:ea typeface="Arial"/>
                <a:cs typeface="Arial"/>
                <a:sym typeface="Arial"/>
              </a:rPr>
              <a:t>, 202</a:t>
            </a:r>
            <a:r>
              <a:rPr lang="en-US" sz="2000">
                <a:solidFill>
                  <a:srgbClr val="004C97"/>
                </a:solidFill>
              </a:rPr>
              <a:t>3</a:t>
            </a:r>
            <a:endParaRPr/>
          </a:p>
        </p:txBody>
      </p:sp>
      <p:pic>
        <p:nvPicPr>
          <p:cNvPr id="79" name="Google Shape;79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06126" y="4429126"/>
            <a:ext cx="2017226" cy="201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8"/>
          <p:cNvSpPr txBox="1"/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Detector Rigging</a:t>
            </a:r>
            <a:endParaRPr/>
          </a:p>
        </p:txBody>
      </p:sp>
      <p:sp>
        <p:nvSpPr>
          <p:cNvPr id="236" name="Google Shape;236;p18"/>
          <p:cNvSpPr txBox="1"/>
          <p:nvPr>
            <p:ph idx="12" type="sldNum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/>
          </a:p>
        </p:txBody>
      </p:sp>
      <p:sp>
        <p:nvSpPr>
          <p:cNvPr id="237" name="Google Shape;237;p18"/>
          <p:cNvSpPr txBox="1"/>
          <p:nvPr>
            <p:ph idx="10" type="dt"/>
          </p:nvPr>
        </p:nvSpPr>
        <p:spPr>
          <a:xfrm>
            <a:off x="660775" y="6495475"/>
            <a:ext cx="13131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6/9/2023</a:t>
            </a:r>
            <a:endParaRPr sz="1200"/>
          </a:p>
        </p:txBody>
      </p:sp>
      <p:sp>
        <p:nvSpPr>
          <p:cNvPr id="238" name="Google Shape;238;p18"/>
          <p:cNvSpPr txBox="1"/>
          <p:nvPr>
            <p:ph idx="11" type="ftr"/>
          </p:nvPr>
        </p:nvSpPr>
        <p:spPr>
          <a:xfrm>
            <a:off x="19356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Schukraft | SBND Installation Status</a:t>
            </a:r>
            <a:endParaRPr b="1" sz="1200"/>
          </a:p>
        </p:txBody>
      </p:sp>
      <p:pic>
        <p:nvPicPr>
          <p:cNvPr id="239" name="Google Shape;239;p18" title="SBND-rigging-time-laps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6662" y="876400"/>
            <a:ext cx="7171080" cy="537827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8"/>
          <p:cNvSpPr txBox="1"/>
          <p:nvPr/>
        </p:nvSpPr>
        <p:spPr>
          <a:xfrm>
            <a:off x="5117075" y="288925"/>
            <a:ext cx="3460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rgbClr val="004C97"/>
                </a:solidFill>
                <a:latin typeface="Calibri"/>
                <a:ea typeface="Calibri"/>
                <a:cs typeface="Calibri"/>
                <a:sym typeface="Calibri"/>
              </a:rPr>
              <a:t>video credit: FNAL Visual Media Services</a:t>
            </a:r>
            <a:endParaRPr i="1" sz="1200">
              <a:solidFill>
                <a:srgbClr val="004C9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rgbClr val="004C97"/>
                </a:solidFill>
                <a:latin typeface="Calibri"/>
                <a:ea typeface="Calibri"/>
                <a:cs typeface="Calibri"/>
                <a:sym typeface="Calibri"/>
              </a:rPr>
              <a:t>Download from </a:t>
            </a:r>
            <a:r>
              <a:rPr i="1" lang="en-US" sz="1200" u="sng">
                <a:solidFill>
                  <a:srgbClr val="004C97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SBN DocDB 31466</a:t>
            </a:r>
            <a:endParaRPr i="1" sz="1200">
              <a:solidFill>
                <a:srgbClr val="004C9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200">
              <a:solidFill>
                <a:srgbClr val="004C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8"/>
          <p:cNvSpPr txBox="1"/>
          <p:nvPr/>
        </p:nvSpPr>
        <p:spPr>
          <a:xfrm>
            <a:off x="5327925" y="1197975"/>
            <a:ext cx="369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 txBox="1"/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Preparing for top cap welding</a:t>
            </a:r>
            <a:endParaRPr/>
          </a:p>
        </p:txBody>
      </p:sp>
      <p:sp>
        <p:nvSpPr>
          <p:cNvPr id="247" name="Google Shape;247;p19"/>
          <p:cNvSpPr txBox="1"/>
          <p:nvPr>
            <p:ph idx="12" type="sldNum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/>
          </a:p>
        </p:txBody>
      </p:sp>
      <p:sp>
        <p:nvSpPr>
          <p:cNvPr id="248" name="Google Shape;248;p19"/>
          <p:cNvSpPr txBox="1"/>
          <p:nvPr>
            <p:ph idx="10" type="dt"/>
          </p:nvPr>
        </p:nvSpPr>
        <p:spPr>
          <a:xfrm>
            <a:off x="660775" y="6495475"/>
            <a:ext cx="13131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</a:t>
            </a:r>
            <a:r>
              <a:rPr lang="en-US"/>
              <a:t>/9/2023</a:t>
            </a:r>
            <a:endParaRPr sz="1200"/>
          </a:p>
        </p:txBody>
      </p:sp>
      <p:sp>
        <p:nvSpPr>
          <p:cNvPr id="249" name="Google Shape;249;p19"/>
          <p:cNvSpPr txBox="1"/>
          <p:nvPr/>
        </p:nvSpPr>
        <p:spPr>
          <a:xfrm>
            <a:off x="222250" y="800125"/>
            <a:ext cx="4313100" cy="58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Flange installation</a:t>
            </a:r>
            <a:endParaRPr sz="18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X-ARAPUCA &amp; PMT flanges installed (2 each)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TPC laser flanges to be installed next week (4)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TPC flanges to be installed June 20 (4)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Repeating QC tests</a:t>
            </a:r>
            <a:endParaRPr sz="18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PMT Checked out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X-ARAPUCA, Cold Electronics and Wire Bias QC ongoing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Field Cage QC test to be repeated after first cryostat access</a:t>
            </a:r>
            <a:b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Preparing for cryostat access through access port on top cap</a:t>
            </a:r>
            <a:endParaRPr sz="18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install cathode probe to repeat FC test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confirm positioning of the TPC inside the cryostat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install HV donut arm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9"/>
          <p:cNvSpPr txBox="1"/>
          <p:nvPr>
            <p:ph idx="11" type="ftr"/>
          </p:nvPr>
        </p:nvSpPr>
        <p:spPr>
          <a:xfrm>
            <a:off x="19356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Schukraft | SBND Installation Status</a:t>
            </a:r>
            <a:endParaRPr b="1" sz="1200"/>
          </a:p>
        </p:txBody>
      </p:sp>
      <p:pic>
        <p:nvPicPr>
          <p:cNvPr id="251" name="Google Shape;251;p19"/>
          <p:cNvPicPr preferRelativeResize="0"/>
          <p:nvPr/>
        </p:nvPicPr>
        <p:blipFill rotWithShape="1">
          <a:blip r:embed="rId3">
            <a:alphaModFix/>
          </a:blip>
          <a:srcRect b="3662" l="1989" r="6727" t="19069"/>
          <a:stretch/>
        </p:blipFill>
        <p:spPr>
          <a:xfrm>
            <a:off x="4698976" y="925175"/>
            <a:ext cx="4235576" cy="26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7751" y="3686174"/>
            <a:ext cx="4235576" cy="238046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19"/>
          <p:cNvSpPr txBox="1"/>
          <p:nvPr/>
        </p:nvSpPr>
        <p:spPr>
          <a:xfrm>
            <a:off x="4698975" y="6030925"/>
            <a:ext cx="4235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>
                <a:solidFill>
                  <a:srgbClr val="074184"/>
                </a:solidFill>
                <a:latin typeface="Calibri"/>
                <a:ea typeface="Calibri"/>
                <a:cs typeface="Calibri"/>
                <a:sym typeface="Calibri"/>
              </a:rPr>
              <a:t>First images from inside the cryostat.</a:t>
            </a:r>
            <a:endParaRPr i="1">
              <a:solidFill>
                <a:srgbClr val="07418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0"/>
          <p:cNvSpPr txBox="1"/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CRT North Wall Installation</a:t>
            </a:r>
            <a:endParaRPr/>
          </a:p>
        </p:txBody>
      </p:sp>
      <p:sp>
        <p:nvSpPr>
          <p:cNvPr id="259" name="Google Shape;259;p20"/>
          <p:cNvSpPr txBox="1"/>
          <p:nvPr>
            <p:ph idx="12" type="sldNum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/>
          </a:p>
        </p:txBody>
      </p:sp>
      <p:sp>
        <p:nvSpPr>
          <p:cNvPr id="260" name="Google Shape;260;p20"/>
          <p:cNvSpPr txBox="1"/>
          <p:nvPr>
            <p:ph idx="10" type="dt"/>
          </p:nvPr>
        </p:nvSpPr>
        <p:spPr>
          <a:xfrm>
            <a:off x="660775" y="6495475"/>
            <a:ext cx="13131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6/9/2023</a:t>
            </a:r>
            <a:endParaRPr sz="1200"/>
          </a:p>
        </p:txBody>
      </p:sp>
      <p:sp>
        <p:nvSpPr>
          <p:cNvPr id="261" name="Google Shape;261;p20"/>
          <p:cNvSpPr txBox="1"/>
          <p:nvPr>
            <p:ph idx="11" type="ftr"/>
          </p:nvPr>
        </p:nvSpPr>
        <p:spPr>
          <a:xfrm>
            <a:off x="19356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Schukraft | SBND Installation Status</a:t>
            </a:r>
            <a:endParaRPr b="1" sz="1200"/>
          </a:p>
        </p:txBody>
      </p:sp>
      <p:sp>
        <p:nvSpPr>
          <p:cNvPr id="262" name="Google Shape;262;p20"/>
          <p:cNvSpPr txBox="1"/>
          <p:nvPr/>
        </p:nvSpPr>
        <p:spPr>
          <a:xfrm>
            <a:off x="218250" y="853750"/>
            <a:ext cx="3924300" cy="475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Installation of the CRT North Wall is complete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○"/>
            </a:pPr>
            <a:r>
              <a:rPr lang="en-US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The North Wall has to be installed prior to finalizing cryogenics piping connecting to the cryostat; East, West and South Wall will be installed only after successful cryo operation is established, using same method</a:t>
            </a:r>
            <a:endParaRPr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18 CRT modules have been tested &amp; characterized on an A-frame setup to be installed on the North Wall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The North wall was assembled as a whole on the loading deck prior to installation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The entire wall was rigged into place and hung from the North Wall steel support posts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3" name="Google Shape;2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1900" y="477650"/>
            <a:ext cx="2310175" cy="1733206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20"/>
          <p:cNvSpPr txBox="1"/>
          <p:nvPr/>
        </p:nvSpPr>
        <p:spPr>
          <a:xfrm>
            <a:off x="4399119" y="2210275"/>
            <a:ext cx="467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rgbClr val="004C97"/>
                </a:solidFill>
                <a:latin typeface="Calibri"/>
                <a:ea typeface="Calibri"/>
                <a:cs typeface="Calibri"/>
                <a:sym typeface="Calibri"/>
              </a:rPr>
              <a:t>Modules being tested on A-frame &amp; CRT wall module installation</a:t>
            </a:r>
            <a:endParaRPr i="1" sz="1200">
              <a:solidFill>
                <a:srgbClr val="004C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55650" y="477650"/>
            <a:ext cx="2310175" cy="173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91900" y="2594568"/>
            <a:ext cx="4673925" cy="350540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0"/>
          <p:cNvSpPr txBox="1"/>
          <p:nvPr/>
        </p:nvSpPr>
        <p:spPr>
          <a:xfrm>
            <a:off x="4315657" y="6099975"/>
            <a:ext cx="467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rgbClr val="004C97"/>
                </a:solidFill>
                <a:latin typeface="Calibri"/>
                <a:ea typeface="Calibri"/>
                <a:cs typeface="Calibri"/>
                <a:sym typeface="Calibri"/>
              </a:rPr>
              <a:t>CRT Wall Rigging</a:t>
            </a:r>
            <a:endParaRPr i="1" sz="1200">
              <a:solidFill>
                <a:srgbClr val="004C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1"/>
          <p:cNvSpPr txBox="1"/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Cryogenics Installation Progress</a:t>
            </a:r>
            <a:endParaRPr/>
          </a:p>
        </p:txBody>
      </p:sp>
      <p:sp>
        <p:nvSpPr>
          <p:cNvPr id="273" name="Google Shape;273;p21"/>
          <p:cNvSpPr txBox="1"/>
          <p:nvPr>
            <p:ph idx="12" type="sldNum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/>
          </a:p>
        </p:txBody>
      </p:sp>
      <p:sp>
        <p:nvSpPr>
          <p:cNvPr id="274" name="Google Shape;274;p21"/>
          <p:cNvSpPr txBox="1"/>
          <p:nvPr>
            <p:ph idx="10" type="dt"/>
          </p:nvPr>
        </p:nvSpPr>
        <p:spPr>
          <a:xfrm>
            <a:off x="660775" y="6495475"/>
            <a:ext cx="13131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</a:t>
            </a:r>
            <a:r>
              <a:rPr lang="en-US"/>
              <a:t>/9/2023</a:t>
            </a:r>
            <a:endParaRPr sz="1200"/>
          </a:p>
        </p:txBody>
      </p:sp>
      <p:sp>
        <p:nvSpPr>
          <p:cNvPr id="275" name="Google Shape;275;p21"/>
          <p:cNvSpPr txBox="1"/>
          <p:nvPr/>
        </p:nvSpPr>
        <p:spPr>
          <a:xfrm>
            <a:off x="222250" y="952525"/>
            <a:ext cx="6062700" cy="56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Cryogenics Installation Progress</a:t>
            </a:r>
            <a:endParaRPr sz="18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Gas analyzer system installation in progress</a:t>
            </a:r>
            <a:endParaRPr sz="16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Warm GAr collection system installation complete</a:t>
            </a:r>
            <a:endParaRPr sz="16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alibri"/>
              <a:buChar char="■"/>
            </a:pPr>
            <a:r>
              <a:rPr lang="en-US" sz="16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Only part remaining is connection to top of cryostat</a:t>
            </a:r>
            <a:endParaRPr sz="16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Insulation Nitrogen purge system almost complete</a:t>
            </a:r>
            <a:endParaRPr sz="16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In-line PrM line completed and vacuum jacket leak-checked</a:t>
            </a:r>
            <a:endParaRPr sz="16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Vacuum jacketed transfer lines that connect the cryogenics system to cryostat are on critical path</a:t>
            </a:r>
            <a:endParaRPr sz="16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alibri"/>
              <a:buChar char="■"/>
            </a:pPr>
            <a:r>
              <a:rPr lang="en-US" sz="16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delay in the delivery of bellows and ceramic isolators to TechniFab from supplier</a:t>
            </a:r>
            <a:endParaRPr sz="16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alibri"/>
              <a:buChar char="■"/>
            </a:pPr>
            <a:r>
              <a:rPr lang="en-US" sz="16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Received a partial delivery of 21 of 36 parts in May; installation of these starting now</a:t>
            </a:r>
            <a:endParaRPr sz="16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Calibri"/>
              <a:buChar char="■"/>
            </a:pPr>
            <a:r>
              <a:rPr lang="en-US" sz="16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expected final delivery in August/early September</a:t>
            </a:r>
            <a:endParaRPr sz="1600"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8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Pressure test for Ar Dewar and connecting piping ongoing</a:t>
            </a:r>
            <a:br>
              <a:rPr lang="en-US" sz="18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Calibri"/>
              <a:buChar char="●"/>
            </a:pPr>
            <a:r>
              <a:rPr b="1" i="1" lang="en-US" sz="18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LAr delivery contract placed with Air Products</a:t>
            </a:r>
            <a:endParaRPr b="1" i="1" sz="180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on schedule and under budget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same vendor as MicroBooNE and ICARUS fills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21"/>
          <p:cNvSpPr txBox="1"/>
          <p:nvPr>
            <p:ph idx="11" type="ftr"/>
          </p:nvPr>
        </p:nvSpPr>
        <p:spPr>
          <a:xfrm>
            <a:off x="19356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Schukraft | SBND Installation Status</a:t>
            </a:r>
            <a:endParaRPr b="1" sz="1200"/>
          </a:p>
        </p:txBody>
      </p:sp>
      <p:sp>
        <p:nvSpPr>
          <p:cNvPr id="277" name="Google Shape;277;p21"/>
          <p:cNvSpPr txBox="1"/>
          <p:nvPr/>
        </p:nvSpPr>
        <p:spPr>
          <a:xfrm>
            <a:off x="6286676" y="5965575"/>
            <a:ext cx="2636700" cy="369300"/>
          </a:xfrm>
          <a:prstGeom prst="rect">
            <a:avLst/>
          </a:prstGeom>
          <a:solidFill>
            <a:srgbClr val="FFFFFF">
              <a:alpha val="576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200"/>
              <a:buFont typeface="Calibri"/>
              <a:buNone/>
            </a:pPr>
            <a:r>
              <a:rPr i="1" lang="en-US" sz="12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Warm GAr system</a:t>
            </a:r>
            <a:endParaRPr i="1" sz="1200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indoor, floor, room&#10;&#10;Description automatically generated" id="278" name="Google Shape;278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5001" y="4064259"/>
            <a:ext cx="2636678" cy="197751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indoor, miller&#10;&#10;Description automatically generated" id="279" name="Google Shape;27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5847224" y="899677"/>
            <a:ext cx="3515578" cy="2636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2"/>
          <p:cNvSpPr txBox="1"/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Remaining Subsystem Installation</a:t>
            </a:r>
            <a:endParaRPr/>
          </a:p>
        </p:txBody>
      </p:sp>
      <p:sp>
        <p:nvSpPr>
          <p:cNvPr id="285" name="Google Shape;285;p22"/>
          <p:cNvSpPr txBox="1"/>
          <p:nvPr>
            <p:ph idx="12" type="sldNum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/>
          </a:p>
        </p:txBody>
      </p:sp>
      <p:sp>
        <p:nvSpPr>
          <p:cNvPr id="286" name="Google Shape;286;p22"/>
          <p:cNvSpPr txBox="1"/>
          <p:nvPr>
            <p:ph idx="10" type="dt"/>
          </p:nvPr>
        </p:nvSpPr>
        <p:spPr>
          <a:xfrm>
            <a:off x="660775" y="6495475"/>
            <a:ext cx="13131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6/9/2023</a:t>
            </a:r>
            <a:endParaRPr sz="1200"/>
          </a:p>
        </p:txBody>
      </p:sp>
      <p:sp>
        <p:nvSpPr>
          <p:cNvPr id="287" name="Google Shape;287;p22"/>
          <p:cNvSpPr txBox="1"/>
          <p:nvPr/>
        </p:nvSpPr>
        <p:spPr>
          <a:xfrm>
            <a:off x="222250" y="952525"/>
            <a:ext cx="56862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All parts for the TPC Calibration laser system have been received from Bern</a:t>
            </a:r>
            <a:endParaRPr sz="18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installation of feedthroughs scheduled for next week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Laser testing (Class IV), rotation motor testing &amp; electronics installation to happen in July/August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HV Production Feedthrough testing ongoing at </a:t>
            </a:r>
            <a:r>
              <a:rPr lang="en-US" sz="18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NLTF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22"/>
          <p:cNvSpPr txBox="1"/>
          <p:nvPr>
            <p:ph idx="11" type="ftr"/>
          </p:nvPr>
        </p:nvSpPr>
        <p:spPr>
          <a:xfrm>
            <a:off x="19356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Schukraft | SBND Installation Status</a:t>
            </a:r>
            <a:endParaRPr b="1" sz="1200"/>
          </a:p>
        </p:txBody>
      </p:sp>
      <p:pic>
        <p:nvPicPr>
          <p:cNvPr id="289" name="Google Shape;28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41250" y="698575"/>
            <a:ext cx="2882100" cy="3842782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2"/>
          <p:cNvSpPr txBox="1"/>
          <p:nvPr/>
        </p:nvSpPr>
        <p:spPr>
          <a:xfrm>
            <a:off x="6034950" y="4541575"/>
            <a:ext cx="2882100" cy="369300"/>
          </a:xfrm>
          <a:prstGeom prst="rect">
            <a:avLst/>
          </a:prstGeom>
          <a:solidFill>
            <a:srgbClr val="FFFFFF">
              <a:alpha val="576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200"/>
              <a:buFont typeface="Calibri"/>
              <a:buNone/>
            </a:pPr>
            <a:r>
              <a:rPr i="1" lang="en-US" sz="12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Laser Feedthrough Test Assembly @Bern</a:t>
            </a:r>
            <a:endParaRPr i="1" sz="1200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1" name="Google Shape;29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100" y="2695581"/>
            <a:ext cx="1313101" cy="3283543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22"/>
          <p:cNvSpPr txBox="1"/>
          <p:nvPr/>
        </p:nvSpPr>
        <p:spPr>
          <a:xfrm>
            <a:off x="5684500" y="5041375"/>
            <a:ext cx="3478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Purity Monitors</a:t>
            </a:r>
            <a:endParaRPr sz="18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○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inline and cryostat-internal purity monitors being tested at NLTF (fka PAB)</a:t>
            </a:r>
            <a:endParaRPr/>
          </a:p>
        </p:txBody>
      </p:sp>
      <p:sp>
        <p:nvSpPr>
          <p:cNvPr id="293" name="Google Shape;293;p22"/>
          <p:cNvSpPr txBox="1"/>
          <p:nvPr/>
        </p:nvSpPr>
        <p:spPr>
          <a:xfrm>
            <a:off x="430900" y="5902925"/>
            <a:ext cx="1441500" cy="554100"/>
          </a:xfrm>
          <a:prstGeom prst="rect">
            <a:avLst/>
          </a:prstGeom>
          <a:solidFill>
            <a:srgbClr val="FFFFFF">
              <a:alpha val="576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200"/>
              <a:buFont typeface="Calibri"/>
              <a:buNone/>
            </a:pPr>
            <a:r>
              <a:rPr i="1" lang="en-US" sz="12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HV FT Test Setup in BLANCHE @NLTF</a:t>
            </a:r>
            <a:endParaRPr i="1" sz="1200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22"/>
          <p:cNvPicPr preferRelativeResize="0"/>
          <p:nvPr/>
        </p:nvPicPr>
        <p:blipFill rotWithShape="1">
          <a:blip r:embed="rId5">
            <a:alphaModFix/>
          </a:blip>
          <a:srcRect b="0" l="8421" r="8851" t="0"/>
          <a:stretch/>
        </p:blipFill>
        <p:spPr>
          <a:xfrm>
            <a:off x="1960500" y="2695575"/>
            <a:ext cx="3621775" cy="3283549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2"/>
          <p:cNvSpPr txBox="1"/>
          <p:nvPr/>
        </p:nvSpPr>
        <p:spPr>
          <a:xfrm>
            <a:off x="1960500" y="5979125"/>
            <a:ext cx="3621900" cy="369300"/>
          </a:xfrm>
          <a:prstGeom prst="rect">
            <a:avLst/>
          </a:prstGeom>
          <a:solidFill>
            <a:srgbClr val="FFFFFF">
              <a:alpha val="5765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3087"/>
              </a:buClr>
              <a:buSzPts val="1200"/>
              <a:buFont typeface="Calibri"/>
              <a:buNone/>
            </a:pPr>
            <a:r>
              <a:rPr i="1" lang="en-US" sz="12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Purity Monitor Test Setup at NLTF</a:t>
            </a:r>
            <a:endParaRPr i="1" sz="1200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3"/>
          <p:cNvSpPr txBox="1"/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301" name="Google Shape;301;p23"/>
          <p:cNvSpPr txBox="1"/>
          <p:nvPr>
            <p:ph idx="12" type="sldNum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/>
          </a:p>
        </p:txBody>
      </p:sp>
      <p:sp>
        <p:nvSpPr>
          <p:cNvPr id="302" name="Google Shape;302;p23"/>
          <p:cNvSpPr txBox="1"/>
          <p:nvPr>
            <p:ph idx="10" type="dt"/>
          </p:nvPr>
        </p:nvSpPr>
        <p:spPr>
          <a:xfrm>
            <a:off x="660775" y="6495475"/>
            <a:ext cx="13131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6/9/2023</a:t>
            </a:r>
            <a:endParaRPr sz="1200"/>
          </a:p>
        </p:txBody>
      </p:sp>
      <p:sp>
        <p:nvSpPr>
          <p:cNvPr id="303" name="Google Shape;303;p23"/>
          <p:cNvSpPr txBox="1"/>
          <p:nvPr/>
        </p:nvSpPr>
        <p:spPr>
          <a:xfrm>
            <a:off x="222250" y="952525"/>
            <a:ext cx="87012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SBND recently accomplished the insertion of the detector into the cryostat &amp; installation of the CRT North Wall</a:t>
            </a:r>
            <a:endParaRPr sz="18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The LAr delivery contract has been placed</a:t>
            </a:r>
            <a:endParaRPr sz="18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Next upcoming milestone is the welding of the cryostat top cap planned for early July</a:t>
            </a:r>
            <a:endParaRPr sz="18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Cryogenics commissioning is forecast to start around September</a:t>
            </a:r>
            <a:endParaRPr sz="18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3"/>
          <p:cNvSpPr txBox="1"/>
          <p:nvPr>
            <p:ph idx="11" type="ftr"/>
          </p:nvPr>
        </p:nvSpPr>
        <p:spPr>
          <a:xfrm>
            <a:off x="19356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Schukraft | SBND Installation Status</a:t>
            </a:r>
            <a:endParaRPr b="1" sz="1200"/>
          </a:p>
        </p:txBody>
      </p:sp>
      <p:pic>
        <p:nvPicPr>
          <p:cNvPr id="305" name="Google Shape;30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7239" y="2522425"/>
            <a:ext cx="5431236" cy="3618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"/>
          <p:cNvSpPr txBox="1"/>
          <p:nvPr>
            <p:ph type="title"/>
          </p:nvPr>
        </p:nvSpPr>
        <p:spPr>
          <a:xfrm>
            <a:off x="272257" y="3229769"/>
            <a:ext cx="8293100" cy="434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/>
              <a:t>Backups</a:t>
            </a:r>
            <a:endParaRPr/>
          </a:p>
        </p:txBody>
      </p:sp>
      <p:sp>
        <p:nvSpPr>
          <p:cNvPr id="311" name="Google Shape;311;p24"/>
          <p:cNvSpPr txBox="1"/>
          <p:nvPr>
            <p:ph idx="12" type="sldNum"/>
          </p:nvPr>
        </p:nvSpPr>
        <p:spPr>
          <a:xfrm>
            <a:off x="222250" y="6495482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/>
          </a:p>
        </p:txBody>
      </p:sp>
      <p:sp>
        <p:nvSpPr>
          <p:cNvPr id="312" name="Google Shape;312;p24"/>
          <p:cNvSpPr txBox="1"/>
          <p:nvPr>
            <p:ph idx="11" type="ftr"/>
          </p:nvPr>
        </p:nvSpPr>
        <p:spPr>
          <a:xfrm>
            <a:off x="19356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Schukraft | SBND Installation Status</a:t>
            </a:r>
            <a:endParaRPr b="1" sz="1200"/>
          </a:p>
        </p:txBody>
      </p:sp>
      <p:sp>
        <p:nvSpPr>
          <p:cNvPr id="313" name="Google Shape;313;p24"/>
          <p:cNvSpPr txBox="1"/>
          <p:nvPr>
            <p:ph idx="10" type="dt"/>
          </p:nvPr>
        </p:nvSpPr>
        <p:spPr>
          <a:xfrm>
            <a:off x="660775" y="6495475"/>
            <a:ext cx="13131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</a:t>
            </a:r>
            <a:r>
              <a:rPr lang="en-US"/>
              <a:t>/9/2023</a:t>
            </a:r>
            <a:endParaRPr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/>
          <p:nvPr>
            <p:ph type="title"/>
          </p:nvPr>
        </p:nvSpPr>
        <p:spPr>
          <a:xfrm>
            <a:off x="222250" y="365125"/>
            <a:ext cx="8559800" cy="4349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Near Detector - SBND</a:t>
            </a:r>
            <a:endParaRPr/>
          </a:p>
        </p:txBody>
      </p:sp>
      <p:sp>
        <p:nvSpPr>
          <p:cNvPr id="85" name="Google Shape;85;p10"/>
          <p:cNvSpPr txBox="1"/>
          <p:nvPr>
            <p:ph idx="12" type="sldNum"/>
          </p:nvPr>
        </p:nvSpPr>
        <p:spPr>
          <a:xfrm>
            <a:off x="222250" y="6495482"/>
            <a:ext cx="414338" cy="2372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/>
          </a:p>
        </p:txBody>
      </p:sp>
      <p:sp>
        <p:nvSpPr>
          <p:cNvPr id="86" name="Google Shape;86;p10"/>
          <p:cNvSpPr txBox="1"/>
          <p:nvPr>
            <p:ph idx="10" type="dt"/>
          </p:nvPr>
        </p:nvSpPr>
        <p:spPr>
          <a:xfrm>
            <a:off x="660775" y="6495475"/>
            <a:ext cx="13131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6/9/2023</a:t>
            </a:r>
            <a:endParaRPr sz="1200"/>
          </a:p>
        </p:txBody>
      </p:sp>
      <p:sp>
        <p:nvSpPr>
          <p:cNvPr id="87" name="Google Shape;87;p10"/>
          <p:cNvSpPr txBox="1"/>
          <p:nvPr>
            <p:ph idx="11" type="ftr"/>
          </p:nvPr>
        </p:nvSpPr>
        <p:spPr>
          <a:xfrm>
            <a:off x="19356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Schukraft</a:t>
            </a:r>
            <a:r>
              <a:rPr lang="en-US"/>
              <a:t> | SBND Installation Status</a:t>
            </a:r>
            <a:endParaRPr b="1" sz="1200"/>
          </a:p>
        </p:txBody>
      </p:sp>
      <p:pic>
        <p:nvPicPr>
          <p:cNvPr id="88" name="Google Shape;88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825275"/>
            <a:ext cx="8782050" cy="54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0"/>
          <p:cNvSpPr txBox="1"/>
          <p:nvPr/>
        </p:nvSpPr>
        <p:spPr>
          <a:xfrm>
            <a:off x="164875" y="2216279"/>
            <a:ext cx="1187100" cy="523200"/>
          </a:xfrm>
          <a:prstGeom prst="rect">
            <a:avLst/>
          </a:prstGeom>
          <a:noFill/>
          <a:ln cap="flat" cmpd="sng" w="12700">
            <a:solidFill>
              <a:srgbClr val="AF27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Cryogenic Dewars</a:t>
            </a:r>
            <a:endParaRPr b="0" i="0" sz="1400" u="none" cap="none" strike="noStrike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0"/>
          <p:cNvSpPr txBox="1"/>
          <p:nvPr/>
        </p:nvSpPr>
        <p:spPr>
          <a:xfrm>
            <a:off x="1642639" y="5102697"/>
            <a:ext cx="664200" cy="307800"/>
          </a:xfrm>
          <a:prstGeom prst="rect">
            <a:avLst/>
          </a:prstGeom>
          <a:noFill/>
          <a:ln cap="flat" cmpd="sng" w="12700">
            <a:solidFill>
              <a:srgbClr val="AF27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TPC</a:t>
            </a:r>
            <a:endParaRPr/>
          </a:p>
        </p:txBody>
      </p:sp>
      <p:sp>
        <p:nvSpPr>
          <p:cNvPr id="91" name="Google Shape;91;p10"/>
          <p:cNvSpPr txBox="1"/>
          <p:nvPr/>
        </p:nvSpPr>
        <p:spPr>
          <a:xfrm>
            <a:off x="455593" y="3950784"/>
            <a:ext cx="1187100" cy="523200"/>
          </a:xfrm>
          <a:prstGeom prst="rect">
            <a:avLst/>
          </a:prstGeom>
          <a:noFill/>
          <a:ln cap="flat" cmpd="sng" w="12700">
            <a:solidFill>
              <a:srgbClr val="AF27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Proximity Cryogenics</a:t>
            </a:r>
            <a:endParaRPr/>
          </a:p>
        </p:txBody>
      </p:sp>
      <p:cxnSp>
        <p:nvCxnSpPr>
          <p:cNvPr id="92" name="Google Shape;92;p10"/>
          <p:cNvCxnSpPr/>
          <p:nvPr/>
        </p:nvCxnSpPr>
        <p:spPr>
          <a:xfrm flipH="1" rot="10800000">
            <a:off x="2071239" y="2750758"/>
            <a:ext cx="322200" cy="251100"/>
          </a:xfrm>
          <a:prstGeom prst="straightConnector1">
            <a:avLst/>
          </a:prstGeom>
          <a:noFill/>
          <a:ln cap="flat" cmpd="sng" w="25400">
            <a:solidFill>
              <a:srgbClr val="AF272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93" name="Google Shape;93;p10"/>
          <p:cNvCxnSpPr>
            <a:stCxn id="91" idx="3"/>
          </p:cNvCxnSpPr>
          <p:nvPr/>
        </p:nvCxnSpPr>
        <p:spPr>
          <a:xfrm flipH="1" rot="10800000">
            <a:off x="1642693" y="2878884"/>
            <a:ext cx="1668600" cy="1333500"/>
          </a:xfrm>
          <a:prstGeom prst="straightConnector1">
            <a:avLst/>
          </a:prstGeom>
          <a:noFill/>
          <a:ln cap="flat" cmpd="sng" w="25400">
            <a:solidFill>
              <a:srgbClr val="AF272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94" name="Google Shape;94;p10"/>
          <p:cNvCxnSpPr>
            <a:stCxn id="90" idx="3"/>
          </p:cNvCxnSpPr>
          <p:nvPr/>
        </p:nvCxnSpPr>
        <p:spPr>
          <a:xfrm flipH="1" rot="10800000">
            <a:off x="2306839" y="5213997"/>
            <a:ext cx="2469000" cy="42600"/>
          </a:xfrm>
          <a:prstGeom prst="straightConnector1">
            <a:avLst/>
          </a:prstGeom>
          <a:noFill/>
          <a:ln cap="flat" cmpd="sng" w="25400">
            <a:solidFill>
              <a:srgbClr val="AF272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95" name="Google Shape;95;p10"/>
          <p:cNvSpPr txBox="1"/>
          <p:nvPr/>
        </p:nvSpPr>
        <p:spPr>
          <a:xfrm>
            <a:off x="7602965" y="5932104"/>
            <a:ext cx="1187100" cy="307800"/>
          </a:xfrm>
          <a:prstGeom prst="rect">
            <a:avLst/>
          </a:prstGeom>
          <a:noFill/>
          <a:ln cap="flat" cmpd="sng" w="12700">
            <a:solidFill>
              <a:srgbClr val="AF27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Side CRT</a:t>
            </a:r>
            <a:endParaRPr b="0" i="0" sz="1400" u="none" cap="none" strike="noStrike">
              <a:solidFill>
                <a:srgbClr val="00308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6" name="Google Shape;96;p10"/>
          <p:cNvCxnSpPr/>
          <p:nvPr/>
        </p:nvCxnSpPr>
        <p:spPr>
          <a:xfrm rot="10800000">
            <a:off x="5734565" y="5690502"/>
            <a:ext cx="1868400" cy="389400"/>
          </a:xfrm>
          <a:prstGeom prst="straightConnector1">
            <a:avLst/>
          </a:prstGeom>
          <a:noFill/>
          <a:ln cap="flat" cmpd="sng" w="25400">
            <a:solidFill>
              <a:srgbClr val="AF272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97" name="Google Shape;97;p10"/>
          <p:cNvSpPr txBox="1"/>
          <p:nvPr/>
        </p:nvSpPr>
        <p:spPr>
          <a:xfrm>
            <a:off x="7351815" y="587430"/>
            <a:ext cx="1187100" cy="307800"/>
          </a:xfrm>
          <a:prstGeom prst="rect">
            <a:avLst/>
          </a:prstGeom>
          <a:noFill/>
          <a:ln cap="flat" cmpd="sng" w="12700">
            <a:solidFill>
              <a:srgbClr val="AF27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Top CRT</a:t>
            </a:r>
            <a:endParaRPr/>
          </a:p>
        </p:txBody>
      </p:sp>
      <p:cxnSp>
        <p:nvCxnSpPr>
          <p:cNvPr id="98" name="Google Shape;98;p10"/>
          <p:cNvCxnSpPr>
            <a:stCxn id="97" idx="2"/>
          </p:cNvCxnSpPr>
          <p:nvPr/>
        </p:nvCxnSpPr>
        <p:spPr>
          <a:xfrm flipH="1">
            <a:off x="5815065" y="895230"/>
            <a:ext cx="2130300" cy="2189400"/>
          </a:xfrm>
          <a:prstGeom prst="straightConnector1">
            <a:avLst/>
          </a:prstGeom>
          <a:noFill/>
          <a:ln cap="flat" cmpd="sng" w="25400">
            <a:solidFill>
              <a:srgbClr val="AF272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99" name="Google Shape;99;p10"/>
          <p:cNvSpPr txBox="1"/>
          <p:nvPr/>
        </p:nvSpPr>
        <p:spPr>
          <a:xfrm>
            <a:off x="284467" y="4860331"/>
            <a:ext cx="1187100" cy="523200"/>
          </a:xfrm>
          <a:prstGeom prst="rect">
            <a:avLst/>
          </a:prstGeom>
          <a:noFill/>
          <a:ln cap="flat" cmpd="sng" w="12700">
            <a:solidFill>
              <a:srgbClr val="AF27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cap="none" strike="noStrike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Readout racks</a:t>
            </a:r>
            <a:endParaRPr/>
          </a:p>
        </p:txBody>
      </p:sp>
      <p:sp>
        <p:nvSpPr>
          <p:cNvPr id="100" name="Google Shape;100;p10"/>
          <p:cNvSpPr txBox="1"/>
          <p:nvPr/>
        </p:nvSpPr>
        <p:spPr>
          <a:xfrm>
            <a:off x="660772" y="895226"/>
            <a:ext cx="1187100" cy="307800"/>
          </a:xfrm>
          <a:prstGeom prst="rect">
            <a:avLst/>
          </a:prstGeom>
          <a:noFill/>
          <a:ln cap="flat" cmpd="sng" w="12700">
            <a:solidFill>
              <a:srgbClr val="AF27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US" sz="14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 ton crane</a:t>
            </a:r>
            <a:endParaRPr/>
          </a:p>
        </p:txBody>
      </p:sp>
      <p:cxnSp>
        <p:nvCxnSpPr>
          <p:cNvPr id="101" name="Google Shape;101;p10"/>
          <p:cNvCxnSpPr>
            <a:stCxn id="100" idx="3"/>
          </p:cNvCxnSpPr>
          <p:nvPr/>
        </p:nvCxnSpPr>
        <p:spPr>
          <a:xfrm>
            <a:off x="1847872" y="1049126"/>
            <a:ext cx="1118400" cy="1055700"/>
          </a:xfrm>
          <a:prstGeom prst="straightConnector1">
            <a:avLst/>
          </a:prstGeom>
          <a:noFill/>
          <a:ln cap="flat" cmpd="sng" w="25400">
            <a:solidFill>
              <a:srgbClr val="AF272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102" name="Google Shape;102;p10"/>
          <p:cNvCxnSpPr/>
          <p:nvPr/>
        </p:nvCxnSpPr>
        <p:spPr>
          <a:xfrm flipH="1" rot="10800000">
            <a:off x="1471513" y="4384142"/>
            <a:ext cx="1160400" cy="641700"/>
          </a:xfrm>
          <a:prstGeom prst="straightConnector1">
            <a:avLst/>
          </a:prstGeom>
          <a:noFill/>
          <a:ln cap="flat" cmpd="sng" w="25400">
            <a:solidFill>
              <a:srgbClr val="AF272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sp>
        <p:nvSpPr>
          <p:cNvPr id="103" name="Google Shape;103;p10"/>
          <p:cNvSpPr txBox="1"/>
          <p:nvPr/>
        </p:nvSpPr>
        <p:spPr>
          <a:xfrm>
            <a:off x="7602965" y="4967771"/>
            <a:ext cx="1187100" cy="307800"/>
          </a:xfrm>
          <a:prstGeom prst="rect">
            <a:avLst/>
          </a:prstGeom>
          <a:noFill/>
          <a:ln cap="flat" cmpd="sng" w="12700">
            <a:solidFill>
              <a:srgbClr val="AF27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Top CRT</a:t>
            </a:r>
            <a:endParaRPr/>
          </a:p>
        </p:txBody>
      </p:sp>
      <p:sp>
        <p:nvSpPr>
          <p:cNvPr id="104" name="Google Shape;104;p10"/>
          <p:cNvSpPr txBox="1"/>
          <p:nvPr/>
        </p:nvSpPr>
        <p:spPr>
          <a:xfrm>
            <a:off x="1351922" y="5847386"/>
            <a:ext cx="954900" cy="307800"/>
          </a:xfrm>
          <a:prstGeom prst="rect">
            <a:avLst/>
          </a:prstGeom>
          <a:noFill/>
          <a:ln cap="flat" cmpd="sng" w="12700">
            <a:solidFill>
              <a:srgbClr val="AF272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3087"/>
                </a:solidFill>
                <a:latin typeface="Calibri"/>
                <a:ea typeface="Calibri"/>
                <a:cs typeface="Calibri"/>
                <a:sym typeface="Calibri"/>
              </a:rPr>
              <a:t>Cryostat</a:t>
            </a:r>
            <a:endParaRPr/>
          </a:p>
        </p:txBody>
      </p:sp>
      <p:cxnSp>
        <p:nvCxnSpPr>
          <p:cNvPr id="105" name="Google Shape;105;p10"/>
          <p:cNvCxnSpPr/>
          <p:nvPr/>
        </p:nvCxnSpPr>
        <p:spPr>
          <a:xfrm flipH="1" rot="10800000">
            <a:off x="2306643" y="5609684"/>
            <a:ext cx="1760400" cy="385500"/>
          </a:xfrm>
          <a:prstGeom prst="straightConnector1">
            <a:avLst/>
          </a:prstGeom>
          <a:noFill/>
          <a:ln cap="flat" cmpd="sng" w="25400">
            <a:solidFill>
              <a:srgbClr val="AF272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106" name="Google Shape;106;p10"/>
          <p:cNvCxnSpPr/>
          <p:nvPr/>
        </p:nvCxnSpPr>
        <p:spPr>
          <a:xfrm flipH="1" rot="10800000">
            <a:off x="1642639" y="3360691"/>
            <a:ext cx="1668600" cy="875700"/>
          </a:xfrm>
          <a:prstGeom prst="straightConnector1">
            <a:avLst/>
          </a:prstGeom>
          <a:noFill/>
          <a:ln cap="flat" cmpd="sng" w="25400">
            <a:solidFill>
              <a:srgbClr val="AF272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107" name="Google Shape;107;p10"/>
          <p:cNvCxnSpPr/>
          <p:nvPr/>
        </p:nvCxnSpPr>
        <p:spPr>
          <a:xfrm>
            <a:off x="3887706" y="3540925"/>
            <a:ext cx="1721400" cy="547500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108" name="Google Shape;108;p10"/>
          <p:cNvCxnSpPr/>
          <p:nvPr/>
        </p:nvCxnSpPr>
        <p:spPr>
          <a:xfrm flipH="1" rot="10800000">
            <a:off x="3899397" y="3678526"/>
            <a:ext cx="1592400" cy="224400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  <p:cxnSp>
        <p:nvCxnSpPr>
          <p:cNvPr id="109" name="Google Shape;109;p10"/>
          <p:cNvCxnSpPr>
            <a:stCxn id="103" idx="1"/>
          </p:cNvCxnSpPr>
          <p:nvPr/>
        </p:nvCxnSpPr>
        <p:spPr>
          <a:xfrm rot="10800000">
            <a:off x="5634665" y="4244771"/>
            <a:ext cx="1968300" cy="876900"/>
          </a:xfrm>
          <a:prstGeom prst="straightConnector1">
            <a:avLst/>
          </a:prstGeom>
          <a:noFill/>
          <a:ln cap="flat" cmpd="sng" w="25400">
            <a:solidFill>
              <a:srgbClr val="AF272F"/>
            </a:solidFill>
            <a:prstDash val="solid"/>
            <a:round/>
            <a:headEnd len="sm" w="sm" type="none"/>
            <a:tailEnd len="med" w="med" type="triangle"/>
          </a:ln>
          <a:effectLst>
            <a:outerShdw blurRad="40000" rotWithShape="0" dir="5400000" dist="20000">
              <a:srgbClr val="000000">
                <a:alpha val="37650"/>
              </a:srgbClr>
            </a:outerShdw>
          </a:effectLst>
        </p:spPr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/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High-level Status</a:t>
            </a:r>
            <a:endParaRPr/>
          </a:p>
        </p:txBody>
      </p:sp>
      <p:sp>
        <p:nvSpPr>
          <p:cNvPr id="115" name="Google Shape;115;p11"/>
          <p:cNvSpPr txBox="1"/>
          <p:nvPr>
            <p:ph idx="12" type="sldNum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/>
          </a:p>
        </p:txBody>
      </p:sp>
      <p:sp>
        <p:nvSpPr>
          <p:cNvPr id="116" name="Google Shape;116;p11"/>
          <p:cNvSpPr txBox="1"/>
          <p:nvPr>
            <p:ph idx="10" type="dt"/>
          </p:nvPr>
        </p:nvSpPr>
        <p:spPr>
          <a:xfrm>
            <a:off x="660775" y="6495475"/>
            <a:ext cx="13131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</a:t>
            </a:r>
            <a:r>
              <a:rPr lang="en-US"/>
              <a:t>/9/2023</a:t>
            </a:r>
            <a:endParaRPr sz="1200"/>
          </a:p>
        </p:txBody>
      </p:sp>
      <p:sp>
        <p:nvSpPr>
          <p:cNvPr id="117" name="Google Shape;117;p11"/>
          <p:cNvSpPr txBox="1"/>
          <p:nvPr/>
        </p:nvSpPr>
        <p:spPr>
          <a:xfrm>
            <a:off x="222250" y="1092200"/>
            <a:ext cx="5439900" cy="486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TPC Assembly </a:t>
            </a:r>
            <a:r>
              <a:rPr b="1" lang="en-US"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Complete</a:t>
            </a:r>
            <a:b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PDS System Installation </a:t>
            </a:r>
            <a:r>
              <a:rPr b="1" lang="en-US"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Complete</a:t>
            </a:r>
            <a:b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Cryostat installation </a:t>
            </a:r>
            <a:r>
              <a:rPr b="1" lang="en-US"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Complete</a:t>
            </a:r>
            <a:b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Internal Cryogenics Installation </a:t>
            </a:r>
            <a:r>
              <a:rPr b="1" lang="en-US"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Complete</a:t>
            </a:r>
            <a:b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Top Cap Assembly </a:t>
            </a:r>
            <a:r>
              <a:rPr b="1" lang="en-US"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Complete</a:t>
            </a:r>
            <a:b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Detector Move </a:t>
            </a:r>
            <a:r>
              <a:rPr b="1" lang="en-US"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Complete</a:t>
            </a:r>
            <a:b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Post-Move Detector QC </a:t>
            </a:r>
            <a:r>
              <a:rPr b="1" lang="en-US"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Complete</a:t>
            </a:r>
            <a:b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Detector &amp; Top Cap Coupling </a:t>
            </a:r>
            <a:r>
              <a:rPr b="1" lang="en-US"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Complete</a:t>
            </a:r>
            <a:br>
              <a:rPr b="1" lang="en-US" sz="1600">
                <a:solidFill>
                  <a:srgbClr val="3E3E3E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b="1" sz="1600">
              <a:solidFill>
                <a:srgbClr val="3E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3E3E3E"/>
                </a:solidFill>
                <a:latin typeface="Calibri"/>
                <a:ea typeface="Calibri"/>
                <a:cs typeface="Calibri"/>
                <a:sym typeface="Calibri"/>
              </a:rPr>
              <a:t>Detector insertion into Cryostat </a:t>
            </a:r>
            <a:r>
              <a:rPr b="1" lang="en-US"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Complete</a:t>
            </a:r>
            <a:br>
              <a:rPr b="1" lang="en-US" sz="1600">
                <a:solidFill>
                  <a:srgbClr val="3E3E3E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600">
              <a:solidFill>
                <a:srgbClr val="3E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E3E3E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3E3E3E"/>
                </a:solidFill>
                <a:latin typeface="Calibri"/>
                <a:ea typeface="Calibri"/>
                <a:cs typeface="Calibri"/>
                <a:sym typeface="Calibri"/>
              </a:rPr>
              <a:t>CRT North Wall Installation </a:t>
            </a:r>
            <a:r>
              <a:rPr b="1" lang="en-US" sz="1600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rPr>
              <a:t>Complete</a:t>
            </a:r>
            <a:endParaRPr b="1" sz="1600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0300" y="416175"/>
            <a:ext cx="2181652" cy="1636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5000" y="416150"/>
            <a:ext cx="2181652" cy="163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1"/>
          <p:cNvPicPr preferRelativeResize="0"/>
          <p:nvPr/>
        </p:nvPicPr>
        <p:blipFill rotWithShape="1">
          <a:blip r:embed="rId5">
            <a:alphaModFix/>
          </a:blip>
          <a:srcRect b="-9280" l="17108" r="0" t="9280"/>
          <a:stretch/>
        </p:blipFill>
        <p:spPr>
          <a:xfrm>
            <a:off x="6885000" y="2125075"/>
            <a:ext cx="2181651" cy="1806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10299" y="2125076"/>
            <a:ext cx="2181652" cy="163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95791" y="3834000"/>
            <a:ext cx="1770859" cy="236177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1"/>
          <p:cNvSpPr txBox="1"/>
          <p:nvPr>
            <p:ph idx="11" type="ftr"/>
          </p:nvPr>
        </p:nvSpPr>
        <p:spPr>
          <a:xfrm>
            <a:off x="19356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Schukraft | SBND Installation Status</a:t>
            </a:r>
            <a:endParaRPr b="1" sz="1200"/>
          </a:p>
        </p:txBody>
      </p:sp>
      <p:pic>
        <p:nvPicPr>
          <p:cNvPr id="124" name="Google Shape;124;p11"/>
          <p:cNvPicPr preferRelativeResize="0"/>
          <p:nvPr/>
        </p:nvPicPr>
        <p:blipFill rotWithShape="1">
          <a:blip r:embed="rId8">
            <a:alphaModFix/>
          </a:blip>
          <a:srcRect b="5858" l="0" r="0" t="25863"/>
          <a:stretch/>
        </p:blipFill>
        <p:spPr>
          <a:xfrm>
            <a:off x="4610300" y="3834001"/>
            <a:ext cx="2594200" cy="236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Detector Rigging Preparations</a:t>
            </a:r>
            <a:endParaRPr/>
          </a:p>
        </p:txBody>
      </p:sp>
      <p:sp>
        <p:nvSpPr>
          <p:cNvPr id="130" name="Google Shape;130;p12"/>
          <p:cNvSpPr txBox="1"/>
          <p:nvPr>
            <p:ph idx="12" type="sldNum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/>
          </a:p>
        </p:txBody>
      </p:sp>
      <p:sp>
        <p:nvSpPr>
          <p:cNvPr id="131" name="Google Shape;131;p12"/>
          <p:cNvSpPr txBox="1"/>
          <p:nvPr>
            <p:ph idx="10" type="dt"/>
          </p:nvPr>
        </p:nvSpPr>
        <p:spPr>
          <a:xfrm>
            <a:off x="660775" y="6495475"/>
            <a:ext cx="13131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</a:t>
            </a:r>
            <a:r>
              <a:rPr lang="en-US"/>
              <a:t>/9/2023</a:t>
            </a:r>
            <a:endParaRPr sz="1200"/>
          </a:p>
        </p:txBody>
      </p:sp>
      <p:sp>
        <p:nvSpPr>
          <p:cNvPr id="132" name="Google Shape;132;p12"/>
          <p:cNvSpPr txBox="1"/>
          <p:nvPr/>
        </p:nvSpPr>
        <p:spPr>
          <a:xfrm>
            <a:off x="222250" y="869250"/>
            <a:ext cx="4438200" cy="35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Prior to rigging the detector into the cryostat, all subsystems completed another QC check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Installed last part of optical fibers for the PDS calibration system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Installed PMT flanges &amp; PMT repeated QC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X-ARAPUCA system pulled cables through the top cap and QC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All CE FEMBs were re-tested after pulling CE cables through the top cap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Wire bias system was checked out again, after solving problems with bad connectors between wire bias filter boards;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12"/>
          <p:cNvSpPr txBox="1"/>
          <p:nvPr>
            <p:ph idx="11" type="ftr"/>
          </p:nvPr>
        </p:nvSpPr>
        <p:spPr>
          <a:xfrm>
            <a:off x="19356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Schukraft | SBND Installation Status</a:t>
            </a:r>
            <a:endParaRPr b="1" sz="1200"/>
          </a:p>
        </p:txBody>
      </p:sp>
      <p:pic>
        <p:nvPicPr>
          <p:cNvPr id="134" name="Google Shape;13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1725" y="843625"/>
            <a:ext cx="2060225" cy="274760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2"/>
          <p:cNvSpPr txBox="1"/>
          <p:nvPr/>
        </p:nvSpPr>
        <p:spPr>
          <a:xfrm>
            <a:off x="4731723" y="3590600"/>
            <a:ext cx="206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rgbClr val="004C97"/>
                </a:solidFill>
                <a:latin typeface="Calibri"/>
                <a:ea typeface="Calibri"/>
                <a:cs typeface="Calibri"/>
                <a:sym typeface="Calibri"/>
              </a:rPr>
              <a:t>Installation of PMT feedthroughs</a:t>
            </a:r>
            <a:endParaRPr i="1" sz="1200">
              <a:solidFill>
                <a:srgbClr val="004C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3125" y="843600"/>
            <a:ext cx="2060225" cy="274699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2"/>
          <p:cNvSpPr txBox="1"/>
          <p:nvPr/>
        </p:nvSpPr>
        <p:spPr>
          <a:xfrm>
            <a:off x="6863125" y="3590600"/>
            <a:ext cx="2060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200">
                <a:solidFill>
                  <a:srgbClr val="004C97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i="1" lang="en-US" sz="1200">
                <a:solidFill>
                  <a:srgbClr val="004C97"/>
                </a:solidFill>
                <a:latin typeface="Calibri"/>
                <a:ea typeface="Calibri"/>
                <a:cs typeface="Calibri"/>
                <a:sym typeface="Calibri"/>
              </a:rPr>
              <a:t>amera and temperature probes inside the cryostat.</a:t>
            </a:r>
            <a:endParaRPr i="1" sz="1200">
              <a:solidFill>
                <a:srgbClr val="004C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2"/>
          <p:cNvSpPr txBox="1"/>
          <p:nvPr/>
        </p:nvSpPr>
        <p:spPr>
          <a:xfrm>
            <a:off x="225600" y="4256075"/>
            <a:ext cx="8692800" cy="23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Performed another test fit of the HV donut &amp; installation practice</a:t>
            </a:r>
            <a:b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2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Installation of Instrumentation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3E3E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3E3E3E"/>
                </a:solidFill>
                <a:latin typeface="Calibri"/>
                <a:ea typeface="Calibri"/>
                <a:cs typeface="Calibri"/>
                <a:sym typeface="Calibri"/>
              </a:rPr>
              <a:t>12 RTDs on the detector, 42 RTDs on the cryostat walls + underside of top caps</a:t>
            </a:r>
            <a:endParaRPr sz="1600">
              <a:solidFill>
                <a:srgbClr val="3E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3E3E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3E3E3E"/>
                </a:solidFill>
                <a:latin typeface="Calibri"/>
                <a:ea typeface="Calibri"/>
                <a:cs typeface="Calibri"/>
                <a:sym typeface="Calibri"/>
              </a:rPr>
              <a:t>5 cameras (4 on the cryostat walls, 1 on the detector)  &amp; several LED strips for lighting</a:t>
            </a:r>
            <a:endParaRPr sz="1600">
              <a:solidFill>
                <a:srgbClr val="3E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3E3E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3E3E3E"/>
                </a:solidFill>
                <a:latin typeface="Calibri"/>
                <a:ea typeface="Calibri"/>
                <a:cs typeface="Calibri"/>
                <a:sym typeface="Calibri"/>
              </a:rPr>
              <a:t>2 liquid level probes on the cryogenics top cap</a:t>
            </a:r>
            <a:endParaRPr sz="1600">
              <a:solidFill>
                <a:srgbClr val="3E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E3E3E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3E3E3E"/>
                </a:solidFill>
                <a:latin typeface="Calibri"/>
                <a:ea typeface="Calibri"/>
                <a:cs typeface="Calibri"/>
                <a:sym typeface="Calibri"/>
              </a:rPr>
              <a:t>CERN team installed strain gauges</a:t>
            </a:r>
            <a:endParaRPr sz="1600">
              <a:solidFill>
                <a:srgbClr val="3E3E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3"/>
          <p:cNvSpPr txBox="1"/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Detector Rigging</a:t>
            </a:r>
            <a:endParaRPr/>
          </a:p>
        </p:txBody>
      </p:sp>
      <p:sp>
        <p:nvSpPr>
          <p:cNvPr id="144" name="Google Shape;144;p13"/>
          <p:cNvSpPr txBox="1"/>
          <p:nvPr>
            <p:ph idx="12" type="sldNum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/>
          </a:p>
        </p:txBody>
      </p:sp>
      <p:sp>
        <p:nvSpPr>
          <p:cNvPr id="145" name="Google Shape;145;p13"/>
          <p:cNvSpPr txBox="1"/>
          <p:nvPr>
            <p:ph idx="10" type="dt"/>
          </p:nvPr>
        </p:nvSpPr>
        <p:spPr>
          <a:xfrm>
            <a:off x="660775" y="6495475"/>
            <a:ext cx="13131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</a:t>
            </a:r>
            <a:r>
              <a:rPr lang="en-US"/>
              <a:t>/9/2023</a:t>
            </a:r>
            <a:endParaRPr sz="1200"/>
          </a:p>
        </p:txBody>
      </p:sp>
      <p:sp>
        <p:nvSpPr>
          <p:cNvPr id="146" name="Google Shape;146;p13"/>
          <p:cNvSpPr txBox="1"/>
          <p:nvPr>
            <p:ph idx="11" type="ftr"/>
          </p:nvPr>
        </p:nvSpPr>
        <p:spPr>
          <a:xfrm>
            <a:off x="19356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Schukraft | SBND Installation Status</a:t>
            </a:r>
            <a:endParaRPr b="1" sz="1200"/>
          </a:p>
        </p:txBody>
      </p:sp>
      <p:sp>
        <p:nvSpPr>
          <p:cNvPr id="147" name="Google Shape;147;p13"/>
          <p:cNvSpPr txBox="1"/>
          <p:nvPr/>
        </p:nvSpPr>
        <p:spPr>
          <a:xfrm>
            <a:off x="218250" y="929950"/>
            <a:ext cx="4643700" cy="39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The detector was successfully lowered into the cryostat on Tuesday, Apr 25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Thanks to planning by our Installation Coordinator Roberto Acciarri &amp; Project Engineer Dave Pushka, the operation went very smoothly and completed within the morning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○"/>
            </a:pPr>
            <a:r>
              <a:rPr lang="en-US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thanks to FNAL technicians John Najdzion &amp; team, and Tom Wicks &amp; team</a:t>
            </a:r>
            <a:endParaRPr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400"/>
              <a:buFont typeface="Calibri"/>
              <a:buChar char="○"/>
            </a:pPr>
            <a:r>
              <a:rPr lang="en-US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thanks to our DSO, as well as fire department, &amp; ISD for providing an emergency generator for the crane</a:t>
            </a:r>
            <a:endParaRPr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05050"/>
              </a:buClr>
              <a:buSzPts val="1600"/>
              <a:buFont typeface="Calibri"/>
              <a:buChar char="●"/>
            </a:pPr>
            <a:r>
              <a:rPr lang="en-US" sz="1600">
                <a:solidFill>
                  <a:srgbClr val="505050"/>
                </a:solidFill>
                <a:latin typeface="Calibri"/>
                <a:ea typeface="Calibri"/>
                <a:cs typeface="Calibri"/>
                <a:sym typeface="Calibri"/>
              </a:rPr>
              <a:t>Very useful in the preparation process was an internally organized technical review, which was held March 15th</a:t>
            </a:r>
            <a:endParaRPr sz="1600">
              <a:solidFill>
                <a:srgbClr val="505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796" y="929944"/>
            <a:ext cx="3945554" cy="52607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4"/>
          <p:cNvSpPr txBox="1"/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Detector Rigging</a:t>
            </a:r>
            <a:endParaRPr/>
          </a:p>
        </p:txBody>
      </p:sp>
      <p:sp>
        <p:nvSpPr>
          <p:cNvPr id="154" name="Google Shape;154;p14"/>
          <p:cNvSpPr txBox="1"/>
          <p:nvPr>
            <p:ph idx="12" type="sldNum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/>
          </a:p>
        </p:txBody>
      </p:sp>
      <p:sp>
        <p:nvSpPr>
          <p:cNvPr id="155" name="Google Shape;155;p14"/>
          <p:cNvSpPr txBox="1"/>
          <p:nvPr>
            <p:ph idx="10" type="dt"/>
          </p:nvPr>
        </p:nvSpPr>
        <p:spPr>
          <a:xfrm>
            <a:off x="660775" y="6495475"/>
            <a:ext cx="13131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6/9/2023</a:t>
            </a:r>
            <a:endParaRPr sz="1200"/>
          </a:p>
        </p:txBody>
      </p:sp>
      <p:sp>
        <p:nvSpPr>
          <p:cNvPr id="156" name="Google Shape;156;p14"/>
          <p:cNvSpPr txBox="1"/>
          <p:nvPr>
            <p:ph idx="11" type="ftr"/>
          </p:nvPr>
        </p:nvSpPr>
        <p:spPr>
          <a:xfrm>
            <a:off x="19356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Schukraft | SBND Installation Status</a:t>
            </a:r>
            <a:endParaRPr b="1" sz="1200"/>
          </a:p>
        </p:txBody>
      </p:sp>
      <p:pic>
        <p:nvPicPr>
          <p:cNvPr id="157" name="Google Shape;15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8750" y="878800"/>
            <a:ext cx="3674838" cy="489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4"/>
          <p:cNvPicPr preferRelativeResize="0"/>
          <p:nvPr/>
        </p:nvPicPr>
        <p:blipFill rotWithShape="1">
          <a:blip r:embed="rId4">
            <a:alphaModFix/>
          </a:blip>
          <a:srcRect b="0" l="0" r="20178" t="0"/>
          <a:stretch/>
        </p:blipFill>
        <p:spPr>
          <a:xfrm>
            <a:off x="2291050" y="878800"/>
            <a:ext cx="2960788" cy="278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250" y="875175"/>
            <a:ext cx="2004799" cy="27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4"/>
          <p:cNvSpPr txBox="1"/>
          <p:nvPr/>
        </p:nvSpPr>
        <p:spPr>
          <a:xfrm>
            <a:off x="179250" y="3290325"/>
            <a:ext cx="20049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~6:20 am - Unwrapping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" name="Google Shape;161;p14"/>
          <p:cNvPicPr preferRelativeResize="0"/>
          <p:nvPr/>
        </p:nvPicPr>
        <p:blipFill rotWithShape="1">
          <a:blip r:embed="rId6">
            <a:alphaModFix/>
          </a:blip>
          <a:srcRect b="0" l="7224" r="7173" t="0"/>
          <a:stretch/>
        </p:blipFill>
        <p:spPr>
          <a:xfrm>
            <a:off x="2436625" y="3817025"/>
            <a:ext cx="2815227" cy="246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4"/>
          <p:cNvPicPr preferRelativeResize="0"/>
          <p:nvPr/>
        </p:nvPicPr>
        <p:blipFill rotWithShape="1">
          <a:blip r:embed="rId7">
            <a:alphaModFix/>
          </a:blip>
          <a:srcRect b="0" l="6942" r="27500" t="0"/>
          <a:stretch/>
        </p:blipFill>
        <p:spPr>
          <a:xfrm>
            <a:off x="179250" y="3817037"/>
            <a:ext cx="2145905" cy="246361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4"/>
          <p:cNvSpPr txBox="1"/>
          <p:nvPr/>
        </p:nvSpPr>
        <p:spPr>
          <a:xfrm>
            <a:off x="2291050" y="3290325"/>
            <a:ext cx="2960700" cy="3540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00">
                <a:latin typeface="Calibri"/>
                <a:ea typeface="Calibri"/>
                <a:cs typeface="Calibri"/>
                <a:sym typeface="Calibri"/>
              </a:rPr>
              <a:t>6:45 am - Removing last ground connections</a:t>
            </a:r>
            <a:endParaRPr b="1" i="1"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4"/>
          <p:cNvSpPr txBox="1"/>
          <p:nvPr/>
        </p:nvSpPr>
        <p:spPr>
          <a:xfrm>
            <a:off x="179250" y="5726700"/>
            <a:ext cx="2145900" cy="4617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00">
                <a:latin typeface="Calibri"/>
                <a:ea typeface="Calibri"/>
                <a:cs typeface="Calibri"/>
                <a:sym typeface="Calibri"/>
              </a:rPr>
              <a:t>~7:30 am - Crane connected, removing shims between Top Cap and ATF</a:t>
            </a:r>
            <a:endParaRPr b="1" i="1" sz="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4"/>
          <p:cNvSpPr/>
          <p:nvPr/>
        </p:nvSpPr>
        <p:spPr>
          <a:xfrm>
            <a:off x="6604725" y="2098700"/>
            <a:ext cx="906600" cy="964200"/>
          </a:xfrm>
          <a:prstGeom prst="flowChartConnector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6" name="Google Shape;166;p14"/>
          <p:cNvCxnSpPr>
            <a:stCxn id="165" idx="4"/>
          </p:cNvCxnSpPr>
          <p:nvPr/>
        </p:nvCxnSpPr>
        <p:spPr>
          <a:xfrm flipH="1" rot="-5400000">
            <a:off x="6921225" y="3199700"/>
            <a:ext cx="762900" cy="4893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67" name="Google Shape;167;p14"/>
          <p:cNvSpPr txBox="1"/>
          <p:nvPr/>
        </p:nvSpPr>
        <p:spPr>
          <a:xfrm>
            <a:off x="5358850" y="1022950"/>
            <a:ext cx="36750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This goes here… will it fit?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14"/>
          <p:cNvSpPr txBox="1"/>
          <p:nvPr/>
        </p:nvSpPr>
        <p:spPr>
          <a:xfrm>
            <a:off x="2436625" y="5911350"/>
            <a:ext cx="28152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Last peek inside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14"/>
          <p:cNvSpPr txBox="1"/>
          <p:nvPr/>
        </p:nvSpPr>
        <p:spPr>
          <a:xfrm>
            <a:off x="5420675" y="5868950"/>
            <a:ext cx="3613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600">
                <a:solidFill>
                  <a:srgbClr val="004C97"/>
                </a:solidFill>
                <a:latin typeface="Calibri"/>
                <a:ea typeface="Calibri"/>
                <a:cs typeface="Calibri"/>
                <a:sym typeface="Calibri"/>
              </a:rPr>
              <a:t>photo series courtesy of Roberto Acciarri</a:t>
            </a:r>
            <a:endParaRPr i="1" sz="1600">
              <a:solidFill>
                <a:srgbClr val="004C9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5"/>
          <p:cNvSpPr txBox="1"/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Detector Rigging</a:t>
            </a:r>
            <a:endParaRPr/>
          </a:p>
        </p:txBody>
      </p:sp>
      <p:sp>
        <p:nvSpPr>
          <p:cNvPr id="175" name="Google Shape;175;p15"/>
          <p:cNvSpPr txBox="1"/>
          <p:nvPr>
            <p:ph idx="12" type="sldNum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/>
          </a:p>
        </p:txBody>
      </p:sp>
      <p:sp>
        <p:nvSpPr>
          <p:cNvPr id="176" name="Google Shape;176;p15"/>
          <p:cNvSpPr txBox="1"/>
          <p:nvPr>
            <p:ph idx="10" type="dt"/>
          </p:nvPr>
        </p:nvSpPr>
        <p:spPr>
          <a:xfrm>
            <a:off x="660775" y="6495475"/>
            <a:ext cx="13131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6/9/2023</a:t>
            </a:r>
            <a:endParaRPr sz="1200"/>
          </a:p>
        </p:txBody>
      </p:sp>
      <p:sp>
        <p:nvSpPr>
          <p:cNvPr id="177" name="Google Shape;177;p15"/>
          <p:cNvSpPr txBox="1"/>
          <p:nvPr>
            <p:ph idx="11" type="ftr"/>
          </p:nvPr>
        </p:nvSpPr>
        <p:spPr>
          <a:xfrm>
            <a:off x="19356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Schukraft | SBND Installation Status</a:t>
            </a:r>
            <a:endParaRPr b="1" sz="1200"/>
          </a:p>
        </p:txBody>
      </p:sp>
      <p:pic>
        <p:nvPicPr>
          <p:cNvPr id="178" name="Google Shape;17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00" y="1089375"/>
            <a:ext cx="2971802" cy="222885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15"/>
          <p:cNvSpPr txBox="1"/>
          <p:nvPr/>
        </p:nvSpPr>
        <p:spPr>
          <a:xfrm>
            <a:off x="54625" y="1135425"/>
            <a:ext cx="29718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~ 8:04 am - Door open. Time for a break!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1138" y="1089375"/>
            <a:ext cx="2971802" cy="222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7675" y="1089375"/>
            <a:ext cx="2971802" cy="222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602" y="3761176"/>
            <a:ext cx="2971802" cy="222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91152" y="3761176"/>
            <a:ext cx="2971802" cy="222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27701" y="3761175"/>
            <a:ext cx="2971802" cy="222886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5"/>
          <p:cNvSpPr txBox="1"/>
          <p:nvPr/>
        </p:nvSpPr>
        <p:spPr>
          <a:xfrm>
            <a:off x="3091138" y="1135425"/>
            <a:ext cx="29718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Dream Team Selfie Time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5"/>
          <p:cNvSpPr txBox="1"/>
          <p:nvPr/>
        </p:nvSpPr>
        <p:spPr>
          <a:xfrm>
            <a:off x="6127663" y="1135425"/>
            <a:ext cx="2971800" cy="5541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Meanwhile, Fire Department gets ready for anything may happen… 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15"/>
          <p:cNvSpPr txBox="1"/>
          <p:nvPr/>
        </p:nvSpPr>
        <p:spPr>
          <a:xfrm>
            <a:off x="54600" y="5576775"/>
            <a:ext cx="29718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~ 8:30 am - Adjusting TPC for extraction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5"/>
          <p:cNvSpPr txBox="1"/>
          <p:nvPr/>
        </p:nvSpPr>
        <p:spPr>
          <a:xfrm>
            <a:off x="3091150" y="5590750"/>
            <a:ext cx="29718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~ 9:00 am - Removing guardrails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5"/>
          <p:cNvSpPr txBox="1"/>
          <p:nvPr/>
        </p:nvSpPr>
        <p:spPr>
          <a:xfrm>
            <a:off x="6127800" y="3814550"/>
            <a:ext cx="29718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Last guardrail coming out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6"/>
          <p:cNvSpPr txBox="1"/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Detector Rigging</a:t>
            </a:r>
            <a:endParaRPr/>
          </a:p>
        </p:txBody>
      </p:sp>
      <p:sp>
        <p:nvSpPr>
          <p:cNvPr id="195" name="Google Shape;195;p16"/>
          <p:cNvSpPr txBox="1"/>
          <p:nvPr>
            <p:ph idx="12" type="sldNum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/>
          </a:p>
        </p:txBody>
      </p:sp>
      <p:sp>
        <p:nvSpPr>
          <p:cNvPr id="196" name="Google Shape;196;p16"/>
          <p:cNvSpPr txBox="1"/>
          <p:nvPr>
            <p:ph idx="10" type="dt"/>
          </p:nvPr>
        </p:nvSpPr>
        <p:spPr>
          <a:xfrm>
            <a:off x="660775" y="6495475"/>
            <a:ext cx="13131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6/9/2023</a:t>
            </a:r>
            <a:endParaRPr sz="1200"/>
          </a:p>
        </p:txBody>
      </p:sp>
      <p:sp>
        <p:nvSpPr>
          <p:cNvPr id="197" name="Google Shape;197;p16"/>
          <p:cNvSpPr txBox="1"/>
          <p:nvPr>
            <p:ph idx="11" type="ftr"/>
          </p:nvPr>
        </p:nvSpPr>
        <p:spPr>
          <a:xfrm>
            <a:off x="19356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Schukraft | SBND Installation Status</a:t>
            </a:r>
            <a:endParaRPr b="1" sz="1200"/>
          </a:p>
        </p:txBody>
      </p:sp>
      <p:pic>
        <p:nvPicPr>
          <p:cNvPr id="198" name="Google Shape;1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500" y="855424"/>
            <a:ext cx="3095700" cy="232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2449" y="855424"/>
            <a:ext cx="1734563" cy="232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95349" y="855424"/>
            <a:ext cx="3101179" cy="2323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1" name="Google Shape;201;p16"/>
          <p:cNvGrpSpPr/>
          <p:nvPr/>
        </p:nvGrpSpPr>
        <p:grpSpPr>
          <a:xfrm>
            <a:off x="233971" y="3304976"/>
            <a:ext cx="8787859" cy="2926083"/>
            <a:chOff x="286096" y="3364226"/>
            <a:chExt cx="8787859" cy="2926083"/>
          </a:xfrm>
        </p:grpSpPr>
        <p:pic>
          <p:nvPicPr>
            <p:cNvPr id="202" name="Google Shape;202;p1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6096" y="3364229"/>
              <a:ext cx="2207862" cy="2926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203;p16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725721" y="3364229"/>
              <a:ext cx="2208718" cy="29260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204;p16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166222" y="3364226"/>
              <a:ext cx="3907732" cy="292608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5" name="Google Shape;205;p16"/>
          <p:cNvSpPr txBox="1"/>
          <p:nvPr/>
        </p:nvSpPr>
        <p:spPr>
          <a:xfrm>
            <a:off x="452925" y="825500"/>
            <a:ext cx="31011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~ 9:05 am - Start TPC extraction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6"/>
          <p:cNvSpPr txBox="1"/>
          <p:nvPr/>
        </p:nvSpPr>
        <p:spPr>
          <a:xfrm>
            <a:off x="3599400" y="851325"/>
            <a:ext cx="1767600" cy="5541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Working at the PIT cutting edge…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6"/>
          <p:cNvSpPr txBox="1"/>
          <p:nvPr/>
        </p:nvSpPr>
        <p:spPr>
          <a:xfrm>
            <a:off x="5513700" y="825500"/>
            <a:ext cx="31011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Almost out…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6"/>
          <p:cNvSpPr txBox="1"/>
          <p:nvPr/>
        </p:nvSpPr>
        <p:spPr>
          <a:xfrm>
            <a:off x="233975" y="5834950"/>
            <a:ext cx="22074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It’s out! Time to rotate!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6"/>
          <p:cNvSpPr txBox="1"/>
          <p:nvPr/>
        </p:nvSpPr>
        <p:spPr>
          <a:xfrm>
            <a:off x="2611675" y="5894200"/>
            <a:ext cx="22074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90° rotation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16"/>
          <p:cNvSpPr txBox="1"/>
          <p:nvPr/>
        </p:nvSpPr>
        <p:spPr>
          <a:xfrm>
            <a:off x="5045275" y="5894200"/>
            <a:ext cx="39765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~9:17 am - TPC rotate, time to lower!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7"/>
          <p:cNvSpPr txBox="1"/>
          <p:nvPr>
            <p:ph type="title"/>
          </p:nvPr>
        </p:nvSpPr>
        <p:spPr>
          <a:xfrm>
            <a:off x="222250" y="365125"/>
            <a:ext cx="8559900" cy="4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Detector Rigging</a:t>
            </a:r>
            <a:endParaRPr/>
          </a:p>
        </p:txBody>
      </p:sp>
      <p:sp>
        <p:nvSpPr>
          <p:cNvPr id="216" name="Google Shape;216;p17"/>
          <p:cNvSpPr txBox="1"/>
          <p:nvPr>
            <p:ph idx="12" type="sldNum"/>
          </p:nvPr>
        </p:nvSpPr>
        <p:spPr>
          <a:xfrm>
            <a:off x="222250" y="6495482"/>
            <a:ext cx="4143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200"/>
          </a:p>
        </p:txBody>
      </p:sp>
      <p:sp>
        <p:nvSpPr>
          <p:cNvPr id="217" name="Google Shape;217;p17"/>
          <p:cNvSpPr txBox="1"/>
          <p:nvPr>
            <p:ph idx="10" type="dt"/>
          </p:nvPr>
        </p:nvSpPr>
        <p:spPr>
          <a:xfrm>
            <a:off x="660775" y="6495475"/>
            <a:ext cx="13131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6/9/2023</a:t>
            </a:r>
            <a:endParaRPr sz="1200"/>
          </a:p>
        </p:txBody>
      </p:sp>
      <p:sp>
        <p:nvSpPr>
          <p:cNvPr id="218" name="Google Shape;218;p17"/>
          <p:cNvSpPr txBox="1"/>
          <p:nvPr>
            <p:ph idx="11" type="ftr"/>
          </p:nvPr>
        </p:nvSpPr>
        <p:spPr>
          <a:xfrm>
            <a:off x="1935638" y="6495483"/>
            <a:ext cx="5686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A. Schukraft | SBND Installation Status</a:t>
            </a:r>
            <a:endParaRPr b="1" sz="1200"/>
          </a:p>
        </p:txBody>
      </p:sp>
      <p:pic>
        <p:nvPicPr>
          <p:cNvPr id="219" name="Google Shape;2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412" y="771250"/>
            <a:ext cx="2395726" cy="319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4137" y="771250"/>
            <a:ext cx="2395726" cy="3194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0862" y="771250"/>
            <a:ext cx="2395726" cy="319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650" y="4054550"/>
            <a:ext cx="2971802" cy="2228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81662" y="4054561"/>
            <a:ext cx="2971802" cy="222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11675" y="4054550"/>
            <a:ext cx="2971802" cy="222885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7"/>
          <p:cNvSpPr txBox="1"/>
          <p:nvPr/>
        </p:nvSpPr>
        <p:spPr>
          <a:xfrm>
            <a:off x="597400" y="3560675"/>
            <a:ext cx="23958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9:20 am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p17"/>
          <p:cNvSpPr txBox="1"/>
          <p:nvPr/>
        </p:nvSpPr>
        <p:spPr>
          <a:xfrm>
            <a:off x="3374125" y="3560675"/>
            <a:ext cx="23958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9:27 am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7"/>
          <p:cNvSpPr txBox="1"/>
          <p:nvPr/>
        </p:nvSpPr>
        <p:spPr>
          <a:xfrm>
            <a:off x="6150850" y="3560675"/>
            <a:ext cx="23958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Taking care of last details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7"/>
          <p:cNvSpPr txBox="1"/>
          <p:nvPr/>
        </p:nvSpPr>
        <p:spPr>
          <a:xfrm>
            <a:off x="64000" y="4094075"/>
            <a:ext cx="29718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9:44 am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7"/>
          <p:cNvSpPr txBox="1"/>
          <p:nvPr/>
        </p:nvSpPr>
        <p:spPr>
          <a:xfrm>
            <a:off x="6111675" y="4094075"/>
            <a:ext cx="29718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10:13 am - It’s in!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7"/>
          <p:cNvSpPr txBox="1"/>
          <p:nvPr/>
        </p:nvSpPr>
        <p:spPr>
          <a:xfrm>
            <a:off x="3087838" y="4094075"/>
            <a:ext cx="2929200" cy="369300"/>
          </a:xfrm>
          <a:prstGeom prst="rect">
            <a:avLst/>
          </a:prstGeom>
          <a:solidFill>
            <a:srgbClr val="FFFFFF">
              <a:alpha val="5769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200">
                <a:latin typeface="Calibri"/>
                <a:ea typeface="Calibri"/>
                <a:cs typeface="Calibri"/>
                <a:sym typeface="Calibri"/>
              </a:rPr>
              <a:t>9:55 am</a:t>
            </a:r>
            <a:endParaRPr b="1" i="1"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BN-Theme">
  <a:themeElements>
    <a:clrScheme name="SBN-Colors">
      <a:dk1>
        <a:srgbClr val="004C97"/>
      </a:dk1>
      <a:lt1>
        <a:srgbClr val="FFFFFF"/>
      </a:lt1>
      <a:dk2>
        <a:srgbClr val="303030"/>
      </a:dk2>
      <a:lt2>
        <a:srgbClr val="FFFFFF"/>
      </a:lt2>
      <a:accent1>
        <a:srgbClr val="004C97"/>
      </a:accent1>
      <a:accent2>
        <a:srgbClr val="DB720C"/>
      </a:accent2>
      <a:accent3>
        <a:srgbClr val="519A24"/>
      </a:accent3>
      <a:accent4>
        <a:srgbClr val="C00000"/>
      </a:accent4>
      <a:accent5>
        <a:srgbClr val="2794FE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SBN-Colors">
      <a:dk1>
        <a:srgbClr val="004C97"/>
      </a:dk1>
      <a:lt1>
        <a:srgbClr val="FFFFFF"/>
      </a:lt1>
      <a:dk2>
        <a:srgbClr val="303030"/>
      </a:dk2>
      <a:lt2>
        <a:srgbClr val="FFFFFF"/>
      </a:lt2>
      <a:accent1>
        <a:srgbClr val="004C97"/>
      </a:accent1>
      <a:accent2>
        <a:srgbClr val="DB720C"/>
      </a:accent2>
      <a:accent3>
        <a:srgbClr val="519A24"/>
      </a:accent3>
      <a:accent4>
        <a:srgbClr val="C00000"/>
      </a:accent4>
      <a:accent5>
        <a:srgbClr val="2794FE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