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331" r:id="rId3"/>
    <p:sldId id="2353" r:id="rId4"/>
    <p:sldId id="2363" r:id="rId5"/>
    <p:sldId id="2364" r:id="rId6"/>
    <p:sldId id="2365" r:id="rId7"/>
    <p:sldId id="2366" r:id="rId8"/>
    <p:sldId id="2367" r:id="rId9"/>
    <p:sldId id="235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23B0F"/>
    <a:srgbClr val="C5E0B4"/>
    <a:srgbClr val="4472C4"/>
    <a:srgbClr val="216E79"/>
    <a:srgbClr val="176582"/>
    <a:srgbClr val="2B8999"/>
    <a:srgbClr val="4BCCC3"/>
    <a:srgbClr val="B0DCED"/>
    <a:srgbClr val="74D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0"/>
    <p:restoredTop sz="94790"/>
  </p:normalViewPr>
  <p:slideViewPr>
    <p:cSldViewPr snapToGrid="0" snapToObjects="1">
      <p:cViewPr varScale="1">
        <p:scale>
          <a:sx n="126" d="100"/>
          <a:sy n="126" d="100"/>
        </p:scale>
        <p:origin x="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AA5D6-645D-7C42-A814-E9B7EBC775BA}" type="datetimeFigureOut">
              <a:rPr lang="en-US" smtClean="0"/>
              <a:t>6/9/23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EE191-8465-7D41-B5B0-52B2730B8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EE191-8465-7D41-B5B0-52B2730B8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1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28799"/>
            <a:ext cx="9144000" cy="1681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0344" y="6356350"/>
            <a:ext cx="2743200" cy="365125"/>
          </a:xfrm>
        </p:spPr>
        <p:txBody>
          <a:bodyPr/>
          <a:lstStyle>
            <a:lvl1pPr>
              <a:defRPr sz="1800"/>
            </a:lvl1pPr>
          </a:lstStyle>
          <a:p>
            <a:fld id="{A3AE0841-66DC-0F46-9E18-1EC2273912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44450" cap="rnd">
            <a:gradFill flip="none" rotWithShape="1">
              <a:gsLst>
                <a:gs pos="0">
                  <a:srgbClr val="176582"/>
                </a:gs>
                <a:gs pos="38000">
                  <a:srgbClr val="43DEE4"/>
                </a:gs>
                <a:gs pos="67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C5892D6-1606-DF42-B2F1-4EBE0A68304F}"/>
              </a:ext>
            </a:extLst>
          </p:cNvPr>
          <p:cNvSpPr/>
          <p:nvPr userDrawn="1"/>
        </p:nvSpPr>
        <p:spPr>
          <a:xfrm>
            <a:off x="-1" y="-8606"/>
            <a:ext cx="12211159" cy="1195304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ermiLogoBar_DOE_KO_horiz.eps">
            <a:extLst>
              <a:ext uri="{FF2B5EF4-FFF2-40B4-BE49-F238E27FC236}">
                <a16:creationId xmlns:a16="http://schemas.microsoft.com/office/drawing/2014/main" id="{0116AD60-A04A-5448-9F15-01E7E0443D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2" y="288917"/>
            <a:ext cx="12008243" cy="402316"/>
          </a:xfrm>
          <a:prstGeom prst="rect">
            <a:avLst/>
          </a:prstGeom>
        </p:spPr>
      </p:pic>
      <p:pic>
        <p:nvPicPr>
          <p:cNvPr id="12" name="Picture 11" descr="FermiLogoBar_DOE_KO_horiz.eps">
            <a:extLst>
              <a:ext uri="{FF2B5EF4-FFF2-40B4-BE49-F238E27FC236}">
                <a16:creationId xmlns:a16="http://schemas.microsoft.com/office/drawing/2014/main" id="{CE1AFA61-4005-B34D-AF85-0218C7F57D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8917"/>
            <a:ext cx="11984574" cy="40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1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97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65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1" y="914401"/>
            <a:ext cx="11563351" cy="5106266"/>
          </a:xfrm>
          <a:prstGeom prst="rect">
            <a:avLst/>
          </a:prstGeom>
        </p:spPr>
        <p:txBody>
          <a:bodyPr lIns="0" tIns="0" rIns="0" bIns="0"/>
          <a:lstStyle>
            <a:lvl1pPr marL="342900" indent="-228600">
              <a:buFont typeface="Arial" panose="020B0604020202020204" pitchFamily="34" charset="0"/>
              <a:buChar char="•"/>
              <a:defRPr sz="22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71500" indent="-228600">
              <a:buFont typeface="Arial" panose="020B0604020202020204" pitchFamily="34" charset="0"/>
              <a:buChar char="–"/>
              <a:defRPr sz="20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00100" indent="-228600">
              <a:buFont typeface="Arial" panose="020B0604020202020204" pitchFamily="34" charset="0"/>
              <a:buChar char="•"/>
              <a:defRPr sz="18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028700" indent="-228600">
              <a:buFont typeface="Arial" panose="020B0604020202020204" pitchFamily="34" charset="0"/>
              <a:buChar char="–"/>
              <a:defRPr sz="16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257300" indent="-228600">
              <a:buFont typeface="Arial" panose="020B0604020202020204" pitchFamily="34" charset="0"/>
              <a:buChar char="•"/>
              <a:defRPr sz="1600">
                <a:solidFill>
                  <a:srgbClr val="40404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48785" y="6485235"/>
            <a:ext cx="1083777" cy="24753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t-IT"/>
              <a:t>09/29/2020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3" y="6495483"/>
            <a:ext cx="8218636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D7BEFE-4E12-4C7B-9CFD-1B5B7EE463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333" y="365126"/>
            <a:ext cx="11057467" cy="43497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j-lt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51E6A15-BE22-8C44-95C3-04244ECA44DD}"/>
              </a:ext>
            </a:extLst>
          </p:cNvPr>
          <p:cNvSpPr/>
          <p:nvPr userDrawn="1"/>
        </p:nvSpPr>
        <p:spPr>
          <a:xfrm>
            <a:off x="216569" y="155583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F269A-B0A3-FB4B-8011-174547BEBD07}"/>
              </a:ext>
            </a:extLst>
          </p:cNvPr>
          <p:cNvCxnSpPr/>
          <p:nvPr userDrawn="1"/>
        </p:nvCxnSpPr>
        <p:spPr>
          <a:xfrm>
            <a:off x="441569" y="859756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4B33AC-7C04-1C4F-8DDE-C90373AF4761}"/>
              </a:ext>
            </a:extLst>
          </p:cNvPr>
          <p:cNvCxnSpPr/>
          <p:nvPr userDrawn="1"/>
        </p:nvCxnSpPr>
        <p:spPr>
          <a:xfrm>
            <a:off x="441569" y="6366960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97C6EE-8AD9-ED43-92F6-3A947A89FD5C}"/>
              </a:ext>
            </a:extLst>
          </p:cNvPr>
          <p:cNvSpPr txBox="1">
            <a:spLocks/>
          </p:cNvSpPr>
          <p:nvPr userDrawn="1"/>
        </p:nvSpPr>
        <p:spPr>
          <a:xfrm>
            <a:off x="11077574" y="6485236"/>
            <a:ext cx="552451" cy="247531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 baseline="0" smtClean="0">
                <a:solidFill>
                  <a:srgbClr val="004C97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6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0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24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4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983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07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216569" y="450858"/>
            <a:ext cx="450000" cy="450000"/>
          </a:xfrm>
          <a:prstGeom prst="roundRect">
            <a:avLst/>
          </a:prstGeom>
          <a:gradFill flip="none" rotWithShape="1">
            <a:gsLst>
              <a:gs pos="3000">
                <a:srgbClr val="4BCCC3"/>
              </a:gs>
              <a:gs pos="36000">
                <a:srgbClr val="49979A"/>
              </a:gs>
              <a:gs pos="64000">
                <a:srgbClr val="2B8999"/>
              </a:gs>
              <a:gs pos="96000">
                <a:srgbClr val="216E79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B8999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1569" y="1155031"/>
            <a:ext cx="11204999" cy="0"/>
          </a:xfrm>
          <a:prstGeom prst="line">
            <a:avLst/>
          </a:prstGeom>
          <a:ln w="88900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24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3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Montanari | ICARUS Commissioning and Operation | SBN Oversight Board Meeting - June 9,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E0841-66DC-0F46-9E18-1EC2273912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41569" y="6281235"/>
            <a:ext cx="11204999" cy="0"/>
          </a:xfrm>
          <a:prstGeom prst="line">
            <a:avLst/>
          </a:prstGeom>
          <a:ln w="34925" cap="rnd">
            <a:gradFill flip="none" rotWithShape="1">
              <a:gsLst>
                <a:gs pos="0">
                  <a:srgbClr val="CAFAFC"/>
                </a:gs>
                <a:gs pos="55000">
                  <a:srgbClr val="43DEE4"/>
                </a:gs>
                <a:gs pos="83000">
                  <a:srgbClr val="4BCCC3"/>
                </a:gs>
                <a:gs pos="100000">
                  <a:srgbClr val="176582"/>
                </a:gs>
              </a:gsLst>
              <a:lin ang="10800000" scaled="1"/>
              <a:tileRect/>
            </a:gra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72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92937"/>
            <a:ext cx="10515600" cy="765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C. Montanari | ICARUS Commissioning and Operation | SBN Oversight Board Meeting - June 9,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E0841-66DC-0F46-9E18-1EC2273912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8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1" y="1539558"/>
            <a:ext cx="11752132" cy="2387600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ICARUS Operation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798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C. Montanari</a:t>
            </a:r>
          </a:p>
          <a:p>
            <a:r>
              <a:rPr lang="en-US" dirty="0"/>
              <a:t>FNAL </a:t>
            </a:r>
            <a:r>
              <a:rPr lang="mr-IN" dirty="0"/>
              <a:t>–</a:t>
            </a:r>
            <a:r>
              <a:rPr lang="en-US" dirty="0"/>
              <a:t> INFN Pavia</a:t>
            </a:r>
          </a:p>
          <a:p>
            <a:endParaRPr lang="en-US" dirty="0"/>
          </a:p>
          <a:p>
            <a:r>
              <a:rPr lang="en-US" sz="1800" dirty="0"/>
              <a:t>SBN Oversight Board Meeting – June 9,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5C85D-5B7A-604B-B216-88228D97E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52" y="5019176"/>
            <a:ext cx="2013048" cy="1409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1" y="193832"/>
            <a:ext cx="1147064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Detector status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119403" y="956503"/>
            <a:ext cx="11982203" cy="536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ICARUS detector continues to run in excellent and stable conditions.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free electrons lifetime remains stable at about 8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in the WEST module (liquid filters regenerated) and about 4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in the EAST module.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Neutrino data are being collected with high efficiency.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Some trigger synchronization issues, due to changing parameters in the early warning signals following an increase of beam repetition rate, have caused some loss of data.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Calibration activities take place routinely during beam off periods.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Summer shutdown activities are being organized.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Interference with SBND commissioning activities, impacting work on cryogenics and purification, is being dealt with</a:t>
            </a:r>
          </a:p>
        </p:txBody>
      </p:sp>
    </p:spTree>
    <p:extLst>
      <p:ext uri="{BB962C8B-B14F-4D97-AF65-F5344CB8AC3E}">
        <p14:creationId xmlns:p14="http://schemas.microsoft.com/office/powerpoint/2010/main" val="22294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1" y="193832"/>
            <a:ext cx="1147064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Working Groups Activities During the Summer Shutdown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119403" y="956503"/>
            <a:ext cx="11982203" cy="536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	</a:t>
            </a:r>
            <a:r>
              <a:rPr lang="en-US" sz="2400" b="1" dirty="0">
                <a:solidFill>
                  <a:srgbClr val="E95125"/>
                </a:solidFill>
              </a:rPr>
              <a:t>Beam off on July 9, 2023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TPC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Readout boards, Chebyshev filter addon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Power supplies, fuses upgrade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Trigger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Servers update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…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DAQ, Networking, Slow Controls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Servers upgrades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Networking checks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PMT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Production and installation of new signal cables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Calibrations and synchronization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CRT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Bottom CRT integration /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SiPM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replacement on spare modules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361" y="193832"/>
            <a:ext cx="1147064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Working Groups Activities During the Summer Shutdown (cont.)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119403" y="956503"/>
            <a:ext cx="11982203" cy="5369141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904000" algn="ctr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	</a:t>
            </a:r>
            <a:r>
              <a:rPr lang="en-US" sz="2400" b="1" dirty="0">
                <a:solidFill>
                  <a:srgbClr val="E95125"/>
                </a:solidFill>
              </a:rPr>
              <a:t>Beam off on July 9, 2023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Calibrations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See slides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Drift HV WG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Software upgrades + testing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Cryogenics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LN2 pump maintenance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West LAr pump regular maintenance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East LAr pump upgrade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East liquid filters regeneration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New fill filter implementation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LAr refill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DAQ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Upgrade of servers to Linux AL9 conditioned to availability of stable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Artdaq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on AL9</a:t>
            </a:r>
          </a:p>
          <a:p>
            <a:pPr marL="588600" lvl="2"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Upgrading and testing performed in parallel and in conjunction with hardware activities</a:t>
            </a:r>
          </a:p>
        </p:txBody>
      </p:sp>
    </p:spTree>
    <p:extLst>
      <p:ext uri="{BB962C8B-B14F-4D97-AF65-F5344CB8AC3E}">
        <p14:creationId xmlns:p14="http://schemas.microsoft.com/office/powerpoint/2010/main" val="170903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July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BF59C7-432F-2545-ADC7-74F70588B8B1}"/>
              </a:ext>
            </a:extLst>
          </p:cNvPr>
          <p:cNvSpPr/>
          <p:nvPr/>
        </p:nvSpPr>
        <p:spPr>
          <a:xfrm>
            <a:off x="223520" y="6268720"/>
            <a:ext cx="11602720" cy="22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54243" y="732775"/>
          <a:ext cx="11187519" cy="564078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82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3834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27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29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  <a:p>
                      <a:r>
                        <a:rPr lang="en-US" b="1" dirty="0"/>
                        <a:t>Beam OFF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LN2 pump </a:t>
                      </a:r>
                      <a:r>
                        <a:rPr lang="en-US" sz="1400" dirty="0" err="1"/>
                        <a:t>maint</a:t>
                      </a:r>
                      <a:r>
                        <a:rPr lang="en-US" sz="1400" dirty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LN2 pump </a:t>
                      </a:r>
                      <a:r>
                        <a:rPr lang="en-US" sz="1400" dirty="0" err="1"/>
                        <a:t>maint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LN2 pump </a:t>
                      </a:r>
                      <a:r>
                        <a:rPr lang="en-US" sz="1400" dirty="0" err="1"/>
                        <a:t>maint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 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Calibrations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LAr pump </a:t>
                      </a:r>
                      <a:r>
                        <a:rPr lang="en-US" sz="1400" dirty="0" err="1"/>
                        <a:t>maint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LAr pump </a:t>
                      </a:r>
                      <a:r>
                        <a:rPr lang="en-US" sz="1400" dirty="0" err="1"/>
                        <a:t>maint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Calibrations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 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 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 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  <a:tr h="797414"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</a:t>
                      </a:r>
                    </a:p>
                    <a:p>
                      <a:r>
                        <a:rPr lang="en-US" sz="1400" dirty="0"/>
                        <a:t>PMTs Cabling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PMTs cabling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PWR supp.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PMTs cabling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PWR supp.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PMTs sync.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PWR supp.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PMTs sync.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PWR supp.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PMTs Calibration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291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9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August 2023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003" y="973666"/>
          <a:ext cx="11187519" cy="530156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82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460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Calibrations</a:t>
                      </a:r>
                    </a:p>
                    <a:p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31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PMTs Cabling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PWR supp.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TPC filter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cabling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cabling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dirty="0"/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sync.</a:t>
                      </a:r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sync.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TPC PWR supp.</a:t>
                      </a:r>
                    </a:p>
                    <a:p>
                      <a:r>
                        <a:rPr lang="en-US" sz="1400" dirty="0"/>
                        <a:t>TPC filter test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calibration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r>
                        <a:rPr lang="en-US" sz="1400" dirty="0"/>
                        <a:t>Power cut</a:t>
                      </a:r>
                    </a:p>
                    <a:p>
                      <a:r>
                        <a:rPr lang="en-US" sz="1400" dirty="0"/>
                        <a:t>Drift 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  <a:p>
                      <a:r>
                        <a:rPr lang="en-US" sz="1400" dirty="0"/>
                        <a:t>Drift 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Trigger 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Trigger rack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Trigger rack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Trigger rack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Trigger 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2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September 2023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C312A-876F-594A-9099-66F03BC78D4D}"/>
              </a:ext>
            </a:extLst>
          </p:cNvPr>
          <p:cNvSpPr/>
          <p:nvPr/>
        </p:nvSpPr>
        <p:spPr>
          <a:xfrm>
            <a:off x="223520" y="6268720"/>
            <a:ext cx="11602720" cy="226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003" y="973666"/>
          <a:ext cx="11187519" cy="556207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82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460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Trigger 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Trigger 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Trigger 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Trigger 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Filter regeneration</a:t>
                      </a: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Trigger 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GW/FS/DS AL9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upg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. removal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Pump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GW/FS/DS AL9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upg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. removal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Pump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GW/FS/DS AL9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upg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. removal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Pump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GW/FS/DS AL9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upg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. removal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GW/FS/DS AL9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upg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PMTs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cb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. removal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DAQ </a:t>
                      </a:r>
                      <a:r>
                        <a:rPr lang="en-US" sz="1400" dirty="0" err="1"/>
                        <a:t>srv</a:t>
                      </a:r>
                      <a:r>
                        <a:rPr lang="en-US" sz="1400" dirty="0"/>
                        <a:t> AL9 </a:t>
                      </a:r>
                      <a:r>
                        <a:rPr lang="en-US" sz="1400" dirty="0" err="1"/>
                        <a:t>upg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DAQ </a:t>
                      </a:r>
                      <a:r>
                        <a:rPr lang="en-US" sz="1400" dirty="0" err="1"/>
                        <a:t>srv</a:t>
                      </a:r>
                      <a:r>
                        <a:rPr lang="en-US" sz="1400" dirty="0"/>
                        <a:t> AL9 </a:t>
                      </a:r>
                      <a:r>
                        <a:rPr lang="en-US" sz="1400" dirty="0" err="1"/>
                        <a:t>upg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DAQ </a:t>
                      </a:r>
                      <a:r>
                        <a:rPr lang="en-US" sz="1400" dirty="0" err="1"/>
                        <a:t>srv</a:t>
                      </a:r>
                      <a:r>
                        <a:rPr lang="en-US" sz="1400" dirty="0"/>
                        <a:t> AL9 </a:t>
                      </a:r>
                      <a:r>
                        <a:rPr lang="en-US" sz="1400" dirty="0" err="1"/>
                        <a:t>upg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DAQ </a:t>
                      </a:r>
                      <a:r>
                        <a:rPr lang="en-US" sz="1400" dirty="0" err="1"/>
                        <a:t>srv</a:t>
                      </a:r>
                      <a:r>
                        <a:rPr lang="en-US" sz="1400" dirty="0"/>
                        <a:t> AL9 </a:t>
                      </a:r>
                      <a:r>
                        <a:rPr lang="en-US" sz="1400" dirty="0" err="1"/>
                        <a:t>upg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DAQ </a:t>
                      </a:r>
                      <a:r>
                        <a:rPr lang="en-US" sz="1400" dirty="0" err="1"/>
                        <a:t>srv</a:t>
                      </a:r>
                      <a:r>
                        <a:rPr lang="en-US" sz="1400" dirty="0"/>
                        <a:t> AL9 </a:t>
                      </a:r>
                      <a:r>
                        <a:rPr lang="en-US" sz="1400" dirty="0" err="1"/>
                        <a:t>upg</a:t>
                      </a: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Filter regeneration</a:t>
                      </a:r>
                    </a:p>
                    <a:p>
                      <a:r>
                        <a:rPr lang="en-US" sz="1400" dirty="0"/>
                        <a:t>Drift 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  <a:p>
                      <a:r>
                        <a:rPr lang="en-US" sz="1400" dirty="0"/>
                        <a:t>DAQ testing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  <a:p>
                      <a:r>
                        <a:rPr lang="en-US" sz="1400" dirty="0"/>
                        <a:t>DAQ testing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  <a:p>
                      <a:r>
                        <a:rPr lang="en-US" sz="1400" dirty="0"/>
                        <a:t>DAQ testing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  <a:p>
                      <a:r>
                        <a:rPr lang="en-US" sz="1400" dirty="0"/>
                        <a:t>DAQ testing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  <a:p>
                      <a:r>
                        <a:rPr lang="en-US" sz="1400" dirty="0"/>
                        <a:t>DAQ testing</a:t>
                      </a:r>
                    </a:p>
                    <a:p>
                      <a:r>
                        <a:rPr lang="en-US" sz="1400" dirty="0"/>
                        <a:t>Calibrations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  <a:p>
                      <a:r>
                        <a:rPr lang="en-US" sz="1400" dirty="0" err="1"/>
                        <a:t>Netw</a:t>
                      </a:r>
                      <a:r>
                        <a:rPr lang="en-US" sz="1400" dirty="0"/>
                        <a:t>.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  <a:p>
                      <a:r>
                        <a:rPr lang="en-US" sz="1400" dirty="0" err="1"/>
                        <a:t>Netw</a:t>
                      </a:r>
                      <a:r>
                        <a:rPr lang="en-US" sz="1400" dirty="0"/>
                        <a:t>.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04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October 2023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952D330-78B9-D34A-9BFB-B6739F9004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003" y="973666"/>
          <a:ext cx="11187519" cy="525441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598217">
                  <a:extLst>
                    <a:ext uri="{9D8B030D-6E8A-4147-A177-3AD203B41FA5}">
                      <a16:colId xmlns:a16="http://schemas.microsoft.com/office/drawing/2014/main" val="2840336383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215326962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338460957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718997879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78452802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1171722087"/>
                    </a:ext>
                  </a:extLst>
                </a:gridCol>
                <a:gridCol w="1598217">
                  <a:extLst>
                    <a:ext uri="{9D8B030D-6E8A-4147-A177-3AD203B41FA5}">
                      <a16:colId xmlns:a16="http://schemas.microsoft.com/office/drawing/2014/main" val="2682061929"/>
                    </a:ext>
                  </a:extLst>
                </a:gridCol>
              </a:tblGrid>
              <a:tr h="4609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Saturday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33263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316692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  <a:p>
                      <a:r>
                        <a:rPr lang="en-US" sz="1400" dirty="0"/>
                        <a:t>LAr refill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LAr refill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LAr refill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37804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  <a:p>
                      <a:r>
                        <a:rPr lang="en-US" b="1" dirty="0"/>
                        <a:t>Beam ON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7916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856090"/>
                  </a:ext>
                </a:extLst>
              </a:tr>
              <a:tr h="958688">
                <a:tc>
                  <a:txBody>
                    <a:bodyPr/>
                    <a:lstStyle/>
                    <a:p>
                      <a:r>
                        <a:rPr lang="en-US" dirty="0"/>
                        <a:t>29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62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05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1DBB0-C066-D840-B3B1-088C8B3F6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003" y="6495483"/>
            <a:ext cx="8218636" cy="237285"/>
          </a:xfrm>
        </p:spPr>
        <p:txBody>
          <a:bodyPr/>
          <a:lstStyle/>
          <a:p>
            <a:pPr>
              <a:defRPr/>
            </a:pPr>
            <a:r>
              <a:rPr lang="en-US"/>
              <a:t>C. Montanari | ICARUS Commissioning and Operation | SBN Oversight Board Meeting - June 9, 2023</a:t>
            </a:r>
            <a:endParaRPr lang="en-US" b="1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D9A4838-19C1-1443-880A-2CFB1C52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1" y="193832"/>
            <a:ext cx="11480800" cy="4923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Conclusions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DB755035-5425-ED4B-B239-D65655BF75A5}"/>
              </a:ext>
            </a:extLst>
          </p:cNvPr>
          <p:cNvSpPr txBox="1">
            <a:spLocks/>
          </p:cNvSpPr>
          <p:nvPr/>
        </p:nvSpPr>
        <p:spPr>
          <a:xfrm>
            <a:off x="233680" y="993843"/>
            <a:ext cx="11653520" cy="5042836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3429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715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001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0287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2573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rgbClr val="40404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ICARUS detector continues to run in excellent and very stable conditions.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Data are being collected with high efficiency both of BNB and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NuMI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though several beam interruptions are limiting the amount of collected data.</a:t>
            </a:r>
          </a:p>
          <a:p>
            <a:pPr marL="360000" lvl="1" indent="-36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3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The plan of activities during the summer shutdown has been discussed in several instances and is almost complete.</a:t>
            </a:r>
          </a:p>
        </p:txBody>
      </p:sp>
    </p:spTree>
    <p:extLst>
      <p:ext uri="{BB962C8B-B14F-4D97-AF65-F5344CB8AC3E}">
        <p14:creationId xmlns:p14="http://schemas.microsoft.com/office/powerpoint/2010/main" val="367253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83571</TotalTime>
  <Words>1025</Words>
  <Application>Microsoft Macintosh PowerPoint</Application>
  <PresentationFormat>Widescreen</PresentationFormat>
  <Paragraphs>373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Mangal</vt:lpstr>
      <vt:lpstr>Wingdings</vt:lpstr>
      <vt:lpstr>Office Theme</vt:lpstr>
      <vt:lpstr> ICARUS Operation</vt:lpstr>
      <vt:lpstr>Detector status</vt:lpstr>
      <vt:lpstr>Working Groups Activities During the Summer Shutdown</vt:lpstr>
      <vt:lpstr>Working Groups Activities During the Summer Shutdown (cont.)</vt:lpstr>
      <vt:lpstr>July 2023</vt:lpstr>
      <vt:lpstr>August 2023</vt:lpstr>
      <vt:lpstr>September 2023</vt:lpstr>
      <vt:lpstr>October 2023</vt:lpstr>
      <vt:lpstr>Conclusions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claudiosilverio1@outlook.com</dc:creator>
  <cp:lastModifiedBy>Claudio Silverio Montanari</cp:lastModifiedBy>
  <cp:revision>489</cp:revision>
  <cp:lastPrinted>2020-09-27T13:31:54Z</cp:lastPrinted>
  <dcterms:created xsi:type="dcterms:W3CDTF">2017-09-26T16:04:38Z</dcterms:created>
  <dcterms:modified xsi:type="dcterms:W3CDTF">2023-06-09T14:44:30Z</dcterms:modified>
</cp:coreProperties>
</file>