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63" r:id="rId5"/>
    <p:sldId id="340" r:id="rId6"/>
    <p:sldId id="478" r:id="rId7"/>
    <p:sldId id="479" r:id="rId8"/>
    <p:sldId id="480" r:id="rId9"/>
    <p:sldId id="443" r:id="rId10"/>
    <p:sldId id="481" r:id="rId11"/>
    <p:sldId id="483" r:id="rId12"/>
    <p:sldId id="484" r:id="rId13"/>
    <p:sldId id="485" r:id="rId14"/>
    <p:sldId id="482" r:id="rId15"/>
    <p:sldId id="486" r:id="rId16"/>
    <p:sldId id="487" r:id="rId17"/>
    <p:sldId id="488" r:id="rId18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80">
          <p15:clr>
            <a:srgbClr val="A4A3A4"/>
          </p15:clr>
        </p15:guide>
        <p15:guide id="2" pos="2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5F5F"/>
    <a:srgbClr val="EAF7FA"/>
    <a:srgbClr val="EBF8F9"/>
    <a:srgbClr val="FFFFFF"/>
    <a:srgbClr val="D3E7F1"/>
    <a:srgbClr val="009900"/>
    <a:srgbClr val="FFE699"/>
    <a:srgbClr val="FFCC00"/>
    <a:srgbClr val="B4C6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912" autoAdjust="0"/>
    <p:restoredTop sz="95226" autoAdjust="0"/>
  </p:normalViewPr>
  <p:slideViewPr>
    <p:cSldViewPr snapToObjects="1" showGuides="1">
      <p:cViewPr varScale="1">
        <p:scale>
          <a:sx n="82" d="100"/>
          <a:sy n="82" d="100"/>
        </p:scale>
        <p:origin x="182" y="72"/>
      </p:cViewPr>
      <p:guideLst>
        <p:guide orient="horz" pos="4080"/>
        <p:guide pos="2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27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F5CDDF-3246-6843-A314-FDDEB3F3DF8E}" type="datetimeFigureOut">
              <a:rPr lang="fr-FR" smtClean="0"/>
              <a:pPr/>
              <a:t>04/04/2023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405983-79D5-E84D-A19B-6B5F52179104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604308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1D8F6D-3354-BF4D-834B-467E3215D30A}" type="datetimeFigureOut">
              <a:rPr lang="fr-FR" smtClean="0"/>
              <a:pPr/>
              <a:t>04/04/2023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4B141A-D04E-DD49-88DC-EFA90428BA41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535872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14498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017919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13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735576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93440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233659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247848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358995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780956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26400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819397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86960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371600" y="2819400"/>
            <a:ext cx="7200000" cy="180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 b="1" baseline="0">
                <a:solidFill>
                  <a:schemeClr val="accent5"/>
                </a:solidFill>
              </a:defRPr>
            </a:lvl1pPr>
          </a:lstStyle>
          <a:p>
            <a:r>
              <a:rPr lang="en-GB" noProof="0"/>
              <a:t>Presentation title - line 1 - Arial 30pt - bold HiLumi dark grey - line 2</a:t>
            </a:r>
            <a:br>
              <a:rPr lang="en-GB" noProof="0"/>
            </a:br>
            <a:r>
              <a:rPr lang="en-GB" noProof="0"/>
              <a:t>line 3</a:t>
            </a:r>
            <a:br>
              <a:rPr lang="en-GB" noProof="0"/>
            </a:br>
            <a:r>
              <a:rPr lang="en-GB" noProof="0"/>
              <a:t>line 4  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800600"/>
            <a:ext cx="6480000" cy="99060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 b="0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err="1"/>
              <a:t>Author(s</a:t>
            </a:r>
            <a:r>
              <a:rPr lang="en-GB" noProof="0" dirty="0"/>
              <a:t>)  - Arial 20 pt – </a:t>
            </a:r>
            <a:r>
              <a:rPr lang="en-GB" noProof="0" dirty="0" err="1"/>
              <a:t>HiLumi</a:t>
            </a:r>
            <a:r>
              <a:rPr lang="en-GB" noProof="0" dirty="0"/>
              <a:t> dark grey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86800" y="6356350"/>
            <a:ext cx="360000" cy="360000"/>
          </a:xfrm>
          <a:ln>
            <a:solidFill>
              <a:srgbClr val="2BABAD"/>
            </a:solidFill>
          </a:ln>
        </p:spPr>
        <p:txBody>
          <a:bodyPr lIns="0" tIns="0" rIns="0" bIns="0" anchor="b" anchorCtr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4" hasCustomPrompt="1"/>
          </p:nvPr>
        </p:nvSpPr>
        <p:spPr>
          <a:xfrm>
            <a:off x="1371600" y="5899150"/>
            <a:ext cx="6480000" cy="349250"/>
          </a:xfrm>
        </p:spPr>
        <p:txBody>
          <a:bodyPr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 sz="1600">
                <a:solidFill>
                  <a:schemeClr val="bg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Conference - Location - Date</a:t>
            </a:r>
          </a:p>
          <a:p>
            <a:pPr lvl="0"/>
            <a:endParaRPr lang="en-GB" noProof="0"/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499992" y="6388100"/>
            <a:ext cx="3167912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HL-LHC AUP Pre/Final Design Review – May 21-22, 2018</a:t>
            </a:r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 anchor="ctr" anchorCtr="1"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612000" y="1219200"/>
            <a:ext cx="7920000" cy="4906963"/>
          </a:xfrm>
        </p:spPr>
        <p:txBody>
          <a:bodyPr lIns="0" tIns="0" rIns="0" bIns="0"/>
          <a:lstStyle/>
          <a:p>
            <a:pPr lvl="0"/>
            <a:r>
              <a:rPr lang="en-GB" noProof="0" dirty="0"/>
              <a:t>Click to modify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HL-LHC AUP Pre/Final Design Review – May 21-22, 2018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457200" y="1215232"/>
            <a:ext cx="4040188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 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457200" y="205740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215232"/>
            <a:ext cx="4041775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4645025" y="205740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1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HL-LHC AUP Pre/Final Design Review – May 21-22, 2018</a:t>
            </a:r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HL-LHC AUP Pre/Final Design Review – May 21-22, 2018</a:t>
            </a:r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HL-LHC AUP Pre/Final Design Review – May 21-22, 2018</a:t>
            </a:r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612000" y="457200"/>
            <a:ext cx="7920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612000" y="5105400"/>
            <a:ext cx="7920000" cy="990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/>
              <a:t>Text – image caption – comments ....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>
          <a:xfrm>
            <a:off x="613550" y="4648200"/>
            <a:ext cx="7918450" cy="381000"/>
          </a:xfrm>
        </p:spPr>
        <p:txBody>
          <a:bodyPr/>
          <a:lstStyle>
            <a:lvl1pP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Image title</a:t>
            </a:r>
          </a:p>
        </p:txBody>
      </p:sp>
      <p:sp>
        <p:nvSpPr>
          <p:cNvPr id="13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HL-LHC AUP Pre/Final Design Review – May 21-22, 2018</a:t>
            </a:r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  <a:prstGeom prst="rect">
            <a:avLst/>
          </a:prstGeom>
        </p:spPr>
        <p:txBody>
          <a:bodyPr vert="horz" lIns="0" tIns="0" rIns="0" bIns="0" rtlCol="0" anchor="ctr" anchorCtr="1">
            <a:noAutofit/>
          </a:bodyPr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12000" y="1371600"/>
            <a:ext cx="7920000" cy="4754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noProof="0"/>
              <a:t>Click to edit Master texts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HL-LHC AUP Pre/Final Design Review – May 21-22, 2018</a:t>
            </a:r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86800" y="6356350"/>
            <a:ext cx="3600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212900"/>
            <a:ext cx="1907704" cy="6451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5" r:id="rId5"/>
    <p:sldLayoutId id="2147483657" r:id="rId6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28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8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4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0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800" kern="1200">
          <a:solidFill>
            <a:schemeClr val="accent5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6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98915" y="2634656"/>
            <a:ext cx="7200000" cy="1658439"/>
          </a:xfrm>
        </p:spPr>
        <p:txBody>
          <a:bodyPr/>
          <a:lstStyle/>
          <a:p>
            <a:r>
              <a:rPr lang="en-US" sz="3600" dirty="0"/>
              <a:t>Shipping Post Final Design Review - Introduction</a:t>
            </a:r>
            <a:endParaRPr lang="en-GB" sz="36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Roger </a:t>
            </a:r>
            <a:r>
              <a:rPr lang="en-GB" dirty="0" err="1"/>
              <a:t>Rabehl</a:t>
            </a:r>
            <a:r>
              <a:rPr lang="en-GB" dirty="0"/>
              <a:t> – Fermilab</a:t>
            </a:r>
          </a:p>
          <a:p>
            <a:endParaRPr lang="en-GB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4"/>
          </p:nvPr>
        </p:nvSpPr>
        <p:spPr>
          <a:xfrm>
            <a:off x="1371600" y="5877272"/>
            <a:ext cx="6480000" cy="349250"/>
          </a:xfrm>
        </p:spPr>
        <p:txBody>
          <a:bodyPr>
            <a:normAutofit/>
          </a:bodyPr>
          <a:lstStyle/>
          <a:p>
            <a:r>
              <a:rPr lang="en-US" dirty="0"/>
              <a:t>Shipping Post Final Design Review – April 6, 2023</a:t>
            </a:r>
            <a:endParaRPr lang="en-GB" dirty="0"/>
          </a:p>
        </p:txBody>
      </p:sp>
      <p:sp>
        <p:nvSpPr>
          <p:cNvPr id="8" name="Freeform 7"/>
          <p:cNvSpPr/>
          <p:nvPr/>
        </p:nvSpPr>
        <p:spPr>
          <a:xfrm>
            <a:off x="871672" y="908720"/>
            <a:ext cx="604431" cy="1286727"/>
          </a:xfrm>
          <a:custGeom>
            <a:avLst/>
            <a:gdLst>
              <a:gd name="connsiteX0" fmla="*/ 460739 w 604431"/>
              <a:gd name="connsiteY0" fmla="*/ 0 h 1286727"/>
              <a:gd name="connsiteX1" fmla="*/ 460739 w 604431"/>
              <a:gd name="connsiteY1" fmla="*/ 0 h 1286727"/>
              <a:gd name="connsiteX2" fmla="*/ 447677 w 604431"/>
              <a:gd name="connsiteY2" fmla="*/ 117566 h 1286727"/>
              <a:gd name="connsiteX3" fmla="*/ 421551 w 604431"/>
              <a:gd name="connsiteY3" fmla="*/ 156754 h 1286727"/>
              <a:gd name="connsiteX4" fmla="*/ 356237 w 604431"/>
              <a:gd name="connsiteY4" fmla="*/ 274320 h 1286727"/>
              <a:gd name="connsiteX5" fmla="*/ 330111 w 604431"/>
              <a:gd name="connsiteY5" fmla="*/ 313509 h 1286727"/>
              <a:gd name="connsiteX6" fmla="*/ 251734 w 604431"/>
              <a:gd name="connsiteY6" fmla="*/ 378823 h 1286727"/>
              <a:gd name="connsiteX7" fmla="*/ 225608 w 604431"/>
              <a:gd name="connsiteY7" fmla="*/ 418011 h 1286727"/>
              <a:gd name="connsiteX8" fmla="*/ 186419 w 604431"/>
              <a:gd name="connsiteY8" fmla="*/ 444137 h 1286727"/>
              <a:gd name="connsiteX9" fmla="*/ 134168 w 604431"/>
              <a:gd name="connsiteY9" fmla="*/ 522514 h 1286727"/>
              <a:gd name="connsiteX10" fmla="*/ 108042 w 604431"/>
              <a:gd name="connsiteY10" fmla="*/ 561703 h 1286727"/>
              <a:gd name="connsiteX11" fmla="*/ 68854 w 604431"/>
              <a:gd name="connsiteY11" fmla="*/ 679269 h 1286727"/>
              <a:gd name="connsiteX12" fmla="*/ 55791 w 604431"/>
              <a:gd name="connsiteY12" fmla="*/ 718457 h 1286727"/>
              <a:gd name="connsiteX13" fmla="*/ 42728 w 604431"/>
              <a:gd name="connsiteY13" fmla="*/ 757646 h 1286727"/>
              <a:gd name="connsiteX14" fmla="*/ 16602 w 604431"/>
              <a:gd name="connsiteY14" fmla="*/ 809897 h 1286727"/>
              <a:gd name="connsiteX15" fmla="*/ 16602 w 604431"/>
              <a:gd name="connsiteY15" fmla="*/ 1045029 h 1286727"/>
              <a:gd name="connsiteX16" fmla="*/ 55791 w 604431"/>
              <a:gd name="connsiteY16" fmla="*/ 1084217 h 1286727"/>
              <a:gd name="connsiteX17" fmla="*/ 121105 w 604431"/>
              <a:gd name="connsiteY17" fmla="*/ 1162594 h 1286727"/>
              <a:gd name="connsiteX18" fmla="*/ 173357 w 604431"/>
              <a:gd name="connsiteY18" fmla="*/ 1175657 h 1286727"/>
              <a:gd name="connsiteX19" fmla="*/ 199482 w 604431"/>
              <a:gd name="connsiteY19" fmla="*/ 1214846 h 1286727"/>
              <a:gd name="connsiteX20" fmla="*/ 238671 w 604431"/>
              <a:gd name="connsiteY20" fmla="*/ 1227909 h 1286727"/>
              <a:gd name="connsiteX21" fmla="*/ 277859 w 604431"/>
              <a:gd name="connsiteY21" fmla="*/ 1254034 h 1286727"/>
              <a:gd name="connsiteX22" fmla="*/ 369299 w 604431"/>
              <a:gd name="connsiteY22" fmla="*/ 1280160 h 1286727"/>
              <a:gd name="connsiteX23" fmla="*/ 591368 w 604431"/>
              <a:gd name="connsiteY23" fmla="*/ 1227909 h 1286727"/>
              <a:gd name="connsiteX24" fmla="*/ 604431 w 604431"/>
              <a:gd name="connsiteY24" fmla="*/ 1136469 h 1286727"/>
              <a:gd name="connsiteX25" fmla="*/ 578305 w 604431"/>
              <a:gd name="connsiteY25" fmla="*/ 757646 h 1286727"/>
              <a:gd name="connsiteX26" fmla="*/ 565242 w 604431"/>
              <a:gd name="connsiteY26" fmla="*/ 718457 h 1286727"/>
              <a:gd name="connsiteX27" fmla="*/ 578305 w 604431"/>
              <a:gd name="connsiteY27" fmla="*/ 235131 h 1286727"/>
              <a:gd name="connsiteX28" fmla="*/ 486865 w 604431"/>
              <a:gd name="connsiteY28" fmla="*/ 0 h 1286727"/>
              <a:gd name="connsiteX29" fmla="*/ 460739 w 604431"/>
              <a:gd name="connsiteY29" fmla="*/ 0 h 1286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04431" h="1286727">
                <a:moveTo>
                  <a:pt x="460739" y="0"/>
                </a:moveTo>
                <a:lnTo>
                  <a:pt x="460739" y="0"/>
                </a:lnTo>
                <a:cubicBezTo>
                  <a:pt x="456385" y="39189"/>
                  <a:pt x="457240" y="79313"/>
                  <a:pt x="447677" y="117566"/>
                </a:cubicBezTo>
                <a:cubicBezTo>
                  <a:pt x="443869" y="132797"/>
                  <a:pt x="429340" y="143123"/>
                  <a:pt x="421551" y="156754"/>
                </a:cubicBezTo>
                <a:cubicBezTo>
                  <a:pt x="338365" y="302328"/>
                  <a:pt x="465035" y="100242"/>
                  <a:pt x="356237" y="274320"/>
                </a:cubicBezTo>
                <a:cubicBezTo>
                  <a:pt x="347916" y="287633"/>
                  <a:pt x="340162" y="301448"/>
                  <a:pt x="330111" y="313509"/>
                </a:cubicBezTo>
                <a:cubicBezTo>
                  <a:pt x="298682" y="351224"/>
                  <a:pt x="290264" y="353136"/>
                  <a:pt x="251734" y="378823"/>
                </a:cubicBezTo>
                <a:cubicBezTo>
                  <a:pt x="243025" y="391886"/>
                  <a:pt x="236709" y="406910"/>
                  <a:pt x="225608" y="418011"/>
                </a:cubicBezTo>
                <a:cubicBezTo>
                  <a:pt x="214506" y="429112"/>
                  <a:pt x="196757" y="432322"/>
                  <a:pt x="186419" y="444137"/>
                </a:cubicBezTo>
                <a:cubicBezTo>
                  <a:pt x="165743" y="467767"/>
                  <a:pt x="151585" y="496388"/>
                  <a:pt x="134168" y="522514"/>
                </a:cubicBezTo>
                <a:cubicBezTo>
                  <a:pt x="125459" y="535577"/>
                  <a:pt x="113007" y="546809"/>
                  <a:pt x="108042" y="561703"/>
                </a:cubicBezTo>
                <a:lnTo>
                  <a:pt x="68854" y="679269"/>
                </a:lnTo>
                <a:lnTo>
                  <a:pt x="55791" y="718457"/>
                </a:lnTo>
                <a:cubicBezTo>
                  <a:pt x="51437" y="731520"/>
                  <a:pt x="48886" y="745330"/>
                  <a:pt x="42728" y="757646"/>
                </a:cubicBezTo>
                <a:lnTo>
                  <a:pt x="16602" y="809897"/>
                </a:lnTo>
                <a:cubicBezTo>
                  <a:pt x="1443" y="900852"/>
                  <a:pt x="-11575" y="939366"/>
                  <a:pt x="16602" y="1045029"/>
                </a:cubicBezTo>
                <a:cubicBezTo>
                  <a:pt x="21362" y="1062879"/>
                  <a:pt x="43964" y="1070025"/>
                  <a:pt x="55791" y="1084217"/>
                </a:cubicBezTo>
                <a:cubicBezTo>
                  <a:pt x="80384" y="1113729"/>
                  <a:pt x="84677" y="1141778"/>
                  <a:pt x="121105" y="1162594"/>
                </a:cubicBezTo>
                <a:cubicBezTo>
                  <a:pt x="136693" y="1171501"/>
                  <a:pt x="155940" y="1171303"/>
                  <a:pt x="173357" y="1175657"/>
                </a:cubicBezTo>
                <a:cubicBezTo>
                  <a:pt x="182065" y="1188720"/>
                  <a:pt x="187223" y="1205038"/>
                  <a:pt x="199482" y="1214846"/>
                </a:cubicBezTo>
                <a:cubicBezTo>
                  <a:pt x="210234" y="1223448"/>
                  <a:pt x="226355" y="1221751"/>
                  <a:pt x="238671" y="1227909"/>
                </a:cubicBezTo>
                <a:cubicBezTo>
                  <a:pt x="252713" y="1234930"/>
                  <a:pt x="263817" y="1247013"/>
                  <a:pt x="277859" y="1254034"/>
                </a:cubicBezTo>
                <a:cubicBezTo>
                  <a:pt x="296599" y="1263404"/>
                  <a:pt x="352558" y="1275975"/>
                  <a:pt x="369299" y="1280160"/>
                </a:cubicBezTo>
                <a:cubicBezTo>
                  <a:pt x="434801" y="1275793"/>
                  <a:pt x="563973" y="1319226"/>
                  <a:pt x="591368" y="1227909"/>
                </a:cubicBezTo>
                <a:cubicBezTo>
                  <a:pt x="600215" y="1198418"/>
                  <a:pt x="600077" y="1166949"/>
                  <a:pt x="604431" y="1136469"/>
                </a:cubicBezTo>
                <a:cubicBezTo>
                  <a:pt x="598352" y="990576"/>
                  <a:pt x="610202" y="885233"/>
                  <a:pt x="578305" y="757646"/>
                </a:cubicBezTo>
                <a:cubicBezTo>
                  <a:pt x="574965" y="744288"/>
                  <a:pt x="569596" y="731520"/>
                  <a:pt x="565242" y="718457"/>
                </a:cubicBezTo>
                <a:cubicBezTo>
                  <a:pt x="569596" y="557348"/>
                  <a:pt x="578305" y="396298"/>
                  <a:pt x="578305" y="235131"/>
                </a:cubicBezTo>
                <a:cubicBezTo>
                  <a:pt x="578305" y="188617"/>
                  <a:pt x="608232" y="0"/>
                  <a:pt x="486865" y="0"/>
                </a:cubicBezTo>
                <a:lnTo>
                  <a:pt x="460739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Image 11" descr="HLU-logoN-titl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2050" y="585575"/>
            <a:ext cx="3540430" cy="15343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87690" y="585575"/>
            <a:ext cx="4057610" cy="169129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Procurement Specification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DCA1C4-9514-7B4F-976F-D92F7E29665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64BCD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64BC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64BCD9"/>
                </a:solidFill>
                <a:latin typeface="Arial"/>
              </a:rPr>
              <a:t>Shipping Post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4BCD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Final Design Review – </a:t>
            </a:r>
            <a:r>
              <a:rPr lang="en-US" dirty="0">
                <a:solidFill>
                  <a:srgbClr val="64BCD9"/>
                </a:solidFill>
                <a:latin typeface="Arial"/>
              </a:rPr>
              <a:t>April 6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4BCD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2023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64BC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3688EB-70CC-38BE-08A7-E16505C1D2F3}"/>
              </a:ext>
            </a:extLst>
          </p:cNvPr>
          <p:cNvSpPr txBox="1"/>
          <p:nvPr/>
        </p:nvSpPr>
        <p:spPr>
          <a:xfrm>
            <a:off x="612000" y="820576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(US-HiLumi-doc-4832)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546E1DF-C02A-53D5-B44A-038BB065E7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1181548"/>
            <a:ext cx="3622264" cy="469572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06A60E6-CCEC-1637-315B-CE026B4B037E}"/>
              </a:ext>
            </a:extLst>
          </p:cNvPr>
          <p:cNvSpPr txBox="1"/>
          <p:nvPr/>
        </p:nvSpPr>
        <p:spPr>
          <a:xfrm>
            <a:off x="3995936" y="2220422"/>
            <a:ext cx="45360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Specifies/references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Materials and certifications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Inspection and acceptance criteria</a:t>
            </a:r>
          </a:p>
        </p:txBody>
      </p:sp>
    </p:spTree>
    <p:extLst>
      <p:ext uri="{BB962C8B-B14F-4D97-AF65-F5344CB8AC3E}">
        <p14:creationId xmlns:p14="http://schemas.microsoft.com/office/powerpoint/2010/main" val="34946228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Testing &amp; Validation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DCA1C4-9514-7B4F-976F-D92F7E29665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64BCD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64BC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64BCD9"/>
                </a:solidFill>
                <a:latin typeface="Arial"/>
              </a:rPr>
              <a:t>Shipping Post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4BCD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Final Design Review – </a:t>
            </a:r>
            <a:r>
              <a:rPr lang="en-US" dirty="0">
                <a:solidFill>
                  <a:srgbClr val="64BCD9"/>
                </a:solidFill>
                <a:latin typeface="Arial"/>
              </a:rPr>
              <a:t>April 6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4BCD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2023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64BC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A0897D-E907-1B09-6DC8-2940D9D8AF68}"/>
              </a:ext>
            </a:extLst>
          </p:cNvPr>
          <p:cNvSpPr txBox="1"/>
          <p:nvPr/>
        </p:nvSpPr>
        <p:spPr>
          <a:xfrm>
            <a:off x="612000" y="820576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5F5F5F"/>
                </a:solidFill>
              </a:rPr>
              <a:t>(US-HiLumi-doc-4855)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95CA24D-2673-BF32-A40C-FC5A12F739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326375"/>
            <a:ext cx="3629040" cy="468399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ED0E30C-4D7F-3D05-666D-018E0070FF76}"/>
              </a:ext>
            </a:extLst>
          </p:cNvPr>
          <p:cNvSpPr txBox="1"/>
          <p:nvPr/>
        </p:nvSpPr>
        <p:spPr>
          <a:xfrm>
            <a:off x="3995936" y="2220422"/>
            <a:ext cx="45360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Specifies/references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Components to be tested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Required test equipment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Test method</a:t>
            </a:r>
          </a:p>
        </p:txBody>
      </p:sp>
    </p:spTree>
    <p:extLst>
      <p:ext uri="{BB962C8B-B14F-4D97-AF65-F5344CB8AC3E}">
        <p14:creationId xmlns:p14="http://schemas.microsoft.com/office/powerpoint/2010/main" val="30961802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Release to Operations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DCA1C4-9514-7B4F-976F-D92F7E29665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64BCD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64BC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64BCD9"/>
                </a:solidFill>
                <a:latin typeface="Arial"/>
              </a:rPr>
              <a:t>Shipping Post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4BCD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Final Design Review – </a:t>
            </a:r>
            <a:r>
              <a:rPr lang="en-US" dirty="0">
                <a:solidFill>
                  <a:srgbClr val="64BCD9"/>
                </a:solidFill>
                <a:latin typeface="Arial"/>
              </a:rPr>
              <a:t>April 6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4BCD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2023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64BC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625851-FA7E-0047-2F34-9B752DD0EE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827" y="2780928"/>
            <a:ext cx="6858346" cy="324025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40AD7C9-2E53-75C0-A7CC-053A7162CACA}"/>
              </a:ext>
            </a:extLst>
          </p:cNvPr>
          <p:cNvSpPr txBox="1"/>
          <p:nvPr/>
        </p:nvSpPr>
        <p:spPr>
          <a:xfrm>
            <a:off x="716884" y="1019829"/>
            <a:ext cx="752752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Shipping posts will be released to operations after: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Receipt, inspection/acceptance, and testing of the first shipping post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Receipt and inspection/acceptance of the first set of 3 shipping posts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Review and approval of shipping post installation and removal procedures.</a:t>
            </a:r>
          </a:p>
        </p:txBody>
      </p:sp>
    </p:spTree>
    <p:extLst>
      <p:ext uri="{BB962C8B-B14F-4D97-AF65-F5344CB8AC3E}">
        <p14:creationId xmlns:p14="http://schemas.microsoft.com/office/powerpoint/2010/main" val="5413937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Engineering Risk Assessment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DCA1C4-9514-7B4F-976F-D92F7E29665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64BCD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64BC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64BCD9"/>
                </a:solidFill>
                <a:latin typeface="Arial"/>
              </a:rPr>
              <a:t>Shipping Post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4BCD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Final Design Review – </a:t>
            </a:r>
            <a:r>
              <a:rPr lang="en-US" dirty="0">
                <a:solidFill>
                  <a:srgbClr val="64BCD9"/>
                </a:solidFill>
                <a:latin typeface="Arial"/>
              </a:rPr>
              <a:t>April 6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4BCD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2023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64BC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12F8EA-E67E-5ED4-DACB-2E65B366E445}"/>
              </a:ext>
            </a:extLst>
          </p:cNvPr>
          <p:cNvSpPr txBox="1"/>
          <p:nvPr/>
        </p:nvSpPr>
        <p:spPr>
          <a:xfrm>
            <a:off x="612000" y="820576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(US-HiLumi-doc-4798)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878F639-1667-6DB6-514F-2A0F2DAC00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000" y="1340768"/>
            <a:ext cx="6373329" cy="356682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DE078CE-7FBD-8F21-6C69-2BC356F5780E}"/>
              </a:ext>
            </a:extLst>
          </p:cNvPr>
          <p:cNvSpPr txBox="1"/>
          <p:nvPr/>
        </p:nvSpPr>
        <p:spPr>
          <a:xfrm>
            <a:off x="5414409" y="4307431"/>
            <a:ext cx="340650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Specifies/references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Overall risk elevated to </a:t>
            </a:r>
            <a:r>
              <a:rPr lang="en-US" dirty="0">
                <a:solidFill>
                  <a:srgbClr val="FF0000"/>
                </a:solidFill>
              </a:rPr>
              <a:t>“High Risk”</a:t>
            </a:r>
            <a:r>
              <a:rPr lang="en-US" dirty="0"/>
              <a:t> by project management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4215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000" y="1027750"/>
            <a:ext cx="8074800" cy="5209562"/>
          </a:xfrm>
        </p:spPr>
        <p:txBody>
          <a:bodyPr>
            <a:normAutofit/>
          </a:bodyPr>
          <a:lstStyle/>
          <a:p>
            <a:r>
              <a:rPr lang="en-US" dirty="0"/>
              <a:t>Shipping post design has been thoroughly analyzed.</a:t>
            </a:r>
          </a:p>
          <a:p>
            <a:r>
              <a:rPr lang="en-US" dirty="0"/>
              <a:t>Results of the analysis are reflected in revised &amp; released drawings.</a:t>
            </a:r>
          </a:p>
          <a:p>
            <a:r>
              <a:rPr lang="en-US" dirty="0"/>
              <a:t>Testing &amp; validation plan will ensure that the shipping posts will function as expected.</a:t>
            </a:r>
          </a:p>
          <a:p>
            <a:r>
              <a:rPr lang="en-US" dirty="0">
                <a:solidFill>
                  <a:srgbClr val="5F5F5F"/>
                </a:solidFill>
              </a:rPr>
              <a:t>Documentation required by the Fermilab Engineering Manual has </a:t>
            </a:r>
            <a:r>
              <a:rPr lang="en-US">
                <a:solidFill>
                  <a:srgbClr val="5F5F5F"/>
                </a:solidFill>
              </a:rPr>
              <a:t>been written.</a:t>
            </a:r>
            <a:endParaRPr lang="en-US" dirty="0">
              <a:solidFill>
                <a:srgbClr val="5F5F5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DCA1C4-9514-7B4F-976F-D92F7E29665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64BCD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64BC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64BCD9"/>
                </a:solidFill>
                <a:latin typeface="Arial"/>
              </a:rPr>
              <a:t>Shipping Post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4BCD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Final Design Review – April 6, 2023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64BC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8015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141650"/>
            <a:ext cx="7920000" cy="720000"/>
          </a:xfrm>
        </p:spPr>
        <p:txBody>
          <a:bodyPr/>
          <a:lstStyle/>
          <a:p>
            <a:r>
              <a:rPr lang="en-US" sz="3200" dirty="0"/>
              <a:t>Charge for the Final Design Review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DCA1C4-9514-7B4F-976F-D92F7E29665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64BCD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64BC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7704" y="6356350"/>
            <a:ext cx="6550800" cy="360000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64BCD9"/>
                </a:solidFill>
                <a:latin typeface="Arial"/>
              </a:rPr>
              <a:t>Shipping Post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4BCD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Final Design Review – </a:t>
            </a:r>
            <a:r>
              <a:rPr lang="en-US" dirty="0">
                <a:solidFill>
                  <a:srgbClr val="64BCD9"/>
                </a:solidFill>
                <a:latin typeface="Arial"/>
              </a:rPr>
              <a:t>April 6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4BCD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2023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64BC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8BFBED-EFCA-B8A9-DA66-C60D66DA0A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" y="990600"/>
            <a:ext cx="78486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261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141650"/>
            <a:ext cx="7920000" cy="720000"/>
          </a:xfrm>
        </p:spPr>
        <p:txBody>
          <a:bodyPr/>
          <a:lstStyle/>
          <a:p>
            <a:r>
              <a:rPr lang="en-US" sz="3200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504" y="900000"/>
            <a:ext cx="7920000" cy="545634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5F5F5F"/>
                </a:solidFill>
              </a:rPr>
              <a:t>Scope</a:t>
            </a:r>
          </a:p>
          <a:p>
            <a:r>
              <a:rPr lang="en-US" dirty="0">
                <a:solidFill>
                  <a:srgbClr val="5F5F5F"/>
                </a:solidFill>
              </a:rPr>
              <a:t>Requirements</a:t>
            </a:r>
          </a:p>
          <a:p>
            <a:r>
              <a:rPr lang="en-US" dirty="0">
                <a:solidFill>
                  <a:srgbClr val="5F5F5F"/>
                </a:solidFill>
              </a:rPr>
              <a:t>Design</a:t>
            </a:r>
          </a:p>
          <a:p>
            <a:r>
              <a:rPr lang="en-US" dirty="0">
                <a:solidFill>
                  <a:srgbClr val="5F5F5F"/>
                </a:solidFill>
              </a:rPr>
              <a:t>Drawings</a:t>
            </a:r>
          </a:p>
          <a:p>
            <a:r>
              <a:rPr lang="en-US" dirty="0">
                <a:solidFill>
                  <a:srgbClr val="5F5F5F"/>
                </a:solidFill>
              </a:rPr>
              <a:t>Procurement</a:t>
            </a:r>
          </a:p>
          <a:p>
            <a:r>
              <a:rPr lang="en-US" dirty="0">
                <a:solidFill>
                  <a:srgbClr val="5F5F5F"/>
                </a:solidFill>
              </a:rPr>
              <a:t>Testing &amp; Validation</a:t>
            </a:r>
          </a:p>
          <a:p>
            <a:r>
              <a:rPr lang="en-US" dirty="0">
                <a:solidFill>
                  <a:srgbClr val="5F5F5F"/>
                </a:solidFill>
              </a:rPr>
              <a:t>Release to Operations</a:t>
            </a:r>
          </a:p>
          <a:p>
            <a:r>
              <a:rPr lang="en-US" dirty="0">
                <a:solidFill>
                  <a:srgbClr val="5F5F5F"/>
                </a:solidFill>
              </a:rPr>
              <a:t>Risk </a:t>
            </a:r>
          </a:p>
          <a:p>
            <a:r>
              <a:rPr lang="en-US" dirty="0">
                <a:solidFill>
                  <a:srgbClr val="5F5F5F"/>
                </a:solidFill>
              </a:rPr>
              <a:t>Summary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DCA1C4-9514-7B4F-976F-D92F7E29665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64BCD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64BC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7704" y="6356350"/>
            <a:ext cx="6550800" cy="360000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64BCD9"/>
                </a:solidFill>
                <a:latin typeface="Arial"/>
              </a:rPr>
              <a:t>Shipping Post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4BCD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Final Design Review – </a:t>
            </a:r>
            <a:r>
              <a:rPr lang="en-US" dirty="0">
                <a:solidFill>
                  <a:srgbClr val="64BCD9"/>
                </a:solidFill>
                <a:latin typeface="Arial"/>
              </a:rPr>
              <a:t>April 6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4BCD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2023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64BC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71848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Scope and WBS Deliverables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DCA1C4-9514-7B4F-976F-D92F7E29665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64BCD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64BC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64BCD9"/>
                </a:solidFill>
                <a:latin typeface="Arial"/>
              </a:rPr>
              <a:t>Shipping Post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4BCD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Final Design Review – </a:t>
            </a:r>
            <a:r>
              <a:rPr lang="en-US" dirty="0">
                <a:solidFill>
                  <a:srgbClr val="64BCD9"/>
                </a:solidFill>
                <a:latin typeface="Arial"/>
              </a:rPr>
              <a:t>April 6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4BCD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2023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64BC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58042" y="836954"/>
            <a:ext cx="37657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tx2"/>
                </a:solidFill>
              </a:rPr>
              <a:t>(WBS Dictionary: US-HiLumi-doc-39)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17D9A3C-7ABE-AB26-BAAC-9CF22C00FA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826" y="1175508"/>
            <a:ext cx="7153275" cy="497205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61DD8DA-73EE-0450-9D22-A488B04FCD35}"/>
              </a:ext>
            </a:extLst>
          </p:cNvPr>
          <p:cNvSpPr/>
          <p:nvPr/>
        </p:nvSpPr>
        <p:spPr>
          <a:xfrm>
            <a:off x="2758042" y="2924944"/>
            <a:ext cx="2822070" cy="21602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029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Scope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DCA1C4-9514-7B4F-976F-D92F7E29665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64BCD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64BC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64BCD9"/>
                </a:solidFill>
                <a:latin typeface="Arial"/>
              </a:rPr>
              <a:t>Shipping Post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4BCD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Final Design Review – </a:t>
            </a:r>
            <a:r>
              <a:rPr lang="en-US" dirty="0">
                <a:solidFill>
                  <a:srgbClr val="64BCD9"/>
                </a:solidFill>
                <a:latin typeface="Arial"/>
              </a:rPr>
              <a:t>April 6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4BCD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2023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64BC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" name="Picture 7" descr="A picture containing ground, kitchenware, silver, dirty&#10;&#10;Description automatically generated">
            <a:extLst>
              <a:ext uri="{FF2B5EF4-FFF2-40B4-BE49-F238E27FC236}">
                <a16:creationId xmlns:a16="http://schemas.microsoft.com/office/drawing/2014/main" id="{2784EA06-0EEA-B5B9-2178-73DE90FA01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688" y="2564904"/>
            <a:ext cx="3962280" cy="1783026"/>
          </a:xfrm>
          <a:prstGeom prst="rect">
            <a:avLst/>
          </a:prstGeom>
        </p:spPr>
      </p:pic>
      <p:pic>
        <p:nvPicPr>
          <p:cNvPr id="14" name="Picture 13" descr="A picture containing indoor, kitchenware, silver, pan&#10;&#10;Description automatically generated">
            <a:extLst>
              <a:ext uri="{FF2B5EF4-FFF2-40B4-BE49-F238E27FC236}">
                <a16:creationId xmlns:a16="http://schemas.microsoft.com/office/drawing/2014/main" id="{5D001018-BFE3-CA8D-E6F7-685A6F1108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4383106"/>
            <a:ext cx="3960440" cy="1782198"/>
          </a:xfrm>
          <a:prstGeom prst="rect">
            <a:avLst/>
          </a:prstGeom>
        </p:spPr>
      </p:pic>
      <p:pic>
        <p:nvPicPr>
          <p:cNvPr id="15" name="Picture 7172">
            <a:extLst>
              <a:ext uri="{FF2B5EF4-FFF2-40B4-BE49-F238E27FC236}">
                <a16:creationId xmlns:a16="http://schemas.microsoft.com/office/drawing/2014/main" id="{E2486897-1B8F-E2F3-D8A5-C6CADE5E61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4369" y="892964"/>
            <a:ext cx="4216917" cy="1666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ontent Placeholder 7">
            <a:extLst>
              <a:ext uri="{FF2B5EF4-FFF2-40B4-BE49-F238E27FC236}">
                <a16:creationId xmlns:a16="http://schemas.microsoft.com/office/drawing/2014/main" id="{CF2BB83A-9B4C-A553-5B25-F835862E975D}"/>
              </a:ext>
            </a:extLst>
          </p:cNvPr>
          <p:cNvSpPr txBox="1">
            <a:spLocks/>
          </p:cNvSpPr>
          <p:nvPr/>
        </p:nvSpPr>
        <p:spPr>
          <a:xfrm>
            <a:off x="4534421" y="1266749"/>
            <a:ext cx="4319270" cy="4754539"/>
          </a:xfrm>
          <a:prstGeom prst="rect">
            <a:avLst/>
          </a:prstGeom>
        </p:spPr>
        <p:txBody>
          <a:bodyPr vert="horz" lIns="0" tIns="0" rIns="0" bIns="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Cold Mass support posts are supplied as part of the cryostat kit.</a:t>
            </a:r>
          </a:p>
          <a:p>
            <a:r>
              <a:rPr lang="en-US" dirty="0"/>
              <a:t>The support posts are made from glass fiber reinforced epoxy.</a:t>
            </a:r>
          </a:p>
          <a:p>
            <a:r>
              <a:rPr lang="en-US" dirty="0"/>
              <a:t>They are relatively fragile and could be damaged during transport of a Cryo-Assembly from Fermilab to CERN.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B0334E0-1398-B737-47DA-9FA9ED8490F7}"/>
              </a:ext>
            </a:extLst>
          </p:cNvPr>
          <p:cNvSpPr txBox="1"/>
          <p:nvPr/>
        </p:nvSpPr>
        <p:spPr>
          <a:xfrm>
            <a:off x="3081522" y="5805264"/>
            <a:ext cx="1130438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/>
              <a:t>Fixed position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DA7398-2870-B912-4377-4FD8D062BD6C}"/>
              </a:ext>
            </a:extLst>
          </p:cNvPr>
          <p:cNvSpPr txBox="1"/>
          <p:nvPr/>
        </p:nvSpPr>
        <p:spPr>
          <a:xfrm>
            <a:off x="2915816" y="4005064"/>
            <a:ext cx="1290738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/>
              <a:t>Sliding positions</a:t>
            </a:r>
          </a:p>
        </p:txBody>
      </p:sp>
    </p:spTree>
    <p:extLst>
      <p:ext uri="{BB962C8B-B14F-4D97-AF65-F5344CB8AC3E}">
        <p14:creationId xmlns:p14="http://schemas.microsoft.com/office/powerpoint/2010/main" val="6828109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8FFBE-BE41-4F15-AF3F-2A589992E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Scope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1FF324-3408-48F3-B2D4-AF60BA6DD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BAFFEE-3B35-48F9-AC7E-78431EEFFF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Shipping Post Final Design Review – April 6, 2023</a:t>
            </a:r>
            <a:endParaRPr lang="en-GB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A130924-EA63-4BB7-9248-3EFF28A8A8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7744" y="941462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B5AE037-A1F4-44B7-944E-E4D214A8C2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7744" y="378626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CCFE9370-4D6D-4EEC-9E81-94F98A1D41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7744" y="523406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        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Content Placeholder 7">
            <a:extLst>
              <a:ext uri="{FF2B5EF4-FFF2-40B4-BE49-F238E27FC236}">
                <a16:creationId xmlns:a16="http://schemas.microsoft.com/office/drawing/2014/main" id="{D7C98AE3-ABAB-4AA4-97F3-1CB366112342}"/>
              </a:ext>
            </a:extLst>
          </p:cNvPr>
          <p:cNvSpPr txBox="1">
            <a:spLocks/>
          </p:cNvSpPr>
          <p:nvPr/>
        </p:nvSpPr>
        <p:spPr>
          <a:xfrm>
            <a:off x="756786" y="908719"/>
            <a:ext cx="7920000" cy="23495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 shipping post assembly is required to:</a:t>
            </a:r>
          </a:p>
          <a:p>
            <a:pPr lvl="1"/>
            <a:r>
              <a:rPr lang="en-US" dirty="0"/>
              <a:t>Unload the GFRE support post</a:t>
            </a:r>
          </a:p>
          <a:p>
            <a:pPr lvl="1"/>
            <a:r>
              <a:rPr lang="en-US" dirty="0"/>
              <a:t>Rigidly attach the Cold Mass to the Cryo-Assembly vacuum vessel</a:t>
            </a:r>
          </a:p>
          <a:p>
            <a:pPr lvl="1"/>
            <a:r>
              <a:rPr lang="en-US" dirty="0"/>
              <a:t>Support the Cold Mass against shipping loads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0B9C4B-4CCC-756F-3B27-C2C3892AED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70087"/>
            <a:ext cx="9144000" cy="2674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7339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Technical Requirements Specification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DCA1C4-9514-7B4F-976F-D92F7E29665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64BCD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64BC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64BCD9"/>
                </a:solidFill>
                <a:latin typeface="Arial"/>
              </a:rPr>
              <a:t>Shipping Post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4BCD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Final Design Review – </a:t>
            </a:r>
            <a:r>
              <a:rPr lang="en-US" dirty="0">
                <a:solidFill>
                  <a:srgbClr val="64BCD9"/>
                </a:solidFill>
                <a:latin typeface="Arial"/>
              </a:rPr>
              <a:t>April 6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4BCD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2023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64BC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78049B-7625-2880-AD68-3113E3FB03DF}"/>
              </a:ext>
            </a:extLst>
          </p:cNvPr>
          <p:cNvSpPr txBox="1"/>
          <p:nvPr/>
        </p:nvSpPr>
        <p:spPr>
          <a:xfrm>
            <a:off x="612000" y="820576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(US-HiLumi-doc-4834)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988AC9F-E1A9-F65B-089A-D91D4AE83B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221" y="1540576"/>
            <a:ext cx="3529957" cy="456787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7724F21-7273-3B34-10EB-B834FFE136DE}"/>
              </a:ext>
            </a:extLst>
          </p:cNvPr>
          <p:cNvSpPr txBox="1"/>
          <p:nvPr/>
        </p:nvSpPr>
        <p:spPr>
          <a:xfrm>
            <a:off x="3995936" y="2220422"/>
            <a:ext cx="45360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Specifies/references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Loading requirements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Static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Dynamic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Interfaces requirements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Features of the Cold Mass, support post, and Cryo-Assembly vacuum vessel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Cryostat tooling</a:t>
            </a:r>
          </a:p>
        </p:txBody>
      </p:sp>
    </p:spTree>
    <p:extLst>
      <p:ext uri="{BB962C8B-B14F-4D97-AF65-F5344CB8AC3E}">
        <p14:creationId xmlns:p14="http://schemas.microsoft.com/office/powerpoint/2010/main" val="24934237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Final Design Report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DCA1C4-9514-7B4F-976F-D92F7E29665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64BCD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64BC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64BCD9"/>
                </a:solidFill>
                <a:latin typeface="Arial"/>
              </a:rPr>
              <a:t>Shipping Post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4BCD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Final Design Review – </a:t>
            </a:r>
            <a:r>
              <a:rPr lang="en-US" dirty="0">
                <a:solidFill>
                  <a:srgbClr val="64BCD9"/>
                </a:solidFill>
                <a:latin typeface="Arial"/>
              </a:rPr>
              <a:t>April 6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4BCD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2023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64BC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E5BD44-DE94-0FAB-ADE6-03862CB14F73}"/>
              </a:ext>
            </a:extLst>
          </p:cNvPr>
          <p:cNvSpPr txBox="1"/>
          <p:nvPr/>
        </p:nvSpPr>
        <p:spPr>
          <a:xfrm>
            <a:off x="612000" y="820576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5F5F5F"/>
                </a:solidFill>
              </a:rPr>
              <a:t>(US-HiLumi-doc-4866)</a:t>
            </a:r>
          </a:p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B5FCB65-FF4C-C0AC-6437-E96F64C7C624}"/>
              </a:ext>
            </a:extLst>
          </p:cNvPr>
          <p:cNvSpPr txBox="1"/>
          <p:nvPr/>
        </p:nvSpPr>
        <p:spPr>
          <a:xfrm>
            <a:off x="3995936" y="2220422"/>
            <a:ext cx="45360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Specifies/references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Technical Requirements Specification (</a:t>
            </a:r>
            <a:r>
              <a:rPr lang="en-US" dirty="0" err="1"/>
              <a:t>docdb</a:t>
            </a:r>
            <a:r>
              <a:rPr lang="en-US" dirty="0"/>
              <a:t> 4834) for interfaces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Teamcenter Engineering Document (ED0010721) for shipping post analyses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Vacuum vessel analysis (</a:t>
            </a:r>
            <a:r>
              <a:rPr lang="en-US" dirty="0" err="1"/>
              <a:t>docdb</a:t>
            </a:r>
            <a:r>
              <a:rPr lang="en-US" dirty="0"/>
              <a:t> 4835)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Shipping post installation procedure for Fermilab and removal procedure for CERN (to be written)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9846898-633E-884C-4DCC-F495B32BA2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172" y="1268760"/>
            <a:ext cx="3694641" cy="4768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9362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Drawings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DCA1C4-9514-7B4F-976F-D92F7E29665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64BCD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64BC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64BCD9"/>
                </a:solidFill>
                <a:latin typeface="Arial"/>
              </a:rPr>
              <a:t>Shipping Post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4BCD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Final Design Review – </a:t>
            </a:r>
            <a:r>
              <a:rPr lang="en-US" dirty="0">
                <a:solidFill>
                  <a:srgbClr val="64BCD9"/>
                </a:solidFill>
                <a:latin typeface="Arial"/>
              </a:rPr>
              <a:t>April 6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4BCD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2023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64BC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5E64111-37FC-0A66-131F-D906D85EDC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7648" y="2137477"/>
            <a:ext cx="5996431" cy="424385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413E397-A584-F376-924F-012E28981EF8}"/>
              </a:ext>
            </a:extLst>
          </p:cNvPr>
          <p:cNvSpPr txBox="1"/>
          <p:nvPr/>
        </p:nvSpPr>
        <p:spPr>
          <a:xfrm>
            <a:off x="612000" y="820576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Based on analysis results, drawings have been updated and released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Additional material added to support plate F10139289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Specified bolt material changed on assembly F10140369 (shown) for the M8 bolts connecting the support plate to the vacuum vessel</a:t>
            </a:r>
          </a:p>
        </p:txBody>
      </p:sp>
    </p:spTree>
    <p:extLst>
      <p:ext uri="{BB962C8B-B14F-4D97-AF65-F5344CB8AC3E}">
        <p14:creationId xmlns:p14="http://schemas.microsoft.com/office/powerpoint/2010/main" val="393447466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HiLumi">
      <a:dk1>
        <a:sysClr val="windowText" lastClr="000000"/>
      </a:dk1>
      <a:lt1>
        <a:sysClr val="window" lastClr="FFFFFF"/>
      </a:lt1>
      <a:dk2>
        <a:srgbClr val="005F8C"/>
      </a:dk2>
      <a:lt2>
        <a:srgbClr val="0093BE"/>
      </a:lt2>
      <a:accent1>
        <a:srgbClr val="64BCD9"/>
      </a:accent1>
      <a:accent2>
        <a:srgbClr val="700A00"/>
      </a:accent2>
      <a:accent3>
        <a:srgbClr val="CA1100"/>
      </a:accent3>
      <a:accent4>
        <a:srgbClr val="E65346"/>
      </a:accent4>
      <a:accent5>
        <a:srgbClr val="5A5A5A"/>
      </a:accent5>
      <a:accent6>
        <a:srgbClr val="FB963C"/>
      </a:accent6>
      <a:hlink>
        <a:srgbClr val="0093BE"/>
      </a:hlink>
      <a:folHlink>
        <a:srgbClr val="6E6E6E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0 xmlns="8946e33d-fd2f-4ae4-8ee9-d90c129cdf9e">HL-LHC PowerPoint Presentation, incl. LARP logo, 4:3 format</Description0>
    <Note xmlns="8946e33d-fd2f-4ae4-8ee9-d90c129cdf9e">For presentations to be given at Joint HL-LHC/LARP annual meetings (US or European locations).
https://edms.cern.ch/document/1607180/</Note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9ABA85A245EC45AA49FA36F10E0232" ma:contentTypeVersion="2" ma:contentTypeDescription="Create a new document." ma:contentTypeScope="" ma:versionID="adcd0aad5aed504a8f0da929d2112ad6">
  <xsd:schema xmlns:xsd="http://www.w3.org/2001/XMLSchema" xmlns:xs="http://www.w3.org/2001/XMLSchema" xmlns:p="http://schemas.microsoft.com/office/2006/metadata/properties" xmlns:ns2="8946e33d-fd2f-4ae4-8ee9-d90c129cdf9e" targetNamespace="http://schemas.microsoft.com/office/2006/metadata/properties" ma:root="true" ma:fieldsID="8f86ca1f070cacaf1fa8f62c9f76043c" ns2:_="">
    <xsd:import namespace="8946e33d-fd2f-4ae4-8ee9-d90c129cdf9e"/>
    <xsd:element name="properties">
      <xsd:complexType>
        <xsd:sequence>
          <xsd:element name="documentManagement">
            <xsd:complexType>
              <xsd:all>
                <xsd:element ref="ns2:Description0" minOccurs="0"/>
                <xsd:element ref="ns2:No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46e33d-fd2f-4ae4-8ee9-d90c129cdf9e" elementFormDefault="qualified">
    <xsd:import namespace="http://schemas.microsoft.com/office/2006/documentManagement/types"/>
    <xsd:import namespace="http://schemas.microsoft.com/office/infopath/2007/PartnerControls"/>
    <xsd:element name="Description0" ma:index="8" nillable="true" ma:displayName="Description" ma:internalName="Description0">
      <xsd:simpleType>
        <xsd:restriction base="dms:Text">
          <xsd:maxLength value="255"/>
        </xsd:restriction>
      </xsd:simpleType>
    </xsd:element>
    <xsd:element name="Note" ma:index="9" nillable="true" ma:displayName="Note" ma:internalName="Not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F8EF391-2BAD-45F4-B22E-736040720C99}">
  <ds:schemaRefs>
    <ds:schemaRef ds:uri="http://purl.org/dc/terms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  <ds:schemaRef ds:uri="8946e33d-fd2f-4ae4-8ee9-d90c129cdf9e"/>
    <ds:schemaRef ds:uri="http://schemas.microsoft.com/office/2006/documentManagement/typ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CCC4280F-E911-4FF7-B1B5-10F770B636C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A7292EC-A4CC-4379-ABA5-C61E3A4C43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946e33d-fd2f-4ae4-8ee9-d90c129cdf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36146</TotalTime>
  <Words>555</Words>
  <Application>Microsoft Office PowerPoint</Application>
  <PresentationFormat>On-screen Show (4:3)</PresentationFormat>
  <Paragraphs>110</Paragraphs>
  <Slides>14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Wingdings</vt:lpstr>
      <vt:lpstr>Thème Office</vt:lpstr>
      <vt:lpstr>Shipping Post Final Design Review - Introduction</vt:lpstr>
      <vt:lpstr>Charge for the Final Design Review</vt:lpstr>
      <vt:lpstr>Outline</vt:lpstr>
      <vt:lpstr>Scope and WBS Deliverables</vt:lpstr>
      <vt:lpstr>Scope</vt:lpstr>
      <vt:lpstr>Scope</vt:lpstr>
      <vt:lpstr>Technical Requirements Specification</vt:lpstr>
      <vt:lpstr>Final Design Report</vt:lpstr>
      <vt:lpstr>Drawings</vt:lpstr>
      <vt:lpstr>Procurement Specification</vt:lpstr>
      <vt:lpstr>Testing &amp; Validation</vt:lpstr>
      <vt:lpstr>Release to Operations</vt:lpstr>
      <vt:lpstr>Engineering Risk Assessment</vt:lpstr>
      <vt:lpstr>Summary</vt:lpstr>
    </vt:vector>
  </TitlesOfParts>
  <Company>APO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HiLumi-Pres-Template-4-3-LARP</dc:title>
  <dc:creator>André-Pierre OLIVIER</dc:creator>
  <cp:lastModifiedBy>Roger J Rabehl</cp:lastModifiedBy>
  <cp:revision>939</cp:revision>
  <cp:lastPrinted>2017-05-01T15:41:46Z</cp:lastPrinted>
  <dcterms:created xsi:type="dcterms:W3CDTF">2016-03-23T12:58:39Z</dcterms:created>
  <dcterms:modified xsi:type="dcterms:W3CDTF">2023-04-05T01:23:14Z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0x010100689ABA85A245EC45AA49FA36F10E0232</vt:lpwstr>
  </property>
</Properties>
</file>