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1"/>
  </p:notesMasterIdLst>
  <p:handoutMasterIdLst>
    <p:handoutMasterId r:id="rId12"/>
  </p:handoutMasterIdLst>
  <p:sldIdLst>
    <p:sldId id="294" r:id="rId2"/>
    <p:sldId id="275" r:id="rId3"/>
    <p:sldId id="299" r:id="rId4"/>
    <p:sldId id="300" r:id="rId5"/>
    <p:sldId id="301" r:id="rId6"/>
    <p:sldId id="302" r:id="rId7"/>
    <p:sldId id="304" r:id="rId8"/>
    <p:sldId id="303" r:id="rId9"/>
    <p:sldId id="305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4C75E4-935D-724F-967B-B856E2CAC8F3}" v="93" dt="2023-04-10T15:29:19.21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93" autoAdjust="0"/>
    <p:restoredTop sz="94663"/>
  </p:normalViewPr>
  <p:slideViewPr>
    <p:cSldViewPr snapToGrid="0" snapToObjects="1" showGuides="1">
      <p:cViewPr varScale="1">
        <p:scale>
          <a:sx n="128" d="100"/>
          <a:sy n="128" d="100"/>
        </p:scale>
        <p:origin x="1816" y="17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4/13/23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4/13/23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4/13/23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A6277B28-07F0-1A40-A152-F179A1370D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CC5D535-9066-B247-8A94-392C689516EB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4/13/23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496DF85D-9E15-6943-AE30-0ED88E91D4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9D5FCF3-4E2F-704F-BE1D-3307737332FD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4/13/23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7195FC8E-A302-604F-B566-3B477A1532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A2A4A72-F504-5545-BC7E-7E2B7738B172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4/13/23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B79370FC-E149-604A-B4F3-08DEA3D84B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36FF585D-DDCF-264A-ADC6-3B99862B509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27868" b="27868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4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599" b="36987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2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0916" b="40730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14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6134" b="35512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63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39239" b="12407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16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7732" r="7732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9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4/13/23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9CC9F3FA-594D-7948-B9BB-A349A58089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FED55EB-E5AE-1140-8A4A-A11133DEEC2F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4/13/23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1DA16756-E255-8B4F-A3A1-3BBDD1DB0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7E78866-2134-CA4E-800C-6577038C03A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4/13/23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sz="1600" dirty="0"/>
              <a:t>Sergey Koshelev	</a:t>
            </a:r>
          </a:p>
          <a:p>
            <a:r>
              <a:rPr lang="en-US" sz="1600" dirty="0"/>
              <a:t>2x2 Installation meeting</a:t>
            </a:r>
          </a:p>
          <a:p>
            <a:r>
              <a:rPr lang="en-US" sz="1600" dirty="0"/>
              <a:t>10 April 2023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2x2 ODH analysis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1" y="1002372"/>
            <a:ext cx="8286108" cy="5059363"/>
          </a:xfrm>
        </p:spPr>
        <p:txBody>
          <a:bodyPr/>
          <a:lstStyle/>
          <a:p>
            <a:endParaRPr lang="en-US" sz="1800" dirty="0"/>
          </a:p>
          <a:p>
            <a:r>
              <a:rPr lang="en-US" sz="1800" dirty="0"/>
              <a:t>Why?</a:t>
            </a:r>
          </a:p>
          <a:p>
            <a:endParaRPr lang="en-US" sz="1800" dirty="0"/>
          </a:p>
          <a:p>
            <a:r>
              <a:rPr lang="en-US" sz="1800" dirty="0"/>
              <a:t>What?</a:t>
            </a:r>
          </a:p>
          <a:p>
            <a:endParaRPr lang="en-US" sz="1800" dirty="0"/>
          </a:p>
          <a:p>
            <a:r>
              <a:rPr lang="en-US" sz="1800" dirty="0"/>
              <a:t>How?</a:t>
            </a:r>
          </a:p>
          <a:p>
            <a:endParaRPr lang="en-US" sz="1800" dirty="0"/>
          </a:p>
          <a:p>
            <a:r>
              <a:rPr lang="en-US" sz="1800" dirty="0"/>
              <a:t>2x2 results</a:t>
            </a:r>
          </a:p>
          <a:p>
            <a:pPr marL="0" indent="0">
              <a:buNone/>
            </a:pPr>
            <a:endParaRPr lang="en-US" sz="1800" dirty="0"/>
          </a:p>
          <a:p>
            <a:pPr marL="1828800" lvl="4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82574"/>
            <a:ext cx="8686800" cy="427877"/>
          </a:xfrm>
        </p:spPr>
        <p:txBody>
          <a:bodyPr/>
          <a:lstStyle/>
          <a:p>
            <a:r>
              <a:rPr lang="en-US" sz="1950" dirty="0"/>
              <a:t>Agenda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4/10/23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Sergey Koshelev | 2x2 Installation meeting</a:t>
            </a:r>
          </a:p>
          <a:p>
            <a:pPr>
              <a:defRPr/>
            </a:pP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1" y="1002372"/>
            <a:ext cx="8286108" cy="5059363"/>
          </a:xfrm>
        </p:spPr>
        <p:txBody>
          <a:bodyPr/>
          <a:lstStyle/>
          <a:p>
            <a:endParaRPr lang="en-US" sz="1800" dirty="0"/>
          </a:p>
          <a:p>
            <a:r>
              <a:rPr lang="en-US" sz="1800" dirty="0"/>
              <a:t>Personnel safety</a:t>
            </a:r>
          </a:p>
          <a:p>
            <a:endParaRPr lang="en-US" sz="1800" dirty="0"/>
          </a:p>
          <a:p>
            <a:r>
              <a:rPr lang="en-US" sz="1800" dirty="0"/>
              <a:t>DOE requirements</a:t>
            </a:r>
          </a:p>
          <a:p>
            <a:endParaRPr lang="en-US" sz="1800" dirty="0"/>
          </a:p>
          <a:p>
            <a:r>
              <a:rPr lang="en-US" sz="1800" dirty="0"/>
              <a:t>Supporting science</a:t>
            </a:r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1828800" lvl="4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82574"/>
            <a:ext cx="8686800" cy="427877"/>
          </a:xfrm>
        </p:spPr>
        <p:txBody>
          <a:bodyPr/>
          <a:lstStyle/>
          <a:p>
            <a:r>
              <a:rPr lang="en-US" sz="1950" dirty="0"/>
              <a:t>Why are ODH analyses?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4/10/23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Sergey Koshelev | 2x2 Installation meeting</a:t>
            </a:r>
          </a:p>
          <a:p>
            <a:pPr>
              <a:defRPr/>
            </a:pP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9FCC5E-DB1D-1E8C-6079-DED0ED0B94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6" b="9340"/>
          <a:stretch>
            <a:fillRect/>
          </a:stretch>
        </p:blipFill>
        <p:spPr bwMode="auto">
          <a:xfrm>
            <a:off x="3739509" y="1260869"/>
            <a:ext cx="5003800" cy="166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A picture containing indoor&#10;&#10;Description automatically generated">
            <a:extLst>
              <a:ext uri="{FF2B5EF4-FFF2-40B4-BE49-F238E27FC236}">
                <a16:creationId xmlns:a16="http://schemas.microsoft.com/office/drawing/2014/main" id="{82C6A9BA-AB9F-E15F-81AA-76D0A820D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9509" y="3183066"/>
            <a:ext cx="2745358" cy="303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3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1" y="1002372"/>
            <a:ext cx="8286108" cy="5059363"/>
          </a:xfrm>
        </p:spPr>
        <p:txBody>
          <a:bodyPr/>
          <a:lstStyle/>
          <a:p>
            <a:endParaRPr lang="en-US" sz="1800" dirty="0"/>
          </a:p>
          <a:p>
            <a:r>
              <a:rPr lang="en-US" sz="1800" dirty="0"/>
              <a:t>Quantify the risks caused by ODH</a:t>
            </a:r>
          </a:p>
          <a:p>
            <a:endParaRPr lang="en-US" sz="1800" dirty="0"/>
          </a:p>
          <a:p>
            <a:r>
              <a:rPr lang="en-US" sz="1800" dirty="0"/>
              <a:t>Prevention through the design</a:t>
            </a:r>
          </a:p>
          <a:p>
            <a:pPr lvl="1"/>
            <a:r>
              <a:rPr lang="en-US" sz="1600" dirty="0"/>
              <a:t>Implement changes on the system level to reduce the risks.</a:t>
            </a:r>
          </a:p>
          <a:p>
            <a:endParaRPr lang="en-US" sz="1800" dirty="0"/>
          </a:p>
          <a:p>
            <a:r>
              <a:rPr lang="en-US" sz="1800" dirty="0"/>
              <a:t>Defense in depth</a:t>
            </a:r>
          </a:p>
          <a:p>
            <a:pPr lvl="1"/>
            <a:r>
              <a:rPr lang="en-US" sz="1600" dirty="0"/>
              <a:t>Provide multiple layers of</a:t>
            </a:r>
          </a:p>
          <a:p>
            <a:pPr marL="457200" lvl="1" indent="0">
              <a:buNone/>
            </a:pPr>
            <a:r>
              <a:rPr lang="en-US" sz="1600" dirty="0"/>
              <a:t>	protection.</a:t>
            </a:r>
          </a:p>
          <a:p>
            <a:endParaRPr lang="en-US" sz="1800" dirty="0"/>
          </a:p>
          <a:p>
            <a:r>
              <a:rPr lang="en-US" sz="1800" dirty="0"/>
              <a:t>Conservative assumptions</a:t>
            </a:r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1828800" lvl="4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67002"/>
            <a:ext cx="8686800" cy="427877"/>
          </a:xfrm>
        </p:spPr>
        <p:txBody>
          <a:bodyPr/>
          <a:lstStyle/>
          <a:p>
            <a:r>
              <a:rPr lang="en-US" sz="1950" dirty="0"/>
              <a:t>What are ODH analyses?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4/10/23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Sergey Koshelev | 2x2 Installation meeting</a:t>
            </a:r>
          </a:p>
          <a:p>
            <a:pPr>
              <a:defRPr/>
            </a:pP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2E0ED42-A40F-1680-1FA5-17E85A460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1EBA25C7-0B47-80D6-51BE-4E02752338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6887356"/>
              </p:ext>
            </p:extLst>
          </p:nvPr>
        </p:nvGraphicFramePr>
        <p:xfrm>
          <a:off x="3574409" y="3280435"/>
          <a:ext cx="5168900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886200" imgH="2089150" progId="MSPhotoEd.3">
                  <p:embed/>
                </p:oleObj>
              </mc:Choice>
              <mc:Fallback>
                <p:oleObj r:id="rId2" imgW="3886200" imgH="2089150" progId="MSPhotoEd.3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1EBA25C7-0B47-80D6-51BE-4E02752338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4409" y="3280435"/>
                        <a:ext cx="5168900" cy="278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3">
            <a:extLst>
              <a:ext uri="{FF2B5EF4-FFF2-40B4-BE49-F238E27FC236}">
                <a16:creationId xmlns:a16="http://schemas.microsoft.com/office/drawing/2014/main" id="{0B9D2E1C-12FD-1C42-E9B1-C04411D81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81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D684434E-5A4A-E1F9-0225-029DF3A9B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1C792DE-A1A0-F196-37F7-4C81B65E3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33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01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1" y="1002372"/>
            <a:ext cx="8286108" cy="5059363"/>
          </a:xfrm>
        </p:spPr>
        <p:txBody>
          <a:bodyPr/>
          <a:lstStyle/>
          <a:p>
            <a:r>
              <a:rPr lang="en-US" sz="1800" dirty="0"/>
              <a:t>Failure modes</a:t>
            </a:r>
          </a:p>
          <a:p>
            <a:pPr lvl="1"/>
            <a:r>
              <a:rPr lang="en-US" sz="1400" dirty="0"/>
              <a:t>Flanges</a:t>
            </a:r>
          </a:p>
          <a:p>
            <a:pPr lvl="1"/>
            <a:r>
              <a:rPr lang="en-US" sz="1400" dirty="0"/>
              <a:t>Pipes and welds</a:t>
            </a:r>
          </a:p>
          <a:p>
            <a:pPr lvl="1"/>
            <a:r>
              <a:rPr lang="en-US" sz="1400" dirty="0"/>
              <a:t>Bayonets</a:t>
            </a:r>
          </a:p>
          <a:p>
            <a:pPr lvl="1"/>
            <a:r>
              <a:rPr lang="en-US" sz="1400" dirty="0"/>
              <a:t>Valves</a:t>
            </a:r>
          </a:p>
          <a:p>
            <a:pPr lvl="1"/>
            <a:r>
              <a:rPr lang="en-US" sz="1400" dirty="0"/>
              <a:t>Flex hoses</a:t>
            </a:r>
          </a:p>
          <a:p>
            <a:pPr lvl="1"/>
            <a:r>
              <a:rPr lang="en-US" sz="1400" dirty="0"/>
              <a:t>Common cause failure</a:t>
            </a:r>
          </a:p>
          <a:p>
            <a:endParaRPr lang="en-US" sz="1800" dirty="0"/>
          </a:p>
          <a:p>
            <a:r>
              <a:rPr lang="en-US" sz="1800" dirty="0"/>
              <a:t>Scenarios</a:t>
            </a:r>
          </a:p>
          <a:p>
            <a:pPr lvl="1"/>
            <a:r>
              <a:rPr lang="en-US" sz="1600" dirty="0"/>
              <a:t>Power failure</a:t>
            </a:r>
          </a:p>
          <a:p>
            <a:pPr lvl="1"/>
            <a:r>
              <a:rPr lang="en-US" sz="1600" dirty="0"/>
              <a:t>ODH chassis failure</a:t>
            </a:r>
          </a:p>
          <a:p>
            <a:pPr lvl="1"/>
            <a:r>
              <a:rPr lang="en-US" sz="1600" dirty="0"/>
              <a:t>Fan failure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1828800" lvl="4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67002"/>
            <a:ext cx="8686800" cy="427877"/>
          </a:xfrm>
        </p:spPr>
        <p:txBody>
          <a:bodyPr/>
          <a:lstStyle/>
          <a:p>
            <a:r>
              <a:rPr lang="en-US" sz="1950" dirty="0"/>
              <a:t>How are ODH analyses?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4/10/23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Sergey Koshelev | 2x2 Installation meeting</a:t>
            </a:r>
          </a:p>
          <a:p>
            <a:pPr>
              <a:defRPr/>
            </a:pP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2E0ED42-A40F-1680-1FA5-17E85A460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0B9D2E1C-12FD-1C42-E9B1-C04411D81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81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D684434E-5A4A-E1F9-0225-029DF3A9B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1C792DE-A1A0-F196-37F7-4C81B65E3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33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 descr="Text, letter&#10;&#10;Description automatically generated">
            <a:extLst>
              <a:ext uri="{FF2B5EF4-FFF2-40B4-BE49-F238E27FC236}">
                <a16:creationId xmlns:a16="http://schemas.microsoft.com/office/drawing/2014/main" id="{DDDC2985-81C1-63E3-1246-BFA22F8E2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3961" y="1978240"/>
            <a:ext cx="4686576" cy="160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98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D9DC215-FD4F-916C-30AD-EDCDCCCFA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015" y="3764914"/>
            <a:ext cx="4472294" cy="240561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1" y="1002372"/>
            <a:ext cx="8286108" cy="5059363"/>
          </a:xfrm>
        </p:spPr>
        <p:txBody>
          <a:bodyPr/>
          <a:lstStyle/>
          <a:p>
            <a:endParaRPr lang="en-US" sz="1800" dirty="0"/>
          </a:p>
          <a:p>
            <a:r>
              <a:rPr lang="en-US" sz="1800" dirty="0"/>
              <a:t>Transfer line failure</a:t>
            </a:r>
          </a:p>
          <a:p>
            <a:pPr lvl="1"/>
            <a:r>
              <a:rPr lang="en-US" sz="1600" dirty="0"/>
              <a:t>Number and leak area for bayonets:</a:t>
            </a:r>
          </a:p>
          <a:p>
            <a:pPr lvl="2"/>
            <a:r>
              <a:rPr lang="en-US" sz="1400" dirty="0"/>
              <a:t>Bayonets require to be protected from complete blowout,</a:t>
            </a:r>
          </a:p>
          <a:p>
            <a:pPr lvl="2"/>
            <a:r>
              <a:rPr lang="en-US" sz="1400" dirty="0"/>
              <a:t>Direct measurement of leak areas.</a:t>
            </a:r>
          </a:p>
          <a:p>
            <a:pPr lvl="1"/>
            <a:r>
              <a:rPr lang="en-US" sz="1600" dirty="0"/>
              <a:t>Number of CF flanges:</a:t>
            </a:r>
          </a:p>
          <a:p>
            <a:pPr lvl="2"/>
            <a:r>
              <a:rPr lang="en-US" sz="1400" dirty="0"/>
              <a:t>Interlock on transfer line isolation valves.</a:t>
            </a:r>
          </a:p>
          <a:p>
            <a:pPr lvl="1"/>
            <a:r>
              <a:rPr lang="en-US" sz="1600" dirty="0"/>
              <a:t>Inventory and air volume:</a:t>
            </a:r>
          </a:p>
          <a:p>
            <a:pPr lvl="2"/>
            <a:r>
              <a:rPr lang="en-US" sz="1400" dirty="0"/>
              <a:t>Limit number of </a:t>
            </a:r>
            <a:r>
              <a:rPr lang="en-US" sz="1400" dirty="0" err="1"/>
              <a:t>dewars</a:t>
            </a:r>
            <a:r>
              <a:rPr lang="en-US" sz="1400" dirty="0"/>
              <a:t> during fill,</a:t>
            </a:r>
          </a:p>
          <a:p>
            <a:pPr lvl="2"/>
            <a:r>
              <a:rPr lang="en-US" sz="1400" dirty="0"/>
              <a:t>Stratification and floor grade.</a:t>
            </a:r>
          </a:p>
          <a:p>
            <a:pPr lvl="1"/>
            <a:r>
              <a:rPr lang="en-US" sz="1600" dirty="0"/>
              <a:t>Constant leaks and “medium” releases:</a:t>
            </a:r>
          </a:p>
          <a:p>
            <a:pPr lvl="2"/>
            <a:r>
              <a:rPr lang="en-US" sz="1400" dirty="0"/>
              <a:t>Min fan capacity required.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1828800" lvl="4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67002"/>
            <a:ext cx="8686800" cy="427877"/>
          </a:xfrm>
        </p:spPr>
        <p:txBody>
          <a:bodyPr/>
          <a:lstStyle/>
          <a:p>
            <a:r>
              <a:rPr lang="en-US" sz="1950" dirty="0"/>
              <a:t>2x2 parameter sensitivity analysis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4/10/23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Sergey Koshelev | 2x2 Installation meeting</a:t>
            </a:r>
          </a:p>
          <a:p>
            <a:pPr>
              <a:defRPr/>
            </a:pP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2E0ED42-A40F-1680-1FA5-17E85A460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0B9D2E1C-12FD-1C42-E9B1-C04411D81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81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D684434E-5A4A-E1F9-0225-029DF3A9B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1C792DE-A1A0-F196-37F7-4C81B65E3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33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7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1" y="1002372"/>
            <a:ext cx="8286108" cy="5059363"/>
          </a:xfrm>
        </p:spPr>
        <p:txBody>
          <a:bodyPr/>
          <a:lstStyle/>
          <a:p>
            <a:endParaRPr lang="en-US" sz="1800" dirty="0"/>
          </a:p>
          <a:p>
            <a:r>
              <a:rPr lang="en-US" sz="1800" dirty="0"/>
              <a:t>Normal operation: Engineered ODH 0</a:t>
            </a:r>
          </a:p>
          <a:p>
            <a:pPr lvl="1"/>
            <a:r>
              <a:rPr lang="en-US" sz="1600" dirty="0"/>
              <a:t>For nominal fan capacity 7000 CFM</a:t>
            </a:r>
          </a:p>
          <a:p>
            <a:r>
              <a:rPr lang="en-US" sz="1800" dirty="0"/>
              <a:t>Fill: TBD</a:t>
            </a:r>
            <a:endParaRPr lang="en-US" sz="16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1828800" lvl="4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67002"/>
            <a:ext cx="8686800" cy="427877"/>
          </a:xfrm>
        </p:spPr>
        <p:txBody>
          <a:bodyPr/>
          <a:lstStyle/>
          <a:p>
            <a:r>
              <a:rPr lang="en-US" sz="1950" dirty="0"/>
              <a:t>2x2 results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4/10/23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Sergey Koshelev | 2x2 Installation meeting</a:t>
            </a:r>
          </a:p>
          <a:p>
            <a:pPr>
              <a:defRPr/>
            </a:pP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2E0ED42-A40F-1680-1FA5-17E85A460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0B9D2E1C-12FD-1C42-E9B1-C04411D81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81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D684434E-5A4A-E1F9-0225-029DF3A9B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1C792DE-A1A0-F196-37F7-4C81B65E3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33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9D06E2BC-F914-035D-637A-A2D091362D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48"/>
          <a:stretch/>
        </p:blipFill>
        <p:spPr>
          <a:xfrm>
            <a:off x="2057676" y="2781300"/>
            <a:ext cx="6629123" cy="328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232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1" y="1002372"/>
            <a:ext cx="8286108" cy="5059363"/>
          </a:xfrm>
        </p:spPr>
        <p:txBody>
          <a:bodyPr/>
          <a:lstStyle/>
          <a:p>
            <a:r>
              <a:rPr lang="en-US" sz="1800" dirty="0"/>
              <a:t>Power outage</a:t>
            </a:r>
          </a:p>
          <a:p>
            <a:pPr lvl="1"/>
            <a:r>
              <a:rPr lang="en-US" sz="1400" dirty="0"/>
              <a:t>Normal operation: ODH 1</a:t>
            </a:r>
          </a:p>
          <a:p>
            <a:pPr lvl="1"/>
            <a:r>
              <a:rPr lang="en-US" sz="1400" dirty="0"/>
              <a:t>Fill: ODH 2</a:t>
            </a:r>
          </a:p>
          <a:p>
            <a:endParaRPr lang="en-US" sz="1800" dirty="0"/>
          </a:p>
          <a:p>
            <a:r>
              <a:rPr lang="en-US" sz="1800" dirty="0"/>
              <a:t>Fan unavailability</a:t>
            </a:r>
          </a:p>
          <a:p>
            <a:pPr lvl="1"/>
            <a:r>
              <a:rPr lang="en-US" sz="1600" dirty="0"/>
              <a:t>Normal operation: ODH 1</a:t>
            </a:r>
          </a:p>
          <a:p>
            <a:pPr lvl="1"/>
            <a:r>
              <a:rPr lang="en-US" sz="1600" dirty="0"/>
              <a:t>Fill: ODH 2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1828800" lvl="4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67002"/>
            <a:ext cx="8686800" cy="427877"/>
          </a:xfrm>
        </p:spPr>
        <p:txBody>
          <a:bodyPr/>
          <a:lstStyle/>
          <a:p>
            <a:r>
              <a:rPr lang="en-US" sz="1950" dirty="0"/>
              <a:t>2x2 Out-of-service policies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4/10/23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Sergey Koshelev | 2x2 Installation meeting</a:t>
            </a:r>
          </a:p>
          <a:p>
            <a:pPr>
              <a:defRPr/>
            </a:pP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2E0ED42-A40F-1680-1FA5-17E85A460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0B9D2E1C-12FD-1C42-E9B1-C04411D81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81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D684434E-5A4A-E1F9-0225-029DF3A9B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1C792DE-A1A0-F196-37F7-4C81B65E3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33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A41E98-9472-ADE6-DD14-2DF35FE7A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499" y="951865"/>
            <a:ext cx="4996815" cy="1829435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DAFB7D-8637-3437-192D-697344904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499" y="3998290"/>
            <a:ext cx="4940300" cy="177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9831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1" y="1002372"/>
            <a:ext cx="8286108" cy="5059363"/>
          </a:xfrm>
        </p:spPr>
        <p:txBody>
          <a:bodyPr/>
          <a:lstStyle/>
          <a:p>
            <a:r>
              <a:rPr lang="en-US" sz="1800" dirty="0"/>
              <a:t>Why, what, and how ODH.</a:t>
            </a:r>
          </a:p>
          <a:p>
            <a:endParaRPr lang="en-US" sz="1800" dirty="0"/>
          </a:p>
          <a:p>
            <a:r>
              <a:rPr lang="en-US" sz="1800" dirty="0"/>
              <a:t>Most impactful factors for 2x2 ODH.</a:t>
            </a:r>
          </a:p>
          <a:p>
            <a:endParaRPr lang="en-US" sz="1800" dirty="0"/>
          </a:p>
          <a:p>
            <a:r>
              <a:rPr lang="en-US" sz="1800" dirty="0"/>
              <a:t>Results and protection to implement.</a:t>
            </a:r>
            <a:endParaRPr lang="en-US" sz="16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1828800" lvl="4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67002"/>
            <a:ext cx="8686800" cy="427877"/>
          </a:xfrm>
        </p:spPr>
        <p:txBody>
          <a:bodyPr/>
          <a:lstStyle/>
          <a:p>
            <a:r>
              <a:rPr lang="en-US" sz="1950" dirty="0"/>
              <a:t>Summary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4/10/23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Sergey Koshelev | 2x2 Installation meeting</a:t>
            </a:r>
          </a:p>
          <a:p>
            <a:pPr>
              <a:defRPr/>
            </a:pP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2E0ED42-A40F-1680-1FA5-17E85A460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0B9D2E1C-12FD-1C42-E9B1-C04411D81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81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D684434E-5A4A-E1F9-0225-029DF3A9B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1C792DE-A1A0-F196-37F7-4C81B65E3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33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91882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3" id="{EB96F61D-0660-9747-A675-216FF6C86284}" vid="{11929733-D318-6344-B1CB-9B297CDC1F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Fermilab_PPT_090815</Template>
  <TotalTime>863</TotalTime>
  <Words>295</Words>
  <Application>Microsoft Macintosh PowerPoint</Application>
  <PresentationFormat>On-screen Show (4:3)</PresentationFormat>
  <Paragraphs>108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Helvetica</vt:lpstr>
      <vt:lpstr>Fermilab_PPT_090815</vt:lpstr>
      <vt:lpstr>MSPhotoEd.3</vt:lpstr>
      <vt:lpstr>PowerPoint Presentation</vt:lpstr>
      <vt:lpstr>Agenda</vt:lpstr>
      <vt:lpstr>Why are ODH analyses?</vt:lpstr>
      <vt:lpstr>What are ODH analyses?</vt:lpstr>
      <vt:lpstr>How are ODH analyses?</vt:lpstr>
      <vt:lpstr>2x2 parameter sensitivity analysis</vt:lpstr>
      <vt:lpstr>2x2 results</vt:lpstr>
      <vt:lpstr>2x2 Out-of-service policies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Sergey Koshelev</dc:creator>
  <cp:lastModifiedBy>Ting Miao</cp:lastModifiedBy>
  <cp:revision>1</cp:revision>
  <cp:lastPrinted>2014-01-20T19:40:21Z</cp:lastPrinted>
  <dcterms:created xsi:type="dcterms:W3CDTF">2023-04-10T01:06:19Z</dcterms:created>
  <dcterms:modified xsi:type="dcterms:W3CDTF">2023-04-13T16:41:38Z</dcterms:modified>
</cp:coreProperties>
</file>