
<file path=[Content_Types].xml><?xml version="1.0" encoding="utf-8"?>
<Types xmlns="http://schemas.openxmlformats.org/package/2006/content-types">
  <Default Extension="emf" ContentType="image/x-emf"/>
  <Default Extension="jpg" ContentType="image/jp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5"/>
    <p:sldMasterId id="2147484106" r:id="rId6"/>
  </p:sldMasterIdLst>
  <p:notesMasterIdLst>
    <p:notesMasterId r:id="rId38"/>
  </p:notesMasterIdLst>
  <p:handoutMasterIdLst>
    <p:handoutMasterId r:id="rId39"/>
  </p:handoutMasterIdLst>
  <p:sldIdLst>
    <p:sldId id="274" r:id="rId7"/>
    <p:sldId id="284" r:id="rId8"/>
    <p:sldId id="579" r:id="rId9"/>
    <p:sldId id="275" r:id="rId10"/>
    <p:sldId id="606" r:id="rId11"/>
    <p:sldId id="614" r:id="rId12"/>
    <p:sldId id="615" r:id="rId13"/>
    <p:sldId id="611" r:id="rId14"/>
    <p:sldId id="616" r:id="rId15"/>
    <p:sldId id="609" r:id="rId16"/>
    <p:sldId id="612" r:id="rId17"/>
    <p:sldId id="598" r:id="rId18"/>
    <p:sldId id="599" r:id="rId19"/>
    <p:sldId id="595" r:id="rId20"/>
    <p:sldId id="596" r:id="rId21"/>
    <p:sldId id="597" r:id="rId22"/>
    <p:sldId id="600" r:id="rId23"/>
    <p:sldId id="601" r:id="rId24"/>
    <p:sldId id="602" r:id="rId25"/>
    <p:sldId id="603" r:id="rId26"/>
    <p:sldId id="613" r:id="rId27"/>
    <p:sldId id="604" r:id="rId28"/>
    <p:sldId id="605" r:id="rId29"/>
    <p:sldId id="588" r:id="rId30"/>
    <p:sldId id="589" r:id="rId31"/>
    <p:sldId id="590" r:id="rId32"/>
    <p:sldId id="591" r:id="rId33"/>
    <p:sldId id="592" r:id="rId34"/>
    <p:sldId id="593" r:id="rId35"/>
    <p:sldId id="594" r:id="rId36"/>
    <p:sldId id="610" r:id="rId37"/>
  </p:sldIdLst>
  <p:sldSz cx="9144000" cy="6858000" type="screen4x3"/>
  <p:notesSz cx="7010400" cy="9296400"/>
  <p:defaultTextStyle>
    <a:defPPr>
      <a:defRPr lang="en-US"/>
    </a:defPPr>
    <a:lvl1pPr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286000" algn="l" defTabSz="914400" rtl="0" eaLnBrk="1" latinLnBrk="0" hangingPunct="1">
      <a:defRPr sz="2400" kern="1200">
        <a:solidFill>
          <a:schemeClr val="tx1"/>
        </a:solidFill>
        <a:latin typeface="Calibri" panose="020F0502020204030204" pitchFamily="34" charset="0"/>
        <a:ea typeface="Geneva" pitchFamily="121" charset="-128"/>
        <a:cs typeface="+mn-cs"/>
      </a:defRPr>
    </a:lvl6pPr>
    <a:lvl7pPr marL="2743200" algn="l" defTabSz="914400" rtl="0" eaLnBrk="1" latinLnBrk="0" hangingPunct="1">
      <a:defRPr sz="2400" kern="1200">
        <a:solidFill>
          <a:schemeClr val="tx1"/>
        </a:solidFill>
        <a:latin typeface="Calibri" panose="020F0502020204030204" pitchFamily="34" charset="0"/>
        <a:ea typeface="Geneva" pitchFamily="121" charset="-128"/>
        <a:cs typeface="+mn-cs"/>
      </a:defRPr>
    </a:lvl7pPr>
    <a:lvl8pPr marL="3200400" algn="l" defTabSz="914400" rtl="0" eaLnBrk="1" latinLnBrk="0" hangingPunct="1">
      <a:defRPr sz="2400" kern="1200">
        <a:solidFill>
          <a:schemeClr val="tx1"/>
        </a:solidFill>
        <a:latin typeface="Calibri" panose="020F0502020204030204" pitchFamily="34" charset="0"/>
        <a:ea typeface="Geneva" pitchFamily="121" charset="-128"/>
        <a:cs typeface="+mn-cs"/>
      </a:defRPr>
    </a:lvl8pPr>
    <a:lvl9pPr marL="3657600" algn="l" defTabSz="914400" rtl="0" eaLnBrk="1" latinLnBrk="0" hangingPunct="1">
      <a:defRPr sz="2400" kern="1200">
        <a:solidFill>
          <a:schemeClr val="tx1"/>
        </a:solidFill>
        <a:latin typeface="Calibri" panose="020F0502020204030204" pitchFamily="34" charset="0"/>
        <a:ea typeface="Geneva" pitchFamily="121"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9900"/>
    <a:srgbClr val="FFFFFF"/>
    <a:srgbClr val="CC6600"/>
    <a:srgbClr val="CC9900"/>
    <a:srgbClr val="996633"/>
    <a:srgbClr val="FD7301"/>
    <a:srgbClr val="686868"/>
    <a:srgbClr val="63666A"/>
    <a:srgbClr val="FFFFCC"/>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3" autoAdjust="0"/>
    <p:restoredTop sz="94660"/>
  </p:normalViewPr>
  <p:slideViewPr>
    <p:cSldViewPr snapToGrid="0" snapToObjects="1">
      <p:cViewPr varScale="1">
        <p:scale>
          <a:sx n="113" d="100"/>
          <a:sy n="113" d="100"/>
        </p:scale>
        <p:origin x="120" y="378"/>
      </p:cViewPr>
      <p:guideLst/>
    </p:cSldViewPr>
  </p:slideViewPr>
  <p:notesTextViewPr>
    <p:cViewPr>
      <p:scale>
        <a:sx n="1" d="1"/>
        <a:sy n="1" d="1"/>
      </p:scale>
      <p:origin x="0" y="0"/>
    </p:cViewPr>
  </p:notesTextViewPr>
  <p:notesViewPr>
    <p:cSldViewPr snapToGrid="0" snapToObjects="1">
      <p:cViewPr varScale="1">
        <p:scale>
          <a:sx n="66" d="100"/>
          <a:sy n="66" d="100"/>
        </p:scale>
        <p:origin x="233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atin typeface="Helvetica" panose="020B0604020202020204" pitchFamily="34" charset="0"/>
              </a:defRPr>
            </a:lvl1pPr>
          </a:lstStyle>
          <a:p>
            <a:fld id="{80DBBE75-B897-4C2D-851E-711B34683BA3}" type="datetimeFigureOut">
              <a:rPr lang="en-US" altLang="en-US"/>
              <a:pPr/>
              <a:t>4/7/2023</a:t>
            </a:fld>
            <a:endParaRPr lang="en-US" alt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Helvetica" panose="020B0604020202020204" pitchFamily="34" charset="0"/>
              </a:defRPr>
            </a:lvl1pPr>
          </a:lstStyle>
          <a:p>
            <a:fld id="{CABB725D-266A-4787-B290-EA1B21029282}" type="slidenum">
              <a:rPr lang="en-US" altLang="en-US"/>
              <a:pPr/>
              <a:t>‹#›</a:t>
            </a:fld>
            <a:endParaRPr lang="en-US" altLang="en-US" dirty="0"/>
          </a:p>
        </p:txBody>
      </p:sp>
    </p:spTree>
    <p:extLst>
      <p:ext uri="{BB962C8B-B14F-4D97-AF65-F5344CB8AC3E}">
        <p14:creationId xmlns:p14="http://schemas.microsoft.com/office/powerpoint/2010/main" val="3016761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atin typeface="Helvetica" panose="020B0604020202020204" pitchFamily="34" charset="0"/>
              </a:defRPr>
            </a:lvl1pPr>
          </a:lstStyle>
          <a:p>
            <a:fld id="{4050BF1F-29FD-4232-8E96-B3FD1DCB3ADE}" type="datetimeFigureOut">
              <a:rPr lang="en-US" altLang="en-US"/>
              <a:pPr/>
              <a:t>4/7/2023</a:t>
            </a:fld>
            <a:endParaRPr lang="en-US" alt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Helvetica" panose="020B0604020202020204" pitchFamily="34" charset="0"/>
              </a:defRPr>
            </a:lvl1pPr>
          </a:lstStyle>
          <a:p>
            <a:fld id="{60BFB643-3B51-4A23-96A6-8ED93A064CCD}" type="slidenum">
              <a:rPr lang="en-US" altLang="en-US"/>
              <a:pPr/>
              <a:t>‹#›</a:t>
            </a:fld>
            <a:endParaRPr lang="en-US" altLang="en-US" dirty="0"/>
          </a:p>
        </p:txBody>
      </p:sp>
    </p:spTree>
    <p:extLst>
      <p:ext uri="{BB962C8B-B14F-4D97-AF65-F5344CB8AC3E}">
        <p14:creationId xmlns:p14="http://schemas.microsoft.com/office/powerpoint/2010/main" val="177947600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2pPr>
    <a:lvl3pPr marL="9144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3pPr>
    <a:lvl4pPr marL="13716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4pPr>
    <a:lvl5pPr marL="18288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BFB643-3B51-4A23-96A6-8ED93A064CCD}" type="slidenum">
              <a:rPr lang="en-US" altLang="en-US" smtClean="0"/>
              <a:pPr/>
              <a:t>1</a:t>
            </a:fld>
            <a:endParaRPr lang="en-US" altLang="en-US" dirty="0"/>
          </a:p>
        </p:txBody>
      </p:sp>
    </p:spTree>
    <p:extLst>
      <p:ext uri="{BB962C8B-B14F-4D97-AF65-F5344CB8AC3E}">
        <p14:creationId xmlns:p14="http://schemas.microsoft.com/office/powerpoint/2010/main" val="4141980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EAD63FCB-C847-421A-A82C-644CA8D55BDB}" type="datetime1">
              <a:rPr lang="en-US" altLang="en-US"/>
              <a:pPr/>
              <a:t>4/7/2023</a:t>
            </a:fld>
            <a:endParaRPr lang="en-US" altLang="en-US" dirty="0"/>
          </a:p>
        </p:txBody>
      </p:sp>
      <p:sp>
        <p:nvSpPr>
          <p:cNvPr id="4" name="Footer Placeholder 4"/>
          <p:cNvSpPr>
            <a:spLocks noGrp="1"/>
          </p:cNvSpPr>
          <p:nvPr>
            <p:ph type="ftr" sz="quarter" idx="1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r>
              <a:rPr lang="en-US" dirty="0"/>
              <a:t>Presenter | Presentation Title</a:t>
            </a:r>
            <a:endParaRPr lang="en-US" b="1" dirty="0"/>
          </a:p>
        </p:txBody>
      </p:sp>
      <p:sp>
        <p:nvSpPr>
          <p:cNvPr id="5" name="Slide Number Placeholder 5"/>
          <p:cNvSpPr>
            <a:spLocks noGrp="1"/>
          </p:cNvSpPr>
          <p:nvPr>
            <p:ph type="sldNum" sz="quarter" idx="16"/>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B71519E6-F709-4990-B973-B339820CA70B}" type="slidenum">
              <a:rPr lang="en-US" altLang="en-US"/>
              <a:pPr/>
              <a:t>‹#›</a:t>
            </a:fld>
            <a:endParaRPr lang="en-US" altLang="en-US" dirty="0"/>
          </a:p>
        </p:txBody>
      </p:sp>
    </p:spTree>
    <p:extLst>
      <p:ext uri="{BB962C8B-B14F-4D97-AF65-F5344CB8AC3E}">
        <p14:creationId xmlns:p14="http://schemas.microsoft.com/office/powerpoint/2010/main" val="4289524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10" name="object 2">
            <a:extLst>
              <a:ext uri="{FF2B5EF4-FFF2-40B4-BE49-F238E27FC236}">
                <a16:creationId xmlns:a16="http://schemas.microsoft.com/office/drawing/2014/main" id="{A68D3EC1-4770-4897-BE96-65449DB2DCDF}"/>
              </a:ext>
            </a:extLst>
          </p:cNvPr>
          <p:cNvPicPr/>
          <p:nvPr userDrawn="1"/>
        </p:nvPicPr>
        <p:blipFill>
          <a:blip r:embed="rId3" cstate="print"/>
          <a:stretch>
            <a:fillRect/>
          </a:stretch>
        </p:blipFill>
        <p:spPr>
          <a:xfrm>
            <a:off x="-17761" y="896838"/>
            <a:ext cx="9161761" cy="2963962"/>
          </a:xfrm>
          <a:prstGeom prst="rect">
            <a:avLst/>
          </a:prstGeom>
        </p:spPr>
      </p:pic>
    </p:spTree>
    <p:extLst>
      <p:ext uri="{BB962C8B-B14F-4D97-AF65-F5344CB8AC3E}">
        <p14:creationId xmlns:p14="http://schemas.microsoft.com/office/powerpoint/2010/main" val="2826801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5DA93E-FBCE-4463-8D8C-71232F35328B}" type="datetimeFigureOut">
              <a:rPr lang="en-IN" smtClean="0"/>
              <a:t>07-04-2023</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56F01F17-0500-40E1-A899-6E720B8682FE}" type="slidenum">
              <a:rPr lang="en-IN" smtClean="0"/>
              <a:t>‹#›</a:t>
            </a:fld>
            <a:endParaRPr lang="en-IN" dirty="0"/>
          </a:p>
        </p:txBody>
      </p:sp>
    </p:spTree>
    <p:extLst>
      <p:ext uri="{BB962C8B-B14F-4D97-AF65-F5344CB8AC3E}">
        <p14:creationId xmlns:p14="http://schemas.microsoft.com/office/powerpoint/2010/main" val="4073613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oter Only: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4"/>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A0E092C4-48F6-48C5-B2B3-815670E99CE7}" type="datetime1">
              <a:rPr lang="en-US" altLang="en-US"/>
              <a:pPr/>
              <a:t>4/7/2023</a:t>
            </a:fld>
            <a:endParaRPr lang="en-US" altLang="en-US" dirty="0"/>
          </a:p>
        </p:txBody>
      </p:sp>
      <p:sp>
        <p:nvSpPr>
          <p:cNvPr id="5" name="Footer Placeholder 4"/>
          <p:cNvSpPr>
            <a:spLocks noGrp="1"/>
          </p:cNvSpPr>
          <p:nvPr>
            <p:ph type="ftr" sz="quarter" idx="1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r>
              <a:rPr lang="en-US" dirty="0"/>
              <a:t>Presenter | Presentation Title</a:t>
            </a:r>
            <a:endParaRPr lang="en-US" b="1" dirty="0"/>
          </a:p>
        </p:txBody>
      </p:sp>
      <p:sp>
        <p:nvSpPr>
          <p:cNvPr id="6" name="Slide Number Placeholder 5"/>
          <p:cNvSpPr>
            <a:spLocks noGrp="1"/>
          </p:cNvSpPr>
          <p:nvPr>
            <p:ph type="sldNum" sz="quarter" idx="16"/>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C2BC038B-CA57-479E-BFA9-9E819877A5DF}" type="slidenum">
              <a:rPr lang="en-US" altLang="en-US"/>
              <a:pPr/>
              <a:t>‹#›</a:t>
            </a:fld>
            <a:endParaRPr lang="en-US" altLang="en-US" dirty="0"/>
          </a:p>
        </p:txBody>
      </p:sp>
    </p:spTree>
    <p:extLst>
      <p:ext uri="{BB962C8B-B14F-4D97-AF65-F5344CB8AC3E}">
        <p14:creationId xmlns:p14="http://schemas.microsoft.com/office/powerpoint/2010/main" val="3673382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dirty="0"/>
              <a:t>Click to edit Master title style</a:t>
            </a:r>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DD380D08-F2CA-47D3-B2B9-BCFDF76A6561}" type="datetime1">
              <a:rPr lang="en-US" altLang="en-US"/>
              <a:pPr/>
              <a:t>4/7/2023</a:t>
            </a:fld>
            <a:endParaRPr lang="en-US" altLang="en-US" dirty="0"/>
          </a:p>
        </p:txBody>
      </p:sp>
      <p:sp>
        <p:nvSpPr>
          <p:cNvPr id="5" name="Footer Placeholder 4"/>
          <p:cNvSpPr>
            <a:spLocks noGrp="1"/>
          </p:cNvSpPr>
          <p:nvPr>
            <p:ph type="ftr" sz="quarter"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r>
              <a:rPr lang="en-US" dirty="0"/>
              <a:t>Presenter | Presentation Title</a:t>
            </a:r>
            <a:endParaRPr lang="en-US" b="1" dirty="0"/>
          </a:p>
        </p:txBody>
      </p:sp>
      <p:sp>
        <p:nvSpPr>
          <p:cNvPr id="8" name="Slide Number Placeholder 5"/>
          <p:cNvSpPr>
            <a:spLocks noGrp="1"/>
          </p:cNvSpPr>
          <p:nvPr>
            <p:ph type="sldNum" sz="quarter" idx="12"/>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B5585131-D98E-4CC9-8879-1D32CC470D9D}" type="slidenum">
              <a:rPr lang="en-US" altLang="en-US"/>
              <a:pPr/>
              <a:t>‹#›</a:t>
            </a:fld>
            <a:endParaRPr lang="en-US" altLang="en-US" dirty="0"/>
          </a:p>
        </p:txBody>
      </p:sp>
    </p:spTree>
    <p:extLst>
      <p:ext uri="{BB962C8B-B14F-4D97-AF65-F5344CB8AC3E}">
        <p14:creationId xmlns:p14="http://schemas.microsoft.com/office/powerpoint/2010/main" val="1337779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oter Only: Comparison ">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3"/>
          <p:cNvSpPr>
            <a:spLocks noGrp="1"/>
          </p:cNvSpPr>
          <p:nvPr>
            <p:ph type="dt" sz="half" idx="2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2866E9CA-C242-476E-AC96-726DAD61F4C9}" type="datetime1">
              <a:rPr lang="en-US" altLang="en-US"/>
              <a:pPr/>
              <a:t>4/7/2023</a:t>
            </a:fld>
            <a:endParaRPr lang="en-US" altLang="en-US" dirty="0"/>
          </a:p>
        </p:txBody>
      </p:sp>
      <p:sp>
        <p:nvSpPr>
          <p:cNvPr id="11" name="Footer Placeholder 4"/>
          <p:cNvSpPr>
            <a:spLocks noGrp="1"/>
          </p:cNvSpPr>
          <p:nvPr>
            <p:ph type="ftr" sz="quarter" idx="2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r>
              <a:rPr lang="en-US" dirty="0"/>
              <a:t>Presenter | Presentation Title</a:t>
            </a:r>
            <a:endParaRPr lang="en-US" b="1" dirty="0"/>
          </a:p>
        </p:txBody>
      </p:sp>
      <p:sp>
        <p:nvSpPr>
          <p:cNvPr id="12" name="Slide Number Placeholder 5"/>
          <p:cNvSpPr>
            <a:spLocks noGrp="1"/>
          </p:cNvSpPr>
          <p:nvPr>
            <p:ph type="sldNum" sz="quarter" idx="22"/>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2C85A5DC-9CCB-48FE-8FD9-B52B9FD57499}" type="slidenum">
              <a:rPr lang="en-US" altLang="en-US"/>
              <a:pPr/>
              <a:t>‹#›</a:t>
            </a:fld>
            <a:endParaRPr lang="en-US" altLang="en-US" dirty="0"/>
          </a:p>
        </p:txBody>
      </p:sp>
    </p:spTree>
    <p:extLst>
      <p:ext uri="{BB962C8B-B14F-4D97-AF65-F5344CB8AC3E}">
        <p14:creationId xmlns:p14="http://schemas.microsoft.com/office/powerpoint/2010/main" val="3887552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descr="TitleSlide_0605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FermiLogo_RGB_NAL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750" y="1149350"/>
            <a:ext cx="32670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004C97"/>
                </a:solidFill>
                <a:latin typeface="Helvetica"/>
              </a:defRPr>
            </a:lvl1pPr>
          </a:lstStyle>
          <a:p>
            <a:r>
              <a:rPr lang="en-US"/>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Tree>
    <p:extLst>
      <p:ext uri="{BB962C8B-B14F-4D97-AF65-F5344CB8AC3E}">
        <p14:creationId xmlns:p14="http://schemas.microsoft.com/office/powerpoint/2010/main" val="371094636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1200"/>
            </a:lvl1pPr>
          </a:lstStyle>
          <a:p>
            <a:fld id="{50889BEA-2B91-403F-ADA4-053DEE04721E}" type="datetime1">
              <a:rPr lang="en-US" altLang="en-US"/>
              <a:pPr/>
              <a:t>4/7/2023</a:t>
            </a:fld>
            <a:endParaRPr lang="en-US" altLang="en-US" dirty="0"/>
          </a:p>
        </p:txBody>
      </p:sp>
      <p:sp>
        <p:nvSpPr>
          <p:cNvPr id="5" name="Footer Placeholder 4"/>
          <p:cNvSpPr>
            <a:spLocks noGrp="1"/>
          </p:cNvSpPr>
          <p:nvPr>
            <p:ph type="ftr" sz="quarter" idx="11"/>
          </p:nvPr>
        </p:nvSpPr>
        <p:spPr/>
        <p:txBody>
          <a:bodyPr/>
          <a:lstStyle>
            <a:lvl1pPr>
              <a:defRPr sz="1200" dirty="0" smtClean="0">
                <a:solidFill>
                  <a:srgbClr val="004C97"/>
                </a:solidFill>
              </a:defRPr>
            </a:lvl1pPr>
          </a:lstStyle>
          <a:p>
            <a:pPr>
              <a:defRPr/>
            </a:pPr>
            <a:r>
              <a:rPr lang="en-US" dirty="0"/>
              <a:t>Presenter | Presentation Title</a:t>
            </a:r>
            <a:endParaRPr lang="en-US" b="1" dirty="0"/>
          </a:p>
        </p:txBody>
      </p:sp>
      <p:sp>
        <p:nvSpPr>
          <p:cNvPr id="6" name="Slide Number Placeholder 5"/>
          <p:cNvSpPr>
            <a:spLocks noGrp="1"/>
          </p:cNvSpPr>
          <p:nvPr>
            <p:ph type="sldNum" sz="quarter" idx="12"/>
          </p:nvPr>
        </p:nvSpPr>
        <p:spPr/>
        <p:txBody>
          <a:bodyPr/>
          <a:lstStyle>
            <a:lvl1pPr>
              <a:defRPr sz="1200"/>
            </a:lvl1pPr>
          </a:lstStyle>
          <a:p>
            <a:fld id="{52E9C158-AEF1-41A2-A6CE-6F0BAB305EFD}" type="slidenum">
              <a:rPr lang="en-US" altLang="en-US"/>
              <a:pPr/>
              <a:t>‹#›</a:t>
            </a:fld>
            <a:endParaRPr lang="en-US" altLang="en-US" dirty="0"/>
          </a:p>
        </p:txBody>
      </p:sp>
    </p:spTree>
    <p:extLst>
      <p:ext uri="{BB962C8B-B14F-4D97-AF65-F5344CB8AC3E}">
        <p14:creationId xmlns:p14="http://schemas.microsoft.com/office/powerpoint/2010/main" val="1871470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7" name="Date Placeholder 3"/>
          <p:cNvSpPr>
            <a:spLocks noGrp="1"/>
          </p:cNvSpPr>
          <p:nvPr>
            <p:ph type="dt" sz="half" idx="19"/>
          </p:nvPr>
        </p:nvSpPr>
        <p:spPr/>
        <p:txBody>
          <a:bodyPr/>
          <a:lstStyle>
            <a:lvl1pPr>
              <a:defRPr sz="1200"/>
            </a:lvl1pPr>
          </a:lstStyle>
          <a:p>
            <a:fld id="{6A3537A3-8C6B-43C4-A25C-FC2CE8D9D9BB}" type="datetime1">
              <a:rPr lang="en-US" altLang="en-US"/>
              <a:pPr/>
              <a:t>4/7/2023</a:t>
            </a:fld>
            <a:endParaRPr lang="en-US" altLang="en-US" dirty="0"/>
          </a:p>
        </p:txBody>
      </p:sp>
      <p:sp>
        <p:nvSpPr>
          <p:cNvPr id="8" name="Footer Placeholder 4"/>
          <p:cNvSpPr>
            <a:spLocks noGrp="1"/>
          </p:cNvSpPr>
          <p:nvPr>
            <p:ph type="ftr" sz="quarter" idx="20"/>
          </p:nvPr>
        </p:nvSpPr>
        <p:spPr/>
        <p:txBody>
          <a:bodyPr/>
          <a:lstStyle>
            <a:lvl1pPr>
              <a:defRPr sz="1200" dirty="0" smtClean="0"/>
            </a:lvl1pPr>
          </a:lstStyle>
          <a:p>
            <a:pPr>
              <a:defRPr/>
            </a:pPr>
            <a:r>
              <a:rPr lang="en-US" dirty="0"/>
              <a:t>Presenter | Presentation Title</a:t>
            </a:r>
            <a:endParaRPr lang="en-US" b="1" dirty="0"/>
          </a:p>
        </p:txBody>
      </p:sp>
      <p:sp>
        <p:nvSpPr>
          <p:cNvPr id="9" name="Slide Number Placeholder 5"/>
          <p:cNvSpPr>
            <a:spLocks noGrp="1"/>
          </p:cNvSpPr>
          <p:nvPr>
            <p:ph type="sldNum" sz="quarter" idx="21"/>
          </p:nvPr>
        </p:nvSpPr>
        <p:spPr/>
        <p:txBody>
          <a:bodyPr/>
          <a:lstStyle>
            <a:lvl1pPr>
              <a:defRPr sz="1200"/>
            </a:lvl1pPr>
          </a:lstStyle>
          <a:p>
            <a:fld id="{47C05DF5-FB48-4D3F-AF82-EC74A689CACF}" type="slidenum">
              <a:rPr lang="en-US" altLang="en-US"/>
              <a:pPr/>
              <a:t>‹#›</a:t>
            </a:fld>
            <a:endParaRPr lang="en-US" altLang="en-US" dirty="0"/>
          </a:p>
        </p:txBody>
      </p:sp>
    </p:spTree>
    <p:extLst>
      <p:ext uri="{BB962C8B-B14F-4D97-AF65-F5344CB8AC3E}">
        <p14:creationId xmlns:p14="http://schemas.microsoft.com/office/powerpoint/2010/main" val="1124002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6"/>
          </p:nvPr>
        </p:nvSpPr>
        <p:spPr/>
        <p:txBody>
          <a:bodyPr/>
          <a:lstStyle>
            <a:lvl1pPr>
              <a:defRPr sz="1200"/>
            </a:lvl1pPr>
          </a:lstStyle>
          <a:p>
            <a:fld id="{2B1CF01D-1604-4C8E-BF6F-5634B5B9B0FA}" type="datetime1">
              <a:rPr lang="en-US" altLang="en-US"/>
              <a:pPr/>
              <a:t>4/7/2023</a:t>
            </a:fld>
            <a:endParaRPr lang="en-US" altLang="en-US" dirty="0"/>
          </a:p>
        </p:txBody>
      </p:sp>
      <p:sp>
        <p:nvSpPr>
          <p:cNvPr id="6" name="Footer Placeholder 4"/>
          <p:cNvSpPr>
            <a:spLocks noGrp="1"/>
          </p:cNvSpPr>
          <p:nvPr>
            <p:ph type="ftr" sz="quarter" idx="17"/>
          </p:nvPr>
        </p:nvSpPr>
        <p:spPr/>
        <p:txBody>
          <a:bodyPr/>
          <a:lstStyle>
            <a:lvl1pPr>
              <a:defRPr sz="1200" dirty="0" smtClean="0"/>
            </a:lvl1pPr>
          </a:lstStyle>
          <a:p>
            <a:pPr>
              <a:defRPr/>
            </a:pPr>
            <a:r>
              <a:rPr lang="en-US" dirty="0"/>
              <a:t>Presenter | Presentation Title</a:t>
            </a:r>
            <a:endParaRPr lang="en-US" b="1" dirty="0"/>
          </a:p>
        </p:txBody>
      </p:sp>
      <p:sp>
        <p:nvSpPr>
          <p:cNvPr id="7" name="Slide Number Placeholder 5"/>
          <p:cNvSpPr>
            <a:spLocks noGrp="1"/>
          </p:cNvSpPr>
          <p:nvPr>
            <p:ph type="sldNum" sz="quarter" idx="18"/>
          </p:nvPr>
        </p:nvSpPr>
        <p:spPr/>
        <p:txBody>
          <a:bodyPr/>
          <a:lstStyle>
            <a:lvl1pPr>
              <a:defRPr sz="1200"/>
            </a:lvl1pPr>
          </a:lstStyle>
          <a:p>
            <a:fld id="{071AFBCB-9629-4487-8658-FCC7F72DA46F}" type="slidenum">
              <a:rPr lang="en-US" altLang="en-US"/>
              <a:pPr/>
              <a:t>‹#›</a:t>
            </a:fld>
            <a:endParaRPr lang="en-US" altLang="en-US" dirty="0"/>
          </a:p>
        </p:txBody>
      </p:sp>
    </p:spTree>
    <p:extLst>
      <p:ext uri="{BB962C8B-B14F-4D97-AF65-F5344CB8AC3E}">
        <p14:creationId xmlns:p14="http://schemas.microsoft.com/office/powerpoint/2010/main" val="4127699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0"/>
          </p:nvPr>
        </p:nvSpPr>
        <p:spPr/>
        <p:txBody>
          <a:bodyPr/>
          <a:lstStyle>
            <a:lvl1pPr>
              <a:defRPr sz="1200"/>
            </a:lvl1pPr>
          </a:lstStyle>
          <a:p>
            <a:fld id="{5E62D87C-608A-49B4-979E-2C9EC8FFFA3E}" type="datetime1">
              <a:rPr lang="en-US" altLang="en-US"/>
              <a:pPr/>
              <a:t>4/7/2023</a:t>
            </a:fld>
            <a:endParaRPr lang="en-US" altLang="en-US" dirty="0"/>
          </a:p>
        </p:txBody>
      </p:sp>
      <p:sp>
        <p:nvSpPr>
          <p:cNvPr id="6" name="Footer Placeholder 4"/>
          <p:cNvSpPr>
            <a:spLocks noGrp="1"/>
          </p:cNvSpPr>
          <p:nvPr>
            <p:ph type="ftr" sz="quarter" idx="11"/>
          </p:nvPr>
        </p:nvSpPr>
        <p:spPr/>
        <p:txBody>
          <a:bodyPr/>
          <a:lstStyle>
            <a:lvl1pPr>
              <a:defRPr sz="1200" dirty="0" smtClean="0"/>
            </a:lvl1pPr>
          </a:lstStyle>
          <a:p>
            <a:pPr>
              <a:defRPr/>
            </a:pPr>
            <a:r>
              <a:rPr lang="en-US" dirty="0"/>
              <a:t>Presenter | Presentation Title</a:t>
            </a:r>
            <a:endParaRPr lang="en-US" b="1" dirty="0"/>
          </a:p>
        </p:txBody>
      </p:sp>
      <p:sp>
        <p:nvSpPr>
          <p:cNvPr id="7" name="Slide Number Placeholder 5"/>
          <p:cNvSpPr>
            <a:spLocks noGrp="1"/>
          </p:cNvSpPr>
          <p:nvPr>
            <p:ph type="sldNum" sz="quarter" idx="12"/>
          </p:nvPr>
        </p:nvSpPr>
        <p:spPr/>
        <p:txBody>
          <a:bodyPr/>
          <a:lstStyle>
            <a:lvl1pPr>
              <a:defRPr sz="1200"/>
            </a:lvl1pPr>
          </a:lstStyle>
          <a:p>
            <a:fld id="{077094B4-CDBE-4107-9E6E-D38410A9E4B1}" type="slidenum">
              <a:rPr lang="en-US" altLang="en-US"/>
              <a:pPr/>
              <a:t>‹#›</a:t>
            </a:fld>
            <a:endParaRPr lang="en-US" altLang="en-US" dirty="0"/>
          </a:p>
        </p:txBody>
      </p:sp>
    </p:spTree>
    <p:extLst>
      <p:ext uri="{BB962C8B-B14F-4D97-AF65-F5344CB8AC3E}">
        <p14:creationId xmlns:p14="http://schemas.microsoft.com/office/powerpoint/2010/main" val="42327614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r" defTabSz="914400">
              <a:defRPr sz="900">
                <a:solidFill>
                  <a:srgbClr val="004C97"/>
                </a:solidFill>
                <a:latin typeface="Helvetica" panose="020B0604020202020204" pitchFamily="34" charset="0"/>
              </a:defRPr>
            </a:lvl1pPr>
          </a:lstStyle>
          <a:p>
            <a:fld id="{F478486A-2EA2-4759-824C-EE1AD3861CE4}" type="datetime1">
              <a:rPr lang="en-US" altLang="en-US"/>
              <a:pPr/>
              <a:t>4/7/2023</a:t>
            </a:fld>
            <a:endParaRPr lang="en-US" altLang="en-US" dirty="0"/>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charset="0"/>
                <a:ea typeface="ＭＳ Ｐゴシック" charset="0"/>
                <a:cs typeface="ＭＳ Ｐゴシック" charset="0"/>
              </a:defRPr>
            </a:lvl1pPr>
          </a:lstStyle>
          <a:p>
            <a:pPr>
              <a:defRPr/>
            </a:pPr>
            <a:r>
              <a:rPr lang="en-US" dirty="0"/>
              <a:t>Presenter | Presentation Title</a:t>
            </a:r>
            <a:endParaRPr lang="en-US" b="1" dirty="0"/>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panose="020B0604020202020204" pitchFamily="34" charset="0"/>
              </a:defRPr>
            </a:lvl1pPr>
          </a:lstStyle>
          <a:p>
            <a:fld id="{319E6341-E9E7-4128-9402-327DA8681509}" type="slidenum">
              <a:rPr lang="en-US" altLang="en-US"/>
              <a:pPr/>
              <a:t>‹#›</a:t>
            </a:fld>
            <a:endParaRPr lang="en-US" altLang="en-US" dirty="0"/>
          </a:p>
        </p:txBody>
      </p:sp>
      <p:pic>
        <p:nvPicPr>
          <p:cNvPr id="7173" name="Picture 1" descr="Footer_060314.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Lst>
  <p:hf hdr="0"/>
  <p:txStyles>
    <p:titleStyle>
      <a:lvl1pPr algn="l" defTabSz="457200" rtl="0" eaLnBrk="0" fontAlgn="base" hangingPunct="0">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kern="1200">
          <a:solidFill>
            <a:srgbClr val="7F7F7F"/>
          </a:solidFill>
          <a:latin typeface="Helvetica"/>
          <a:ea typeface="Geneva"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rgbClr val="7F7F7F"/>
          </a:solidFill>
          <a:latin typeface="Helvetica"/>
          <a:ea typeface="MS PGothic" panose="020B0600070205080204" pitchFamily="34" charset="-128"/>
          <a:cs typeface="MS PGothic" panose="020B0600070205080204" pitchFamily="34" charset="-128"/>
        </a:defRPr>
      </a:lvl2pPr>
      <a:lvl3pPr marL="1143000" indent="-228600" algn="l" defTabSz="457200" rtl="0" eaLnBrk="0" fontAlgn="base" hangingPunct="0">
        <a:spcBef>
          <a:spcPct val="20000"/>
        </a:spcBef>
        <a:spcAft>
          <a:spcPct val="0"/>
        </a:spcAft>
        <a:buFont typeface="Arial" panose="020B0604020202020204" pitchFamily="34" charset="0"/>
        <a:buChar char="•"/>
        <a:defRPr sz="1400" kern="1200">
          <a:solidFill>
            <a:srgbClr val="7F7F7F"/>
          </a:solidFill>
          <a:latin typeface="Helvetica"/>
          <a:ea typeface="MS PGothic" panose="020B0600070205080204" pitchFamily="34" charset="-128"/>
          <a:cs typeface="MS PGothic" panose="020B0600070205080204" pitchFamily="34"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vert="horz" wrap="square" lIns="0" tIns="0" rIns="0" bIns="0" numCol="1" anchor="t" anchorCtr="0" compatLnSpc="1">
            <a:prstTxWarp prst="textNoShape">
              <a:avLst/>
            </a:prstTxWarp>
          </a:bodyPr>
          <a:lstStyle>
            <a:lvl1pPr algn="r">
              <a:defRPr sz="900">
                <a:solidFill>
                  <a:srgbClr val="004C97"/>
                </a:solidFill>
                <a:latin typeface="Helvetica" panose="020B0604020202020204" pitchFamily="34" charset="0"/>
              </a:defRPr>
            </a:lvl1pPr>
          </a:lstStyle>
          <a:p>
            <a:fld id="{D594D8DC-1801-43BE-B437-DF92E32BA858}" type="datetime1">
              <a:rPr lang="en-US" altLang="en-US"/>
              <a:pPr/>
              <a:t>4/7/2023</a:t>
            </a:fld>
            <a:endParaRPr lang="en-US" altLang="en-US" dirty="0"/>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dirty="0"/>
              <a:t>Presenter | Presentation Title</a:t>
            </a:r>
            <a:endParaRPr lang="en-US" b="1" dirty="0"/>
          </a:p>
        </p:txBody>
      </p:sp>
      <p:sp>
        <p:nvSpPr>
          <p:cNvPr id="13" name="Slide Number Placeholder 5"/>
          <p:cNvSpPr>
            <a:spLocks noGrp="1"/>
          </p:cNvSpPr>
          <p:nvPr>
            <p:ph type="sldNum" sz="quarter" idx="4"/>
          </p:nvPr>
        </p:nvSpPr>
        <p:spPr>
          <a:xfrm>
            <a:off x="228600" y="6515100"/>
            <a:ext cx="447675" cy="241300"/>
          </a:xfrm>
          <a:prstGeom prst="rect">
            <a:avLst/>
          </a:prstGeom>
        </p:spPr>
        <p:txBody>
          <a:bodyPr vert="horz" wrap="square" lIns="0" tIns="0" rIns="0" bIns="0" numCol="1" anchor="t" anchorCtr="0" compatLnSpc="1">
            <a:prstTxWarp prst="textNoShape">
              <a:avLst/>
            </a:prstTxWarp>
          </a:bodyPr>
          <a:lstStyle>
            <a:lvl1pPr>
              <a:defRPr sz="900">
                <a:solidFill>
                  <a:srgbClr val="004C97"/>
                </a:solidFill>
                <a:latin typeface="Helvetica" panose="020B0604020202020204" pitchFamily="34" charset="0"/>
              </a:defRPr>
            </a:lvl1pPr>
          </a:lstStyle>
          <a:p>
            <a:fld id="{6827BE81-7C2D-481B-BBCE-23778685B2BA}" type="slidenum">
              <a:rPr lang="en-US" altLang="en-US"/>
              <a:pPr/>
              <a:t>‹#›</a:t>
            </a:fld>
            <a:endParaRPr lang="en-US" altLang="en-US" dirty="0"/>
          </a:p>
        </p:txBody>
      </p:sp>
      <p:pic>
        <p:nvPicPr>
          <p:cNvPr id="1029" name="Picture 2" descr="HeaderFooter_0060314.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0578082"/>
      </p:ext>
    </p:extLst>
  </p:cSld>
  <p:clrMap bg1="lt1" tx1="dk1" bg2="lt2" tx2="dk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 id="2147484112" r:id="rId6"/>
    <p:sldLayoutId id="2147484125" r:id="rId7"/>
  </p:sldLayoutIdLst>
  <p:hf hdr="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package" Target="../embeddings/Microsoft_Excel_Worksheet.xlsx"/><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package" Target="../embeddings/Microsoft_Excel_Worksheet1.xlsx"/><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0608" y="5248405"/>
            <a:ext cx="8499231" cy="1427968"/>
          </a:xfrm>
        </p:spPr>
        <p:txBody>
          <a:bodyPr/>
          <a:lstStyle/>
          <a:p>
            <a:br>
              <a:rPr lang="en-US" altLang="en-US" dirty="0"/>
            </a:br>
            <a:r>
              <a:rPr lang="en-US" altLang="en-US" dirty="0"/>
              <a:t>Cons Gattuso</a:t>
            </a:r>
          </a:p>
          <a:p>
            <a:r>
              <a:rPr lang="en-US" altLang="en-US" dirty="0"/>
              <a:t>April  7</a:t>
            </a:r>
            <a:r>
              <a:rPr lang="en-US" altLang="en-US" baseline="30000" dirty="0"/>
              <a:t>th</a:t>
            </a:r>
            <a:r>
              <a:rPr lang="en-US" altLang="en-US" dirty="0"/>
              <a:t>, 2023</a:t>
            </a:r>
          </a:p>
          <a:p>
            <a:endParaRPr lang="en-US" dirty="0"/>
          </a:p>
        </p:txBody>
      </p:sp>
      <p:sp>
        <p:nvSpPr>
          <p:cNvPr id="3" name="Text Placeholder 2"/>
          <p:cNvSpPr>
            <a:spLocks noGrp="1"/>
          </p:cNvSpPr>
          <p:nvPr>
            <p:ph type="body" sz="quarter" idx="11"/>
          </p:nvPr>
        </p:nvSpPr>
        <p:spPr>
          <a:xfrm>
            <a:off x="270608" y="3960723"/>
            <a:ext cx="8802077" cy="1003049"/>
          </a:xfrm>
        </p:spPr>
        <p:txBody>
          <a:bodyPr>
            <a:normAutofit/>
          </a:bodyPr>
          <a:lstStyle/>
          <a:p>
            <a:r>
              <a:rPr lang="en-US" altLang="en-US" dirty="0"/>
              <a:t>Summer Shutdown 2023</a:t>
            </a:r>
          </a:p>
        </p:txBody>
      </p:sp>
    </p:spTree>
    <p:extLst>
      <p:ext uri="{BB962C8B-B14F-4D97-AF65-F5344CB8AC3E}">
        <p14:creationId xmlns:p14="http://schemas.microsoft.com/office/powerpoint/2010/main" val="1051541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D5192-48A1-38AB-0118-2A5794E72211}"/>
              </a:ext>
            </a:extLst>
          </p:cNvPr>
          <p:cNvSpPr>
            <a:spLocks noGrp="1"/>
          </p:cNvSpPr>
          <p:nvPr>
            <p:ph type="title"/>
          </p:nvPr>
        </p:nvSpPr>
        <p:spPr/>
        <p:txBody>
          <a:bodyPr/>
          <a:lstStyle/>
          <a:p>
            <a:r>
              <a:rPr lang="en-US" dirty="0"/>
              <a:t>EE Support</a:t>
            </a:r>
          </a:p>
        </p:txBody>
      </p:sp>
      <p:sp>
        <p:nvSpPr>
          <p:cNvPr id="3" name="Content Placeholder 2">
            <a:extLst>
              <a:ext uri="{FF2B5EF4-FFF2-40B4-BE49-F238E27FC236}">
                <a16:creationId xmlns:a16="http://schemas.microsoft.com/office/drawing/2014/main" id="{AD9867AB-BD6A-967B-7B65-ACC3597E977E}"/>
              </a:ext>
            </a:extLst>
          </p:cNvPr>
          <p:cNvSpPr>
            <a:spLocks noGrp="1"/>
          </p:cNvSpPr>
          <p:nvPr>
            <p:ph idx="1"/>
          </p:nvPr>
        </p:nvSpPr>
        <p:spPr/>
        <p:txBody>
          <a:bodyPr/>
          <a:lstStyle/>
          <a:p>
            <a:pPr marL="0" marR="0">
              <a:spcBef>
                <a:spcPts val="0"/>
              </a:spcBef>
              <a:spcAft>
                <a:spcPts val="0"/>
              </a:spcAft>
            </a:pPr>
            <a:r>
              <a:rPr lang="en-US" sz="1800" u="sng" dirty="0">
                <a:effectLst/>
                <a:latin typeface="+mn-lt"/>
                <a:ea typeface="Yu Gothic" panose="020B0400000000000000" pitchFamily="34" charset="-128"/>
              </a:rPr>
              <a:t>BNB</a:t>
            </a:r>
          </a:p>
          <a:p>
            <a:pPr marL="400050" lvl="1">
              <a:spcBef>
                <a:spcPts val="0"/>
              </a:spcBef>
              <a:spcAft>
                <a:spcPts val="0"/>
              </a:spcAft>
            </a:pPr>
            <a:r>
              <a:rPr lang="en-US" sz="1800" dirty="0">
                <a:effectLst/>
                <a:latin typeface="+mn-lt"/>
                <a:ea typeface="Yu Gothic" panose="020B0400000000000000" pitchFamily="34" charset="-128"/>
              </a:rPr>
              <a:t>Horn PS @ MI-12 -- r</a:t>
            </a:r>
            <a:r>
              <a:rPr lang="en-US" sz="1800" dirty="0">
                <a:solidFill>
                  <a:srgbClr val="000000"/>
                </a:solidFill>
                <a:effectLst/>
                <a:latin typeface="+mn-lt"/>
                <a:ea typeface="Yu Gothic" panose="020B0400000000000000" pitchFamily="34" charset="-128"/>
              </a:rPr>
              <a:t>eplace HV divider G10 covers with Lexan covers</a:t>
            </a:r>
            <a:endParaRPr lang="en-US" sz="1800" dirty="0">
              <a:effectLst/>
              <a:latin typeface="+mn-lt"/>
              <a:ea typeface="Yu Gothic" panose="020B0400000000000000" pitchFamily="34" charset="-128"/>
            </a:endParaRPr>
          </a:p>
          <a:p>
            <a:pPr marL="400050" lvl="1">
              <a:spcBef>
                <a:spcPts val="0"/>
              </a:spcBef>
              <a:spcAft>
                <a:spcPts val="0"/>
              </a:spcAft>
            </a:pPr>
            <a:endParaRPr lang="en-US" sz="1800" u="sng" dirty="0">
              <a:effectLst/>
              <a:latin typeface="+mn-lt"/>
              <a:ea typeface="Yu Gothic" panose="020B0400000000000000" pitchFamily="34" charset="-128"/>
            </a:endParaRPr>
          </a:p>
          <a:p>
            <a:pPr marL="0" marR="0">
              <a:spcBef>
                <a:spcPts val="0"/>
              </a:spcBef>
              <a:spcAft>
                <a:spcPts val="0"/>
              </a:spcAft>
            </a:pPr>
            <a:r>
              <a:rPr lang="en-US" sz="1800" u="sng" dirty="0">
                <a:effectLst/>
                <a:latin typeface="+mn-lt"/>
                <a:ea typeface="Yu Gothic" panose="020B0400000000000000" pitchFamily="34" charset="-128"/>
              </a:rPr>
              <a:t>Muon: </a:t>
            </a:r>
            <a:endParaRPr lang="en-US" sz="1800" dirty="0">
              <a:effectLst/>
              <a:latin typeface="+mn-lt"/>
              <a:ea typeface="Yu Gothic" panose="020B0400000000000000" pitchFamily="34" charset="-128"/>
            </a:endParaRPr>
          </a:p>
          <a:p>
            <a:pPr marL="400050" lvl="1">
              <a:spcBef>
                <a:spcPts val="0"/>
              </a:spcBef>
              <a:spcAft>
                <a:spcPts val="0"/>
              </a:spcAft>
            </a:pPr>
            <a:r>
              <a:rPr lang="en-US" sz="1800" dirty="0">
                <a:effectLst/>
                <a:latin typeface="+mn-lt"/>
                <a:ea typeface="Yu Gothic" panose="020B0400000000000000" pitchFamily="34" charset="-128"/>
              </a:rPr>
              <a:t>AP-30 secondary braid and hardware replacement </a:t>
            </a:r>
          </a:p>
          <a:p>
            <a:pPr marL="0" marR="0">
              <a:spcBef>
                <a:spcPts val="0"/>
              </a:spcBef>
              <a:spcAft>
                <a:spcPts val="0"/>
              </a:spcAft>
            </a:pPr>
            <a:r>
              <a:rPr lang="en-US" sz="1800" u="none" strike="noStrike" dirty="0">
                <a:effectLst/>
                <a:latin typeface="+mn-lt"/>
                <a:ea typeface="Yu Gothic" panose="020B0400000000000000" pitchFamily="34" charset="-128"/>
              </a:rPr>
              <a:t> </a:t>
            </a:r>
            <a:r>
              <a:rPr lang="en-US" sz="1800" u="sng" dirty="0">
                <a:effectLst/>
                <a:latin typeface="+mn-lt"/>
                <a:ea typeface="Yu Gothic" panose="020B0400000000000000" pitchFamily="34" charset="-128"/>
              </a:rPr>
              <a:t>MI: </a:t>
            </a:r>
            <a:endParaRPr lang="en-US" sz="1800" dirty="0">
              <a:effectLst/>
              <a:latin typeface="+mn-lt"/>
              <a:ea typeface="Yu Gothic" panose="020B0400000000000000" pitchFamily="34" charset="-128"/>
            </a:endParaRPr>
          </a:p>
          <a:p>
            <a:pPr marL="400050" lvl="1">
              <a:spcBef>
                <a:spcPts val="0"/>
              </a:spcBef>
              <a:spcAft>
                <a:spcPts val="0"/>
              </a:spcAft>
            </a:pPr>
            <a:r>
              <a:rPr lang="en-US" sz="1800" dirty="0">
                <a:effectLst/>
                <a:latin typeface="+mn-lt"/>
                <a:ea typeface="Yu Gothic" panose="020B0400000000000000" pitchFamily="34" charset="-128"/>
              </a:rPr>
              <a:t>VCB maintenance</a:t>
            </a:r>
          </a:p>
          <a:p>
            <a:pPr marL="400050" lvl="1">
              <a:spcBef>
                <a:spcPts val="0"/>
              </a:spcBef>
              <a:spcAft>
                <a:spcPts val="0"/>
              </a:spcAft>
            </a:pPr>
            <a:r>
              <a:rPr lang="en-US" sz="1800" dirty="0">
                <a:effectLst/>
                <a:latin typeface="+mn-lt"/>
                <a:ea typeface="Yu Gothic" panose="020B0400000000000000" pitchFamily="34" charset="-128"/>
              </a:rPr>
              <a:t>Secondary cable replacement at another building (MI50?)</a:t>
            </a:r>
          </a:p>
          <a:p>
            <a:pPr marL="0" marR="0">
              <a:spcBef>
                <a:spcPts val="0"/>
              </a:spcBef>
              <a:spcAft>
                <a:spcPts val="0"/>
              </a:spcAft>
            </a:pPr>
            <a:r>
              <a:rPr lang="en-US" sz="1800" dirty="0">
                <a:effectLst/>
                <a:latin typeface="+mn-lt"/>
                <a:ea typeface="Yu Gothic" panose="020B0400000000000000" pitchFamily="34" charset="-128"/>
              </a:rPr>
              <a:t> </a:t>
            </a:r>
            <a:r>
              <a:rPr lang="en-US" sz="1800" u="sng" dirty="0">
                <a:effectLst/>
                <a:latin typeface="+mn-lt"/>
                <a:ea typeface="Yu Gothic" panose="020B0400000000000000" pitchFamily="34" charset="-128"/>
              </a:rPr>
              <a:t>Meson</a:t>
            </a:r>
            <a:endParaRPr lang="en-US" sz="1800" dirty="0">
              <a:effectLst/>
              <a:latin typeface="+mn-lt"/>
              <a:ea typeface="Yu Gothic" panose="020B0400000000000000" pitchFamily="34" charset="-128"/>
            </a:endParaRPr>
          </a:p>
          <a:p>
            <a:pPr marL="400050" lvl="1">
              <a:spcBef>
                <a:spcPts val="0"/>
              </a:spcBef>
              <a:spcAft>
                <a:spcPts val="0"/>
              </a:spcAft>
            </a:pPr>
            <a:r>
              <a:rPr lang="en-US" sz="1800" dirty="0">
                <a:effectLst/>
                <a:latin typeface="+mn-lt"/>
                <a:ea typeface="Yu Gothic" panose="020B0400000000000000" pitchFamily="34" charset="-128"/>
              </a:rPr>
              <a:t>Replacing 4 old power supplies w/ new switcher power supplies at MS1 </a:t>
            </a:r>
          </a:p>
          <a:p>
            <a:pPr marL="400050" lvl="1">
              <a:spcBef>
                <a:spcPts val="0"/>
              </a:spcBef>
              <a:spcAft>
                <a:spcPts val="0"/>
              </a:spcAft>
            </a:pPr>
            <a:r>
              <a:rPr lang="en-US" sz="1800" dirty="0">
                <a:effectLst/>
                <a:latin typeface="+mn-lt"/>
                <a:ea typeface="Yu Gothic" panose="020B0400000000000000" pitchFamily="34" charset="-128"/>
              </a:rPr>
              <a:t>Fixing water leak in MC6Q2 PS at MS4 </a:t>
            </a:r>
          </a:p>
          <a:p>
            <a:pPr marL="400050" lvl="1">
              <a:spcBef>
                <a:spcPts val="0"/>
              </a:spcBef>
              <a:spcAft>
                <a:spcPts val="0"/>
              </a:spcAft>
            </a:pPr>
            <a:endParaRPr lang="en-US" sz="1600" dirty="0">
              <a:effectLst/>
              <a:latin typeface="Calibri" panose="020F0502020204030204" pitchFamily="34" charset="0"/>
              <a:ea typeface="Yu Gothic" panose="020B0400000000000000" pitchFamily="34" charset="-128"/>
            </a:endParaRPr>
          </a:p>
          <a:p>
            <a:endParaRPr lang="en-US" dirty="0"/>
          </a:p>
        </p:txBody>
      </p:sp>
      <p:sp>
        <p:nvSpPr>
          <p:cNvPr id="4" name="Date Placeholder 3">
            <a:extLst>
              <a:ext uri="{FF2B5EF4-FFF2-40B4-BE49-F238E27FC236}">
                <a16:creationId xmlns:a16="http://schemas.microsoft.com/office/drawing/2014/main" id="{7FD87FF0-8925-EFB6-1E7E-A2D31D564861}"/>
              </a:ext>
            </a:extLst>
          </p:cNvPr>
          <p:cNvSpPr>
            <a:spLocks noGrp="1"/>
          </p:cNvSpPr>
          <p:nvPr>
            <p:ph type="dt" sz="half" idx="10"/>
          </p:nvPr>
        </p:nvSpPr>
        <p:spPr/>
        <p:txBody>
          <a:bodyPr/>
          <a:lstStyle/>
          <a:p>
            <a:fld id="{50889BEA-2B91-403F-ADA4-053DEE04721E}" type="datetime1">
              <a:rPr lang="en-US" altLang="en-US" smtClean="0"/>
              <a:pPr/>
              <a:t>4/7/2023</a:t>
            </a:fld>
            <a:endParaRPr lang="en-US" altLang="en-US" dirty="0"/>
          </a:p>
        </p:txBody>
      </p:sp>
      <p:sp>
        <p:nvSpPr>
          <p:cNvPr id="5" name="Footer Placeholder 4">
            <a:extLst>
              <a:ext uri="{FF2B5EF4-FFF2-40B4-BE49-F238E27FC236}">
                <a16:creationId xmlns:a16="http://schemas.microsoft.com/office/drawing/2014/main" id="{8C4BF8CE-3456-A1B7-F903-C33A4F58CF04}"/>
              </a:ext>
            </a:extLst>
          </p:cNvPr>
          <p:cNvSpPr>
            <a:spLocks noGrp="1"/>
          </p:cNvSpPr>
          <p:nvPr>
            <p:ph type="ftr" sz="quarter" idx="11"/>
          </p:nvPr>
        </p:nvSpPr>
        <p:spPr/>
        <p:txBody>
          <a:bodyPr/>
          <a:lstStyle/>
          <a:p>
            <a:pPr>
              <a:defRPr/>
            </a:pPr>
            <a:r>
              <a:rPr lang="en-US"/>
              <a:t>Presenter | Presentation Title</a:t>
            </a:r>
            <a:endParaRPr lang="en-US" b="1" dirty="0"/>
          </a:p>
        </p:txBody>
      </p:sp>
      <p:sp>
        <p:nvSpPr>
          <p:cNvPr id="6" name="Slide Number Placeholder 5">
            <a:extLst>
              <a:ext uri="{FF2B5EF4-FFF2-40B4-BE49-F238E27FC236}">
                <a16:creationId xmlns:a16="http://schemas.microsoft.com/office/drawing/2014/main" id="{E7D0164F-C0DC-85C8-599D-08D70140AC28}"/>
              </a:ext>
            </a:extLst>
          </p:cNvPr>
          <p:cNvSpPr>
            <a:spLocks noGrp="1"/>
          </p:cNvSpPr>
          <p:nvPr>
            <p:ph type="sldNum" sz="quarter" idx="12"/>
          </p:nvPr>
        </p:nvSpPr>
        <p:spPr/>
        <p:txBody>
          <a:bodyPr/>
          <a:lstStyle/>
          <a:p>
            <a:fld id="{52E9C158-AEF1-41A2-A6CE-6F0BAB305EFD}" type="slidenum">
              <a:rPr lang="en-US" altLang="en-US" smtClean="0"/>
              <a:pPr/>
              <a:t>10</a:t>
            </a:fld>
            <a:endParaRPr lang="en-US" altLang="en-US" dirty="0"/>
          </a:p>
        </p:txBody>
      </p:sp>
    </p:spTree>
    <p:extLst>
      <p:ext uri="{BB962C8B-B14F-4D97-AF65-F5344CB8AC3E}">
        <p14:creationId xmlns:p14="http://schemas.microsoft.com/office/powerpoint/2010/main" val="4077956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1FF71-B7C5-0AA4-6AEC-46E37271899E}"/>
              </a:ext>
            </a:extLst>
          </p:cNvPr>
          <p:cNvSpPr>
            <a:spLocks noGrp="1"/>
          </p:cNvSpPr>
          <p:nvPr>
            <p:ph type="title"/>
          </p:nvPr>
        </p:nvSpPr>
        <p:spPr/>
        <p:txBody>
          <a:bodyPr/>
          <a:lstStyle/>
          <a:p>
            <a:r>
              <a:rPr lang="en-US" dirty="0"/>
              <a:t>Next meeting</a:t>
            </a:r>
          </a:p>
        </p:txBody>
      </p:sp>
      <p:sp>
        <p:nvSpPr>
          <p:cNvPr id="3" name="Content Placeholder 2">
            <a:extLst>
              <a:ext uri="{FF2B5EF4-FFF2-40B4-BE49-F238E27FC236}">
                <a16:creationId xmlns:a16="http://schemas.microsoft.com/office/drawing/2014/main" id="{3E0EFBA5-B158-6DD4-134B-D448B6ECAD89}"/>
              </a:ext>
            </a:extLst>
          </p:cNvPr>
          <p:cNvSpPr>
            <a:spLocks noGrp="1"/>
          </p:cNvSpPr>
          <p:nvPr>
            <p:ph idx="1"/>
          </p:nvPr>
        </p:nvSpPr>
        <p:spPr/>
        <p:txBody>
          <a:bodyPr/>
          <a:lstStyle/>
          <a:p>
            <a:r>
              <a:rPr lang="en-US" dirty="0"/>
              <a:t>Focus on Controls</a:t>
            </a:r>
          </a:p>
        </p:txBody>
      </p:sp>
      <p:sp>
        <p:nvSpPr>
          <p:cNvPr id="4" name="Date Placeholder 3">
            <a:extLst>
              <a:ext uri="{FF2B5EF4-FFF2-40B4-BE49-F238E27FC236}">
                <a16:creationId xmlns:a16="http://schemas.microsoft.com/office/drawing/2014/main" id="{B8F8CD49-3A20-9290-BA34-907271C34F25}"/>
              </a:ext>
            </a:extLst>
          </p:cNvPr>
          <p:cNvSpPr>
            <a:spLocks noGrp="1"/>
          </p:cNvSpPr>
          <p:nvPr>
            <p:ph type="dt" sz="half" idx="10"/>
          </p:nvPr>
        </p:nvSpPr>
        <p:spPr/>
        <p:txBody>
          <a:bodyPr/>
          <a:lstStyle/>
          <a:p>
            <a:fld id="{50889BEA-2B91-403F-ADA4-053DEE04721E}" type="datetime1">
              <a:rPr lang="en-US" altLang="en-US" smtClean="0"/>
              <a:pPr/>
              <a:t>4/7/2023</a:t>
            </a:fld>
            <a:endParaRPr lang="en-US" altLang="en-US" dirty="0"/>
          </a:p>
        </p:txBody>
      </p:sp>
      <p:sp>
        <p:nvSpPr>
          <p:cNvPr id="5" name="Footer Placeholder 4">
            <a:extLst>
              <a:ext uri="{FF2B5EF4-FFF2-40B4-BE49-F238E27FC236}">
                <a16:creationId xmlns:a16="http://schemas.microsoft.com/office/drawing/2014/main" id="{DE17A85A-A855-9069-D524-2F96F4A4AC74}"/>
              </a:ext>
            </a:extLst>
          </p:cNvPr>
          <p:cNvSpPr>
            <a:spLocks noGrp="1"/>
          </p:cNvSpPr>
          <p:nvPr>
            <p:ph type="ftr" sz="quarter" idx="11"/>
          </p:nvPr>
        </p:nvSpPr>
        <p:spPr/>
        <p:txBody>
          <a:bodyPr/>
          <a:lstStyle/>
          <a:p>
            <a:pPr>
              <a:defRPr/>
            </a:pPr>
            <a:r>
              <a:rPr lang="en-US"/>
              <a:t>Presenter | Presentation Title</a:t>
            </a:r>
            <a:endParaRPr lang="en-US" b="1" dirty="0"/>
          </a:p>
        </p:txBody>
      </p:sp>
      <p:sp>
        <p:nvSpPr>
          <p:cNvPr id="6" name="Slide Number Placeholder 5">
            <a:extLst>
              <a:ext uri="{FF2B5EF4-FFF2-40B4-BE49-F238E27FC236}">
                <a16:creationId xmlns:a16="http://schemas.microsoft.com/office/drawing/2014/main" id="{8C678F23-E730-03D5-735C-D56A49154317}"/>
              </a:ext>
            </a:extLst>
          </p:cNvPr>
          <p:cNvSpPr>
            <a:spLocks noGrp="1"/>
          </p:cNvSpPr>
          <p:nvPr>
            <p:ph type="sldNum" sz="quarter" idx="12"/>
          </p:nvPr>
        </p:nvSpPr>
        <p:spPr/>
        <p:txBody>
          <a:bodyPr/>
          <a:lstStyle/>
          <a:p>
            <a:fld id="{52E9C158-AEF1-41A2-A6CE-6F0BAB305EFD}" type="slidenum">
              <a:rPr lang="en-US" altLang="en-US" smtClean="0"/>
              <a:pPr/>
              <a:t>11</a:t>
            </a:fld>
            <a:endParaRPr lang="en-US" altLang="en-US" dirty="0"/>
          </a:p>
        </p:txBody>
      </p:sp>
    </p:spTree>
    <p:extLst>
      <p:ext uri="{BB962C8B-B14F-4D97-AF65-F5344CB8AC3E}">
        <p14:creationId xmlns:p14="http://schemas.microsoft.com/office/powerpoint/2010/main" val="1075899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3CDEF-177C-EBD1-D064-8B0DD1993446}"/>
              </a:ext>
            </a:extLst>
          </p:cNvPr>
          <p:cNvSpPr>
            <a:spLocks noGrp="1"/>
          </p:cNvSpPr>
          <p:nvPr>
            <p:ph type="title"/>
          </p:nvPr>
        </p:nvSpPr>
        <p:spPr/>
        <p:txBody>
          <a:bodyPr/>
          <a:lstStyle/>
          <a:p>
            <a:r>
              <a:rPr lang="en-US" dirty="0"/>
              <a:t>Electrical Agenda</a:t>
            </a:r>
          </a:p>
        </p:txBody>
      </p:sp>
      <p:sp>
        <p:nvSpPr>
          <p:cNvPr id="3" name="Content Placeholder 2">
            <a:extLst>
              <a:ext uri="{FF2B5EF4-FFF2-40B4-BE49-F238E27FC236}">
                <a16:creationId xmlns:a16="http://schemas.microsoft.com/office/drawing/2014/main" id="{F1A630FA-7F56-6951-876C-43037364E0E4}"/>
              </a:ext>
            </a:extLst>
          </p:cNvPr>
          <p:cNvSpPr>
            <a:spLocks noGrp="1"/>
          </p:cNvSpPr>
          <p:nvPr>
            <p:ph idx="1"/>
          </p:nvPr>
        </p:nvSpPr>
        <p:spPr/>
        <p:txBody>
          <a:bodyPr/>
          <a:lstStyle/>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rPr>
              <a:t>Electrical work</a:t>
            </a:r>
            <a:endParaRPr lang="en-US" sz="1600" dirty="0">
              <a:effectLst/>
              <a:latin typeface="Calibri" panose="020F0502020204030204" pitchFamily="34" charset="0"/>
              <a:ea typeface="Yu Gothic" panose="020B0400000000000000" pitchFamily="34" charset="-128"/>
            </a:endParaRPr>
          </a:p>
          <a:p>
            <a:pPr marL="742950" marR="0" lvl="1" indent="-285750">
              <a:spcBef>
                <a:spcPts val="0"/>
              </a:spcBef>
              <a:spcAft>
                <a:spcPts val="0"/>
              </a:spcAft>
              <a:buFont typeface="Courier New" panose="02070309020205020404" pitchFamily="49" charset="0"/>
              <a:buChar char="o"/>
            </a:pPr>
            <a:r>
              <a:rPr lang="en-US" sz="1600" dirty="0">
                <a:effectLst/>
                <a:latin typeface="Calibri" panose="020F0502020204030204" pitchFamily="34" charset="0"/>
                <a:ea typeface="Times New Roman" panose="02020603050405020304" pitchFamily="18" charset="0"/>
              </a:rPr>
              <a:t>Booster</a:t>
            </a:r>
            <a:endParaRPr lang="en-US" sz="1600" dirty="0">
              <a:effectLst/>
              <a:latin typeface="Calibri" panose="020F0502020204030204" pitchFamily="34" charset="0"/>
              <a:ea typeface="Yu Gothic" panose="020B0400000000000000" pitchFamily="34" charset="-128"/>
            </a:endParaRPr>
          </a:p>
          <a:p>
            <a:pPr marL="1143000" marR="0" lvl="2" indent="-228600">
              <a:spcBef>
                <a:spcPts val="0"/>
              </a:spcBef>
              <a:spcAft>
                <a:spcPts val="0"/>
              </a:spcAft>
              <a:buFont typeface="Wingdings" panose="05000000000000000000" pitchFamily="2" charset="2"/>
              <a:buChar char=""/>
            </a:pPr>
            <a:r>
              <a:rPr lang="en-US" sz="1600" dirty="0">
                <a:effectLst/>
                <a:latin typeface="Calibri" panose="020F0502020204030204" pitchFamily="34" charset="0"/>
                <a:ea typeface="Times New Roman" panose="02020603050405020304" pitchFamily="18" charset="0"/>
              </a:rPr>
              <a:t>Est are needed for the following</a:t>
            </a:r>
            <a:endParaRPr lang="en-US" sz="1600" dirty="0">
              <a:effectLst/>
              <a:latin typeface="Calibri" panose="020F0502020204030204" pitchFamily="34" charset="0"/>
              <a:ea typeface="Yu Gothic" panose="020B0400000000000000" pitchFamily="34" charset="-128"/>
            </a:endParaRPr>
          </a:p>
          <a:p>
            <a:pPr marL="1600200" marR="0" lvl="3" indent="-228600">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rPr>
              <a:t>The time it takes to characterize the Booster RF</a:t>
            </a:r>
            <a:endParaRPr lang="en-US" sz="1600" dirty="0">
              <a:effectLst/>
              <a:latin typeface="Calibri" panose="020F0502020204030204" pitchFamily="34" charset="0"/>
              <a:ea typeface="Yu Gothic" panose="020B0400000000000000" pitchFamily="34" charset="-128"/>
            </a:endParaRPr>
          </a:p>
          <a:p>
            <a:pPr marL="1600200" marR="0" lvl="3" indent="-228600">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rPr>
              <a:t>The time it will take to remove cabinets for the work area</a:t>
            </a:r>
            <a:endParaRPr lang="en-US" sz="1600" dirty="0">
              <a:effectLst/>
              <a:latin typeface="Calibri" panose="020F0502020204030204" pitchFamily="34" charset="0"/>
              <a:ea typeface="Yu Gothic" panose="020B0400000000000000" pitchFamily="34" charset="-128"/>
            </a:endParaRPr>
          </a:p>
          <a:p>
            <a:pPr marL="1600200" marR="0" lvl="3" indent="-228600">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rPr>
              <a:t>The time it will take to complete Physical work</a:t>
            </a:r>
            <a:endParaRPr lang="en-US" sz="1600" dirty="0">
              <a:effectLst/>
              <a:latin typeface="Calibri" panose="020F0502020204030204" pitchFamily="34" charset="0"/>
              <a:ea typeface="Yu Gothic" panose="020B0400000000000000" pitchFamily="34" charset="-128"/>
            </a:endParaRPr>
          </a:p>
          <a:p>
            <a:pPr marL="1600200" marR="0" lvl="3" indent="-228600">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rPr>
              <a:t>The impact of not having AC in the gallery for the duration of the work</a:t>
            </a:r>
            <a:endParaRPr lang="en-US" sz="1600" dirty="0">
              <a:effectLst/>
              <a:latin typeface="Calibri" panose="020F0502020204030204" pitchFamily="34" charset="0"/>
              <a:ea typeface="Yu Gothic" panose="020B0400000000000000" pitchFamily="34" charset="-128"/>
            </a:endParaRPr>
          </a:p>
          <a:p>
            <a:pPr marL="1600200" marR="0" lvl="3" indent="-228600">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rPr>
              <a:t>Time and access to yard Switch's and anode supply</a:t>
            </a:r>
            <a:endParaRPr lang="en-US" sz="1600" dirty="0">
              <a:effectLst/>
              <a:latin typeface="Calibri" panose="020F0502020204030204" pitchFamily="34" charset="0"/>
              <a:ea typeface="Yu Gothic" panose="020B0400000000000000" pitchFamily="34" charset="-128"/>
            </a:endParaRPr>
          </a:p>
          <a:p>
            <a:pPr marL="1143000" marR="0" lvl="2" indent="-228600">
              <a:spcBef>
                <a:spcPts val="0"/>
              </a:spcBef>
              <a:spcAft>
                <a:spcPts val="0"/>
              </a:spcAft>
              <a:buFont typeface="Wingdings" panose="05000000000000000000" pitchFamily="2" charset="2"/>
              <a:buChar char=""/>
            </a:pPr>
            <a:r>
              <a:rPr lang="en-US" sz="1600" dirty="0">
                <a:effectLst/>
                <a:latin typeface="Calibri" panose="020F0502020204030204" pitchFamily="34" charset="0"/>
                <a:ea typeface="Times New Roman" panose="02020603050405020304" pitchFamily="18" charset="0"/>
              </a:rPr>
              <a:t>Collimator work cable pulls</a:t>
            </a:r>
            <a:endParaRPr lang="en-US" sz="1600" dirty="0">
              <a:effectLst/>
              <a:latin typeface="Calibri" panose="020F0502020204030204" pitchFamily="34" charset="0"/>
              <a:ea typeface="Yu Gothic" panose="020B0400000000000000" pitchFamily="34" charset="-128"/>
            </a:endParaRPr>
          </a:p>
          <a:p>
            <a:pPr marL="742950" marR="0" lvl="1" indent="-285750">
              <a:spcBef>
                <a:spcPts val="0"/>
              </a:spcBef>
              <a:spcAft>
                <a:spcPts val="0"/>
              </a:spcAft>
              <a:buFont typeface="Courier New" panose="02070309020205020404" pitchFamily="49" charset="0"/>
              <a:buChar char="o"/>
            </a:pPr>
            <a:r>
              <a:rPr lang="en-US" sz="1600" dirty="0">
                <a:effectLst/>
                <a:latin typeface="Calibri" panose="020F0502020204030204" pitchFamily="34" charset="0"/>
                <a:ea typeface="Times New Roman" panose="02020603050405020304" pitchFamily="18" charset="0"/>
              </a:rPr>
              <a:t>MI/RR</a:t>
            </a:r>
            <a:endParaRPr lang="en-US" sz="1600" dirty="0">
              <a:effectLst/>
              <a:latin typeface="Calibri" panose="020F0502020204030204" pitchFamily="34" charset="0"/>
              <a:ea typeface="Yu Gothic" panose="020B0400000000000000" pitchFamily="34" charset="-128"/>
            </a:endParaRPr>
          </a:p>
          <a:p>
            <a:pPr marL="1143000" marR="0" lvl="2" indent="-228600">
              <a:spcBef>
                <a:spcPts val="0"/>
              </a:spcBef>
              <a:spcAft>
                <a:spcPts val="0"/>
              </a:spcAft>
              <a:buFont typeface="Wingdings" panose="05000000000000000000" pitchFamily="2" charset="2"/>
              <a:buChar char=""/>
            </a:pPr>
            <a:r>
              <a:rPr lang="en-US" sz="1600" dirty="0">
                <a:effectLst/>
                <a:latin typeface="Calibri" panose="020F0502020204030204" pitchFamily="34" charset="0"/>
                <a:ea typeface="Times New Roman" panose="02020603050405020304" pitchFamily="18" charset="0"/>
              </a:rPr>
              <a:t>Status of conversion to VDF Drives </a:t>
            </a:r>
            <a:endParaRPr lang="en-US" sz="1600" dirty="0">
              <a:effectLst/>
              <a:latin typeface="Calibri" panose="020F0502020204030204" pitchFamily="34" charset="0"/>
              <a:ea typeface="Yu Gothic" panose="020B0400000000000000" pitchFamily="34" charset="-128"/>
            </a:endParaRPr>
          </a:p>
          <a:p>
            <a:pPr marL="1600200" marR="0" lvl="3" indent="-228600">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rPr>
              <a:t>MI52/50</a:t>
            </a:r>
            <a:endParaRPr lang="en-US" sz="1600" dirty="0">
              <a:effectLst/>
              <a:latin typeface="Calibri" panose="020F0502020204030204" pitchFamily="34" charset="0"/>
              <a:ea typeface="Yu Gothic" panose="020B0400000000000000" pitchFamily="34" charset="-128"/>
            </a:endParaRPr>
          </a:p>
          <a:p>
            <a:pPr marL="1143000" marR="0" lvl="2" indent="-228600">
              <a:spcBef>
                <a:spcPts val="0"/>
              </a:spcBef>
              <a:spcAft>
                <a:spcPts val="0"/>
              </a:spcAft>
              <a:buFont typeface="Wingdings" panose="05000000000000000000" pitchFamily="2" charset="2"/>
              <a:buChar char=""/>
            </a:pPr>
            <a:r>
              <a:rPr lang="en-US" sz="1600" dirty="0">
                <a:effectLst/>
                <a:latin typeface="Calibri" panose="020F0502020204030204" pitchFamily="34" charset="0"/>
                <a:ea typeface="Times New Roman" panose="02020603050405020304" pitchFamily="18" charset="0"/>
              </a:rPr>
              <a:t>MI-50 Power Supply DLO replacement</a:t>
            </a:r>
            <a:endParaRPr lang="en-US" sz="1600" dirty="0">
              <a:effectLst/>
              <a:latin typeface="Calibri" panose="020F0502020204030204" pitchFamily="34" charset="0"/>
              <a:ea typeface="Yu Gothic" panose="020B0400000000000000" pitchFamily="34" charset="-128"/>
            </a:endParaRPr>
          </a:p>
          <a:p>
            <a:pPr marL="1143000" marR="0" lvl="2" indent="-228600">
              <a:spcBef>
                <a:spcPts val="0"/>
              </a:spcBef>
              <a:spcAft>
                <a:spcPts val="0"/>
              </a:spcAft>
              <a:buFont typeface="Wingdings" panose="05000000000000000000" pitchFamily="2" charset="2"/>
              <a:buChar char=""/>
            </a:pPr>
            <a:r>
              <a:rPr lang="en-US" sz="1600" dirty="0">
                <a:effectLst/>
                <a:latin typeface="Calibri" panose="020F0502020204030204" pitchFamily="34" charset="0"/>
                <a:ea typeface="Times New Roman" panose="02020603050405020304" pitchFamily="18" charset="0"/>
              </a:rPr>
              <a:t>8- Gev Collimator work</a:t>
            </a:r>
            <a:endParaRPr lang="en-US" sz="1600" dirty="0">
              <a:effectLst/>
              <a:latin typeface="Calibri" panose="020F0502020204030204" pitchFamily="34" charset="0"/>
              <a:ea typeface="Yu Gothic" panose="020B0400000000000000" pitchFamily="34" charset="-128"/>
            </a:endParaRPr>
          </a:p>
          <a:p>
            <a:pPr marL="742950" marR="0" lvl="1" indent="-285750">
              <a:spcBef>
                <a:spcPts val="0"/>
              </a:spcBef>
              <a:spcAft>
                <a:spcPts val="0"/>
              </a:spcAft>
              <a:buFont typeface="Courier New" panose="02070309020205020404" pitchFamily="49" charset="0"/>
              <a:buChar char="o"/>
            </a:pPr>
            <a:r>
              <a:rPr lang="en-US" sz="1600" dirty="0">
                <a:effectLst/>
                <a:latin typeface="Calibri" panose="020F0502020204030204" pitchFamily="34" charset="0"/>
                <a:ea typeface="Times New Roman" panose="02020603050405020304" pitchFamily="18" charset="0"/>
              </a:rPr>
              <a:t>LINAC Compressors </a:t>
            </a:r>
            <a:endParaRPr lang="en-US" sz="1600" dirty="0">
              <a:effectLst/>
              <a:latin typeface="Calibri" panose="020F0502020204030204" pitchFamily="34" charset="0"/>
              <a:ea typeface="Yu Gothic" panose="020B0400000000000000" pitchFamily="34" charset="-128"/>
            </a:endParaRPr>
          </a:p>
          <a:p>
            <a:pPr marL="742950" marR="0" lvl="1" indent="-285750">
              <a:spcBef>
                <a:spcPts val="0"/>
              </a:spcBef>
              <a:spcAft>
                <a:spcPts val="0"/>
              </a:spcAft>
              <a:buFont typeface="Courier New" panose="02070309020205020404" pitchFamily="49" charset="0"/>
              <a:buChar char="o"/>
            </a:pPr>
            <a:r>
              <a:rPr lang="en-US" sz="1600" dirty="0">
                <a:effectLst/>
                <a:latin typeface="Calibri" panose="020F0502020204030204" pitchFamily="34" charset="0"/>
                <a:ea typeface="Times New Roman" panose="02020603050405020304" pitchFamily="18" charset="0"/>
              </a:rPr>
              <a:t>Fixed target vacuum pump upgrades </a:t>
            </a:r>
            <a:endParaRPr lang="en-US" sz="1600" dirty="0">
              <a:effectLst/>
              <a:latin typeface="Calibri" panose="020F0502020204030204" pitchFamily="34" charset="0"/>
              <a:ea typeface="Yu Gothic" panose="020B0400000000000000" pitchFamily="34" charset="-128"/>
            </a:endParaRPr>
          </a:p>
          <a:p>
            <a:pPr marL="742950" marR="0" lvl="1" indent="-285750">
              <a:spcBef>
                <a:spcPts val="0"/>
              </a:spcBef>
              <a:spcAft>
                <a:spcPts val="0"/>
              </a:spcAft>
              <a:buFont typeface="Courier New" panose="02070309020205020404" pitchFamily="49" charset="0"/>
              <a:buChar char="o"/>
            </a:pPr>
            <a:r>
              <a:rPr lang="en-US" sz="1600" dirty="0">
                <a:effectLst/>
                <a:latin typeface="Calibri" panose="020F0502020204030204" pitchFamily="34" charset="0"/>
                <a:ea typeface="Times New Roman" panose="02020603050405020304" pitchFamily="18" charset="0"/>
              </a:rPr>
              <a:t>WIFI installation in the F sector and beyond</a:t>
            </a:r>
            <a:endParaRPr lang="en-US" sz="1600" dirty="0">
              <a:effectLst/>
              <a:latin typeface="Calibri" panose="020F0502020204030204" pitchFamily="34" charset="0"/>
              <a:ea typeface="Yu Gothic" panose="020B0400000000000000" pitchFamily="34" charset="-128"/>
            </a:endParaRPr>
          </a:p>
          <a:p>
            <a:pPr marL="742950" marR="0" lvl="1" indent="-285750">
              <a:spcBef>
                <a:spcPts val="0"/>
              </a:spcBef>
              <a:spcAft>
                <a:spcPts val="0"/>
              </a:spcAft>
              <a:buFont typeface="Courier New" panose="02070309020205020404" pitchFamily="49" charset="0"/>
              <a:buChar char="o"/>
            </a:pPr>
            <a:r>
              <a:rPr lang="en-US" sz="1600" dirty="0">
                <a:effectLst/>
                <a:latin typeface="Calibri" panose="020F0502020204030204" pitchFamily="34" charset="0"/>
                <a:ea typeface="Times New Roman" panose="02020603050405020304" pitchFamily="18" charset="0"/>
              </a:rPr>
              <a:t>Interlocks F-2, F-3 Manhole </a:t>
            </a:r>
            <a:endParaRPr lang="en-US" sz="1600" dirty="0">
              <a:effectLst/>
              <a:latin typeface="Calibri" panose="020F0502020204030204" pitchFamily="34" charset="0"/>
              <a:ea typeface="Yu Gothic" panose="020B0400000000000000" pitchFamily="34" charset="-128"/>
            </a:endParaRP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rPr>
              <a:t>Review Major work going on during the Shutdown</a:t>
            </a:r>
            <a:endParaRPr lang="en-US" sz="1600" dirty="0">
              <a:effectLst/>
              <a:latin typeface="Calibri" panose="020F0502020204030204" pitchFamily="34" charset="0"/>
              <a:ea typeface="Yu Gothic" panose="020B0400000000000000" pitchFamily="34" charset="-128"/>
            </a:endParaRP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rPr>
              <a:t>Review changes that may be coming for long-term key issues and re-coring</a:t>
            </a:r>
            <a:endParaRPr lang="en-US" sz="1600" dirty="0">
              <a:effectLst/>
              <a:latin typeface="Calibri" panose="020F0502020204030204" pitchFamily="34" charset="0"/>
              <a:ea typeface="Yu Gothic" panose="020B0400000000000000" pitchFamily="34" charset="-128"/>
            </a:endParaRPr>
          </a:p>
          <a:p>
            <a:endParaRPr lang="en-US" dirty="0"/>
          </a:p>
        </p:txBody>
      </p:sp>
      <p:sp>
        <p:nvSpPr>
          <p:cNvPr id="4" name="Date Placeholder 3">
            <a:extLst>
              <a:ext uri="{FF2B5EF4-FFF2-40B4-BE49-F238E27FC236}">
                <a16:creationId xmlns:a16="http://schemas.microsoft.com/office/drawing/2014/main" id="{8C46F81A-B182-3056-9304-7596B7773DBB}"/>
              </a:ext>
            </a:extLst>
          </p:cNvPr>
          <p:cNvSpPr>
            <a:spLocks noGrp="1"/>
          </p:cNvSpPr>
          <p:nvPr>
            <p:ph type="dt" sz="half" idx="10"/>
          </p:nvPr>
        </p:nvSpPr>
        <p:spPr/>
        <p:txBody>
          <a:bodyPr/>
          <a:lstStyle/>
          <a:p>
            <a:fld id="{50889BEA-2B91-403F-ADA4-053DEE04721E}" type="datetime1">
              <a:rPr lang="en-US" altLang="en-US" smtClean="0"/>
              <a:pPr/>
              <a:t>4/7/2023</a:t>
            </a:fld>
            <a:endParaRPr lang="en-US" altLang="en-US" dirty="0"/>
          </a:p>
        </p:txBody>
      </p:sp>
      <p:sp>
        <p:nvSpPr>
          <p:cNvPr id="5" name="Footer Placeholder 4">
            <a:extLst>
              <a:ext uri="{FF2B5EF4-FFF2-40B4-BE49-F238E27FC236}">
                <a16:creationId xmlns:a16="http://schemas.microsoft.com/office/drawing/2014/main" id="{0DA4D7CF-AB39-096B-3189-889966930898}"/>
              </a:ext>
            </a:extLst>
          </p:cNvPr>
          <p:cNvSpPr>
            <a:spLocks noGrp="1"/>
          </p:cNvSpPr>
          <p:nvPr>
            <p:ph type="ftr" sz="quarter" idx="11"/>
          </p:nvPr>
        </p:nvSpPr>
        <p:spPr/>
        <p:txBody>
          <a:bodyPr/>
          <a:lstStyle/>
          <a:p>
            <a:pPr>
              <a:defRPr/>
            </a:pPr>
            <a:r>
              <a:rPr lang="en-US"/>
              <a:t>Presenter | Presentation Title</a:t>
            </a:r>
            <a:endParaRPr lang="en-US" b="1" dirty="0"/>
          </a:p>
        </p:txBody>
      </p:sp>
      <p:sp>
        <p:nvSpPr>
          <p:cNvPr id="6" name="Slide Number Placeholder 5">
            <a:extLst>
              <a:ext uri="{FF2B5EF4-FFF2-40B4-BE49-F238E27FC236}">
                <a16:creationId xmlns:a16="http://schemas.microsoft.com/office/drawing/2014/main" id="{4EED65A1-06A2-7532-3B24-0E3E0CBBD886}"/>
              </a:ext>
            </a:extLst>
          </p:cNvPr>
          <p:cNvSpPr>
            <a:spLocks noGrp="1"/>
          </p:cNvSpPr>
          <p:nvPr>
            <p:ph type="sldNum" sz="quarter" idx="12"/>
          </p:nvPr>
        </p:nvSpPr>
        <p:spPr/>
        <p:txBody>
          <a:bodyPr/>
          <a:lstStyle/>
          <a:p>
            <a:fld id="{52E9C158-AEF1-41A2-A6CE-6F0BAB305EFD}" type="slidenum">
              <a:rPr lang="en-US" altLang="en-US" smtClean="0"/>
              <a:pPr/>
              <a:t>12</a:t>
            </a:fld>
            <a:endParaRPr lang="en-US" altLang="en-US" dirty="0"/>
          </a:p>
        </p:txBody>
      </p:sp>
    </p:spTree>
    <p:extLst>
      <p:ext uri="{BB962C8B-B14F-4D97-AF65-F5344CB8AC3E}">
        <p14:creationId xmlns:p14="http://schemas.microsoft.com/office/powerpoint/2010/main" val="732353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2475C-E854-B93D-E454-32DC1437C9A6}"/>
              </a:ext>
            </a:extLst>
          </p:cNvPr>
          <p:cNvSpPr>
            <a:spLocks noGrp="1"/>
          </p:cNvSpPr>
          <p:nvPr>
            <p:ph type="title"/>
          </p:nvPr>
        </p:nvSpPr>
        <p:spPr/>
        <p:txBody>
          <a:bodyPr/>
          <a:lstStyle/>
          <a:p>
            <a:r>
              <a:rPr lang="en-US" dirty="0"/>
              <a:t>Linac (electrical)</a:t>
            </a:r>
            <a:br>
              <a:rPr lang="en-US" dirty="0"/>
            </a:br>
            <a:endParaRPr lang="en-US" dirty="0"/>
          </a:p>
        </p:txBody>
      </p:sp>
      <p:sp>
        <p:nvSpPr>
          <p:cNvPr id="3" name="Content Placeholder 2">
            <a:extLst>
              <a:ext uri="{FF2B5EF4-FFF2-40B4-BE49-F238E27FC236}">
                <a16:creationId xmlns:a16="http://schemas.microsoft.com/office/drawing/2014/main" id="{2CE5FE05-02C2-5508-10F4-97C847D97569}"/>
              </a:ext>
            </a:extLst>
          </p:cNvPr>
          <p:cNvSpPr>
            <a:spLocks noGrp="1"/>
          </p:cNvSpPr>
          <p:nvPr>
            <p:ph idx="1"/>
          </p:nvPr>
        </p:nvSpPr>
        <p:spPr/>
        <p:txBody>
          <a:bodyPr/>
          <a:lstStyle/>
          <a:p>
            <a:r>
              <a:rPr lang="en-US" dirty="0"/>
              <a:t>LINAC Compressors </a:t>
            </a:r>
          </a:p>
          <a:p>
            <a:pPr lvl="1"/>
            <a:r>
              <a:rPr lang="en-US" dirty="0"/>
              <a:t>Do we have everything in place to do this task….?</a:t>
            </a:r>
          </a:p>
          <a:p>
            <a:pPr lvl="2"/>
            <a:r>
              <a:rPr lang="en-US" dirty="0"/>
              <a:t>PO</a:t>
            </a:r>
          </a:p>
          <a:p>
            <a:pPr lvl="2"/>
            <a:r>
              <a:rPr lang="en-US" dirty="0"/>
              <a:t>Material </a:t>
            </a:r>
          </a:p>
        </p:txBody>
      </p:sp>
      <p:sp>
        <p:nvSpPr>
          <p:cNvPr id="4" name="Date Placeholder 3">
            <a:extLst>
              <a:ext uri="{FF2B5EF4-FFF2-40B4-BE49-F238E27FC236}">
                <a16:creationId xmlns:a16="http://schemas.microsoft.com/office/drawing/2014/main" id="{362909F9-2580-B9DA-BD4D-E8AAC7C65AFB}"/>
              </a:ext>
            </a:extLst>
          </p:cNvPr>
          <p:cNvSpPr>
            <a:spLocks noGrp="1"/>
          </p:cNvSpPr>
          <p:nvPr>
            <p:ph type="dt" sz="half" idx="10"/>
          </p:nvPr>
        </p:nvSpPr>
        <p:spPr/>
        <p:txBody>
          <a:bodyPr/>
          <a:lstStyle/>
          <a:p>
            <a:fld id="{50889BEA-2B91-403F-ADA4-053DEE04721E}" type="datetime1">
              <a:rPr lang="en-US" altLang="en-US" smtClean="0"/>
              <a:pPr/>
              <a:t>4/7/2023</a:t>
            </a:fld>
            <a:endParaRPr lang="en-US" altLang="en-US" dirty="0"/>
          </a:p>
        </p:txBody>
      </p:sp>
      <p:sp>
        <p:nvSpPr>
          <p:cNvPr id="5" name="Footer Placeholder 4">
            <a:extLst>
              <a:ext uri="{FF2B5EF4-FFF2-40B4-BE49-F238E27FC236}">
                <a16:creationId xmlns:a16="http://schemas.microsoft.com/office/drawing/2014/main" id="{615017E5-2B28-1CC1-067E-853E79079A7E}"/>
              </a:ext>
            </a:extLst>
          </p:cNvPr>
          <p:cNvSpPr>
            <a:spLocks noGrp="1"/>
          </p:cNvSpPr>
          <p:nvPr>
            <p:ph type="ftr" sz="quarter" idx="11"/>
          </p:nvPr>
        </p:nvSpPr>
        <p:spPr/>
        <p:txBody>
          <a:bodyPr/>
          <a:lstStyle/>
          <a:p>
            <a:pPr>
              <a:defRPr/>
            </a:pPr>
            <a:r>
              <a:rPr lang="en-US"/>
              <a:t>Presenter | Presentation Title</a:t>
            </a:r>
            <a:endParaRPr lang="en-US" b="1" dirty="0"/>
          </a:p>
        </p:txBody>
      </p:sp>
      <p:sp>
        <p:nvSpPr>
          <p:cNvPr id="6" name="Slide Number Placeholder 5">
            <a:extLst>
              <a:ext uri="{FF2B5EF4-FFF2-40B4-BE49-F238E27FC236}">
                <a16:creationId xmlns:a16="http://schemas.microsoft.com/office/drawing/2014/main" id="{CB7A3650-126E-9DEE-7E2F-55C87193467A}"/>
              </a:ext>
            </a:extLst>
          </p:cNvPr>
          <p:cNvSpPr>
            <a:spLocks noGrp="1"/>
          </p:cNvSpPr>
          <p:nvPr>
            <p:ph type="sldNum" sz="quarter" idx="12"/>
          </p:nvPr>
        </p:nvSpPr>
        <p:spPr/>
        <p:txBody>
          <a:bodyPr/>
          <a:lstStyle/>
          <a:p>
            <a:fld id="{52E9C158-AEF1-41A2-A6CE-6F0BAB305EFD}" type="slidenum">
              <a:rPr lang="en-US" altLang="en-US" smtClean="0"/>
              <a:pPr/>
              <a:t>13</a:t>
            </a:fld>
            <a:endParaRPr lang="en-US" altLang="en-US" dirty="0"/>
          </a:p>
        </p:txBody>
      </p:sp>
    </p:spTree>
    <p:extLst>
      <p:ext uri="{BB962C8B-B14F-4D97-AF65-F5344CB8AC3E}">
        <p14:creationId xmlns:p14="http://schemas.microsoft.com/office/powerpoint/2010/main" val="1252186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9B8AE-09B8-D3FB-26CE-0A8BCA2AF1E2}"/>
              </a:ext>
            </a:extLst>
          </p:cNvPr>
          <p:cNvSpPr>
            <a:spLocks noGrp="1"/>
          </p:cNvSpPr>
          <p:nvPr>
            <p:ph type="title"/>
          </p:nvPr>
        </p:nvSpPr>
        <p:spPr/>
        <p:txBody>
          <a:bodyPr/>
          <a:lstStyle/>
          <a:p>
            <a:r>
              <a:rPr lang="en-US" dirty="0"/>
              <a:t>Booster Clean Power (electrical)</a:t>
            </a:r>
          </a:p>
        </p:txBody>
      </p:sp>
      <p:sp>
        <p:nvSpPr>
          <p:cNvPr id="3" name="Content Placeholder 2">
            <a:extLst>
              <a:ext uri="{FF2B5EF4-FFF2-40B4-BE49-F238E27FC236}">
                <a16:creationId xmlns:a16="http://schemas.microsoft.com/office/drawing/2014/main" id="{39C94C6A-DDBD-B9EB-D92E-0E6A1EC3BEEE}"/>
              </a:ext>
            </a:extLst>
          </p:cNvPr>
          <p:cNvSpPr>
            <a:spLocks noGrp="1"/>
          </p:cNvSpPr>
          <p:nvPr>
            <p:ph idx="1"/>
          </p:nvPr>
        </p:nvSpPr>
        <p:spPr/>
        <p:txBody>
          <a:bodyPr/>
          <a:lstStyle/>
          <a:p>
            <a:r>
              <a:rPr lang="en-US" dirty="0"/>
              <a:t>Booster West Gallery</a:t>
            </a:r>
          </a:p>
          <a:p>
            <a:pPr lvl="1">
              <a:spcBef>
                <a:spcPts val="0"/>
              </a:spcBef>
              <a:spcAft>
                <a:spcPts val="0"/>
              </a:spcAft>
            </a:pPr>
            <a:r>
              <a:rPr lang="en-US" sz="1800" dirty="0">
                <a:effectLst/>
                <a:latin typeface="Calibri" panose="020F0502020204030204" pitchFamily="34" charset="0"/>
                <a:ea typeface="Yu Gothic" panose="020B0400000000000000" pitchFamily="34" charset="-128"/>
              </a:rPr>
              <a:t>General Task</a:t>
            </a:r>
          </a:p>
          <a:p>
            <a:pPr lvl="2">
              <a:spcBef>
                <a:spcPts val="0"/>
              </a:spcBef>
              <a:spcAft>
                <a:spcPts val="0"/>
              </a:spcAft>
            </a:pPr>
            <a:r>
              <a:rPr lang="en-US" sz="1600" dirty="0">
                <a:effectLst/>
                <a:latin typeface="Calibri" panose="020F0502020204030204" pitchFamily="34" charset="0"/>
                <a:ea typeface="Yu Gothic" panose="020B0400000000000000" pitchFamily="34" charset="-128"/>
              </a:rPr>
              <a:t>Existing duct work in Booster Gallery West will be removed by HVAC subcontractor and stored outside the gallery footprint to be reinstalled later.</a:t>
            </a:r>
          </a:p>
          <a:p>
            <a:pPr lvl="2">
              <a:spcBef>
                <a:spcPts val="0"/>
              </a:spcBef>
              <a:spcAft>
                <a:spcPts val="0"/>
              </a:spcAft>
            </a:pPr>
            <a:r>
              <a:rPr lang="en-US" sz="1600" dirty="0">
                <a:effectLst/>
                <a:latin typeface="Calibri" panose="020F0502020204030204" pitchFamily="34" charset="0"/>
                <a:ea typeface="Yu Gothic" panose="020B0400000000000000" pitchFamily="34" charset="-128"/>
              </a:rPr>
              <a:t>Existing abandoned water pipes (6” and smaller) to be removed by yet be determined subcontractor and disposed of in dumpsters</a:t>
            </a:r>
          </a:p>
          <a:p>
            <a:pPr lvl="2">
              <a:spcBef>
                <a:spcPts val="0"/>
              </a:spcBef>
              <a:spcAft>
                <a:spcPts val="0"/>
              </a:spcAft>
            </a:pPr>
            <a:r>
              <a:rPr lang="en-US" sz="1600" dirty="0">
                <a:effectLst/>
                <a:latin typeface="Calibri" panose="020F0502020204030204" pitchFamily="34" charset="0"/>
                <a:ea typeface="Yu Gothic" panose="020B0400000000000000" pitchFamily="34" charset="-128"/>
              </a:rPr>
              <a:t>New raceways and trough to be installed by Leyden Electric</a:t>
            </a:r>
          </a:p>
          <a:p>
            <a:pPr lvl="2">
              <a:spcBef>
                <a:spcPts val="0"/>
              </a:spcBef>
              <a:spcAft>
                <a:spcPts val="0"/>
              </a:spcAft>
            </a:pPr>
            <a:r>
              <a:rPr lang="en-US" sz="1600" dirty="0">
                <a:effectLst/>
                <a:latin typeface="Calibri" panose="020F0502020204030204" pitchFamily="34" charset="0"/>
                <a:ea typeface="Yu Gothic" panose="020B0400000000000000" pitchFamily="34" charset="-128"/>
              </a:rPr>
              <a:t>All wire to be pulled wherever raceways will be covered by reinstallation of ductwork and inspected/verified by TM/CC and Leyden Electric representative</a:t>
            </a:r>
            <a:endParaRPr lang="en-US" sz="1600" dirty="0">
              <a:latin typeface="Calibri" panose="020F0502020204030204" pitchFamily="34" charset="0"/>
              <a:ea typeface="Yu Gothic" panose="020B0400000000000000" pitchFamily="34" charset="-128"/>
            </a:endParaRPr>
          </a:p>
          <a:p>
            <a:pPr lvl="1"/>
            <a:r>
              <a:rPr lang="en-US" sz="1800" dirty="0"/>
              <a:t>Prep Work</a:t>
            </a:r>
          </a:p>
          <a:p>
            <a:pPr lvl="2"/>
            <a:r>
              <a:rPr lang="en-US" sz="1600" dirty="0"/>
              <a:t>Does the area need to be cleaned out</a:t>
            </a:r>
          </a:p>
          <a:p>
            <a:pPr lvl="3"/>
            <a:r>
              <a:rPr lang="en-US" sz="1400" dirty="0"/>
              <a:t>Do we need to remove of cabinets in the gallery??</a:t>
            </a:r>
          </a:p>
          <a:p>
            <a:pPr lvl="3"/>
            <a:r>
              <a:rPr lang="en-US" sz="1400" dirty="0"/>
              <a:t>If so…</a:t>
            </a:r>
          </a:p>
          <a:p>
            <a:pPr lvl="4"/>
            <a:r>
              <a:rPr lang="en-US" sz="1400" dirty="0"/>
              <a:t>Where are we placing them?</a:t>
            </a:r>
          </a:p>
          <a:p>
            <a:pPr lvl="4"/>
            <a:r>
              <a:rPr lang="en-US" sz="1400" dirty="0"/>
              <a:t>How long does this take?</a:t>
            </a:r>
          </a:p>
          <a:p>
            <a:pPr lvl="4"/>
            <a:r>
              <a:rPr lang="en-US" sz="1400" dirty="0"/>
              <a:t>Please work with Paul Neville and Scott Crowell </a:t>
            </a:r>
          </a:p>
          <a:p>
            <a:pPr lvl="2"/>
            <a:r>
              <a:rPr lang="en-US" sz="1600" dirty="0"/>
              <a:t>We would like the RF characterization to be completed in the first week</a:t>
            </a:r>
          </a:p>
        </p:txBody>
      </p:sp>
      <p:sp>
        <p:nvSpPr>
          <p:cNvPr id="4" name="Date Placeholder 3">
            <a:extLst>
              <a:ext uri="{FF2B5EF4-FFF2-40B4-BE49-F238E27FC236}">
                <a16:creationId xmlns:a16="http://schemas.microsoft.com/office/drawing/2014/main" id="{CC60AF48-0299-0EFA-7DF5-6502BFC6924D}"/>
              </a:ext>
            </a:extLst>
          </p:cNvPr>
          <p:cNvSpPr>
            <a:spLocks noGrp="1"/>
          </p:cNvSpPr>
          <p:nvPr>
            <p:ph type="dt" sz="half" idx="10"/>
          </p:nvPr>
        </p:nvSpPr>
        <p:spPr/>
        <p:txBody>
          <a:bodyPr/>
          <a:lstStyle/>
          <a:p>
            <a:fld id="{50889BEA-2B91-403F-ADA4-053DEE04721E}" type="datetime1">
              <a:rPr lang="en-US" altLang="en-US" smtClean="0"/>
              <a:pPr/>
              <a:t>4/7/2023</a:t>
            </a:fld>
            <a:endParaRPr lang="en-US" altLang="en-US" dirty="0"/>
          </a:p>
        </p:txBody>
      </p:sp>
      <p:sp>
        <p:nvSpPr>
          <p:cNvPr id="5" name="Footer Placeholder 4">
            <a:extLst>
              <a:ext uri="{FF2B5EF4-FFF2-40B4-BE49-F238E27FC236}">
                <a16:creationId xmlns:a16="http://schemas.microsoft.com/office/drawing/2014/main" id="{2B0DDBF4-9699-1319-7CDB-10D96C9546F8}"/>
              </a:ext>
            </a:extLst>
          </p:cNvPr>
          <p:cNvSpPr>
            <a:spLocks noGrp="1"/>
          </p:cNvSpPr>
          <p:nvPr>
            <p:ph type="ftr" sz="quarter" idx="11"/>
          </p:nvPr>
        </p:nvSpPr>
        <p:spPr/>
        <p:txBody>
          <a:bodyPr/>
          <a:lstStyle/>
          <a:p>
            <a:pPr>
              <a:defRPr/>
            </a:pPr>
            <a:r>
              <a:rPr lang="en-US"/>
              <a:t>Presenter | Presentation Title</a:t>
            </a:r>
            <a:endParaRPr lang="en-US" b="1" dirty="0"/>
          </a:p>
        </p:txBody>
      </p:sp>
      <p:sp>
        <p:nvSpPr>
          <p:cNvPr id="6" name="Slide Number Placeholder 5">
            <a:extLst>
              <a:ext uri="{FF2B5EF4-FFF2-40B4-BE49-F238E27FC236}">
                <a16:creationId xmlns:a16="http://schemas.microsoft.com/office/drawing/2014/main" id="{04404B3E-2809-F14B-FD03-74F9DC6E9BED}"/>
              </a:ext>
            </a:extLst>
          </p:cNvPr>
          <p:cNvSpPr>
            <a:spLocks noGrp="1"/>
          </p:cNvSpPr>
          <p:nvPr>
            <p:ph type="sldNum" sz="quarter" idx="12"/>
          </p:nvPr>
        </p:nvSpPr>
        <p:spPr/>
        <p:txBody>
          <a:bodyPr/>
          <a:lstStyle/>
          <a:p>
            <a:fld id="{52E9C158-AEF1-41A2-A6CE-6F0BAB305EFD}" type="slidenum">
              <a:rPr lang="en-US" altLang="en-US" smtClean="0"/>
              <a:pPr/>
              <a:t>14</a:t>
            </a:fld>
            <a:endParaRPr lang="en-US" altLang="en-US" dirty="0"/>
          </a:p>
        </p:txBody>
      </p:sp>
    </p:spTree>
    <p:extLst>
      <p:ext uri="{BB962C8B-B14F-4D97-AF65-F5344CB8AC3E}">
        <p14:creationId xmlns:p14="http://schemas.microsoft.com/office/powerpoint/2010/main" val="3764557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06CC9-A8D4-FF29-B6DD-0E33CE695781}"/>
              </a:ext>
            </a:extLst>
          </p:cNvPr>
          <p:cNvSpPr>
            <a:spLocks noGrp="1"/>
          </p:cNvSpPr>
          <p:nvPr>
            <p:ph type="title"/>
          </p:nvPr>
        </p:nvSpPr>
        <p:spPr/>
        <p:txBody>
          <a:bodyPr/>
          <a:lstStyle/>
          <a:p>
            <a:r>
              <a:rPr lang="en-US" dirty="0"/>
              <a:t>MI/RR (electrical)</a:t>
            </a:r>
          </a:p>
        </p:txBody>
      </p:sp>
      <p:sp>
        <p:nvSpPr>
          <p:cNvPr id="3" name="Content Placeholder 2">
            <a:extLst>
              <a:ext uri="{FF2B5EF4-FFF2-40B4-BE49-F238E27FC236}">
                <a16:creationId xmlns:a16="http://schemas.microsoft.com/office/drawing/2014/main" id="{3E652456-305A-9ACB-D2AC-1CC4B2149DF7}"/>
              </a:ext>
            </a:extLst>
          </p:cNvPr>
          <p:cNvSpPr>
            <a:spLocks noGrp="1"/>
          </p:cNvSpPr>
          <p:nvPr>
            <p:ph idx="1"/>
          </p:nvPr>
        </p:nvSpPr>
        <p:spPr/>
        <p:txBody>
          <a:bodyPr/>
          <a:lstStyle/>
          <a:p>
            <a:pPr indent="-228600">
              <a:spcBef>
                <a:spcPts val="0"/>
              </a:spcBef>
              <a:spcAft>
                <a:spcPts val="0"/>
              </a:spcAft>
              <a:buFont typeface="Wingdings" panose="05000000000000000000" pitchFamily="2" charset="2"/>
              <a:buChar char=""/>
            </a:pPr>
            <a:r>
              <a:rPr lang="en-US" sz="2000" dirty="0">
                <a:effectLst/>
                <a:latin typeface="Calibri" panose="020F0502020204030204" pitchFamily="34" charset="0"/>
                <a:ea typeface="Times New Roman" panose="02020603050405020304" pitchFamily="18" charset="0"/>
              </a:rPr>
              <a:t>Status of conversion to VDF Drives </a:t>
            </a:r>
            <a:endParaRPr lang="en-US" sz="2000" dirty="0">
              <a:effectLst/>
              <a:latin typeface="Calibri" panose="020F0502020204030204" pitchFamily="34" charset="0"/>
              <a:ea typeface="Yu Gothic" panose="020B0400000000000000" pitchFamily="34" charset="-128"/>
            </a:endParaRPr>
          </a:p>
          <a:p>
            <a:pPr lvl="1">
              <a:spcBef>
                <a:spcPts val="0"/>
              </a:spcBef>
              <a:spcAft>
                <a:spcPts val="0"/>
              </a:spcAf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rPr>
              <a:t>MI52/50</a:t>
            </a:r>
            <a:endParaRPr lang="en-US" sz="2000" dirty="0">
              <a:effectLst/>
              <a:latin typeface="Calibri" panose="020F0502020204030204" pitchFamily="34" charset="0"/>
              <a:ea typeface="Yu Gothic" panose="020B0400000000000000" pitchFamily="34" charset="-128"/>
            </a:endParaRPr>
          </a:p>
          <a:p>
            <a:pPr indent="-228600">
              <a:spcBef>
                <a:spcPts val="0"/>
              </a:spcBef>
              <a:spcAft>
                <a:spcPts val="0"/>
              </a:spcAft>
              <a:buFont typeface="Wingdings" panose="05000000000000000000" pitchFamily="2" charset="2"/>
              <a:buChar char=""/>
            </a:pPr>
            <a:r>
              <a:rPr lang="en-US" sz="2000" dirty="0">
                <a:effectLst/>
                <a:latin typeface="Calibri" panose="020F0502020204030204" pitchFamily="34" charset="0"/>
                <a:ea typeface="Times New Roman" panose="02020603050405020304" pitchFamily="18" charset="0"/>
              </a:rPr>
              <a:t>MI-50 Power Supply DLO replacement</a:t>
            </a:r>
          </a:p>
          <a:p>
            <a:pPr lvl="1" indent="-228600">
              <a:spcBef>
                <a:spcPts val="0"/>
              </a:spcBef>
              <a:spcAft>
                <a:spcPts val="0"/>
              </a:spcAft>
              <a:buFont typeface="Wingdings" panose="05000000000000000000" pitchFamily="2" charset="2"/>
              <a:buChar char=""/>
            </a:pPr>
            <a:r>
              <a:rPr lang="en-US" sz="1800" dirty="0">
                <a:effectLst/>
                <a:latin typeface="Calibri" panose="020F0502020204030204" pitchFamily="34" charset="0"/>
                <a:ea typeface="Yu Gothic" panose="020B0400000000000000" pitchFamily="34" charset="-128"/>
              </a:rPr>
              <a:t>Material </a:t>
            </a:r>
          </a:p>
          <a:p>
            <a:pPr indent="-228600">
              <a:spcBef>
                <a:spcPts val="0"/>
              </a:spcBef>
              <a:spcAft>
                <a:spcPts val="0"/>
              </a:spcAft>
              <a:buFont typeface="Wingdings" panose="05000000000000000000" pitchFamily="2" charset="2"/>
              <a:buChar char=""/>
            </a:pPr>
            <a:r>
              <a:rPr lang="en-US" sz="2000" dirty="0">
                <a:effectLst/>
                <a:latin typeface="Calibri" panose="020F0502020204030204" pitchFamily="34" charset="0"/>
                <a:ea typeface="Times New Roman" panose="02020603050405020304" pitchFamily="18" charset="0"/>
              </a:rPr>
              <a:t>8- Gev Collimator work</a:t>
            </a:r>
          </a:p>
          <a:p>
            <a:pPr lvl="1" indent="-228600">
              <a:spcBef>
                <a:spcPts val="0"/>
              </a:spcBef>
              <a:spcAft>
                <a:spcPts val="0"/>
              </a:spcAft>
              <a:buFont typeface="Wingdings" panose="05000000000000000000" pitchFamily="2" charset="2"/>
              <a:buChar char=""/>
            </a:pPr>
            <a:r>
              <a:rPr lang="en-US" sz="1800" dirty="0">
                <a:latin typeface="Calibri" panose="020F0502020204030204" pitchFamily="34" charset="0"/>
                <a:ea typeface="Yu Gothic" panose="020B0400000000000000" pitchFamily="34" charset="-128"/>
              </a:rPr>
              <a:t>Cable pulls</a:t>
            </a:r>
          </a:p>
          <a:p>
            <a:pPr lvl="2">
              <a:spcBef>
                <a:spcPts val="0"/>
              </a:spcBef>
              <a:spcAft>
                <a:spcPts val="0"/>
              </a:spcAft>
              <a:buFont typeface="Wingdings" panose="05000000000000000000" pitchFamily="2" charset="2"/>
              <a:buChar char=""/>
            </a:pPr>
            <a:r>
              <a:rPr lang="en-US" sz="1600" dirty="0">
                <a:effectLst/>
                <a:latin typeface="Calibri" panose="020F0502020204030204" pitchFamily="34" charset="0"/>
                <a:ea typeface="Yu Gothic" panose="020B0400000000000000" pitchFamily="34" charset="-128"/>
              </a:rPr>
              <a:t>Do we have pull list and material </a:t>
            </a:r>
          </a:p>
          <a:p>
            <a:pPr lvl="1">
              <a:spcBef>
                <a:spcPts val="0"/>
              </a:spcBef>
              <a:spcAft>
                <a:spcPts val="0"/>
              </a:spcAft>
              <a:buFont typeface="Wingdings" panose="05000000000000000000" pitchFamily="2" charset="2"/>
              <a:buChar char=""/>
            </a:pPr>
            <a:r>
              <a:rPr lang="en-US" sz="1800" dirty="0">
                <a:latin typeface="Calibri" panose="020F0502020204030204" pitchFamily="34" charset="0"/>
                <a:ea typeface="Yu Gothic" panose="020B0400000000000000" pitchFamily="34" charset="-128"/>
              </a:rPr>
              <a:t>Plan if Steel Material does not arrive in time…</a:t>
            </a:r>
          </a:p>
          <a:p>
            <a:pPr lvl="2">
              <a:spcBef>
                <a:spcPts val="0"/>
              </a:spcBef>
              <a:spcAft>
                <a:spcPts val="0"/>
              </a:spcAft>
              <a:buFont typeface="Wingdings" panose="05000000000000000000" pitchFamily="2" charset="2"/>
              <a:buChar char=""/>
            </a:pPr>
            <a:r>
              <a:rPr lang="en-US" sz="1600" dirty="0">
                <a:latin typeface="Calibri" panose="020F0502020204030204" pitchFamily="34" charset="0"/>
                <a:ea typeface="Yu Gothic" panose="020B0400000000000000" pitchFamily="34" charset="-128"/>
              </a:rPr>
              <a:t>Complete Stack out</a:t>
            </a:r>
          </a:p>
          <a:p>
            <a:pPr lvl="2">
              <a:spcBef>
                <a:spcPts val="0"/>
              </a:spcBef>
              <a:spcAft>
                <a:spcPts val="0"/>
              </a:spcAft>
              <a:buFont typeface="Wingdings" panose="05000000000000000000" pitchFamily="2" charset="2"/>
              <a:buChar char=""/>
            </a:pPr>
            <a:r>
              <a:rPr lang="en-US" sz="1600" dirty="0">
                <a:latin typeface="Calibri" panose="020F0502020204030204" pitchFamily="34" charset="0"/>
                <a:ea typeface="Yu Gothic" panose="020B0400000000000000" pitchFamily="34" charset="-128"/>
              </a:rPr>
              <a:t>Complete Vacuum work</a:t>
            </a:r>
          </a:p>
          <a:p>
            <a:pPr lvl="3">
              <a:spcBef>
                <a:spcPts val="0"/>
              </a:spcBef>
              <a:spcAft>
                <a:spcPts val="0"/>
              </a:spcAft>
              <a:buFont typeface="Wingdings" panose="05000000000000000000" pitchFamily="2" charset="2"/>
              <a:buChar char=""/>
            </a:pPr>
            <a:r>
              <a:rPr lang="en-US" sz="1400" dirty="0">
                <a:latin typeface="Calibri" panose="020F0502020204030204" pitchFamily="34" charset="0"/>
                <a:ea typeface="Yu Gothic" panose="020B0400000000000000" pitchFamily="34" charset="-128"/>
              </a:rPr>
              <a:t>End Flanges</a:t>
            </a:r>
          </a:p>
          <a:p>
            <a:pPr lvl="3">
              <a:spcBef>
                <a:spcPts val="0"/>
              </a:spcBef>
              <a:spcAft>
                <a:spcPts val="0"/>
              </a:spcAft>
              <a:buFont typeface="Wingdings" panose="05000000000000000000" pitchFamily="2" charset="2"/>
              <a:buChar char=""/>
            </a:pPr>
            <a:r>
              <a:rPr lang="en-US" sz="1400" dirty="0">
                <a:latin typeface="Calibri" panose="020F0502020204030204" pitchFamily="34" charset="0"/>
                <a:ea typeface="Yu Gothic" panose="020B0400000000000000" pitchFamily="34" charset="-128"/>
              </a:rPr>
              <a:t>Ion pumps</a:t>
            </a:r>
          </a:p>
          <a:p>
            <a:pPr lvl="2">
              <a:spcBef>
                <a:spcPts val="0"/>
              </a:spcBef>
              <a:spcAft>
                <a:spcPts val="0"/>
              </a:spcAft>
              <a:buFont typeface="Wingdings" panose="05000000000000000000" pitchFamily="2" charset="2"/>
              <a:buChar char=""/>
            </a:pPr>
            <a:r>
              <a:rPr lang="en-US" sz="1600" dirty="0">
                <a:latin typeface="Calibri" panose="020F0502020204030204" pitchFamily="34" charset="0"/>
                <a:ea typeface="Yu Gothic" panose="020B0400000000000000" pitchFamily="34" charset="-128"/>
              </a:rPr>
              <a:t>Complete Cable pulls </a:t>
            </a:r>
          </a:p>
          <a:p>
            <a:pPr lvl="3">
              <a:spcBef>
                <a:spcPts val="0"/>
              </a:spcBef>
              <a:spcAft>
                <a:spcPts val="0"/>
              </a:spcAft>
              <a:buFont typeface="Wingdings" panose="05000000000000000000" pitchFamily="2" charset="2"/>
              <a:buChar char=""/>
            </a:pPr>
            <a:r>
              <a:rPr lang="en-US" sz="1400" dirty="0">
                <a:latin typeface="Calibri" panose="020F0502020204030204" pitchFamily="34" charset="0"/>
                <a:ea typeface="Yu Gothic" panose="020B0400000000000000" pitchFamily="34" charset="-128"/>
              </a:rPr>
              <a:t>Motion Control and TC  gauges </a:t>
            </a:r>
            <a:endParaRPr lang="en-US" sz="1400" dirty="0">
              <a:effectLst/>
              <a:latin typeface="Calibri" panose="020F0502020204030204" pitchFamily="34" charset="0"/>
              <a:ea typeface="Yu Gothic" panose="020B0400000000000000" pitchFamily="34" charset="-128"/>
            </a:endParaRPr>
          </a:p>
          <a:p>
            <a:endParaRPr lang="en-US" dirty="0"/>
          </a:p>
        </p:txBody>
      </p:sp>
      <p:sp>
        <p:nvSpPr>
          <p:cNvPr id="4" name="Date Placeholder 3">
            <a:extLst>
              <a:ext uri="{FF2B5EF4-FFF2-40B4-BE49-F238E27FC236}">
                <a16:creationId xmlns:a16="http://schemas.microsoft.com/office/drawing/2014/main" id="{DC9C22EA-A13A-4840-3C91-FD7D5A71B42B}"/>
              </a:ext>
            </a:extLst>
          </p:cNvPr>
          <p:cNvSpPr>
            <a:spLocks noGrp="1"/>
          </p:cNvSpPr>
          <p:nvPr>
            <p:ph type="dt" sz="half" idx="10"/>
          </p:nvPr>
        </p:nvSpPr>
        <p:spPr/>
        <p:txBody>
          <a:bodyPr/>
          <a:lstStyle/>
          <a:p>
            <a:fld id="{50889BEA-2B91-403F-ADA4-053DEE04721E}" type="datetime1">
              <a:rPr lang="en-US" altLang="en-US" smtClean="0"/>
              <a:pPr/>
              <a:t>4/7/2023</a:t>
            </a:fld>
            <a:endParaRPr lang="en-US" altLang="en-US" dirty="0"/>
          </a:p>
        </p:txBody>
      </p:sp>
      <p:sp>
        <p:nvSpPr>
          <p:cNvPr id="5" name="Footer Placeholder 4">
            <a:extLst>
              <a:ext uri="{FF2B5EF4-FFF2-40B4-BE49-F238E27FC236}">
                <a16:creationId xmlns:a16="http://schemas.microsoft.com/office/drawing/2014/main" id="{5E99200E-42D7-095F-3C8A-5D1FA5523519}"/>
              </a:ext>
            </a:extLst>
          </p:cNvPr>
          <p:cNvSpPr>
            <a:spLocks noGrp="1"/>
          </p:cNvSpPr>
          <p:nvPr>
            <p:ph type="ftr" sz="quarter" idx="11"/>
          </p:nvPr>
        </p:nvSpPr>
        <p:spPr/>
        <p:txBody>
          <a:bodyPr/>
          <a:lstStyle/>
          <a:p>
            <a:pPr>
              <a:defRPr/>
            </a:pPr>
            <a:r>
              <a:rPr lang="en-US"/>
              <a:t>Presenter | Presentation Title</a:t>
            </a:r>
            <a:endParaRPr lang="en-US" b="1" dirty="0"/>
          </a:p>
        </p:txBody>
      </p:sp>
      <p:sp>
        <p:nvSpPr>
          <p:cNvPr id="6" name="Slide Number Placeholder 5">
            <a:extLst>
              <a:ext uri="{FF2B5EF4-FFF2-40B4-BE49-F238E27FC236}">
                <a16:creationId xmlns:a16="http://schemas.microsoft.com/office/drawing/2014/main" id="{BC294F14-2660-36DA-CE3E-B8493346C9C9}"/>
              </a:ext>
            </a:extLst>
          </p:cNvPr>
          <p:cNvSpPr>
            <a:spLocks noGrp="1"/>
          </p:cNvSpPr>
          <p:nvPr>
            <p:ph type="sldNum" sz="quarter" idx="12"/>
          </p:nvPr>
        </p:nvSpPr>
        <p:spPr/>
        <p:txBody>
          <a:bodyPr/>
          <a:lstStyle/>
          <a:p>
            <a:fld id="{52E9C158-AEF1-41A2-A6CE-6F0BAB305EFD}" type="slidenum">
              <a:rPr lang="en-US" altLang="en-US" smtClean="0"/>
              <a:pPr/>
              <a:t>15</a:t>
            </a:fld>
            <a:endParaRPr lang="en-US" altLang="en-US" dirty="0"/>
          </a:p>
        </p:txBody>
      </p:sp>
      <p:sp>
        <p:nvSpPr>
          <p:cNvPr id="7" name="Right Brace 6">
            <a:extLst>
              <a:ext uri="{FF2B5EF4-FFF2-40B4-BE49-F238E27FC236}">
                <a16:creationId xmlns:a16="http://schemas.microsoft.com/office/drawing/2014/main" id="{DDD9C603-A97D-5800-934D-0C4390539840}"/>
              </a:ext>
            </a:extLst>
          </p:cNvPr>
          <p:cNvSpPr/>
          <p:nvPr/>
        </p:nvSpPr>
        <p:spPr>
          <a:xfrm>
            <a:off x="5255287" y="2358850"/>
            <a:ext cx="382239" cy="2140299"/>
          </a:xfrm>
          <a:prstGeom prst="righ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099F82CD-940B-998D-1F9D-6108AC87413B}"/>
              </a:ext>
            </a:extLst>
          </p:cNvPr>
          <p:cNvSpPr txBox="1"/>
          <p:nvPr/>
        </p:nvSpPr>
        <p:spPr>
          <a:xfrm>
            <a:off x="5808069" y="2730639"/>
            <a:ext cx="2331095" cy="1200329"/>
          </a:xfrm>
          <a:prstGeom prst="rect">
            <a:avLst/>
          </a:prstGeom>
          <a:noFill/>
        </p:spPr>
        <p:txBody>
          <a:bodyPr wrap="square" rtlCol="0">
            <a:spAutoFit/>
          </a:bodyPr>
          <a:lstStyle/>
          <a:p>
            <a:r>
              <a:rPr lang="en-US" dirty="0">
                <a:solidFill>
                  <a:srgbClr val="FF0000"/>
                </a:solidFill>
              </a:rPr>
              <a:t>Current schedule driver</a:t>
            </a:r>
          </a:p>
          <a:p>
            <a:r>
              <a:rPr lang="en-US" dirty="0">
                <a:solidFill>
                  <a:srgbClr val="FF0000"/>
                </a:solidFill>
              </a:rPr>
              <a:t>Est 12-14 weeks</a:t>
            </a:r>
          </a:p>
        </p:txBody>
      </p:sp>
    </p:spTree>
    <p:extLst>
      <p:ext uri="{BB962C8B-B14F-4D97-AF65-F5344CB8AC3E}">
        <p14:creationId xmlns:p14="http://schemas.microsoft.com/office/powerpoint/2010/main" val="2381967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EAEE2-3329-4A82-F957-F1FA74B091E9}"/>
              </a:ext>
            </a:extLst>
          </p:cNvPr>
          <p:cNvSpPr>
            <a:spLocks noGrp="1"/>
          </p:cNvSpPr>
          <p:nvPr>
            <p:ph type="title"/>
          </p:nvPr>
        </p:nvSpPr>
        <p:spPr/>
        <p:txBody>
          <a:bodyPr/>
          <a:lstStyle/>
          <a:p>
            <a:r>
              <a:rPr lang="en-US" dirty="0"/>
              <a:t>External Beam Lines (electrical)</a:t>
            </a:r>
          </a:p>
        </p:txBody>
      </p:sp>
      <p:sp>
        <p:nvSpPr>
          <p:cNvPr id="3" name="Content Placeholder 2">
            <a:extLst>
              <a:ext uri="{FF2B5EF4-FFF2-40B4-BE49-F238E27FC236}">
                <a16:creationId xmlns:a16="http://schemas.microsoft.com/office/drawing/2014/main" id="{A4C10E26-4610-1F34-2D79-F3736B0FA5B7}"/>
              </a:ext>
            </a:extLst>
          </p:cNvPr>
          <p:cNvSpPr>
            <a:spLocks noGrp="1"/>
          </p:cNvSpPr>
          <p:nvPr>
            <p:ph idx="1"/>
          </p:nvPr>
        </p:nvSpPr>
        <p:spPr/>
        <p:txBody>
          <a:bodyPr/>
          <a:lstStyle/>
          <a:p>
            <a:pPr>
              <a:spcBef>
                <a:spcPts val="0"/>
              </a:spcBef>
              <a:spcAft>
                <a:spcPts val="0"/>
              </a:spcAft>
            </a:pPr>
            <a:r>
              <a:rPr lang="en-US" dirty="0"/>
              <a:t>Switch yard</a:t>
            </a:r>
            <a:endParaRPr lang="en-US" dirty="0">
              <a:effectLst/>
            </a:endParaRPr>
          </a:p>
          <a:p>
            <a:pPr lvl="1">
              <a:spcBef>
                <a:spcPts val="0"/>
              </a:spcBef>
              <a:spcAft>
                <a:spcPts val="0"/>
              </a:spcAft>
              <a:buFont typeface="Wingdings" panose="05000000000000000000" pitchFamily="2" charset="2"/>
              <a:buChar char="§"/>
            </a:pPr>
            <a:r>
              <a:rPr lang="en-US" sz="2400" dirty="0">
                <a:effectLst/>
                <a:latin typeface="Calibri" panose="020F0502020204030204" pitchFamily="34" charset="0"/>
                <a:ea typeface="Times New Roman" panose="02020603050405020304" pitchFamily="18" charset="0"/>
              </a:rPr>
              <a:t>WIFI installation in the F sector and beyond</a:t>
            </a:r>
            <a:endParaRPr lang="en-US" sz="2400" dirty="0">
              <a:effectLst/>
              <a:latin typeface="Calibri" panose="020F0502020204030204" pitchFamily="34" charset="0"/>
              <a:ea typeface="Yu Gothic" panose="020B0400000000000000" pitchFamily="34" charset="-128"/>
            </a:endParaRPr>
          </a:p>
          <a:p>
            <a:pPr lvl="1">
              <a:spcBef>
                <a:spcPts val="0"/>
              </a:spcBef>
              <a:spcAft>
                <a:spcPts val="0"/>
              </a:spcAft>
              <a:buFont typeface="Wingdings" panose="05000000000000000000" pitchFamily="2" charset="2"/>
              <a:buChar char="§"/>
            </a:pPr>
            <a:r>
              <a:rPr lang="en-US" sz="2400" dirty="0">
                <a:effectLst/>
                <a:latin typeface="Calibri" panose="020F0502020204030204" pitchFamily="34" charset="0"/>
                <a:ea typeface="Times New Roman" panose="02020603050405020304" pitchFamily="18" charset="0"/>
              </a:rPr>
              <a:t>Interlocks F-2, F-3 Manhole </a:t>
            </a:r>
          </a:p>
          <a:p>
            <a:pPr lvl="2">
              <a:spcBef>
                <a:spcPts val="0"/>
              </a:spcBef>
              <a:spcAft>
                <a:spcPts val="0"/>
              </a:spcAft>
              <a:buFont typeface="Wingdings" panose="05000000000000000000" pitchFamily="2" charset="2"/>
              <a:buChar char="§"/>
            </a:pPr>
            <a:r>
              <a:rPr lang="en-US" dirty="0">
                <a:latin typeface="Calibri" panose="020F0502020204030204" pitchFamily="34" charset="0"/>
                <a:ea typeface="Yu Gothic" panose="020B0400000000000000" pitchFamily="34" charset="-128"/>
              </a:rPr>
              <a:t>Scope of work to be done</a:t>
            </a:r>
          </a:p>
          <a:p>
            <a:pPr lvl="3">
              <a:spcBef>
                <a:spcPts val="0"/>
              </a:spcBef>
              <a:spcAft>
                <a:spcPts val="0"/>
              </a:spcAft>
              <a:buFont typeface="Wingdings" panose="05000000000000000000" pitchFamily="2" charset="2"/>
              <a:buChar char="§"/>
            </a:pPr>
            <a:endParaRPr lang="en-US" dirty="0">
              <a:effectLst/>
              <a:latin typeface="Calibri" panose="020F0502020204030204" pitchFamily="34" charset="0"/>
              <a:ea typeface="Yu Gothic" panose="020B0400000000000000" pitchFamily="34" charset="-128"/>
            </a:endParaRPr>
          </a:p>
          <a:p>
            <a:pPr lvl="3">
              <a:spcBef>
                <a:spcPts val="0"/>
              </a:spcBef>
              <a:spcAft>
                <a:spcPts val="0"/>
              </a:spcAft>
              <a:buFont typeface="Wingdings" panose="05000000000000000000" pitchFamily="2" charset="2"/>
              <a:buChar char="§"/>
            </a:pPr>
            <a:endParaRPr lang="en-US" dirty="0">
              <a:latin typeface="Calibri" panose="020F0502020204030204" pitchFamily="34" charset="0"/>
              <a:ea typeface="Yu Gothic" panose="020B0400000000000000" pitchFamily="34" charset="-128"/>
            </a:endParaRPr>
          </a:p>
          <a:p>
            <a:pPr>
              <a:spcBef>
                <a:spcPts val="0"/>
              </a:spcBef>
              <a:spcAft>
                <a:spcPts val="0"/>
              </a:spcAft>
              <a:buFont typeface="Wingdings" panose="05000000000000000000" pitchFamily="2" charset="2"/>
              <a:buChar char="§"/>
            </a:pPr>
            <a:r>
              <a:rPr lang="en-US" dirty="0">
                <a:effectLst/>
                <a:latin typeface="Calibri" panose="020F0502020204030204" pitchFamily="34" charset="0"/>
                <a:ea typeface="Yu Gothic" panose="020B0400000000000000" pitchFamily="34" charset="-128"/>
              </a:rPr>
              <a:t>Meson</a:t>
            </a:r>
          </a:p>
          <a:p>
            <a:pPr lvl="1">
              <a:spcBef>
                <a:spcPts val="0"/>
              </a:spcBef>
              <a:spcAft>
                <a:spcPts val="0"/>
              </a:spcAft>
              <a:buFont typeface="Wingdings" panose="05000000000000000000" pitchFamily="2" charset="2"/>
              <a:buChar char="§"/>
            </a:pPr>
            <a:r>
              <a:rPr lang="en-US" dirty="0"/>
              <a:t>MT3 Pinhole MC PM </a:t>
            </a:r>
            <a:endParaRPr lang="en-US" dirty="0">
              <a:latin typeface="Calibri" panose="020F0502020204030204" pitchFamily="34" charset="0"/>
              <a:ea typeface="Yu Gothic" panose="020B0400000000000000" pitchFamily="34" charset="-128"/>
            </a:endParaRPr>
          </a:p>
          <a:p>
            <a:pPr lvl="1">
              <a:spcBef>
                <a:spcPts val="0"/>
              </a:spcBef>
              <a:spcAft>
                <a:spcPts val="0"/>
              </a:spcAft>
              <a:buFont typeface="Wingdings" panose="05000000000000000000" pitchFamily="2" charset="2"/>
              <a:buChar char="§"/>
            </a:pPr>
            <a:r>
              <a:rPr lang="en-US" dirty="0"/>
              <a:t>MT4TGT Motion PM</a:t>
            </a:r>
          </a:p>
          <a:p>
            <a:pPr lvl="1">
              <a:spcBef>
                <a:spcPts val="0"/>
              </a:spcBef>
              <a:spcAft>
                <a:spcPts val="0"/>
              </a:spcAft>
              <a:buFont typeface="Wingdings" panose="05000000000000000000" pitchFamily="2" charset="2"/>
              <a:buChar char="§"/>
            </a:pPr>
            <a:r>
              <a:rPr lang="en-US" dirty="0"/>
              <a:t>M03 Light Replacement </a:t>
            </a:r>
          </a:p>
          <a:p>
            <a:pPr lvl="1">
              <a:spcBef>
                <a:spcPts val="0"/>
              </a:spcBef>
              <a:spcAft>
                <a:spcPts val="0"/>
              </a:spcAft>
              <a:buFont typeface="Wingdings" panose="05000000000000000000" pitchFamily="2" charset="2"/>
              <a:buChar char="§"/>
            </a:pPr>
            <a:r>
              <a:rPr lang="en-US" dirty="0"/>
              <a:t>MS1-3 Vacuum PLC Install </a:t>
            </a:r>
            <a:endParaRPr lang="en-US" dirty="0">
              <a:effectLst/>
              <a:latin typeface="Calibri" panose="020F0502020204030204" pitchFamily="34" charset="0"/>
              <a:ea typeface="Yu Gothic" panose="020B0400000000000000" pitchFamily="34" charset="-128"/>
            </a:endParaRPr>
          </a:p>
          <a:p>
            <a:endParaRPr lang="en-US" dirty="0"/>
          </a:p>
        </p:txBody>
      </p:sp>
      <p:sp>
        <p:nvSpPr>
          <p:cNvPr id="4" name="Date Placeholder 3">
            <a:extLst>
              <a:ext uri="{FF2B5EF4-FFF2-40B4-BE49-F238E27FC236}">
                <a16:creationId xmlns:a16="http://schemas.microsoft.com/office/drawing/2014/main" id="{FCF06695-A4D3-4B88-1FC9-4D0780340B6E}"/>
              </a:ext>
            </a:extLst>
          </p:cNvPr>
          <p:cNvSpPr>
            <a:spLocks noGrp="1"/>
          </p:cNvSpPr>
          <p:nvPr>
            <p:ph type="dt" sz="half" idx="10"/>
          </p:nvPr>
        </p:nvSpPr>
        <p:spPr/>
        <p:txBody>
          <a:bodyPr/>
          <a:lstStyle/>
          <a:p>
            <a:fld id="{50889BEA-2B91-403F-ADA4-053DEE04721E}" type="datetime1">
              <a:rPr lang="en-US" altLang="en-US" smtClean="0"/>
              <a:pPr/>
              <a:t>4/7/2023</a:t>
            </a:fld>
            <a:endParaRPr lang="en-US" altLang="en-US" dirty="0"/>
          </a:p>
        </p:txBody>
      </p:sp>
      <p:sp>
        <p:nvSpPr>
          <p:cNvPr id="5" name="Footer Placeholder 4">
            <a:extLst>
              <a:ext uri="{FF2B5EF4-FFF2-40B4-BE49-F238E27FC236}">
                <a16:creationId xmlns:a16="http://schemas.microsoft.com/office/drawing/2014/main" id="{BE7BAE48-3754-B0C8-389C-9A5811B71337}"/>
              </a:ext>
            </a:extLst>
          </p:cNvPr>
          <p:cNvSpPr>
            <a:spLocks noGrp="1"/>
          </p:cNvSpPr>
          <p:nvPr>
            <p:ph type="ftr" sz="quarter" idx="11"/>
          </p:nvPr>
        </p:nvSpPr>
        <p:spPr/>
        <p:txBody>
          <a:bodyPr/>
          <a:lstStyle/>
          <a:p>
            <a:pPr>
              <a:defRPr/>
            </a:pPr>
            <a:r>
              <a:rPr lang="en-US"/>
              <a:t>Presenter | Presentation Title</a:t>
            </a:r>
            <a:endParaRPr lang="en-US" b="1" dirty="0"/>
          </a:p>
        </p:txBody>
      </p:sp>
      <p:sp>
        <p:nvSpPr>
          <p:cNvPr id="6" name="Slide Number Placeholder 5">
            <a:extLst>
              <a:ext uri="{FF2B5EF4-FFF2-40B4-BE49-F238E27FC236}">
                <a16:creationId xmlns:a16="http://schemas.microsoft.com/office/drawing/2014/main" id="{38042A0E-990C-D47A-C51F-A6D21DE9D19D}"/>
              </a:ext>
            </a:extLst>
          </p:cNvPr>
          <p:cNvSpPr>
            <a:spLocks noGrp="1"/>
          </p:cNvSpPr>
          <p:nvPr>
            <p:ph type="sldNum" sz="quarter" idx="12"/>
          </p:nvPr>
        </p:nvSpPr>
        <p:spPr/>
        <p:txBody>
          <a:bodyPr/>
          <a:lstStyle/>
          <a:p>
            <a:fld id="{52E9C158-AEF1-41A2-A6CE-6F0BAB305EFD}" type="slidenum">
              <a:rPr lang="en-US" altLang="en-US" smtClean="0"/>
              <a:pPr/>
              <a:t>16</a:t>
            </a:fld>
            <a:endParaRPr lang="en-US" altLang="en-US" dirty="0"/>
          </a:p>
        </p:txBody>
      </p:sp>
    </p:spTree>
    <p:extLst>
      <p:ext uri="{BB962C8B-B14F-4D97-AF65-F5344CB8AC3E}">
        <p14:creationId xmlns:p14="http://schemas.microsoft.com/office/powerpoint/2010/main" val="644010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C391F-01D7-EACA-38D3-873816629504}"/>
              </a:ext>
            </a:extLst>
          </p:cNvPr>
          <p:cNvSpPr>
            <a:spLocks noGrp="1"/>
          </p:cNvSpPr>
          <p:nvPr>
            <p:ph type="title"/>
          </p:nvPr>
        </p:nvSpPr>
        <p:spPr/>
        <p:txBody>
          <a:bodyPr/>
          <a:lstStyle/>
          <a:p>
            <a:r>
              <a:rPr lang="en-US" dirty="0"/>
              <a:t>Major Jobs</a:t>
            </a:r>
          </a:p>
        </p:txBody>
      </p:sp>
      <p:sp>
        <p:nvSpPr>
          <p:cNvPr id="3" name="Content Placeholder 2">
            <a:extLst>
              <a:ext uri="{FF2B5EF4-FFF2-40B4-BE49-F238E27FC236}">
                <a16:creationId xmlns:a16="http://schemas.microsoft.com/office/drawing/2014/main" id="{2865F927-EB70-7520-9C95-DF2C79ED202B}"/>
              </a:ext>
            </a:extLst>
          </p:cNvPr>
          <p:cNvSpPr>
            <a:spLocks noGrp="1"/>
          </p:cNvSpPr>
          <p:nvPr>
            <p:ph idx="1"/>
          </p:nvPr>
        </p:nvSpPr>
        <p:spPr/>
        <p:txBody>
          <a:bodyPr/>
          <a:lstStyle/>
          <a:p>
            <a:r>
              <a:rPr lang="en-US" dirty="0"/>
              <a:t>Linac</a:t>
            </a:r>
          </a:p>
          <a:p>
            <a:pPr lvl="1"/>
            <a:r>
              <a:rPr lang="en-US" dirty="0"/>
              <a:t>LRF5 </a:t>
            </a:r>
          </a:p>
          <a:p>
            <a:pPr lvl="2"/>
            <a:r>
              <a:rPr lang="en-US" dirty="0"/>
              <a:t>Internal Water Leak</a:t>
            </a:r>
          </a:p>
          <a:p>
            <a:r>
              <a:rPr lang="en-US" dirty="0"/>
              <a:t>Booster</a:t>
            </a:r>
          </a:p>
          <a:p>
            <a:pPr lvl="1"/>
            <a:r>
              <a:rPr lang="en-US" dirty="0"/>
              <a:t>Clean RF power West Gallery</a:t>
            </a:r>
          </a:p>
          <a:p>
            <a:pPr lvl="2"/>
            <a:r>
              <a:rPr lang="en-US" dirty="0"/>
              <a:t>Removal of BWG Dual Temp Line, AC Duct removal, re-install</a:t>
            </a:r>
          </a:p>
          <a:p>
            <a:pPr lvl="1"/>
            <a:r>
              <a:rPr lang="en-US" dirty="0"/>
              <a:t>L8 Collimator Prep work</a:t>
            </a:r>
          </a:p>
          <a:p>
            <a:pPr lvl="2"/>
            <a:r>
              <a:rPr lang="en-US" dirty="0"/>
              <a:t>Cable pulls</a:t>
            </a:r>
          </a:p>
          <a:p>
            <a:pPr lvl="2"/>
            <a:r>
              <a:rPr lang="en-US" dirty="0"/>
              <a:t>Prep work in area</a:t>
            </a:r>
          </a:p>
        </p:txBody>
      </p:sp>
      <p:sp>
        <p:nvSpPr>
          <p:cNvPr id="4" name="Date Placeholder 3">
            <a:extLst>
              <a:ext uri="{FF2B5EF4-FFF2-40B4-BE49-F238E27FC236}">
                <a16:creationId xmlns:a16="http://schemas.microsoft.com/office/drawing/2014/main" id="{D7474021-EA99-1681-17A2-36F1454E45E7}"/>
              </a:ext>
            </a:extLst>
          </p:cNvPr>
          <p:cNvSpPr>
            <a:spLocks noGrp="1"/>
          </p:cNvSpPr>
          <p:nvPr>
            <p:ph type="dt" sz="half" idx="10"/>
          </p:nvPr>
        </p:nvSpPr>
        <p:spPr/>
        <p:txBody>
          <a:bodyPr/>
          <a:lstStyle/>
          <a:p>
            <a:fld id="{50889BEA-2B91-403F-ADA4-053DEE04721E}" type="datetime1">
              <a:rPr lang="en-US" altLang="en-US" smtClean="0"/>
              <a:pPr/>
              <a:t>4/7/2023</a:t>
            </a:fld>
            <a:endParaRPr lang="en-US" altLang="en-US" dirty="0"/>
          </a:p>
        </p:txBody>
      </p:sp>
      <p:sp>
        <p:nvSpPr>
          <p:cNvPr id="5" name="Footer Placeholder 4">
            <a:extLst>
              <a:ext uri="{FF2B5EF4-FFF2-40B4-BE49-F238E27FC236}">
                <a16:creationId xmlns:a16="http://schemas.microsoft.com/office/drawing/2014/main" id="{EB503BC9-0974-BB91-B4E3-A12ECE65D674}"/>
              </a:ext>
            </a:extLst>
          </p:cNvPr>
          <p:cNvSpPr>
            <a:spLocks noGrp="1"/>
          </p:cNvSpPr>
          <p:nvPr>
            <p:ph type="ftr" sz="quarter" idx="11"/>
          </p:nvPr>
        </p:nvSpPr>
        <p:spPr/>
        <p:txBody>
          <a:bodyPr/>
          <a:lstStyle/>
          <a:p>
            <a:pPr>
              <a:defRPr/>
            </a:pPr>
            <a:r>
              <a:rPr lang="en-US"/>
              <a:t>Presenter | Presentation Title</a:t>
            </a:r>
            <a:endParaRPr lang="en-US" b="1" dirty="0"/>
          </a:p>
        </p:txBody>
      </p:sp>
      <p:sp>
        <p:nvSpPr>
          <p:cNvPr id="6" name="Slide Number Placeholder 5">
            <a:extLst>
              <a:ext uri="{FF2B5EF4-FFF2-40B4-BE49-F238E27FC236}">
                <a16:creationId xmlns:a16="http://schemas.microsoft.com/office/drawing/2014/main" id="{3DD08306-398A-32E7-0B88-4DEA835C9790}"/>
              </a:ext>
            </a:extLst>
          </p:cNvPr>
          <p:cNvSpPr>
            <a:spLocks noGrp="1"/>
          </p:cNvSpPr>
          <p:nvPr>
            <p:ph type="sldNum" sz="quarter" idx="12"/>
          </p:nvPr>
        </p:nvSpPr>
        <p:spPr/>
        <p:txBody>
          <a:bodyPr/>
          <a:lstStyle/>
          <a:p>
            <a:fld id="{52E9C158-AEF1-41A2-A6CE-6F0BAB305EFD}" type="slidenum">
              <a:rPr lang="en-US" altLang="en-US" smtClean="0"/>
              <a:pPr/>
              <a:t>17</a:t>
            </a:fld>
            <a:endParaRPr lang="en-US" altLang="en-US" dirty="0"/>
          </a:p>
        </p:txBody>
      </p:sp>
    </p:spTree>
    <p:extLst>
      <p:ext uri="{BB962C8B-B14F-4D97-AF65-F5344CB8AC3E}">
        <p14:creationId xmlns:p14="http://schemas.microsoft.com/office/powerpoint/2010/main" val="1979590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FAEF6-3548-C0AA-59AD-43DA2FC474E8}"/>
              </a:ext>
            </a:extLst>
          </p:cNvPr>
          <p:cNvSpPr>
            <a:spLocks noGrp="1"/>
          </p:cNvSpPr>
          <p:nvPr>
            <p:ph type="title"/>
          </p:nvPr>
        </p:nvSpPr>
        <p:spPr/>
        <p:txBody>
          <a:bodyPr/>
          <a:lstStyle/>
          <a:p>
            <a:r>
              <a:rPr lang="en-US" dirty="0"/>
              <a:t>MI/RR Major Jobs</a:t>
            </a:r>
          </a:p>
        </p:txBody>
      </p:sp>
      <p:sp>
        <p:nvSpPr>
          <p:cNvPr id="3" name="Content Placeholder 2">
            <a:extLst>
              <a:ext uri="{FF2B5EF4-FFF2-40B4-BE49-F238E27FC236}">
                <a16:creationId xmlns:a16="http://schemas.microsoft.com/office/drawing/2014/main" id="{B4FFF7AC-FD75-19F0-45F3-F147D8883337}"/>
              </a:ext>
            </a:extLst>
          </p:cNvPr>
          <p:cNvSpPr>
            <a:spLocks noGrp="1"/>
          </p:cNvSpPr>
          <p:nvPr>
            <p:ph idx="1"/>
          </p:nvPr>
        </p:nvSpPr>
        <p:spPr>
          <a:xfrm>
            <a:off x="228600" y="935066"/>
            <a:ext cx="8672513" cy="5294912"/>
          </a:xfrm>
        </p:spPr>
        <p:txBody>
          <a:bodyPr/>
          <a:lstStyle/>
          <a:p>
            <a:r>
              <a:rPr lang="en-US" sz="1800" dirty="0"/>
              <a:t>MI12</a:t>
            </a:r>
          </a:p>
          <a:p>
            <a:pPr lvl="1" indent="-342900">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Repair TAC air velocity/pressure sensors . </a:t>
            </a:r>
            <a:endParaRPr lang="en-US" sz="1800" dirty="0">
              <a:solidFill>
                <a:srgbClr val="000000"/>
              </a:solidFill>
              <a:effectLst/>
              <a:latin typeface="Helvetica" panose="020B0604020202020204" pitchFamily="34" charset="0"/>
              <a:ea typeface="Yu Gothic" panose="020B0400000000000000" pitchFamily="34" charset="-128"/>
              <a:cs typeface="Helvetica" panose="020B0604020202020204" pitchFamily="34" charset="0"/>
            </a:endParaRPr>
          </a:p>
          <a:p>
            <a:pPr lvl="1" indent="-342900">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Seal wall/ceiling cracks in MI12-A &amp; MI12-B.</a:t>
            </a:r>
            <a:endParaRPr lang="en-US" sz="1800" dirty="0">
              <a:solidFill>
                <a:srgbClr val="000000"/>
              </a:solidFill>
              <a:effectLst/>
              <a:latin typeface="Helvetica" panose="020B0604020202020204" pitchFamily="34" charset="0"/>
              <a:ea typeface="Yu Gothic" panose="020B0400000000000000" pitchFamily="34" charset="-128"/>
              <a:cs typeface="Helvetica" panose="020B0604020202020204" pitchFamily="34" charset="0"/>
            </a:endParaRPr>
          </a:p>
          <a:p>
            <a:pPr lvl="1" indent="-342900">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Sort out water level transducer sensor plan for MI12 sump and well sumps. </a:t>
            </a:r>
          </a:p>
          <a:p>
            <a:pPr lvl="1" indent="-342900">
              <a:spcBef>
                <a:spcPts val="0"/>
              </a:spcBef>
              <a:spcAft>
                <a:spcPts val="0"/>
              </a:spcAft>
              <a:buSzPts val="1000"/>
              <a:buFont typeface="Symbol" panose="05050102010706020507" pitchFamily="18" charset="2"/>
              <a:buChar char=""/>
              <a:tabLst>
                <a:tab pos="457200" algn="l"/>
              </a:tabLst>
            </a:pPr>
            <a:endParaRPr lang="en-US" sz="1800" dirty="0">
              <a:solidFill>
                <a:srgbClr val="000000"/>
              </a:solidFill>
              <a:latin typeface="Helvetica" panose="020B0604020202020204" pitchFamily="34" charset="0"/>
              <a:cs typeface="Helvetica" panose="020B0604020202020204" pitchFamily="34" charset="0"/>
            </a:endParaRPr>
          </a:p>
          <a:p>
            <a:pPr>
              <a:spcBef>
                <a:spcPts val="0"/>
              </a:spcBef>
              <a:spcAft>
                <a:spcPts val="0"/>
              </a:spcAft>
              <a:buSzPts val="1000"/>
              <a:buFont typeface="Symbol" panose="05050102010706020507" pitchFamily="18" charset="2"/>
              <a:buChar char=""/>
              <a:tabLst>
                <a:tab pos="457200" algn="l"/>
              </a:tabLst>
            </a:pPr>
            <a:r>
              <a:rPr lang="en-US" sz="2000" dirty="0"/>
              <a:t>MI-8</a:t>
            </a:r>
          </a:p>
          <a:p>
            <a:pPr lvl="1"/>
            <a:r>
              <a:rPr lang="en-US" sz="1800" dirty="0"/>
              <a:t>Collimator install</a:t>
            </a:r>
          </a:p>
          <a:p>
            <a:r>
              <a:rPr lang="en-US" sz="1800" dirty="0"/>
              <a:t>MI/RR</a:t>
            </a:r>
          </a:p>
          <a:p>
            <a:pPr lvl="1"/>
            <a:r>
              <a:rPr lang="en-US" sz="1800" dirty="0"/>
              <a:t>VFD Upgrade (MI50/52)</a:t>
            </a:r>
            <a:endParaRPr lang="en-US" sz="1600" dirty="0"/>
          </a:p>
          <a:p>
            <a:pPr lvl="1"/>
            <a:r>
              <a:rPr lang="en-US" sz="1800" dirty="0"/>
              <a:t>MI20 Sump Repair</a:t>
            </a:r>
          </a:p>
          <a:p>
            <a:pPr lvl="1"/>
            <a:r>
              <a:rPr lang="en-US" sz="1800" dirty="0"/>
              <a:t>MI white hose replacement (MI50/MI60)</a:t>
            </a:r>
          </a:p>
          <a:p>
            <a:pPr lvl="1"/>
            <a:r>
              <a:rPr lang="en-US" sz="1800" dirty="0"/>
              <a:t>MI quad Replacement (new IQB in the 20 sector?)</a:t>
            </a:r>
          </a:p>
          <a:p>
            <a:pPr lvl="1"/>
            <a:r>
              <a:rPr lang="en-US" sz="1800" dirty="0"/>
              <a:t>MI20 Sump repair</a:t>
            </a:r>
          </a:p>
          <a:p>
            <a:r>
              <a:rPr lang="en-US" sz="1800" dirty="0"/>
              <a:t>NuMI	 Beam line</a:t>
            </a:r>
          </a:p>
          <a:p>
            <a:pPr lvl="1" indent="-342900">
              <a:spcBef>
                <a:spcPts val="0"/>
              </a:spcBef>
              <a:spcAft>
                <a:spcPts val="0"/>
              </a:spcAft>
              <a:buSzPts val="1000"/>
              <a:buFont typeface="Symbol" panose="05050102010706020507" pitchFamily="18" charset="2"/>
              <a:buChar char=""/>
              <a:tabLst>
                <a:tab pos="457200" algn="l"/>
              </a:tabLst>
            </a:pPr>
            <a:r>
              <a:rPr lang="en-US" sz="16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Rebuild manifolds on Q118 (pre-target), Q115 (lower hobbit), possibly think about Q105 (MI).</a:t>
            </a:r>
            <a:endParaRPr lang="en-US" sz="1600" dirty="0">
              <a:solidFill>
                <a:srgbClr val="000000"/>
              </a:solidFill>
              <a:effectLst/>
              <a:latin typeface="Helvetica" panose="020B0604020202020204" pitchFamily="34" charset="0"/>
              <a:ea typeface="Yu Gothic" panose="020B0400000000000000" pitchFamily="34" charset="-128"/>
              <a:cs typeface="Helvetica" panose="020B0604020202020204" pitchFamily="34" charset="0"/>
            </a:endParaRPr>
          </a:p>
          <a:p>
            <a:pPr lvl="1" indent="-342900">
              <a:spcBef>
                <a:spcPts val="0"/>
              </a:spcBef>
              <a:spcAft>
                <a:spcPts val="0"/>
              </a:spcAft>
              <a:buSzPts val="1000"/>
              <a:buFont typeface="Symbol" panose="05050102010706020507" pitchFamily="18" charset="2"/>
              <a:buChar char=""/>
              <a:tabLst>
                <a:tab pos="457200" algn="l"/>
              </a:tabLst>
            </a:pPr>
            <a:r>
              <a:rPr lang="en-US" sz="16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Like to replace 1 damaged wire plane for NuMI. Possibly for the 114, 115, or 121 profile monitor. Currently negotiating with Rich Prokop.</a:t>
            </a:r>
            <a:endParaRPr lang="en-US" sz="1600" dirty="0">
              <a:solidFill>
                <a:srgbClr val="000000"/>
              </a:solidFill>
              <a:effectLst/>
              <a:latin typeface="Helvetica" panose="020B0604020202020204" pitchFamily="34" charset="0"/>
              <a:ea typeface="Yu Gothic" panose="020B0400000000000000" pitchFamily="34" charset="-128"/>
              <a:cs typeface="Helvetica" panose="020B0604020202020204" pitchFamily="34" charset="0"/>
            </a:endParaRPr>
          </a:p>
          <a:p>
            <a:pPr lvl="1"/>
            <a:endParaRPr lang="en-US" sz="1600" dirty="0"/>
          </a:p>
          <a:p>
            <a:pPr lvl="1"/>
            <a:endParaRPr lang="en-US" sz="1600" dirty="0"/>
          </a:p>
        </p:txBody>
      </p:sp>
      <p:sp>
        <p:nvSpPr>
          <p:cNvPr id="4" name="Date Placeholder 3">
            <a:extLst>
              <a:ext uri="{FF2B5EF4-FFF2-40B4-BE49-F238E27FC236}">
                <a16:creationId xmlns:a16="http://schemas.microsoft.com/office/drawing/2014/main" id="{F23E40D0-21BE-8C7E-1821-994779F17992}"/>
              </a:ext>
            </a:extLst>
          </p:cNvPr>
          <p:cNvSpPr>
            <a:spLocks noGrp="1"/>
          </p:cNvSpPr>
          <p:nvPr>
            <p:ph type="dt" sz="half" idx="10"/>
          </p:nvPr>
        </p:nvSpPr>
        <p:spPr/>
        <p:txBody>
          <a:bodyPr/>
          <a:lstStyle/>
          <a:p>
            <a:fld id="{50889BEA-2B91-403F-ADA4-053DEE04721E}" type="datetime1">
              <a:rPr lang="en-US" altLang="en-US" smtClean="0"/>
              <a:pPr/>
              <a:t>4/7/2023</a:t>
            </a:fld>
            <a:endParaRPr lang="en-US" altLang="en-US" dirty="0"/>
          </a:p>
        </p:txBody>
      </p:sp>
      <p:sp>
        <p:nvSpPr>
          <p:cNvPr id="5" name="Footer Placeholder 4">
            <a:extLst>
              <a:ext uri="{FF2B5EF4-FFF2-40B4-BE49-F238E27FC236}">
                <a16:creationId xmlns:a16="http://schemas.microsoft.com/office/drawing/2014/main" id="{571372D1-979B-F1F9-CB4B-3969281E73A0}"/>
              </a:ext>
            </a:extLst>
          </p:cNvPr>
          <p:cNvSpPr>
            <a:spLocks noGrp="1"/>
          </p:cNvSpPr>
          <p:nvPr>
            <p:ph type="ftr" sz="quarter" idx="11"/>
          </p:nvPr>
        </p:nvSpPr>
        <p:spPr/>
        <p:txBody>
          <a:bodyPr/>
          <a:lstStyle/>
          <a:p>
            <a:pPr>
              <a:defRPr/>
            </a:pPr>
            <a:r>
              <a:rPr lang="en-US"/>
              <a:t>Presenter | Presentation Title</a:t>
            </a:r>
            <a:endParaRPr lang="en-US" b="1" dirty="0"/>
          </a:p>
        </p:txBody>
      </p:sp>
      <p:sp>
        <p:nvSpPr>
          <p:cNvPr id="6" name="Slide Number Placeholder 5">
            <a:extLst>
              <a:ext uri="{FF2B5EF4-FFF2-40B4-BE49-F238E27FC236}">
                <a16:creationId xmlns:a16="http://schemas.microsoft.com/office/drawing/2014/main" id="{19C7DE77-B666-C9FA-367E-0E628BA82AE3}"/>
              </a:ext>
            </a:extLst>
          </p:cNvPr>
          <p:cNvSpPr>
            <a:spLocks noGrp="1"/>
          </p:cNvSpPr>
          <p:nvPr>
            <p:ph type="sldNum" sz="quarter" idx="12"/>
          </p:nvPr>
        </p:nvSpPr>
        <p:spPr/>
        <p:txBody>
          <a:bodyPr/>
          <a:lstStyle/>
          <a:p>
            <a:fld id="{52E9C158-AEF1-41A2-A6CE-6F0BAB305EFD}" type="slidenum">
              <a:rPr lang="en-US" altLang="en-US" smtClean="0"/>
              <a:pPr/>
              <a:t>18</a:t>
            </a:fld>
            <a:endParaRPr lang="en-US" altLang="en-US" dirty="0"/>
          </a:p>
        </p:txBody>
      </p:sp>
    </p:spTree>
    <p:extLst>
      <p:ext uri="{BB962C8B-B14F-4D97-AF65-F5344CB8AC3E}">
        <p14:creationId xmlns:p14="http://schemas.microsoft.com/office/powerpoint/2010/main" val="1183969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A174C-45FD-1AA2-E2CE-55C7BDD8EF4C}"/>
              </a:ext>
            </a:extLst>
          </p:cNvPr>
          <p:cNvSpPr>
            <a:spLocks noGrp="1"/>
          </p:cNvSpPr>
          <p:nvPr>
            <p:ph type="title"/>
          </p:nvPr>
        </p:nvSpPr>
        <p:spPr/>
        <p:txBody>
          <a:bodyPr/>
          <a:lstStyle/>
          <a:p>
            <a:r>
              <a:rPr lang="en-US" dirty="0"/>
              <a:t>ISD (</a:t>
            </a:r>
            <a:r>
              <a:rPr lang="en-US" sz="1800" dirty="0">
                <a:effectLst/>
                <a:latin typeface="Calibri" panose="020F0502020204030204" pitchFamily="34" charset="0"/>
                <a:ea typeface="Yu Gothic" panose="020B0400000000000000" pitchFamily="34" charset="-128"/>
              </a:rPr>
              <a:t>maintenance projects in/around AD areas )  </a:t>
            </a:r>
            <a:r>
              <a:rPr lang="en-US" sz="1800" dirty="0">
                <a:solidFill>
                  <a:srgbClr val="FF0000"/>
                </a:solidFill>
                <a:effectLst/>
                <a:latin typeface="Calibri" panose="020F0502020204030204" pitchFamily="34" charset="0"/>
                <a:ea typeface="Yu Gothic" panose="020B0400000000000000" pitchFamily="34" charset="-128"/>
              </a:rPr>
              <a:t>Preliminary</a:t>
            </a:r>
            <a:endParaRPr lang="en-US" dirty="0">
              <a:solidFill>
                <a:srgbClr val="FF0000"/>
              </a:solidFill>
            </a:endParaRPr>
          </a:p>
        </p:txBody>
      </p:sp>
      <p:sp>
        <p:nvSpPr>
          <p:cNvPr id="3" name="Content Placeholder 2">
            <a:extLst>
              <a:ext uri="{FF2B5EF4-FFF2-40B4-BE49-F238E27FC236}">
                <a16:creationId xmlns:a16="http://schemas.microsoft.com/office/drawing/2014/main" id="{F7D1CA93-6F24-0409-D7FD-2E4A99345AFB}"/>
              </a:ext>
            </a:extLst>
          </p:cNvPr>
          <p:cNvSpPr>
            <a:spLocks noGrp="1"/>
          </p:cNvSpPr>
          <p:nvPr>
            <p:ph idx="1"/>
          </p:nvPr>
        </p:nvSpPr>
        <p:spPr>
          <a:xfrm>
            <a:off x="33867" y="886306"/>
            <a:ext cx="9110133" cy="5856531"/>
          </a:xfrm>
        </p:spPr>
        <p:txBody>
          <a:bodyPr/>
          <a:lstStyle/>
          <a:p>
            <a:r>
              <a:rPr lang="en-US" sz="1600" dirty="0"/>
              <a:t>1.	A0 chiller replacement (temporary chiller will be placed until permanent chiller arrives) [WO840860] – started </a:t>
            </a:r>
          </a:p>
          <a:p>
            <a:r>
              <a:rPr lang="en-US" sz="1600" dirty="0"/>
              <a:t>2.	CMTF LED lighting retrofit [WO874612]</a:t>
            </a:r>
          </a:p>
          <a:p>
            <a:pPr lvl="2"/>
            <a:r>
              <a:rPr lang="en-US" sz="1200" dirty="0"/>
              <a:t>Looking to start end of this month</a:t>
            </a:r>
          </a:p>
          <a:p>
            <a:r>
              <a:rPr lang="en-US" sz="1600" dirty="0"/>
              <a:t>3.	Linac – Sub-levels LED lighting retrofit [WO??]</a:t>
            </a:r>
          </a:p>
          <a:p>
            <a:r>
              <a:rPr lang="en-US" sz="1600" dirty="0"/>
              <a:t>4.	BTW 2nd </a:t>
            </a:r>
            <a:r>
              <a:rPr lang="en-US" sz="1600" dirty="0" err="1"/>
              <a:t>flr</a:t>
            </a:r>
            <a:r>
              <a:rPr lang="en-US" sz="1600" dirty="0"/>
              <a:t> LED retrofit [WO871278]</a:t>
            </a:r>
          </a:p>
          <a:p>
            <a:pPr lvl="2"/>
            <a:r>
              <a:rPr lang="en-US" sz="1200" dirty="0"/>
              <a:t>Waiting Control Quote summer shutdown time frame</a:t>
            </a:r>
          </a:p>
          <a:p>
            <a:r>
              <a:rPr lang="en-US" sz="1600" dirty="0"/>
              <a:t>5.	Minos roof tuckpointing [WO875790]</a:t>
            </a:r>
          </a:p>
          <a:p>
            <a:r>
              <a:rPr lang="en-US" sz="1600" dirty="0"/>
              <a:t>6.	Minos LED retrofit [WO895697]</a:t>
            </a:r>
          </a:p>
          <a:p>
            <a:r>
              <a:rPr lang="en-US" sz="1600" dirty="0"/>
              <a:t>7.	WH Parking lot &amp; Kautz Rd rework</a:t>
            </a:r>
          </a:p>
          <a:p>
            <a:r>
              <a:rPr lang="en-US" sz="1600" dirty="0"/>
              <a:t>8.	WH SW plaza entrance replacement</a:t>
            </a:r>
          </a:p>
          <a:p>
            <a:r>
              <a:rPr lang="en-US" sz="1600" dirty="0"/>
              <a:t>9.	MI Pond transfer structure sinkhole investigation </a:t>
            </a:r>
          </a:p>
          <a:p>
            <a:r>
              <a:rPr lang="en-US" sz="1600" dirty="0"/>
              <a:t>10.	</a:t>
            </a:r>
            <a:r>
              <a:rPr lang="en-US" sz="1600" dirty="0">
                <a:highlight>
                  <a:srgbClr val="FFFF00"/>
                </a:highlight>
              </a:rPr>
              <a:t>MI20 sump discharge reroute</a:t>
            </a:r>
          </a:p>
          <a:p>
            <a:r>
              <a:rPr lang="en-US" sz="1600" dirty="0"/>
              <a:t>11.	A0 Clean Room HVAC project (ISD-</a:t>
            </a:r>
            <a:r>
              <a:rPr lang="en-US" sz="1600" dirty="0" err="1"/>
              <a:t>Engrg</a:t>
            </a:r>
            <a:r>
              <a:rPr lang="en-US" sz="1600" dirty="0"/>
              <a:t>)</a:t>
            </a:r>
          </a:p>
          <a:p>
            <a:pPr lvl="2"/>
            <a:r>
              <a:rPr lang="en-US" sz="1200" dirty="0"/>
              <a:t>Walk through </a:t>
            </a:r>
            <a:r>
              <a:rPr lang="en-US" sz="1200"/>
              <a:t>was completed this last week.</a:t>
            </a:r>
            <a:endParaRPr lang="en-US" sz="1200" dirty="0"/>
          </a:p>
          <a:p>
            <a:r>
              <a:rPr lang="en-US" sz="1600" dirty="0"/>
              <a:t>12.	AP0 HVAC (2 units) replacements (ISD-</a:t>
            </a:r>
            <a:r>
              <a:rPr lang="en-US" sz="1600" dirty="0" err="1"/>
              <a:t>Engrg</a:t>
            </a:r>
            <a:r>
              <a:rPr lang="en-US" sz="1600" dirty="0"/>
              <a:t>)[WO751725] </a:t>
            </a:r>
            <a:r>
              <a:rPr lang="en-US" sz="1600" dirty="0">
                <a:highlight>
                  <a:srgbClr val="FF9900"/>
                </a:highlight>
              </a:rPr>
              <a:t>–start on the 17</a:t>
            </a:r>
            <a:r>
              <a:rPr lang="en-US" sz="1600" baseline="30000" dirty="0">
                <a:highlight>
                  <a:srgbClr val="FF9900"/>
                </a:highlight>
              </a:rPr>
              <a:t>th</a:t>
            </a:r>
            <a:r>
              <a:rPr lang="en-US" sz="1600" dirty="0">
                <a:highlight>
                  <a:srgbClr val="FF9900"/>
                </a:highlight>
              </a:rPr>
              <a:t> </a:t>
            </a:r>
          </a:p>
          <a:p>
            <a:pPr lvl="2"/>
            <a:r>
              <a:rPr lang="en-US" sz="1200" dirty="0">
                <a:highlight>
                  <a:srgbClr val="FF9900"/>
                </a:highlight>
              </a:rPr>
              <a:t>We are concerned about  communications </a:t>
            </a:r>
          </a:p>
          <a:p>
            <a:pPr lvl="2"/>
            <a:r>
              <a:rPr lang="en-US" sz="1200" dirty="0">
                <a:highlight>
                  <a:srgbClr val="FF9900"/>
                </a:highlight>
              </a:rPr>
              <a:t>Impact operations: AD/ ESH/ISD side</a:t>
            </a:r>
          </a:p>
          <a:p>
            <a:r>
              <a:rPr lang="en-US" sz="1600" dirty="0"/>
              <a:t>13.	Replacement of HVAC units on MI service buildings (ISD-</a:t>
            </a:r>
            <a:r>
              <a:rPr lang="en-US" sz="1600" dirty="0" err="1"/>
              <a:t>Engrg</a:t>
            </a:r>
            <a:endParaRPr lang="en-US" sz="1600" dirty="0"/>
          </a:p>
          <a:p>
            <a:r>
              <a:rPr lang="en-US" sz="1600" dirty="0"/>
              <a:t>14. 	MS3 Oil switch replacement </a:t>
            </a:r>
          </a:p>
          <a:p>
            <a:endParaRPr lang="en-US" dirty="0"/>
          </a:p>
        </p:txBody>
      </p:sp>
      <p:sp>
        <p:nvSpPr>
          <p:cNvPr id="4" name="Date Placeholder 3">
            <a:extLst>
              <a:ext uri="{FF2B5EF4-FFF2-40B4-BE49-F238E27FC236}">
                <a16:creationId xmlns:a16="http://schemas.microsoft.com/office/drawing/2014/main" id="{031577A1-CD4F-2AAD-98E0-DF07B2A3E747}"/>
              </a:ext>
            </a:extLst>
          </p:cNvPr>
          <p:cNvSpPr>
            <a:spLocks noGrp="1"/>
          </p:cNvSpPr>
          <p:nvPr>
            <p:ph type="dt" sz="half" idx="10"/>
          </p:nvPr>
        </p:nvSpPr>
        <p:spPr/>
        <p:txBody>
          <a:bodyPr/>
          <a:lstStyle/>
          <a:p>
            <a:fld id="{50889BEA-2B91-403F-ADA4-053DEE04721E}" type="datetime1">
              <a:rPr lang="en-US" altLang="en-US" smtClean="0"/>
              <a:pPr/>
              <a:t>4/7/2023</a:t>
            </a:fld>
            <a:endParaRPr lang="en-US" altLang="en-US" dirty="0"/>
          </a:p>
        </p:txBody>
      </p:sp>
      <p:sp>
        <p:nvSpPr>
          <p:cNvPr id="5" name="Footer Placeholder 4">
            <a:extLst>
              <a:ext uri="{FF2B5EF4-FFF2-40B4-BE49-F238E27FC236}">
                <a16:creationId xmlns:a16="http://schemas.microsoft.com/office/drawing/2014/main" id="{DFDBD367-0823-09A3-426F-78916FE8AE5D}"/>
              </a:ext>
            </a:extLst>
          </p:cNvPr>
          <p:cNvSpPr>
            <a:spLocks noGrp="1"/>
          </p:cNvSpPr>
          <p:nvPr>
            <p:ph type="ftr" sz="quarter" idx="11"/>
          </p:nvPr>
        </p:nvSpPr>
        <p:spPr/>
        <p:txBody>
          <a:bodyPr/>
          <a:lstStyle/>
          <a:p>
            <a:pPr>
              <a:defRPr/>
            </a:pPr>
            <a:r>
              <a:rPr lang="en-US"/>
              <a:t>Presenter | Presentation Title</a:t>
            </a:r>
            <a:endParaRPr lang="en-US" b="1" dirty="0"/>
          </a:p>
        </p:txBody>
      </p:sp>
      <p:sp>
        <p:nvSpPr>
          <p:cNvPr id="6" name="Slide Number Placeholder 5">
            <a:extLst>
              <a:ext uri="{FF2B5EF4-FFF2-40B4-BE49-F238E27FC236}">
                <a16:creationId xmlns:a16="http://schemas.microsoft.com/office/drawing/2014/main" id="{31F7B79B-35CC-60D8-8C65-5EAE9207B364}"/>
              </a:ext>
            </a:extLst>
          </p:cNvPr>
          <p:cNvSpPr>
            <a:spLocks noGrp="1"/>
          </p:cNvSpPr>
          <p:nvPr>
            <p:ph type="sldNum" sz="quarter" idx="12"/>
          </p:nvPr>
        </p:nvSpPr>
        <p:spPr/>
        <p:txBody>
          <a:bodyPr/>
          <a:lstStyle/>
          <a:p>
            <a:fld id="{52E9C158-AEF1-41A2-A6CE-6F0BAB305EFD}" type="slidenum">
              <a:rPr lang="en-US" altLang="en-US" smtClean="0"/>
              <a:pPr/>
              <a:t>19</a:t>
            </a:fld>
            <a:endParaRPr lang="en-US" altLang="en-US" dirty="0"/>
          </a:p>
        </p:txBody>
      </p:sp>
      <p:sp>
        <p:nvSpPr>
          <p:cNvPr id="7" name="TextBox 6">
            <a:extLst>
              <a:ext uri="{FF2B5EF4-FFF2-40B4-BE49-F238E27FC236}">
                <a16:creationId xmlns:a16="http://schemas.microsoft.com/office/drawing/2014/main" id="{7E170FE0-2652-DD50-2EEC-AC13CFA3A01D}"/>
              </a:ext>
            </a:extLst>
          </p:cNvPr>
          <p:cNvSpPr txBox="1"/>
          <p:nvPr/>
        </p:nvSpPr>
        <p:spPr>
          <a:xfrm>
            <a:off x="7899400" y="5576500"/>
            <a:ext cx="952761" cy="276999"/>
          </a:xfrm>
          <a:prstGeom prst="rect">
            <a:avLst/>
          </a:prstGeom>
          <a:noFill/>
        </p:spPr>
        <p:txBody>
          <a:bodyPr wrap="none" rtlCol="0">
            <a:spAutoFit/>
          </a:bodyPr>
          <a:lstStyle/>
          <a:p>
            <a:r>
              <a:rPr lang="en-US" sz="1200" dirty="0">
                <a:highlight>
                  <a:srgbClr val="FFFF00"/>
                </a:highlight>
              </a:rPr>
              <a:t>Tunnel work</a:t>
            </a:r>
          </a:p>
        </p:txBody>
      </p:sp>
    </p:spTree>
    <p:extLst>
      <p:ext uri="{BB962C8B-B14F-4D97-AF65-F5344CB8AC3E}">
        <p14:creationId xmlns:p14="http://schemas.microsoft.com/office/powerpoint/2010/main" val="57445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Shutdown Parameters   (Tentative)</a:t>
            </a:r>
          </a:p>
        </p:txBody>
      </p:sp>
      <p:sp>
        <p:nvSpPr>
          <p:cNvPr id="3" name="Content Placeholder 2"/>
          <p:cNvSpPr>
            <a:spLocks noGrp="1"/>
          </p:cNvSpPr>
          <p:nvPr>
            <p:ph idx="1"/>
          </p:nvPr>
        </p:nvSpPr>
        <p:spPr>
          <a:xfrm>
            <a:off x="228600" y="878011"/>
            <a:ext cx="8915400" cy="5504480"/>
          </a:xfrm>
        </p:spPr>
        <p:txBody>
          <a:bodyPr/>
          <a:lstStyle/>
          <a:p>
            <a:r>
              <a:rPr lang="en-US" sz="1800" dirty="0"/>
              <a:t>Start Shutdown</a:t>
            </a:r>
          </a:p>
          <a:p>
            <a:pPr lvl="1"/>
            <a:r>
              <a:rPr lang="en-US" sz="1600" dirty="0"/>
              <a:t>We will determine if the need  intensity reduction intensity as the work list evolves.</a:t>
            </a:r>
          </a:p>
          <a:p>
            <a:pPr lvl="1"/>
            <a:r>
              <a:rPr lang="en-US" sz="1600" dirty="0"/>
              <a:t>Duration</a:t>
            </a:r>
          </a:p>
          <a:p>
            <a:pPr lvl="2"/>
            <a:r>
              <a:rPr lang="en-US" sz="1400" dirty="0"/>
              <a:t>10-12 Weeks (duration may change depending on the major tasks undertaken )</a:t>
            </a:r>
          </a:p>
          <a:p>
            <a:pPr lvl="1"/>
            <a:r>
              <a:rPr lang="en-US" sz="1600" dirty="0"/>
              <a:t>Beam Off </a:t>
            </a:r>
          </a:p>
          <a:p>
            <a:pPr lvl="2"/>
            <a:r>
              <a:rPr lang="en-US" sz="1400" dirty="0"/>
              <a:t>Sunday  July 9</a:t>
            </a:r>
            <a:r>
              <a:rPr lang="en-US" sz="1400" baseline="30000" dirty="0"/>
              <a:t>th</a:t>
            </a:r>
            <a:r>
              <a:rPr lang="en-US" sz="1400" dirty="0"/>
              <a:t> @0001 hrs.</a:t>
            </a:r>
          </a:p>
          <a:p>
            <a:pPr lvl="2"/>
            <a:r>
              <a:rPr lang="en-US" sz="1400" dirty="0"/>
              <a:t>Configuration Control</a:t>
            </a:r>
          </a:p>
          <a:p>
            <a:pPr lvl="2"/>
            <a:r>
              <a:rPr lang="en-US" sz="1400" dirty="0"/>
              <a:t>Open surveys  would take place Monday 10</a:t>
            </a:r>
            <a:r>
              <a:rPr lang="en-US" sz="1400" baseline="30000" dirty="0"/>
              <a:t>th</a:t>
            </a:r>
            <a:r>
              <a:rPr lang="en-US" sz="1400" dirty="0"/>
              <a:t> -Wednesday 12</a:t>
            </a:r>
            <a:r>
              <a:rPr lang="en-US" sz="1400" baseline="30000" dirty="0"/>
              <a:t>th</a:t>
            </a:r>
            <a:r>
              <a:rPr lang="en-US" sz="1400" dirty="0"/>
              <a:t> </a:t>
            </a:r>
          </a:p>
          <a:p>
            <a:pPr lvl="2"/>
            <a:r>
              <a:rPr lang="en-US" sz="1400" dirty="0"/>
              <a:t>Specialty access would be from Wednesday-Friday</a:t>
            </a:r>
          </a:p>
          <a:p>
            <a:pPr lvl="3"/>
            <a:r>
              <a:rPr lang="en-US" sz="1200" dirty="0"/>
              <a:t>Lighting Assessment, Phone Assessments, Fire protection testing, WiFi installation … </a:t>
            </a:r>
            <a:r>
              <a:rPr lang="en-US" sz="1200" dirty="0">
                <a:solidFill>
                  <a:srgbClr val="FF0000"/>
                </a:solidFill>
              </a:rPr>
              <a:t>*</a:t>
            </a:r>
          </a:p>
          <a:p>
            <a:pPr lvl="2"/>
            <a:r>
              <a:rPr lang="en-US" sz="1400" dirty="0"/>
              <a:t>General tunnel access would commence Monday July 17</a:t>
            </a:r>
            <a:r>
              <a:rPr lang="en-US" sz="1400" baseline="30000" dirty="0"/>
              <a:t>th</a:t>
            </a:r>
            <a:r>
              <a:rPr lang="en-US" sz="1400" dirty="0"/>
              <a:t>  </a:t>
            </a:r>
          </a:p>
          <a:p>
            <a:pPr lvl="1"/>
            <a:r>
              <a:rPr lang="en-US" sz="1600" dirty="0"/>
              <a:t>Start of tunnel work</a:t>
            </a:r>
          </a:p>
          <a:p>
            <a:pPr lvl="2"/>
            <a:r>
              <a:rPr lang="en-US" sz="1400" dirty="0"/>
              <a:t>Monday July 17</a:t>
            </a:r>
            <a:r>
              <a:rPr lang="en-US" sz="1400" baseline="30000" dirty="0"/>
              <a:t>th</a:t>
            </a:r>
            <a:r>
              <a:rPr lang="en-US" sz="1400" dirty="0"/>
              <a:t> </a:t>
            </a:r>
          </a:p>
          <a:p>
            <a:pPr lvl="1"/>
            <a:r>
              <a:rPr lang="en-US" sz="1600" dirty="0"/>
              <a:t>End of tunnel work</a:t>
            </a:r>
          </a:p>
          <a:p>
            <a:pPr lvl="2"/>
            <a:r>
              <a:rPr lang="en-US" sz="1400" dirty="0"/>
              <a:t>Week of Monday October 9</a:t>
            </a:r>
            <a:r>
              <a:rPr lang="en-US" sz="1400" baseline="30000" dirty="0"/>
              <a:t>th </a:t>
            </a:r>
            <a:endParaRPr lang="en-US" sz="1400" dirty="0"/>
          </a:p>
          <a:p>
            <a:pPr lvl="1"/>
            <a:r>
              <a:rPr lang="en-US" sz="1600" dirty="0"/>
              <a:t>HEP</a:t>
            </a:r>
          </a:p>
          <a:p>
            <a:pPr lvl="2"/>
            <a:r>
              <a:rPr lang="en-US" sz="1400" dirty="0"/>
              <a:t>Monday October 16</a:t>
            </a:r>
            <a:r>
              <a:rPr lang="en-US" sz="1400" baseline="30000" dirty="0"/>
              <a:t>th</a:t>
            </a:r>
            <a:r>
              <a:rPr lang="en-US" sz="1400" dirty="0"/>
              <a:t> </a:t>
            </a:r>
            <a:endParaRPr lang="en-US" sz="1800" dirty="0"/>
          </a:p>
        </p:txBody>
      </p:sp>
      <p:sp>
        <p:nvSpPr>
          <p:cNvPr id="4" name="Footer Placeholder 3"/>
          <p:cNvSpPr>
            <a:spLocks noGrp="1"/>
          </p:cNvSpPr>
          <p:nvPr>
            <p:ph type="ftr" sz="quarter" idx="10"/>
          </p:nvPr>
        </p:nvSpPr>
        <p:spPr/>
        <p:txBody>
          <a:bodyPr/>
          <a:lstStyle/>
          <a:p>
            <a:r>
              <a:rPr lang="en-US" altLang="en-US" dirty="0">
                <a:solidFill>
                  <a:srgbClr val="000000"/>
                </a:solidFill>
                <a:latin typeface="Comic Sans MS"/>
              </a:rPr>
              <a:t>C. Gattuso</a:t>
            </a:r>
          </a:p>
        </p:txBody>
      </p:sp>
      <p:sp>
        <p:nvSpPr>
          <p:cNvPr id="5" name="Slide Number Placeholder 4"/>
          <p:cNvSpPr>
            <a:spLocks noGrp="1"/>
          </p:cNvSpPr>
          <p:nvPr>
            <p:ph type="sldNum" sz="quarter" idx="11"/>
          </p:nvPr>
        </p:nvSpPr>
        <p:spPr/>
        <p:txBody>
          <a:bodyPr/>
          <a:lstStyle/>
          <a:p>
            <a:fld id="{ADD7B62C-F013-477A-8B34-FB25F3EF241E}" type="slidenum">
              <a:rPr lang="en-US" altLang="en-US">
                <a:solidFill>
                  <a:srgbClr val="000000"/>
                </a:solidFill>
                <a:latin typeface="Comic Sans MS"/>
              </a:rPr>
              <a:pPr/>
              <a:t>2</a:t>
            </a:fld>
            <a:endParaRPr lang="en-US" altLang="en-US" dirty="0">
              <a:solidFill>
                <a:srgbClr val="000000"/>
              </a:solidFill>
              <a:latin typeface="Comic Sans MS"/>
            </a:endParaRPr>
          </a:p>
        </p:txBody>
      </p:sp>
      <p:sp>
        <p:nvSpPr>
          <p:cNvPr id="6" name="TextBox 5">
            <a:extLst>
              <a:ext uri="{FF2B5EF4-FFF2-40B4-BE49-F238E27FC236}">
                <a16:creationId xmlns:a16="http://schemas.microsoft.com/office/drawing/2014/main" id="{D0D59631-A78B-9E1C-32BB-70340134040A}"/>
              </a:ext>
            </a:extLst>
          </p:cNvPr>
          <p:cNvSpPr txBox="1"/>
          <p:nvPr/>
        </p:nvSpPr>
        <p:spPr>
          <a:xfrm>
            <a:off x="5701893" y="4457700"/>
            <a:ext cx="2418547" cy="830997"/>
          </a:xfrm>
          <a:prstGeom prst="rect">
            <a:avLst/>
          </a:prstGeom>
          <a:noFill/>
        </p:spPr>
        <p:txBody>
          <a:bodyPr wrap="none" rtlCol="0">
            <a:spAutoFit/>
          </a:bodyPr>
          <a:lstStyle/>
          <a:p>
            <a:r>
              <a:rPr lang="en-US" dirty="0"/>
              <a:t>Calendar Days: 93</a:t>
            </a:r>
          </a:p>
          <a:p>
            <a:r>
              <a:rPr lang="en-US" dirty="0"/>
              <a:t>Working Days:  66</a:t>
            </a:r>
          </a:p>
        </p:txBody>
      </p:sp>
    </p:spTree>
    <p:extLst>
      <p:ext uri="{BB962C8B-B14F-4D97-AF65-F5344CB8AC3E}">
        <p14:creationId xmlns:p14="http://schemas.microsoft.com/office/powerpoint/2010/main" val="2919065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2DF34-9735-9D79-3AD9-7F491F1D0885}"/>
              </a:ext>
            </a:extLst>
          </p:cNvPr>
          <p:cNvSpPr>
            <a:spLocks noGrp="1"/>
          </p:cNvSpPr>
          <p:nvPr>
            <p:ph type="title"/>
          </p:nvPr>
        </p:nvSpPr>
        <p:spPr/>
        <p:txBody>
          <a:bodyPr/>
          <a:lstStyle/>
          <a:p>
            <a:r>
              <a:rPr lang="en-US" dirty="0"/>
              <a:t>Road Work….</a:t>
            </a:r>
          </a:p>
        </p:txBody>
      </p:sp>
      <p:sp>
        <p:nvSpPr>
          <p:cNvPr id="3" name="Content Placeholder 2">
            <a:extLst>
              <a:ext uri="{FF2B5EF4-FFF2-40B4-BE49-F238E27FC236}">
                <a16:creationId xmlns:a16="http://schemas.microsoft.com/office/drawing/2014/main" id="{D389E06C-9EB9-31FE-8D9C-8297395CC1F7}"/>
              </a:ext>
            </a:extLst>
          </p:cNvPr>
          <p:cNvSpPr>
            <a:spLocks noGrp="1"/>
          </p:cNvSpPr>
          <p:nvPr>
            <p:ph idx="1"/>
          </p:nvPr>
        </p:nvSpPr>
        <p:spPr>
          <a:xfrm>
            <a:off x="228600" y="1043046"/>
            <a:ext cx="4824413" cy="4987867"/>
          </a:xfrm>
        </p:spPr>
        <p:txBody>
          <a:bodyPr/>
          <a:lstStyle/>
          <a:p>
            <a:r>
              <a:rPr lang="en-US" sz="1800" dirty="0">
                <a:effectLst/>
                <a:latin typeface="Calibri" panose="020F0502020204030204" pitchFamily="34" charset="0"/>
                <a:ea typeface="Yu Gothic" panose="020B0400000000000000" pitchFamily="34" charset="-128"/>
              </a:rPr>
              <a:t>We will be standing up a roadway and parking lot reconstruction contract to start work in the early summer, covering Kautz road and the Wilson Hall west parking lot roughly as indicated in the screen shot below.</a:t>
            </a:r>
          </a:p>
          <a:p>
            <a:endParaRPr lang="en-US" dirty="0"/>
          </a:p>
        </p:txBody>
      </p:sp>
      <p:sp>
        <p:nvSpPr>
          <p:cNvPr id="4" name="Date Placeholder 3">
            <a:extLst>
              <a:ext uri="{FF2B5EF4-FFF2-40B4-BE49-F238E27FC236}">
                <a16:creationId xmlns:a16="http://schemas.microsoft.com/office/drawing/2014/main" id="{C4333129-5CB1-A008-7CB5-7E86D4135018}"/>
              </a:ext>
            </a:extLst>
          </p:cNvPr>
          <p:cNvSpPr>
            <a:spLocks noGrp="1"/>
          </p:cNvSpPr>
          <p:nvPr>
            <p:ph type="dt" sz="half" idx="10"/>
          </p:nvPr>
        </p:nvSpPr>
        <p:spPr/>
        <p:txBody>
          <a:bodyPr/>
          <a:lstStyle/>
          <a:p>
            <a:fld id="{50889BEA-2B91-403F-ADA4-053DEE04721E}" type="datetime1">
              <a:rPr lang="en-US" altLang="en-US" smtClean="0"/>
              <a:pPr/>
              <a:t>4/7/2023</a:t>
            </a:fld>
            <a:endParaRPr lang="en-US" altLang="en-US" dirty="0"/>
          </a:p>
        </p:txBody>
      </p:sp>
      <p:sp>
        <p:nvSpPr>
          <p:cNvPr id="5" name="Footer Placeholder 4">
            <a:extLst>
              <a:ext uri="{FF2B5EF4-FFF2-40B4-BE49-F238E27FC236}">
                <a16:creationId xmlns:a16="http://schemas.microsoft.com/office/drawing/2014/main" id="{1EC26BF8-F039-FB3A-7C4D-61D27919D1DB}"/>
              </a:ext>
            </a:extLst>
          </p:cNvPr>
          <p:cNvSpPr>
            <a:spLocks noGrp="1"/>
          </p:cNvSpPr>
          <p:nvPr>
            <p:ph type="ftr" sz="quarter" idx="11"/>
          </p:nvPr>
        </p:nvSpPr>
        <p:spPr/>
        <p:txBody>
          <a:bodyPr/>
          <a:lstStyle/>
          <a:p>
            <a:pPr>
              <a:defRPr/>
            </a:pPr>
            <a:r>
              <a:rPr lang="en-US"/>
              <a:t>Presenter | Presentation Title</a:t>
            </a:r>
            <a:endParaRPr lang="en-US" b="1" dirty="0"/>
          </a:p>
        </p:txBody>
      </p:sp>
      <p:sp>
        <p:nvSpPr>
          <p:cNvPr id="6" name="Slide Number Placeholder 5">
            <a:extLst>
              <a:ext uri="{FF2B5EF4-FFF2-40B4-BE49-F238E27FC236}">
                <a16:creationId xmlns:a16="http://schemas.microsoft.com/office/drawing/2014/main" id="{DF7EB504-E413-0B74-FE15-96AE62CAFDE1}"/>
              </a:ext>
            </a:extLst>
          </p:cNvPr>
          <p:cNvSpPr>
            <a:spLocks noGrp="1"/>
          </p:cNvSpPr>
          <p:nvPr>
            <p:ph type="sldNum" sz="quarter" idx="12"/>
          </p:nvPr>
        </p:nvSpPr>
        <p:spPr/>
        <p:txBody>
          <a:bodyPr/>
          <a:lstStyle/>
          <a:p>
            <a:fld id="{52E9C158-AEF1-41A2-A6CE-6F0BAB305EFD}" type="slidenum">
              <a:rPr lang="en-US" altLang="en-US" smtClean="0"/>
              <a:pPr/>
              <a:t>20</a:t>
            </a:fld>
            <a:endParaRPr lang="en-US" altLang="en-US" dirty="0"/>
          </a:p>
        </p:txBody>
      </p:sp>
      <p:pic>
        <p:nvPicPr>
          <p:cNvPr id="2050" name="Picture 1">
            <a:extLst>
              <a:ext uri="{FF2B5EF4-FFF2-40B4-BE49-F238E27FC236}">
                <a16:creationId xmlns:a16="http://schemas.microsoft.com/office/drawing/2014/main" id="{F2ABFCEE-692A-C3BD-2B35-91C4216652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3013" y="979516"/>
            <a:ext cx="3848100"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9198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A7D1F-976F-4363-AD24-0B0B8E6CFB3B}"/>
              </a:ext>
            </a:extLst>
          </p:cNvPr>
          <p:cNvSpPr>
            <a:spLocks noGrp="1"/>
          </p:cNvSpPr>
          <p:nvPr>
            <p:ph type="title"/>
          </p:nvPr>
        </p:nvSpPr>
        <p:spPr/>
        <p:txBody>
          <a:bodyPr/>
          <a:lstStyle/>
          <a:p>
            <a:r>
              <a:rPr lang="en-US" dirty="0"/>
              <a:t>Road Survey</a:t>
            </a:r>
          </a:p>
        </p:txBody>
      </p:sp>
      <p:sp>
        <p:nvSpPr>
          <p:cNvPr id="3" name="Content Placeholder 2">
            <a:extLst>
              <a:ext uri="{FF2B5EF4-FFF2-40B4-BE49-F238E27FC236}">
                <a16:creationId xmlns:a16="http://schemas.microsoft.com/office/drawing/2014/main" id="{397E7286-68F4-A6A7-8F38-CE438C4B489E}"/>
              </a:ext>
            </a:extLst>
          </p:cNvPr>
          <p:cNvSpPr>
            <a:spLocks noGrp="1"/>
          </p:cNvSpPr>
          <p:nvPr>
            <p:ph idx="1"/>
          </p:nvPr>
        </p:nvSpPr>
        <p:spPr/>
        <p:txBody>
          <a:bodyPr/>
          <a:lstStyle/>
          <a:p>
            <a:r>
              <a:rPr lang="en-US" dirty="0"/>
              <a:t>Road boring </a:t>
            </a:r>
          </a:p>
          <a:p>
            <a:pPr lvl="1"/>
            <a:r>
              <a:rPr lang="en-US" dirty="0"/>
              <a:t>56 area across</a:t>
            </a:r>
          </a:p>
          <a:p>
            <a:pPr lvl="1"/>
            <a:r>
              <a:rPr lang="en-US" dirty="0"/>
              <a:t>Characterization for Roadbed</a:t>
            </a:r>
          </a:p>
          <a:p>
            <a:pPr lvl="2"/>
            <a:r>
              <a:rPr lang="en-US" dirty="0"/>
              <a:t>Load rating </a:t>
            </a:r>
          </a:p>
          <a:p>
            <a:pPr lvl="2"/>
            <a:endParaRPr lang="en-US" dirty="0"/>
          </a:p>
          <a:p>
            <a:pPr lvl="1"/>
            <a:endParaRPr lang="en-US" dirty="0"/>
          </a:p>
        </p:txBody>
      </p:sp>
      <p:sp>
        <p:nvSpPr>
          <p:cNvPr id="4" name="Date Placeholder 3">
            <a:extLst>
              <a:ext uri="{FF2B5EF4-FFF2-40B4-BE49-F238E27FC236}">
                <a16:creationId xmlns:a16="http://schemas.microsoft.com/office/drawing/2014/main" id="{414940B9-D930-26AB-C29E-4FC02DE1B26E}"/>
              </a:ext>
            </a:extLst>
          </p:cNvPr>
          <p:cNvSpPr>
            <a:spLocks noGrp="1"/>
          </p:cNvSpPr>
          <p:nvPr>
            <p:ph type="dt" sz="half" idx="10"/>
          </p:nvPr>
        </p:nvSpPr>
        <p:spPr/>
        <p:txBody>
          <a:bodyPr/>
          <a:lstStyle/>
          <a:p>
            <a:fld id="{50889BEA-2B91-403F-ADA4-053DEE04721E}" type="datetime1">
              <a:rPr lang="en-US" altLang="en-US" smtClean="0"/>
              <a:pPr/>
              <a:t>4/7/2023</a:t>
            </a:fld>
            <a:endParaRPr lang="en-US" altLang="en-US" dirty="0"/>
          </a:p>
        </p:txBody>
      </p:sp>
      <p:sp>
        <p:nvSpPr>
          <p:cNvPr id="5" name="Footer Placeholder 4">
            <a:extLst>
              <a:ext uri="{FF2B5EF4-FFF2-40B4-BE49-F238E27FC236}">
                <a16:creationId xmlns:a16="http://schemas.microsoft.com/office/drawing/2014/main" id="{E89F9F24-BC0D-BDA5-73CF-1D4742029743}"/>
              </a:ext>
            </a:extLst>
          </p:cNvPr>
          <p:cNvSpPr>
            <a:spLocks noGrp="1"/>
          </p:cNvSpPr>
          <p:nvPr>
            <p:ph type="ftr" sz="quarter" idx="11"/>
          </p:nvPr>
        </p:nvSpPr>
        <p:spPr/>
        <p:txBody>
          <a:bodyPr/>
          <a:lstStyle/>
          <a:p>
            <a:pPr>
              <a:defRPr/>
            </a:pPr>
            <a:r>
              <a:rPr lang="en-US"/>
              <a:t>Presenter | Presentation Title</a:t>
            </a:r>
            <a:endParaRPr lang="en-US" b="1" dirty="0"/>
          </a:p>
        </p:txBody>
      </p:sp>
      <p:sp>
        <p:nvSpPr>
          <p:cNvPr id="6" name="Slide Number Placeholder 5">
            <a:extLst>
              <a:ext uri="{FF2B5EF4-FFF2-40B4-BE49-F238E27FC236}">
                <a16:creationId xmlns:a16="http://schemas.microsoft.com/office/drawing/2014/main" id="{544882B8-81D8-4379-4CAE-4F7CB4080ABB}"/>
              </a:ext>
            </a:extLst>
          </p:cNvPr>
          <p:cNvSpPr>
            <a:spLocks noGrp="1"/>
          </p:cNvSpPr>
          <p:nvPr>
            <p:ph type="sldNum" sz="quarter" idx="12"/>
          </p:nvPr>
        </p:nvSpPr>
        <p:spPr/>
        <p:txBody>
          <a:bodyPr/>
          <a:lstStyle/>
          <a:p>
            <a:fld id="{52E9C158-AEF1-41A2-A6CE-6F0BAB305EFD}" type="slidenum">
              <a:rPr lang="en-US" altLang="en-US" smtClean="0"/>
              <a:pPr/>
              <a:t>21</a:t>
            </a:fld>
            <a:endParaRPr lang="en-US" altLang="en-US" dirty="0"/>
          </a:p>
        </p:txBody>
      </p:sp>
    </p:spTree>
    <p:extLst>
      <p:ext uri="{BB962C8B-B14F-4D97-AF65-F5344CB8AC3E}">
        <p14:creationId xmlns:p14="http://schemas.microsoft.com/office/powerpoint/2010/main" val="2380895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8A372-8853-9EE8-EAB1-33DB8D3FBCB5}"/>
              </a:ext>
            </a:extLst>
          </p:cNvPr>
          <p:cNvSpPr>
            <a:spLocks noGrp="1"/>
          </p:cNvSpPr>
          <p:nvPr>
            <p:ph type="title"/>
          </p:nvPr>
        </p:nvSpPr>
        <p:spPr/>
        <p:txBody>
          <a:bodyPr/>
          <a:lstStyle/>
          <a:p>
            <a:r>
              <a:rPr lang="en-US" dirty="0"/>
              <a:t>Next Meeting </a:t>
            </a:r>
          </a:p>
        </p:txBody>
      </p:sp>
      <p:sp>
        <p:nvSpPr>
          <p:cNvPr id="3" name="Content Placeholder 2">
            <a:extLst>
              <a:ext uri="{FF2B5EF4-FFF2-40B4-BE49-F238E27FC236}">
                <a16:creationId xmlns:a16="http://schemas.microsoft.com/office/drawing/2014/main" id="{D97357FC-6959-AA14-6939-70E61D41F88C}"/>
              </a:ext>
            </a:extLst>
          </p:cNvPr>
          <p:cNvSpPr>
            <a:spLocks noGrp="1"/>
          </p:cNvSpPr>
          <p:nvPr>
            <p:ph idx="1"/>
          </p:nvPr>
        </p:nvSpPr>
        <p:spPr/>
        <p:txBody>
          <a:bodyPr/>
          <a:lstStyle/>
          <a:p>
            <a:r>
              <a:rPr lang="en-US" dirty="0"/>
              <a:t>Alignment Needs</a:t>
            </a:r>
          </a:p>
          <a:p>
            <a:pPr lvl="1"/>
            <a:r>
              <a:rPr lang="en-US" dirty="0"/>
              <a:t>Linac tank 5</a:t>
            </a:r>
          </a:p>
          <a:p>
            <a:pPr lvl="1"/>
            <a:r>
              <a:rPr lang="en-US" dirty="0"/>
              <a:t>MI 8 Collimator</a:t>
            </a:r>
          </a:p>
          <a:p>
            <a:pPr lvl="1"/>
            <a:r>
              <a:rPr lang="en-US" dirty="0"/>
              <a:t>MI Quad change out</a:t>
            </a:r>
          </a:p>
          <a:p>
            <a:pPr lvl="1"/>
            <a:r>
              <a:rPr lang="en-US" dirty="0"/>
              <a:t>NuMI </a:t>
            </a:r>
          </a:p>
          <a:p>
            <a:pPr lvl="2"/>
            <a:r>
              <a:rPr lang="en-US" dirty="0"/>
              <a:t>Target hall</a:t>
            </a:r>
          </a:p>
          <a:p>
            <a:r>
              <a:rPr lang="en-US" dirty="0"/>
              <a:t>RCT Needs</a:t>
            </a:r>
          </a:p>
          <a:p>
            <a:pPr lvl="1"/>
            <a:r>
              <a:rPr lang="en-US" dirty="0"/>
              <a:t>Coverage of jobs</a:t>
            </a:r>
          </a:p>
          <a:p>
            <a:pPr lvl="1"/>
            <a:r>
              <a:rPr lang="en-US" dirty="0"/>
              <a:t>Dealing with Rad Waste</a:t>
            </a:r>
          </a:p>
          <a:p>
            <a:pPr lvl="1"/>
            <a:endParaRPr lang="en-US" dirty="0"/>
          </a:p>
        </p:txBody>
      </p:sp>
      <p:sp>
        <p:nvSpPr>
          <p:cNvPr id="4" name="Date Placeholder 3">
            <a:extLst>
              <a:ext uri="{FF2B5EF4-FFF2-40B4-BE49-F238E27FC236}">
                <a16:creationId xmlns:a16="http://schemas.microsoft.com/office/drawing/2014/main" id="{AF56CE45-A429-37C4-2511-590B0E8831EC}"/>
              </a:ext>
            </a:extLst>
          </p:cNvPr>
          <p:cNvSpPr>
            <a:spLocks noGrp="1"/>
          </p:cNvSpPr>
          <p:nvPr>
            <p:ph type="dt" sz="half" idx="10"/>
          </p:nvPr>
        </p:nvSpPr>
        <p:spPr/>
        <p:txBody>
          <a:bodyPr/>
          <a:lstStyle/>
          <a:p>
            <a:fld id="{50889BEA-2B91-403F-ADA4-053DEE04721E}" type="datetime1">
              <a:rPr lang="en-US" altLang="en-US" smtClean="0"/>
              <a:pPr/>
              <a:t>4/7/2023</a:t>
            </a:fld>
            <a:endParaRPr lang="en-US" altLang="en-US" dirty="0"/>
          </a:p>
        </p:txBody>
      </p:sp>
      <p:sp>
        <p:nvSpPr>
          <p:cNvPr id="5" name="Footer Placeholder 4">
            <a:extLst>
              <a:ext uri="{FF2B5EF4-FFF2-40B4-BE49-F238E27FC236}">
                <a16:creationId xmlns:a16="http://schemas.microsoft.com/office/drawing/2014/main" id="{7B7D07A6-E0B6-AD7F-ADE5-D29A196252E7}"/>
              </a:ext>
            </a:extLst>
          </p:cNvPr>
          <p:cNvSpPr>
            <a:spLocks noGrp="1"/>
          </p:cNvSpPr>
          <p:nvPr>
            <p:ph type="ftr" sz="quarter" idx="11"/>
          </p:nvPr>
        </p:nvSpPr>
        <p:spPr/>
        <p:txBody>
          <a:bodyPr/>
          <a:lstStyle/>
          <a:p>
            <a:pPr>
              <a:defRPr/>
            </a:pPr>
            <a:r>
              <a:rPr lang="en-US"/>
              <a:t>Presenter | Presentation Title</a:t>
            </a:r>
            <a:endParaRPr lang="en-US" b="1" dirty="0"/>
          </a:p>
        </p:txBody>
      </p:sp>
      <p:sp>
        <p:nvSpPr>
          <p:cNvPr id="6" name="Slide Number Placeholder 5">
            <a:extLst>
              <a:ext uri="{FF2B5EF4-FFF2-40B4-BE49-F238E27FC236}">
                <a16:creationId xmlns:a16="http://schemas.microsoft.com/office/drawing/2014/main" id="{F377D044-4650-37B1-5CAA-621622DF3DB6}"/>
              </a:ext>
            </a:extLst>
          </p:cNvPr>
          <p:cNvSpPr>
            <a:spLocks noGrp="1"/>
          </p:cNvSpPr>
          <p:nvPr>
            <p:ph type="sldNum" sz="quarter" idx="12"/>
          </p:nvPr>
        </p:nvSpPr>
        <p:spPr/>
        <p:txBody>
          <a:bodyPr/>
          <a:lstStyle/>
          <a:p>
            <a:fld id="{52E9C158-AEF1-41A2-A6CE-6F0BAB305EFD}" type="slidenum">
              <a:rPr lang="en-US" altLang="en-US" smtClean="0"/>
              <a:pPr/>
              <a:t>22</a:t>
            </a:fld>
            <a:endParaRPr lang="en-US" altLang="en-US" dirty="0"/>
          </a:p>
        </p:txBody>
      </p:sp>
    </p:spTree>
    <p:extLst>
      <p:ext uri="{BB962C8B-B14F-4D97-AF65-F5344CB8AC3E}">
        <p14:creationId xmlns:p14="http://schemas.microsoft.com/office/powerpoint/2010/main" val="4226256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A4EA3-72C3-36BC-7965-0BD01DA010C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0AB8DF7-7660-4B48-C1B5-3EA7AFB4CB09}"/>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40C6013F-E923-1B56-5B82-E28FC50429CD}"/>
              </a:ext>
            </a:extLst>
          </p:cNvPr>
          <p:cNvSpPr>
            <a:spLocks noGrp="1"/>
          </p:cNvSpPr>
          <p:nvPr>
            <p:ph type="dt" sz="half" idx="10"/>
          </p:nvPr>
        </p:nvSpPr>
        <p:spPr/>
        <p:txBody>
          <a:bodyPr/>
          <a:lstStyle/>
          <a:p>
            <a:fld id="{50889BEA-2B91-403F-ADA4-053DEE04721E}" type="datetime1">
              <a:rPr lang="en-US" altLang="en-US" smtClean="0"/>
              <a:pPr/>
              <a:t>4/7/2023</a:t>
            </a:fld>
            <a:endParaRPr lang="en-US" altLang="en-US" dirty="0"/>
          </a:p>
        </p:txBody>
      </p:sp>
      <p:sp>
        <p:nvSpPr>
          <p:cNvPr id="5" name="Footer Placeholder 4">
            <a:extLst>
              <a:ext uri="{FF2B5EF4-FFF2-40B4-BE49-F238E27FC236}">
                <a16:creationId xmlns:a16="http://schemas.microsoft.com/office/drawing/2014/main" id="{B823E8B6-8D88-F007-45B8-AA1521A1F9CF}"/>
              </a:ext>
            </a:extLst>
          </p:cNvPr>
          <p:cNvSpPr>
            <a:spLocks noGrp="1"/>
          </p:cNvSpPr>
          <p:nvPr>
            <p:ph type="ftr" sz="quarter" idx="11"/>
          </p:nvPr>
        </p:nvSpPr>
        <p:spPr/>
        <p:txBody>
          <a:bodyPr/>
          <a:lstStyle/>
          <a:p>
            <a:pPr>
              <a:defRPr/>
            </a:pPr>
            <a:r>
              <a:rPr lang="en-US"/>
              <a:t>Presenter | Presentation Title</a:t>
            </a:r>
            <a:endParaRPr lang="en-US" b="1" dirty="0"/>
          </a:p>
        </p:txBody>
      </p:sp>
      <p:sp>
        <p:nvSpPr>
          <p:cNvPr id="6" name="Slide Number Placeholder 5">
            <a:extLst>
              <a:ext uri="{FF2B5EF4-FFF2-40B4-BE49-F238E27FC236}">
                <a16:creationId xmlns:a16="http://schemas.microsoft.com/office/drawing/2014/main" id="{44F59E01-0CCF-4619-0C14-25D3FA399AE6}"/>
              </a:ext>
            </a:extLst>
          </p:cNvPr>
          <p:cNvSpPr>
            <a:spLocks noGrp="1"/>
          </p:cNvSpPr>
          <p:nvPr>
            <p:ph type="sldNum" sz="quarter" idx="12"/>
          </p:nvPr>
        </p:nvSpPr>
        <p:spPr/>
        <p:txBody>
          <a:bodyPr/>
          <a:lstStyle/>
          <a:p>
            <a:fld id="{52E9C158-AEF1-41A2-A6CE-6F0BAB305EFD}" type="slidenum">
              <a:rPr lang="en-US" altLang="en-US" smtClean="0"/>
              <a:pPr/>
              <a:t>23</a:t>
            </a:fld>
            <a:endParaRPr lang="en-US" altLang="en-US" dirty="0"/>
          </a:p>
        </p:txBody>
      </p:sp>
    </p:spTree>
    <p:extLst>
      <p:ext uri="{BB962C8B-B14F-4D97-AF65-F5344CB8AC3E}">
        <p14:creationId xmlns:p14="http://schemas.microsoft.com/office/powerpoint/2010/main" val="747223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BAB4B-CE68-6E96-53B9-7816CFFA664E}"/>
              </a:ext>
            </a:extLst>
          </p:cNvPr>
          <p:cNvSpPr>
            <a:spLocks noGrp="1"/>
          </p:cNvSpPr>
          <p:nvPr>
            <p:ph type="title"/>
          </p:nvPr>
        </p:nvSpPr>
        <p:spPr/>
        <p:txBody>
          <a:bodyPr/>
          <a:lstStyle/>
          <a:p>
            <a:r>
              <a:rPr lang="en-US" dirty="0"/>
              <a:t>Trades Work (As of 2/14/23)</a:t>
            </a:r>
          </a:p>
        </p:txBody>
      </p:sp>
      <p:sp>
        <p:nvSpPr>
          <p:cNvPr id="4" name="Date Placeholder 3">
            <a:extLst>
              <a:ext uri="{FF2B5EF4-FFF2-40B4-BE49-F238E27FC236}">
                <a16:creationId xmlns:a16="http://schemas.microsoft.com/office/drawing/2014/main" id="{36CE2FD0-E8C8-23F5-464B-B5998F36BDC6}"/>
              </a:ext>
            </a:extLst>
          </p:cNvPr>
          <p:cNvSpPr>
            <a:spLocks noGrp="1"/>
          </p:cNvSpPr>
          <p:nvPr>
            <p:ph type="dt" sz="half" idx="10"/>
          </p:nvPr>
        </p:nvSpPr>
        <p:spPr/>
        <p:txBody>
          <a:bodyPr/>
          <a:lstStyle/>
          <a:p>
            <a:fld id="{50889BEA-2B91-403F-ADA4-053DEE04721E}" type="datetime1">
              <a:rPr lang="en-US" altLang="en-US" smtClean="0"/>
              <a:pPr/>
              <a:t>4/7/2023</a:t>
            </a:fld>
            <a:endParaRPr lang="en-US" altLang="en-US" dirty="0"/>
          </a:p>
        </p:txBody>
      </p:sp>
      <p:sp>
        <p:nvSpPr>
          <p:cNvPr id="5" name="Footer Placeholder 4">
            <a:extLst>
              <a:ext uri="{FF2B5EF4-FFF2-40B4-BE49-F238E27FC236}">
                <a16:creationId xmlns:a16="http://schemas.microsoft.com/office/drawing/2014/main" id="{96D4AA6C-5A09-D491-1D85-A4FD9B3FAD15}"/>
              </a:ext>
            </a:extLst>
          </p:cNvPr>
          <p:cNvSpPr>
            <a:spLocks noGrp="1"/>
          </p:cNvSpPr>
          <p:nvPr>
            <p:ph type="ftr" sz="quarter" idx="11"/>
          </p:nvPr>
        </p:nvSpPr>
        <p:spPr/>
        <p:txBody>
          <a:bodyPr/>
          <a:lstStyle/>
          <a:p>
            <a:pPr>
              <a:defRPr/>
            </a:pPr>
            <a:r>
              <a:rPr lang="en-US" dirty="0"/>
              <a:t>Presenter | Presentation Title</a:t>
            </a:r>
            <a:endParaRPr lang="en-US" b="1" dirty="0"/>
          </a:p>
        </p:txBody>
      </p:sp>
      <p:sp>
        <p:nvSpPr>
          <p:cNvPr id="6" name="Slide Number Placeholder 5">
            <a:extLst>
              <a:ext uri="{FF2B5EF4-FFF2-40B4-BE49-F238E27FC236}">
                <a16:creationId xmlns:a16="http://schemas.microsoft.com/office/drawing/2014/main" id="{15714DE1-D7CB-0C37-242B-1DDFF0054C3F}"/>
              </a:ext>
            </a:extLst>
          </p:cNvPr>
          <p:cNvSpPr>
            <a:spLocks noGrp="1"/>
          </p:cNvSpPr>
          <p:nvPr>
            <p:ph type="sldNum" sz="quarter" idx="12"/>
          </p:nvPr>
        </p:nvSpPr>
        <p:spPr/>
        <p:txBody>
          <a:bodyPr/>
          <a:lstStyle/>
          <a:p>
            <a:fld id="{52E9C158-AEF1-41A2-A6CE-6F0BAB305EFD}" type="slidenum">
              <a:rPr lang="en-US" altLang="en-US" smtClean="0"/>
              <a:pPr/>
              <a:t>24</a:t>
            </a:fld>
            <a:endParaRPr lang="en-US" altLang="en-US" dirty="0"/>
          </a:p>
        </p:txBody>
      </p:sp>
      <p:cxnSp>
        <p:nvCxnSpPr>
          <p:cNvPr id="41" name="Straight Arrow Connector 40">
            <a:extLst>
              <a:ext uri="{FF2B5EF4-FFF2-40B4-BE49-F238E27FC236}">
                <a16:creationId xmlns:a16="http://schemas.microsoft.com/office/drawing/2014/main" id="{7992ECE5-5975-F6C8-95C8-8615A9CA1D9A}"/>
              </a:ext>
            </a:extLst>
          </p:cNvPr>
          <p:cNvCxnSpPr>
            <a:cxnSpLocks/>
          </p:cNvCxnSpPr>
          <p:nvPr/>
        </p:nvCxnSpPr>
        <p:spPr>
          <a:xfrm>
            <a:off x="806450" y="4017917"/>
            <a:ext cx="52705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2B62FD5A-5069-FFC0-674D-686C95D2570C}"/>
              </a:ext>
            </a:extLst>
          </p:cNvPr>
          <p:cNvCxnSpPr>
            <a:cxnSpLocks/>
          </p:cNvCxnSpPr>
          <p:nvPr/>
        </p:nvCxnSpPr>
        <p:spPr>
          <a:xfrm flipV="1">
            <a:off x="806450" y="2904309"/>
            <a:ext cx="0" cy="1113608"/>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6AE1C821-AF4A-4C24-F15C-399464874D04}"/>
              </a:ext>
            </a:extLst>
          </p:cNvPr>
          <p:cNvCxnSpPr>
            <a:cxnSpLocks/>
          </p:cNvCxnSpPr>
          <p:nvPr/>
        </p:nvCxnSpPr>
        <p:spPr>
          <a:xfrm>
            <a:off x="806450" y="2904309"/>
            <a:ext cx="52705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EFFE7E5A-A0CB-49E8-8EBB-D0401AAAF11A}"/>
              </a:ext>
            </a:extLst>
          </p:cNvPr>
          <p:cNvCxnSpPr>
            <a:cxnSpLocks/>
          </p:cNvCxnSpPr>
          <p:nvPr/>
        </p:nvCxnSpPr>
        <p:spPr>
          <a:xfrm>
            <a:off x="503555" y="4824548"/>
            <a:ext cx="790575" cy="0"/>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E0C8503E-7704-93AC-35EE-69D68704B4FE}"/>
              </a:ext>
            </a:extLst>
          </p:cNvPr>
          <p:cNvCxnSpPr>
            <a:cxnSpLocks/>
          </p:cNvCxnSpPr>
          <p:nvPr/>
        </p:nvCxnSpPr>
        <p:spPr>
          <a:xfrm flipV="1">
            <a:off x="542925" y="1760220"/>
            <a:ext cx="0" cy="306432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541DFED4-E77E-50C7-D644-371716189780}"/>
              </a:ext>
            </a:extLst>
          </p:cNvPr>
          <p:cNvCxnSpPr>
            <a:cxnSpLocks/>
          </p:cNvCxnSpPr>
          <p:nvPr/>
        </p:nvCxnSpPr>
        <p:spPr>
          <a:xfrm>
            <a:off x="542925" y="1775460"/>
            <a:ext cx="751205" cy="0"/>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graphicFrame>
        <p:nvGraphicFramePr>
          <p:cNvPr id="12" name="Object 11">
            <a:extLst>
              <a:ext uri="{FF2B5EF4-FFF2-40B4-BE49-F238E27FC236}">
                <a16:creationId xmlns:a16="http://schemas.microsoft.com/office/drawing/2014/main" id="{D5274FB4-82A7-CD8D-247B-7D2476DA5F95}"/>
              </a:ext>
            </a:extLst>
          </p:cNvPr>
          <p:cNvGraphicFramePr>
            <a:graphicFrameLocks noChangeAspect="1"/>
          </p:cNvGraphicFramePr>
          <p:nvPr>
            <p:extLst>
              <p:ext uri="{D42A27DB-BD31-4B8C-83A1-F6EECF244321}">
                <p14:modId xmlns:p14="http://schemas.microsoft.com/office/powerpoint/2010/main" val="420894902"/>
              </p:ext>
            </p:extLst>
          </p:nvPr>
        </p:nvGraphicFramePr>
        <p:xfrm>
          <a:off x="-39728" y="1186542"/>
          <a:ext cx="9183728" cy="4299857"/>
        </p:xfrm>
        <a:graphic>
          <a:graphicData uri="http://schemas.openxmlformats.org/presentationml/2006/ole">
            <mc:AlternateContent xmlns:mc="http://schemas.openxmlformats.org/markup-compatibility/2006">
              <mc:Choice xmlns:v="urn:schemas-microsoft-com:vml" Requires="v">
                <p:oleObj name="Worksheet" r:id="rId2" imgW="10734797" imgH="4610115" progId="Excel.Sheet.12">
                  <p:embed/>
                </p:oleObj>
              </mc:Choice>
              <mc:Fallback>
                <p:oleObj name="Worksheet" r:id="rId2" imgW="10734797" imgH="4610115" progId="Excel.Sheet.12">
                  <p:embed/>
                  <p:pic>
                    <p:nvPicPr>
                      <p:cNvPr id="0" name=""/>
                      <p:cNvPicPr/>
                      <p:nvPr/>
                    </p:nvPicPr>
                    <p:blipFill>
                      <a:blip r:embed="rId3"/>
                      <a:stretch>
                        <a:fillRect/>
                      </a:stretch>
                    </p:blipFill>
                    <p:spPr>
                      <a:xfrm>
                        <a:off x="-39728" y="1186542"/>
                        <a:ext cx="9183728" cy="4299857"/>
                      </a:xfrm>
                      <a:prstGeom prst="rect">
                        <a:avLst/>
                      </a:prstGeom>
                    </p:spPr>
                  </p:pic>
                </p:oleObj>
              </mc:Fallback>
            </mc:AlternateContent>
          </a:graphicData>
        </a:graphic>
      </p:graphicFrame>
    </p:spTree>
    <p:extLst>
      <p:ext uri="{BB962C8B-B14F-4D97-AF65-F5344CB8AC3E}">
        <p14:creationId xmlns:p14="http://schemas.microsoft.com/office/powerpoint/2010/main" val="1665050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65124-066B-A51C-1B4C-30E497FE08D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17BB59A-56A9-C49B-ECCB-2CF250415D6A}"/>
              </a:ext>
            </a:extLst>
          </p:cNvPr>
          <p:cNvSpPr>
            <a:spLocks noGrp="1"/>
          </p:cNvSpPr>
          <p:nvPr>
            <p:ph idx="1"/>
          </p:nvPr>
        </p:nvSpPr>
        <p:spPr>
          <a:xfrm>
            <a:off x="228600" y="745403"/>
            <a:ext cx="8672513" cy="5600968"/>
          </a:xfrm>
        </p:spPr>
        <p:txBody>
          <a:bodyPr/>
          <a:lstStyle/>
          <a:p>
            <a:pPr marL="0" marR="0">
              <a:spcBef>
                <a:spcPts val="0"/>
              </a:spcBef>
              <a:spcAft>
                <a:spcPts val="0"/>
              </a:spcAft>
            </a:pPr>
            <a:r>
              <a:rPr lang="en-US" sz="1600" dirty="0">
                <a:effectLst/>
                <a:latin typeface="Calibri" panose="020F0502020204030204" pitchFamily="34" charset="0"/>
                <a:ea typeface="Yu Gothic" panose="020B0400000000000000" pitchFamily="34" charset="-128"/>
              </a:rPr>
              <a:t> </a:t>
            </a:r>
            <a:r>
              <a:rPr lang="en-US" sz="1600" dirty="0">
                <a:effectLst/>
                <a:highlight>
                  <a:srgbClr val="FFFF00"/>
                </a:highlight>
                <a:latin typeface="Calibri" panose="020F0502020204030204" pitchFamily="34" charset="0"/>
                <a:ea typeface="Yu Gothic" panose="020B0400000000000000" pitchFamily="34" charset="-128"/>
              </a:rPr>
              <a:t>Booster RF Upgrade</a:t>
            </a:r>
            <a:r>
              <a:rPr lang="en-US" sz="1600" dirty="0">
                <a:effectLst/>
                <a:latin typeface="Calibri" panose="020F0502020204030204" pitchFamily="34" charset="0"/>
                <a:ea typeface="Yu Gothic" panose="020B0400000000000000" pitchFamily="34" charset="-128"/>
              </a:rPr>
              <a:t> (2 man crew minimum,  3+ at times for wire pull)</a:t>
            </a:r>
          </a:p>
          <a:p>
            <a:pPr lvl="1">
              <a:spcBef>
                <a:spcPts val="0"/>
              </a:spcBef>
              <a:spcAft>
                <a:spcPts val="0"/>
              </a:spcAft>
            </a:pPr>
            <a:r>
              <a:rPr lang="en-US" sz="1400" dirty="0">
                <a:effectLst/>
                <a:latin typeface="Calibri" panose="020F0502020204030204" pitchFamily="34" charset="0"/>
                <a:ea typeface="Yu Gothic" panose="020B0400000000000000" pitchFamily="34" charset="-128"/>
              </a:rPr>
              <a:t>Existing duct work in Booster Gallery West will be removed by HVAC subcontractor and stored outside the gallery footprint to be reinstalled later.</a:t>
            </a:r>
          </a:p>
          <a:p>
            <a:pPr lvl="1">
              <a:spcBef>
                <a:spcPts val="0"/>
              </a:spcBef>
              <a:spcAft>
                <a:spcPts val="0"/>
              </a:spcAft>
            </a:pPr>
            <a:r>
              <a:rPr lang="en-US" sz="1400" dirty="0">
                <a:effectLst/>
                <a:latin typeface="Calibri" panose="020F0502020204030204" pitchFamily="34" charset="0"/>
                <a:ea typeface="Yu Gothic" panose="020B0400000000000000" pitchFamily="34" charset="-128"/>
              </a:rPr>
              <a:t>Existing abandoned water pipes (6” and smaller) to be removed by yet be determined subcontractor and disposed of in dumpsters</a:t>
            </a:r>
          </a:p>
          <a:p>
            <a:pPr lvl="1">
              <a:spcBef>
                <a:spcPts val="0"/>
              </a:spcBef>
              <a:spcAft>
                <a:spcPts val="0"/>
              </a:spcAft>
            </a:pPr>
            <a:r>
              <a:rPr lang="en-US" sz="1400" dirty="0">
                <a:effectLst/>
                <a:latin typeface="Calibri" panose="020F0502020204030204" pitchFamily="34" charset="0"/>
                <a:ea typeface="Yu Gothic" panose="020B0400000000000000" pitchFamily="34" charset="-128"/>
              </a:rPr>
              <a:t>New raceways and trough to be installed by Leyden Electric</a:t>
            </a:r>
          </a:p>
          <a:p>
            <a:pPr lvl="1">
              <a:spcBef>
                <a:spcPts val="0"/>
              </a:spcBef>
              <a:spcAft>
                <a:spcPts val="0"/>
              </a:spcAft>
            </a:pPr>
            <a:r>
              <a:rPr lang="en-US" sz="1400" dirty="0">
                <a:effectLst/>
                <a:latin typeface="Calibri" panose="020F0502020204030204" pitchFamily="34" charset="0"/>
                <a:ea typeface="Yu Gothic" panose="020B0400000000000000" pitchFamily="34" charset="-128"/>
              </a:rPr>
              <a:t>All wire to be pulled wherever raceways will be covered by reinstallation of ductwork and inspected/verified by TM/CC and Leyden Electric </a:t>
            </a:r>
            <a:r>
              <a:rPr lang="en-US" sz="1400" dirty="0" err="1">
                <a:effectLst/>
                <a:latin typeface="Calibri" panose="020F0502020204030204" pitchFamily="34" charset="0"/>
                <a:ea typeface="Yu Gothic" panose="020B0400000000000000" pitchFamily="34" charset="-128"/>
              </a:rPr>
              <a:t>representive</a:t>
            </a:r>
            <a:endParaRPr lang="en-US" sz="1400" dirty="0">
              <a:latin typeface="Calibri" panose="020F0502020204030204" pitchFamily="34" charset="0"/>
              <a:ea typeface="Yu Gothic" panose="020B0400000000000000" pitchFamily="34" charset="-128"/>
            </a:endParaRPr>
          </a:p>
          <a:p>
            <a:pPr lvl="1">
              <a:spcBef>
                <a:spcPts val="0"/>
              </a:spcBef>
              <a:spcAft>
                <a:spcPts val="0"/>
              </a:spcAft>
            </a:pPr>
            <a:r>
              <a:rPr lang="en-US" sz="1400" dirty="0">
                <a:effectLst/>
                <a:latin typeface="Calibri" panose="020F0502020204030204" pitchFamily="34" charset="0"/>
                <a:ea typeface="Yu Gothic" panose="020B0400000000000000" pitchFamily="34" charset="-128"/>
              </a:rPr>
              <a:t>May include transferring source to new distributed circuits at this time if time permits.</a:t>
            </a:r>
          </a:p>
          <a:p>
            <a:pPr lvl="1">
              <a:spcBef>
                <a:spcPts val="0"/>
              </a:spcBef>
              <a:spcAft>
                <a:spcPts val="0"/>
              </a:spcAft>
            </a:pPr>
            <a:r>
              <a:rPr lang="en-US" sz="1400" dirty="0">
                <a:effectLst/>
                <a:latin typeface="Calibri" panose="020F0502020204030204" pitchFamily="34" charset="0"/>
                <a:ea typeface="Yu Gothic" panose="020B0400000000000000" pitchFamily="34" charset="-128"/>
              </a:rPr>
              <a:t>Ductwork to be reinstalled in original location after clearance is given by Leyden Electric</a:t>
            </a:r>
          </a:p>
          <a:p>
            <a:pPr lvl="1">
              <a:spcBef>
                <a:spcPts val="0"/>
              </a:spcBef>
              <a:spcAft>
                <a:spcPts val="0"/>
              </a:spcAft>
            </a:pPr>
            <a:r>
              <a:rPr lang="en-US" sz="1400" dirty="0">
                <a:effectLst/>
                <a:latin typeface="Calibri" panose="020F0502020204030204" pitchFamily="34" charset="0"/>
                <a:ea typeface="Yu Gothic" panose="020B0400000000000000" pitchFamily="34" charset="-128"/>
              </a:rPr>
              <a:t>Remaining Electrical installation to continue after ductwork if needed.</a:t>
            </a:r>
          </a:p>
          <a:p>
            <a:pPr marL="0" marR="0">
              <a:spcBef>
                <a:spcPts val="0"/>
              </a:spcBef>
              <a:spcAft>
                <a:spcPts val="0"/>
              </a:spcAft>
            </a:pPr>
            <a:r>
              <a:rPr lang="en-US" sz="1200" dirty="0">
                <a:effectLst/>
                <a:latin typeface="Calibri" panose="020F0502020204030204" pitchFamily="34" charset="0"/>
                <a:ea typeface="Yu Gothic" panose="020B0400000000000000" pitchFamily="34" charset="-128"/>
              </a:rPr>
              <a:t> </a:t>
            </a:r>
          </a:p>
          <a:p>
            <a:pPr marL="0" marR="0">
              <a:spcBef>
                <a:spcPts val="0"/>
              </a:spcBef>
              <a:spcAft>
                <a:spcPts val="0"/>
              </a:spcAft>
            </a:pPr>
            <a:r>
              <a:rPr lang="en-US" sz="1600" dirty="0">
                <a:effectLst/>
                <a:highlight>
                  <a:srgbClr val="FFFF00"/>
                </a:highlight>
                <a:latin typeface="Calibri" panose="020F0502020204030204" pitchFamily="34" charset="0"/>
                <a:ea typeface="Yu Gothic" panose="020B0400000000000000" pitchFamily="34" charset="-128"/>
              </a:rPr>
              <a:t>MI-50 Power Supply DLO replacement</a:t>
            </a:r>
            <a:r>
              <a:rPr lang="en-US" sz="1600" dirty="0">
                <a:effectLst/>
                <a:latin typeface="Calibri" panose="020F0502020204030204" pitchFamily="34" charset="0"/>
                <a:ea typeface="Yu Gothic" panose="020B0400000000000000" pitchFamily="34" charset="-128"/>
              </a:rPr>
              <a:t> (2 man crew minimum)</a:t>
            </a:r>
            <a:endParaRPr lang="en-US" sz="1400" dirty="0">
              <a:effectLst/>
              <a:latin typeface="Calibri" panose="020F0502020204030204" pitchFamily="34" charset="0"/>
              <a:ea typeface="Yu Gothic" panose="020B0400000000000000" pitchFamily="34" charset="-128"/>
            </a:endParaRPr>
          </a:p>
          <a:p>
            <a:pPr marL="800100" lvl="2">
              <a:spcBef>
                <a:spcPts val="0"/>
              </a:spcBef>
              <a:spcAft>
                <a:spcPts val="0"/>
              </a:spcAft>
            </a:pPr>
            <a:r>
              <a:rPr lang="en-US" sz="1400" dirty="0">
                <a:effectLst/>
                <a:latin typeface="Calibri" panose="020F0502020204030204" pitchFamily="34" charset="0"/>
                <a:ea typeface="Yu Gothic" panose="020B0400000000000000" pitchFamily="34" charset="-128"/>
              </a:rPr>
              <a:t>This is the same as what John did at the beginning of last years shutdown.  I’d like to put one crew together to just work on that, two guys, potentially rewiring all three at MI-50</a:t>
            </a:r>
          </a:p>
          <a:p>
            <a:pPr marL="0" marR="0" indent="0">
              <a:spcBef>
                <a:spcPts val="0"/>
              </a:spcBef>
              <a:spcAft>
                <a:spcPts val="0"/>
              </a:spcAft>
              <a:buNone/>
            </a:pPr>
            <a:r>
              <a:rPr lang="en-US" sz="1400" dirty="0">
                <a:effectLst/>
                <a:highlight>
                  <a:srgbClr val="FFFF00"/>
                </a:highlight>
                <a:latin typeface="Calibri" panose="020F0502020204030204" pitchFamily="34" charset="0"/>
                <a:ea typeface="Yu Gothic" panose="020B0400000000000000" pitchFamily="34" charset="-128"/>
              </a:rPr>
              <a:t> </a:t>
            </a:r>
            <a:endParaRPr lang="en-US" sz="1400" dirty="0">
              <a:effectLst/>
              <a:latin typeface="Calibri" panose="020F0502020204030204" pitchFamily="34" charset="0"/>
              <a:ea typeface="Yu Gothic" panose="020B0400000000000000" pitchFamily="34" charset="-128"/>
            </a:endParaRPr>
          </a:p>
          <a:p>
            <a:pPr marL="0" marR="0">
              <a:spcBef>
                <a:spcPts val="0"/>
              </a:spcBef>
              <a:spcAft>
                <a:spcPts val="0"/>
              </a:spcAft>
            </a:pPr>
            <a:r>
              <a:rPr lang="en-US" sz="1600" dirty="0">
                <a:effectLst/>
                <a:highlight>
                  <a:srgbClr val="FFFF00"/>
                </a:highlight>
                <a:latin typeface="Calibri" panose="020F0502020204030204" pitchFamily="34" charset="0"/>
                <a:ea typeface="Yu Gothic" panose="020B0400000000000000" pitchFamily="34" charset="-128"/>
              </a:rPr>
              <a:t>MI-50 VFD Upgrade</a:t>
            </a:r>
            <a:r>
              <a:rPr lang="en-US" sz="1600" dirty="0">
                <a:effectLst/>
                <a:latin typeface="Calibri" panose="020F0502020204030204" pitchFamily="34" charset="0"/>
                <a:ea typeface="Yu Gothic" panose="020B0400000000000000" pitchFamily="34" charset="-128"/>
              </a:rPr>
              <a:t> (2 man crew minimum 4 at times for wire pull)</a:t>
            </a:r>
          </a:p>
          <a:p>
            <a:pPr>
              <a:spcBef>
                <a:spcPts val="0"/>
              </a:spcBef>
              <a:spcAft>
                <a:spcPts val="0"/>
              </a:spcAft>
            </a:pPr>
            <a:endParaRPr lang="en-US" sz="1600" dirty="0">
              <a:effectLst/>
              <a:highlight>
                <a:srgbClr val="FFFF00"/>
              </a:highlight>
              <a:latin typeface="Calibri" panose="020F0502020204030204" pitchFamily="34" charset="0"/>
              <a:ea typeface="Yu Gothic" panose="020B0400000000000000" pitchFamily="34" charset="-128"/>
            </a:endParaRPr>
          </a:p>
          <a:p>
            <a:pPr>
              <a:spcBef>
                <a:spcPts val="0"/>
              </a:spcBef>
              <a:spcAft>
                <a:spcPts val="0"/>
              </a:spcAft>
            </a:pPr>
            <a:r>
              <a:rPr lang="en-US" sz="1600" dirty="0">
                <a:effectLst/>
                <a:highlight>
                  <a:srgbClr val="FFFF00"/>
                </a:highlight>
                <a:latin typeface="Calibri" panose="020F0502020204030204" pitchFamily="34" charset="0"/>
                <a:ea typeface="Yu Gothic" panose="020B0400000000000000" pitchFamily="34" charset="-128"/>
              </a:rPr>
              <a:t>Main </a:t>
            </a:r>
            <a:r>
              <a:rPr lang="en-US" sz="1600" dirty="0">
                <a:highlight>
                  <a:srgbClr val="FFFF00"/>
                </a:highlight>
                <a:latin typeface="Calibri" panose="020F0502020204030204" pitchFamily="34" charset="0"/>
                <a:ea typeface="Yu Gothic" panose="020B0400000000000000" pitchFamily="34" charset="-128"/>
              </a:rPr>
              <a:t> Injector and Booster Collimators</a:t>
            </a:r>
            <a:r>
              <a:rPr lang="en-US" sz="1600" dirty="0">
                <a:latin typeface="Calibri" panose="020F0502020204030204" pitchFamily="34" charset="0"/>
                <a:ea typeface="Yu Gothic" panose="020B0400000000000000" pitchFamily="34" charset="-128"/>
              </a:rPr>
              <a:t> (3-man crew minimum)</a:t>
            </a:r>
          </a:p>
          <a:p>
            <a:pPr lvl="1">
              <a:spcBef>
                <a:spcPts val="0"/>
              </a:spcBef>
              <a:spcAft>
                <a:spcPts val="0"/>
              </a:spcAft>
            </a:pPr>
            <a:r>
              <a:rPr lang="en-US" sz="1400" dirty="0">
                <a:latin typeface="Calibri" panose="020F0502020204030204" pitchFamily="34" charset="0"/>
                <a:ea typeface="Yu Gothic" panose="020B0400000000000000" pitchFamily="34" charset="-128"/>
              </a:rPr>
              <a:t>Two new collimators being installed somewhere in the accelerator.</a:t>
            </a:r>
          </a:p>
          <a:p>
            <a:pPr lvl="1">
              <a:spcBef>
                <a:spcPts val="0"/>
              </a:spcBef>
              <a:spcAft>
                <a:spcPts val="0"/>
              </a:spcAft>
            </a:pPr>
            <a:r>
              <a:rPr lang="en-US" sz="1400" dirty="0">
                <a:latin typeface="Calibri" panose="020F0502020204030204" pitchFamily="34" charset="0"/>
                <a:ea typeface="Yu Gothic" panose="020B0400000000000000" pitchFamily="34" charset="-128"/>
              </a:rPr>
              <a:t>36 cables being pulled for the Booster Collimator (12) 3C20AWG, (12) 5C18AWG &amp; (12) 2 pair 22AWG, lengths are being determined</a:t>
            </a:r>
          </a:p>
          <a:p>
            <a:pPr lvl="1">
              <a:spcBef>
                <a:spcPts val="0"/>
              </a:spcBef>
              <a:spcAft>
                <a:spcPts val="0"/>
              </a:spcAft>
            </a:pPr>
            <a:r>
              <a:rPr lang="en-US" sz="1400" dirty="0">
                <a:latin typeface="Calibri" panose="020F0502020204030204" pitchFamily="34" charset="0"/>
                <a:ea typeface="Yu Gothic" panose="020B0400000000000000" pitchFamily="34" charset="-128"/>
              </a:rPr>
              <a:t>-8 cables being pulled for Mian Injector Collimator (16) 3C20AWG, (16) 5C18AWG &amp; (16) 2 pair 22 AWG, lengths are being determined</a:t>
            </a:r>
          </a:p>
          <a:p>
            <a:pPr lvl="1">
              <a:spcBef>
                <a:spcPts val="0"/>
              </a:spcBef>
              <a:spcAft>
                <a:spcPts val="0"/>
              </a:spcAft>
            </a:pPr>
            <a:r>
              <a:rPr lang="en-US" sz="1400" dirty="0">
                <a:latin typeface="Calibri" panose="020F0502020204030204" pitchFamily="34" charset="0"/>
                <a:ea typeface="Yu Gothic" panose="020B0400000000000000" pitchFamily="34" charset="-128"/>
              </a:rPr>
              <a:t>All I know is the cables are pulled from a relay rack upstairs, to the collimators downstairs, terminations will be done by machine technicians</a:t>
            </a:r>
          </a:p>
          <a:p>
            <a:endParaRPr lang="en-US" dirty="0"/>
          </a:p>
        </p:txBody>
      </p:sp>
      <p:sp>
        <p:nvSpPr>
          <p:cNvPr id="4" name="Date Placeholder 3">
            <a:extLst>
              <a:ext uri="{FF2B5EF4-FFF2-40B4-BE49-F238E27FC236}">
                <a16:creationId xmlns:a16="http://schemas.microsoft.com/office/drawing/2014/main" id="{2E635804-A58D-1698-B6FE-DDFDEEB46190}"/>
              </a:ext>
            </a:extLst>
          </p:cNvPr>
          <p:cNvSpPr>
            <a:spLocks noGrp="1"/>
          </p:cNvSpPr>
          <p:nvPr>
            <p:ph type="dt" sz="half" idx="10"/>
          </p:nvPr>
        </p:nvSpPr>
        <p:spPr/>
        <p:txBody>
          <a:bodyPr/>
          <a:lstStyle/>
          <a:p>
            <a:fld id="{50889BEA-2B91-403F-ADA4-053DEE04721E}" type="datetime1">
              <a:rPr lang="en-US" altLang="en-US" smtClean="0"/>
              <a:pPr/>
              <a:t>4/7/2023</a:t>
            </a:fld>
            <a:endParaRPr lang="en-US" altLang="en-US" dirty="0"/>
          </a:p>
        </p:txBody>
      </p:sp>
      <p:sp>
        <p:nvSpPr>
          <p:cNvPr id="5" name="Footer Placeholder 4">
            <a:extLst>
              <a:ext uri="{FF2B5EF4-FFF2-40B4-BE49-F238E27FC236}">
                <a16:creationId xmlns:a16="http://schemas.microsoft.com/office/drawing/2014/main" id="{B68FDFE0-8CC1-513E-4583-5744E41B54FF}"/>
              </a:ext>
            </a:extLst>
          </p:cNvPr>
          <p:cNvSpPr>
            <a:spLocks noGrp="1"/>
          </p:cNvSpPr>
          <p:nvPr>
            <p:ph type="ftr" sz="quarter" idx="11"/>
          </p:nvPr>
        </p:nvSpPr>
        <p:spPr/>
        <p:txBody>
          <a:bodyPr/>
          <a:lstStyle/>
          <a:p>
            <a:pPr>
              <a:defRPr/>
            </a:pPr>
            <a:r>
              <a:rPr lang="en-US"/>
              <a:t>Presenter | Presentation Title</a:t>
            </a:r>
            <a:endParaRPr lang="en-US" b="1" dirty="0"/>
          </a:p>
        </p:txBody>
      </p:sp>
      <p:sp>
        <p:nvSpPr>
          <p:cNvPr id="6" name="Slide Number Placeholder 5">
            <a:extLst>
              <a:ext uri="{FF2B5EF4-FFF2-40B4-BE49-F238E27FC236}">
                <a16:creationId xmlns:a16="http://schemas.microsoft.com/office/drawing/2014/main" id="{6C033A54-BCB6-264A-ECA9-39D0CD0DFE97}"/>
              </a:ext>
            </a:extLst>
          </p:cNvPr>
          <p:cNvSpPr>
            <a:spLocks noGrp="1"/>
          </p:cNvSpPr>
          <p:nvPr>
            <p:ph type="sldNum" sz="quarter" idx="12"/>
          </p:nvPr>
        </p:nvSpPr>
        <p:spPr/>
        <p:txBody>
          <a:bodyPr/>
          <a:lstStyle/>
          <a:p>
            <a:fld id="{52E9C158-AEF1-41A2-A6CE-6F0BAB305EFD}" type="slidenum">
              <a:rPr lang="en-US" altLang="en-US" smtClean="0"/>
              <a:pPr/>
              <a:t>25</a:t>
            </a:fld>
            <a:endParaRPr lang="en-US" altLang="en-US" dirty="0"/>
          </a:p>
        </p:txBody>
      </p:sp>
    </p:spTree>
    <p:extLst>
      <p:ext uri="{BB962C8B-B14F-4D97-AF65-F5344CB8AC3E}">
        <p14:creationId xmlns:p14="http://schemas.microsoft.com/office/powerpoint/2010/main" val="1490256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90AF92-8B21-F76B-EE1A-C48C87BB028F}"/>
              </a:ext>
            </a:extLst>
          </p:cNvPr>
          <p:cNvSpPr>
            <a:spLocks noGrp="1"/>
          </p:cNvSpPr>
          <p:nvPr>
            <p:ph idx="1"/>
          </p:nvPr>
        </p:nvSpPr>
        <p:spPr>
          <a:xfrm>
            <a:off x="0" y="1251857"/>
            <a:ext cx="9144000" cy="4713514"/>
          </a:xfrm>
        </p:spPr>
        <p:txBody>
          <a:bodyPr/>
          <a:lstStyle/>
          <a:p>
            <a:pPr>
              <a:spcBef>
                <a:spcPts val="0"/>
              </a:spcBef>
              <a:spcAft>
                <a:spcPts val="0"/>
              </a:spcAft>
            </a:pPr>
            <a:r>
              <a:rPr lang="en-US" sz="1600" dirty="0">
                <a:effectLst/>
                <a:highlight>
                  <a:srgbClr val="FFFF00"/>
                </a:highlight>
                <a:latin typeface="Calibri" panose="020F0502020204030204" pitchFamily="34" charset="0"/>
                <a:ea typeface="Yu Gothic" panose="020B0400000000000000" pitchFamily="34" charset="-128"/>
              </a:rPr>
              <a:t>LINAC Compressors</a:t>
            </a:r>
            <a:r>
              <a:rPr lang="en-US" sz="1600" dirty="0">
                <a:effectLst/>
                <a:latin typeface="Calibri" panose="020F0502020204030204" pitchFamily="34" charset="0"/>
                <a:ea typeface="Yu Gothic" panose="020B0400000000000000" pitchFamily="34" charset="-128"/>
              </a:rPr>
              <a:t> (2-man crew)</a:t>
            </a:r>
          </a:p>
          <a:p>
            <a:pPr marL="400050" lvl="1">
              <a:spcBef>
                <a:spcPts val="0"/>
              </a:spcBef>
              <a:spcAft>
                <a:spcPts val="0"/>
              </a:spcAft>
            </a:pPr>
            <a:r>
              <a:rPr lang="en-US" sz="1400" dirty="0">
                <a:effectLst/>
                <a:latin typeface="Calibri" panose="020F0502020204030204" pitchFamily="34" charset="0"/>
                <a:ea typeface="Yu Gothic" panose="020B0400000000000000" pitchFamily="34" charset="-128"/>
              </a:rPr>
              <a:t>There are two compressors in the lower level of LINAC that need to be separated from the common circuit powering them now</a:t>
            </a:r>
          </a:p>
          <a:p>
            <a:pPr marL="400050" lvl="1">
              <a:spcBef>
                <a:spcPts val="0"/>
              </a:spcBef>
              <a:spcAft>
                <a:spcPts val="0"/>
              </a:spcAft>
            </a:pPr>
            <a:r>
              <a:rPr lang="en-US" sz="1400" dirty="0">
                <a:effectLst/>
                <a:latin typeface="Calibri" panose="020F0502020204030204" pitchFamily="34" charset="0"/>
                <a:ea typeface="Yu Gothic" panose="020B0400000000000000" pitchFamily="34" charset="-128"/>
              </a:rPr>
              <a:t>The compressors are labeled as having separate circuits however when both run, the circuit breaker trips and both die.  Compressors are labeled with PP-L3-3 #7,9,11 and PP-L3-3 #13,15,17</a:t>
            </a:r>
          </a:p>
          <a:p>
            <a:pPr marL="400050" lvl="1">
              <a:spcBef>
                <a:spcPts val="0"/>
              </a:spcBef>
              <a:spcAft>
                <a:spcPts val="0"/>
              </a:spcAft>
            </a:pPr>
            <a:r>
              <a:rPr lang="en-US" sz="1400" dirty="0">
                <a:effectLst/>
                <a:latin typeface="Calibri" panose="020F0502020204030204" pitchFamily="34" charset="0"/>
                <a:ea typeface="Yu Gothic" panose="020B0400000000000000" pitchFamily="34" charset="-128"/>
              </a:rPr>
              <a:t>We will have to open and inspect existing as is installation to verify how much is incorrectly installed, including the PP-L3-3</a:t>
            </a:r>
          </a:p>
          <a:p>
            <a:pPr marL="400050" lvl="1">
              <a:spcBef>
                <a:spcPts val="0"/>
              </a:spcBef>
              <a:spcAft>
                <a:spcPts val="0"/>
              </a:spcAft>
            </a:pPr>
            <a:r>
              <a:rPr lang="en-US" sz="1400" dirty="0">
                <a:effectLst/>
                <a:latin typeface="Calibri" panose="020F0502020204030204" pitchFamily="34" charset="0"/>
                <a:ea typeface="Yu Gothic" panose="020B0400000000000000" pitchFamily="34" charset="-128"/>
              </a:rPr>
              <a:t>Current config control under MCR control, coordination with MCR needed for inspection/diagnosis.</a:t>
            </a:r>
          </a:p>
          <a:p>
            <a:pPr marL="0" marR="0">
              <a:spcBef>
                <a:spcPts val="0"/>
              </a:spcBef>
              <a:spcAft>
                <a:spcPts val="0"/>
              </a:spcAft>
            </a:pPr>
            <a:r>
              <a:rPr lang="en-US" sz="1600" dirty="0">
                <a:effectLst/>
                <a:highlight>
                  <a:srgbClr val="FFFF00"/>
                </a:highlight>
                <a:latin typeface="Calibri" panose="020F0502020204030204" pitchFamily="34" charset="0"/>
                <a:ea typeface="Yu Gothic" panose="020B0400000000000000" pitchFamily="34" charset="-128"/>
              </a:rPr>
              <a:t>MESON Power Supply upgrade</a:t>
            </a:r>
            <a:r>
              <a:rPr lang="en-US" sz="1600" dirty="0">
                <a:effectLst/>
                <a:latin typeface="Calibri" panose="020F0502020204030204" pitchFamily="34" charset="0"/>
                <a:ea typeface="Yu Gothic" panose="020B0400000000000000" pitchFamily="34" charset="-128"/>
              </a:rPr>
              <a:t> (unknown)</a:t>
            </a:r>
          </a:p>
          <a:p>
            <a:pPr marL="400050" lvl="1">
              <a:spcBef>
                <a:spcPts val="0"/>
              </a:spcBef>
              <a:spcAft>
                <a:spcPts val="0"/>
              </a:spcAft>
            </a:pPr>
            <a:r>
              <a:rPr lang="en-US" sz="1400" dirty="0">
                <a:effectLst/>
                <a:latin typeface="Calibri" panose="020F0502020204030204" pitchFamily="34" charset="0"/>
                <a:ea typeface="Yu Gothic" panose="020B0400000000000000" pitchFamily="34" charset="-128"/>
              </a:rPr>
              <a:t>This has a small likelihood of being done this summer</a:t>
            </a:r>
          </a:p>
          <a:p>
            <a:pPr marL="400050" lvl="1">
              <a:spcBef>
                <a:spcPts val="0"/>
              </a:spcBef>
              <a:spcAft>
                <a:spcPts val="0"/>
              </a:spcAft>
            </a:pPr>
            <a:r>
              <a:rPr lang="en-US" sz="1400" dirty="0">
                <a:effectLst/>
                <a:latin typeface="Calibri" panose="020F0502020204030204" pitchFamily="34" charset="0"/>
                <a:ea typeface="Yu Gothic" panose="020B0400000000000000" pitchFamily="34" charset="-128"/>
              </a:rPr>
              <a:t>not much information available at this time</a:t>
            </a:r>
          </a:p>
          <a:p>
            <a:pPr marL="0" marR="0">
              <a:spcBef>
                <a:spcPts val="0"/>
              </a:spcBef>
              <a:spcAft>
                <a:spcPts val="0"/>
              </a:spcAft>
            </a:pPr>
            <a:r>
              <a:rPr lang="en-US" sz="1600" dirty="0">
                <a:effectLst/>
                <a:highlight>
                  <a:srgbClr val="FFFF00"/>
                </a:highlight>
                <a:latin typeface="Calibri" panose="020F0502020204030204" pitchFamily="34" charset="0"/>
                <a:ea typeface="Yu Gothic" panose="020B0400000000000000" pitchFamily="34" charset="-128"/>
              </a:rPr>
              <a:t>Fixed target vacuum pump upgrades</a:t>
            </a:r>
            <a:r>
              <a:rPr lang="en-US" sz="1600" dirty="0">
                <a:effectLst/>
                <a:latin typeface="Calibri" panose="020F0502020204030204" pitchFamily="34" charset="0"/>
                <a:ea typeface="Yu Gothic" panose="020B0400000000000000" pitchFamily="34" charset="-128"/>
              </a:rPr>
              <a:t> (2 man crew, ODH required)</a:t>
            </a:r>
          </a:p>
          <a:p>
            <a:pPr marL="400050" lvl="1">
              <a:spcBef>
                <a:spcPts val="0"/>
              </a:spcBef>
              <a:spcAft>
                <a:spcPts val="0"/>
              </a:spcAft>
            </a:pPr>
            <a:r>
              <a:rPr lang="en-US" sz="1400" dirty="0">
                <a:effectLst/>
                <a:latin typeface="Calibri" panose="020F0502020204030204" pitchFamily="34" charset="0"/>
                <a:ea typeface="Yu Gothic" panose="020B0400000000000000" pitchFamily="34" charset="-128"/>
              </a:rPr>
              <a:t>Three locations for new 30amp 208v three phase Hubbell integrated twist lock/disconnects installed</a:t>
            </a:r>
          </a:p>
          <a:p>
            <a:pPr marL="400050" lvl="1">
              <a:spcBef>
                <a:spcPts val="0"/>
              </a:spcBef>
              <a:spcAft>
                <a:spcPts val="0"/>
              </a:spcAft>
            </a:pPr>
            <a:r>
              <a:rPr lang="en-US" sz="1400" dirty="0">
                <a:effectLst/>
                <a:latin typeface="Calibri" panose="020F0502020204030204" pitchFamily="34" charset="0"/>
                <a:ea typeface="Yu Gothic" panose="020B0400000000000000" pitchFamily="34" charset="-128"/>
              </a:rPr>
              <a:t>One location requires a 7.5 </a:t>
            </a:r>
            <a:r>
              <a:rPr lang="en-US" sz="1400" dirty="0" err="1">
                <a:effectLst/>
                <a:latin typeface="Calibri" panose="020F0502020204030204" pitchFamily="34" charset="0"/>
                <a:ea typeface="Yu Gothic" panose="020B0400000000000000" pitchFamily="34" charset="-128"/>
              </a:rPr>
              <a:t>kva</a:t>
            </a:r>
            <a:r>
              <a:rPr lang="en-US" sz="1400" dirty="0">
                <a:effectLst/>
                <a:latin typeface="Calibri" panose="020F0502020204030204" pitchFamily="34" charset="0"/>
                <a:ea typeface="Yu Gothic" panose="020B0400000000000000" pitchFamily="34" charset="-128"/>
              </a:rPr>
              <a:t> </a:t>
            </a:r>
            <a:r>
              <a:rPr lang="en-US" sz="1400" dirty="0" err="1">
                <a:effectLst/>
                <a:latin typeface="Calibri" panose="020F0502020204030204" pitchFamily="34" charset="0"/>
                <a:ea typeface="Yu Gothic" panose="020B0400000000000000" pitchFamily="34" charset="-128"/>
              </a:rPr>
              <a:t>xfmr</a:t>
            </a:r>
            <a:endParaRPr lang="en-US" sz="1400" dirty="0">
              <a:effectLst/>
              <a:latin typeface="Calibri" panose="020F0502020204030204" pitchFamily="34" charset="0"/>
              <a:ea typeface="Yu Gothic" panose="020B0400000000000000" pitchFamily="34" charset="-128"/>
            </a:endParaRPr>
          </a:p>
          <a:p>
            <a:pPr marL="400050" lvl="1">
              <a:spcBef>
                <a:spcPts val="0"/>
              </a:spcBef>
              <a:spcAft>
                <a:spcPts val="0"/>
              </a:spcAft>
            </a:pPr>
            <a:r>
              <a:rPr lang="en-US" sz="1400" dirty="0">
                <a:effectLst/>
                <a:latin typeface="Calibri" panose="020F0502020204030204" pitchFamily="34" charset="0"/>
                <a:ea typeface="Yu Gothic" panose="020B0400000000000000" pitchFamily="34" charset="-128"/>
              </a:rPr>
              <a:t>Roll over from last year, G2 service building, F-1 manhole job</a:t>
            </a:r>
          </a:p>
          <a:p>
            <a:pPr marL="0" marR="0">
              <a:spcBef>
                <a:spcPts val="0"/>
              </a:spcBef>
              <a:spcAft>
                <a:spcPts val="0"/>
              </a:spcAft>
            </a:pPr>
            <a:r>
              <a:rPr lang="en-US" sz="1600" dirty="0">
                <a:effectLst/>
                <a:highlight>
                  <a:srgbClr val="FFFF00"/>
                </a:highlight>
                <a:latin typeface="Calibri" panose="020F0502020204030204" pitchFamily="34" charset="0"/>
                <a:ea typeface="Yu Gothic" panose="020B0400000000000000" pitchFamily="34" charset="-128"/>
              </a:rPr>
              <a:t>WIFI installation in F sector and beyond</a:t>
            </a:r>
            <a:endParaRPr lang="en-US" sz="1600" dirty="0">
              <a:highlight>
                <a:srgbClr val="FFFF00"/>
              </a:highlight>
              <a:latin typeface="Calibri" panose="020F0502020204030204" pitchFamily="34" charset="0"/>
              <a:ea typeface="Yu Gothic" panose="020B0400000000000000" pitchFamily="34" charset="-128"/>
            </a:endParaRPr>
          </a:p>
          <a:p>
            <a:pPr marL="400050" lvl="1">
              <a:spcBef>
                <a:spcPts val="0"/>
              </a:spcBef>
              <a:spcAft>
                <a:spcPts val="0"/>
              </a:spcAft>
            </a:pPr>
            <a:r>
              <a:rPr lang="en-US" sz="1400" dirty="0">
                <a:effectLst/>
                <a:latin typeface="Calibri" panose="020F0502020204030204" pitchFamily="34" charset="0"/>
                <a:ea typeface="Yu Gothic" panose="020B0400000000000000" pitchFamily="34" charset="-128"/>
              </a:rPr>
              <a:t>not much information at this time but I believe it be relatively simple, similar to the cable pull John did in MS-3 last summer but in 5(?) locations</a:t>
            </a:r>
          </a:p>
          <a:p>
            <a:pPr marL="0" marR="0">
              <a:spcBef>
                <a:spcPts val="0"/>
              </a:spcBef>
              <a:spcAft>
                <a:spcPts val="0"/>
              </a:spcAft>
            </a:pPr>
            <a:r>
              <a:rPr lang="en-US" sz="1600" dirty="0">
                <a:effectLst/>
                <a:highlight>
                  <a:srgbClr val="FFFF00"/>
                </a:highlight>
                <a:latin typeface="Calibri" panose="020F0502020204030204" pitchFamily="34" charset="0"/>
                <a:ea typeface="Yu Gothic" panose="020B0400000000000000" pitchFamily="34" charset="-128"/>
              </a:rPr>
              <a:t>Interlocks F-2, F-3 Manhole</a:t>
            </a:r>
            <a:r>
              <a:rPr lang="en-US" sz="1600" dirty="0">
                <a:effectLst/>
                <a:latin typeface="Calibri" panose="020F0502020204030204" pitchFamily="34" charset="0"/>
                <a:ea typeface="Yu Gothic" panose="020B0400000000000000" pitchFamily="34" charset="-128"/>
              </a:rPr>
              <a:t> (2-man crew, confined space required)</a:t>
            </a:r>
          </a:p>
          <a:p>
            <a:pPr marL="400050" lvl="1">
              <a:spcBef>
                <a:spcPts val="0"/>
              </a:spcBef>
              <a:spcAft>
                <a:spcPts val="0"/>
              </a:spcAft>
            </a:pPr>
            <a:r>
              <a:rPr lang="en-US" sz="1400" dirty="0">
                <a:effectLst/>
                <a:latin typeface="Calibri" panose="020F0502020204030204" pitchFamily="34" charset="0"/>
                <a:ea typeface="Yu Gothic" panose="020B0400000000000000" pitchFamily="34" charset="-128"/>
              </a:rPr>
              <a:t>Replace the Rotting Boxes and interconnecting Conduit</a:t>
            </a:r>
          </a:p>
          <a:p>
            <a:r>
              <a:rPr lang="en-US" dirty="0"/>
              <a:t>Need to add muon campus work</a:t>
            </a:r>
          </a:p>
        </p:txBody>
      </p:sp>
      <p:sp>
        <p:nvSpPr>
          <p:cNvPr id="4" name="Date Placeholder 3">
            <a:extLst>
              <a:ext uri="{FF2B5EF4-FFF2-40B4-BE49-F238E27FC236}">
                <a16:creationId xmlns:a16="http://schemas.microsoft.com/office/drawing/2014/main" id="{D91B63AF-12F0-9186-3899-F07563994352}"/>
              </a:ext>
            </a:extLst>
          </p:cNvPr>
          <p:cNvSpPr>
            <a:spLocks noGrp="1"/>
          </p:cNvSpPr>
          <p:nvPr>
            <p:ph type="dt" sz="half" idx="10"/>
          </p:nvPr>
        </p:nvSpPr>
        <p:spPr/>
        <p:txBody>
          <a:bodyPr/>
          <a:lstStyle/>
          <a:p>
            <a:fld id="{50889BEA-2B91-403F-ADA4-053DEE04721E}" type="datetime1">
              <a:rPr lang="en-US" altLang="en-US" smtClean="0"/>
              <a:pPr/>
              <a:t>4/7/2023</a:t>
            </a:fld>
            <a:endParaRPr lang="en-US" altLang="en-US" dirty="0"/>
          </a:p>
        </p:txBody>
      </p:sp>
      <p:sp>
        <p:nvSpPr>
          <p:cNvPr id="5" name="Footer Placeholder 4">
            <a:extLst>
              <a:ext uri="{FF2B5EF4-FFF2-40B4-BE49-F238E27FC236}">
                <a16:creationId xmlns:a16="http://schemas.microsoft.com/office/drawing/2014/main" id="{254F80AC-52A3-BD14-F51C-A4A5956AB2EC}"/>
              </a:ext>
            </a:extLst>
          </p:cNvPr>
          <p:cNvSpPr>
            <a:spLocks noGrp="1"/>
          </p:cNvSpPr>
          <p:nvPr>
            <p:ph type="ftr" sz="quarter" idx="11"/>
          </p:nvPr>
        </p:nvSpPr>
        <p:spPr/>
        <p:txBody>
          <a:bodyPr/>
          <a:lstStyle/>
          <a:p>
            <a:pPr>
              <a:defRPr/>
            </a:pPr>
            <a:r>
              <a:rPr lang="en-US"/>
              <a:t>Presenter | Presentation Title</a:t>
            </a:r>
            <a:endParaRPr lang="en-US" b="1" dirty="0"/>
          </a:p>
        </p:txBody>
      </p:sp>
      <p:sp>
        <p:nvSpPr>
          <p:cNvPr id="6" name="Slide Number Placeholder 5">
            <a:extLst>
              <a:ext uri="{FF2B5EF4-FFF2-40B4-BE49-F238E27FC236}">
                <a16:creationId xmlns:a16="http://schemas.microsoft.com/office/drawing/2014/main" id="{6D24A0C5-3285-638E-7E24-54DD5CD3794A}"/>
              </a:ext>
            </a:extLst>
          </p:cNvPr>
          <p:cNvSpPr>
            <a:spLocks noGrp="1"/>
          </p:cNvSpPr>
          <p:nvPr>
            <p:ph type="sldNum" sz="quarter" idx="12"/>
          </p:nvPr>
        </p:nvSpPr>
        <p:spPr/>
        <p:txBody>
          <a:bodyPr/>
          <a:lstStyle/>
          <a:p>
            <a:fld id="{52E9C158-AEF1-41A2-A6CE-6F0BAB305EFD}" type="slidenum">
              <a:rPr lang="en-US" altLang="en-US" smtClean="0"/>
              <a:pPr/>
              <a:t>26</a:t>
            </a:fld>
            <a:endParaRPr lang="en-US" altLang="en-US" dirty="0"/>
          </a:p>
        </p:txBody>
      </p:sp>
    </p:spTree>
    <p:extLst>
      <p:ext uri="{BB962C8B-B14F-4D97-AF65-F5344CB8AC3E}">
        <p14:creationId xmlns:p14="http://schemas.microsoft.com/office/powerpoint/2010/main" val="3317374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9FA64-9BAF-C573-3985-FA6C6656BEFC}"/>
              </a:ext>
            </a:extLst>
          </p:cNvPr>
          <p:cNvSpPr>
            <a:spLocks noGrp="1"/>
          </p:cNvSpPr>
          <p:nvPr>
            <p:ph type="title"/>
          </p:nvPr>
        </p:nvSpPr>
        <p:spPr>
          <a:xfrm>
            <a:off x="228600" y="103664"/>
            <a:ext cx="8686800" cy="241301"/>
          </a:xfrm>
        </p:spPr>
        <p:txBody>
          <a:bodyPr/>
          <a:lstStyle/>
          <a:p>
            <a:r>
              <a:rPr lang="en-US" dirty="0"/>
              <a:t>Instrumentation</a:t>
            </a:r>
          </a:p>
        </p:txBody>
      </p:sp>
      <p:sp>
        <p:nvSpPr>
          <p:cNvPr id="4" name="Date Placeholder 3">
            <a:extLst>
              <a:ext uri="{FF2B5EF4-FFF2-40B4-BE49-F238E27FC236}">
                <a16:creationId xmlns:a16="http://schemas.microsoft.com/office/drawing/2014/main" id="{3864FA6F-67C6-3F1C-3648-F0FEFF899D5B}"/>
              </a:ext>
            </a:extLst>
          </p:cNvPr>
          <p:cNvSpPr>
            <a:spLocks noGrp="1"/>
          </p:cNvSpPr>
          <p:nvPr>
            <p:ph type="dt" sz="half" idx="10"/>
          </p:nvPr>
        </p:nvSpPr>
        <p:spPr/>
        <p:txBody>
          <a:bodyPr/>
          <a:lstStyle/>
          <a:p>
            <a:fld id="{50889BEA-2B91-403F-ADA4-053DEE04721E}" type="datetime1">
              <a:rPr lang="en-US" altLang="en-US" smtClean="0"/>
              <a:pPr/>
              <a:t>4/7/2023</a:t>
            </a:fld>
            <a:endParaRPr lang="en-US" altLang="en-US" dirty="0"/>
          </a:p>
        </p:txBody>
      </p:sp>
      <p:sp>
        <p:nvSpPr>
          <p:cNvPr id="5" name="Footer Placeholder 4">
            <a:extLst>
              <a:ext uri="{FF2B5EF4-FFF2-40B4-BE49-F238E27FC236}">
                <a16:creationId xmlns:a16="http://schemas.microsoft.com/office/drawing/2014/main" id="{5604056B-F3B2-871E-696F-650221E3B387}"/>
              </a:ext>
            </a:extLst>
          </p:cNvPr>
          <p:cNvSpPr>
            <a:spLocks noGrp="1"/>
          </p:cNvSpPr>
          <p:nvPr>
            <p:ph type="ftr" sz="quarter" idx="11"/>
          </p:nvPr>
        </p:nvSpPr>
        <p:spPr/>
        <p:txBody>
          <a:bodyPr/>
          <a:lstStyle/>
          <a:p>
            <a:pPr>
              <a:defRPr/>
            </a:pPr>
            <a:r>
              <a:rPr lang="en-US"/>
              <a:t>Presenter | Presentation Title</a:t>
            </a:r>
            <a:endParaRPr lang="en-US" b="1" dirty="0"/>
          </a:p>
        </p:txBody>
      </p:sp>
      <p:sp>
        <p:nvSpPr>
          <p:cNvPr id="6" name="Slide Number Placeholder 5">
            <a:extLst>
              <a:ext uri="{FF2B5EF4-FFF2-40B4-BE49-F238E27FC236}">
                <a16:creationId xmlns:a16="http://schemas.microsoft.com/office/drawing/2014/main" id="{87F95302-5681-E7CF-4174-E374BCAAF2BE}"/>
              </a:ext>
            </a:extLst>
          </p:cNvPr>
          <p:cNvSpPr>
            <a:spLocks noGrp="1"/>
          </p:cNvSpPr>
          <p:nvPr>
            <p:ph type="sldNum" sz="quarter" idx="12"/>
          </p:nvPr>
        </p:nvSpPr>
        <p:spPr/>
        <p:txBody>
          <a:bodyPr/>
          <a:lstStyle/>
          <a:p>
            <a:fld id="{52E9C158-AEF1-41A2-A6CE-6F0BAB305EFD}" type="slidenum">
              <a:rPr lang="en-US" altLang="en-US" smtClean="0"/>
              <a:pPr/>
              <a:t>27</a:t>
            </a:fld>
            <a:endParaRPr lang="en-US" altLang="en-US" dirty="0"/>
          </a:p>
        </p:txBody>
      </p:sp>
      <p:graphicFrame>
        <p:nvGraphicFramePr>
          <p:cNvPr id="8" name="Object 7">
            <a:extLst>
              <a:ext uri="{FF2B5EF4-FFF2-40B4-BE49-F238E27FC236}">
                <a16:creationId xmlns:a16="http://schemas.microsoft.com/office/drawing/2014/main" id="{95407075-4875-82F0-84B1-25BEEBDD5186}"/>
              </a:ext>
            </a:extLst>
          </p:cNvPr>
          <p:cNvGraphicFramePr>
            <a:graphicFrameLocks noChangeAspect="1"/>
          </p:cNvGraphicFramePr>
          <p:nvPr>
            <p:extLst>
              <p:ext uri="{D42A27DB-BD31-4B8C-83A1-F6EECF244321}">
                <p14:modId xmlns:p14="http://schemas.microsoft.com/office/powerpoint/2010/main" val="1940309675"/>
              </p:ext>
            </p:extLst>
          </p:nvPr>
        </p:nvGraphicFramePr>
        <p:xfrm>
          <a:off x="2253798" y="344965"/>
          <a:ext cx="6530973" cy="5843185"/>
        </p:xfrm>
        <a:graphic>
          <a:graphicData uri="http://schemas.openxmlformats.org/presentationml/2006/ole">
            <mc:AlternateContent xmlns:mc="http://schemas.openxmlformats.org/markup-compatibility/2006">
              <mc:Choice xmlns:v="urn:schemas-microsoft-com:vml" Requires="v">
                <p:oleObj name="Worksheet" r:id="rId2" imgW="13382666" imgH="14716271" progId="Excel.Sheet.12">
                  <p:embed/>
                </p:oleObj>
              </mc:Choice>
              <mc:Fallback>
                <p:oleObj name="Worksheet" r:id="rId2" imgW="13382666" imgH="14716271" progId="Excel.Sheet.12">
                  <p:embed/>
                  <p:pic>
                    <p:nvPicPr>
                      <p:cNvPr id="0" name=""/>
                      <p:cNvPicPr/>
                      <p:nvPr/>
                    </p:nvPicPr>
                    <p:blipFill>
                      <a:blip r:embed="rId3"/>
                      <a:stretch>
                        <a:fillRect/>
                      </a:stretch>
                    </p:blipFill>
                    <p:spPr>
                      <a:xfrm>
                        <a:off x="2253798" y="344965"/>
                        <a:ext cx="6530973" cy="5843185"/>
                      </a:xfrm>
                      <a:prstGeom prst="rect">
                        <a:avLst/>
                      </a:prstGeom>
                    </p:spPr>
                  </p:pic>
                </p:oleObj>
              </mc:Fallback>
            </mc:AlternateContent>
          </a:graphicData>
        </a:graphic>
      </p:graphicFrame>
    </p:spTree>
    <p:extLst>
      <p:ext uri="{BB962C8B-B14F-4D97-AF65-F5344CB8AC3E}">
        <p14:creationId xmlns:p14="http://schemas.microsoft.com/office/powerpoint/2010/main" val="3341197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91FA4-E900-3CCD-F4FC-906B91B4ACD7}"/>
              </a:ext>
            </a:extLst>
          </p:cNvPr>
          <p:cNvSpPr>
            <a:spLocks noGrp="1"/>
          </p:cNvSpPr>
          <p:nvPr>
            <p:ph type="title"/>
          </p:nvPr>
        </p:nvSpPr>
        <p:spPr>
          <a:xfrm>
            <a:off x="228600" y="103664"/>
            <a:ext cx="8686800" cy="560365"/>
          </a:xfrm>
        </p:spPr>
        <p:txBody>
          <a:bodyPr/>
          <a:lstStyle/>
          <a:p>
            <a:r>
              <a:rPr lang="en-US" dirty="0"/>
              <a:t>SY</a:t>
            </a:r>
          </a:p>
        </p:txBody>
      </p:sp>
      <p:sp>
        <p:nvSpPr>
          <p:cNvPr id="3" name="Content Placeholder 2">
            <a:extLst>
              <a:ext uri="{FF2B5EF4-FFF2-40B4-BE49-F238E27FC236}">
                <a16:creationId xmlns:a16="http://schemas.microsoft.com/office/drawing/2014/main" id="{1EB984EF-A3C8-1AF7-44D1-53280A6FF6C4}"/>
              </a:ext>
            </a:extLst>
          </p:cNvPr>
          <p:cNvSpPr>
            <a:spLocks noGrp="1"/>
          </p:cNvSpPr>
          <p:nvPr>
            <p:ph idx="1"/>
          </p:nvPr>
        </p:nvSpPr>
        <p:spPr/>
        <p:txBody>
          <a:bodyPr/>
          <a:lstStyle/>
          <a:p>
            <a:pPr marL="400050" lvl="1">
              <a:spcBef>
                <a:spcPts val="0"/>
              </a:spcBef>
              <a:spcAft>
                <a:spcPts val="0"/>
              </a:spcAft>
            </a:pPr>
            <a:endParaRPr lang="en-US" sz="1800" dirty="0">
              <a:solidFill>
                <a:srgbClr val="000000"/>
              </a:solidFill>
              <a:effectLst/>
              <a:latin typeface="Calibri" panose="020F0502020204030204" pitchFamily="34" charset="0"/>
              <a:ea typeface="Times New Roman" panose="02020603050405020304" pitchFamily="18" charset="0"/>
            </a:endParaRPr>
          </a:p>
          <a:p>
            <a:pPr marL="400050" lvl="1">
              <a:spcBef>
                <a:spcPts val="0"/>
              </a:spcBef>
              <a:spcAft>
                <a:spcPts val="0"/>
              </a:spcAft>
            </a:pPr>
            <a:r>
              <a:rPr lang="en-US" sz="2800" dirty="0">
                <a:solidFill>
                  <a:srgbClr val="000000"/>
                </a:solidFill>
                <a:effectLst/>
                <a:latin typeface="Calibri" panose="020F0502020204030204" pitchFamily="34" charset="0"/>
                <a:ea typeface="Times New Roman" panose="02020603050405020304" pitchFamily="18" charset="0"/>
              </a:rPr>
              <a:t>Lighting upgrade (assigned to FESS during the 2022 shutdown and wasn't done).</a:t>
            </a:r>
          </a:p>
          <a:p>
            <a:pPr marL="800100" lvl="2">
              <a:spcBef>
                <a:spcPts val="0"/>
              </a:spcBef>
              <a:spcAft>
                <a:spcPts val="0"/>
              </a:spcAft>
            </a:pPr>
            <a:r>
              <a:rPr lang="en-US" sz="2400" dirty="0">
                <a:solidFill>
                  <a:srgbClr val="000000"/>
                </a:solidFill>
                <a:latin typeface="Calibri" panose="020F0502020204030204" pitchFamily="34" charset="0"/>
                <a:ea typeface="Times New Roman" panose="02020603050405020304" pitchFamily="18" charset="0"/>
              </a:rPr>
              <a:t>Transfer Hall</a:t>
            </a:r>
            <a:endParaRPr lang="en-US" sz="2400" dirty="0">
              <a:solidFill>
                <a:srgbClr val="000000"/>
              </a:solidFill>
              <a:effectLst/>
              <a:latin typeface="Calibri" panose="020F0502020204030204" pitchFamily="34" charset="0"/>
              <a:ea typeface="Times New Roman" panose="02020603050405020304" pitchFamily="18" charset="0"/>
            </a:endParaRPr>
          </a:p>
          <a:p>
            <a:pPr marL="800100" lvl="2">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rPr>
              <a:t>Meson M03 </a:t>
            </a:r>
          </a:p>
          <a:p>
            <a:pPr marL="1257300" lvl="3">
              <a:spcBef>
                <a:spcPts val="0"/>
              </a:spcBef>
              <a:spcAft>
                <a:spcPts val="0"/>
              </a:spcAft>
            </a:pPr>
            <a:r>
              <a:rPr lang="en-US" sz="2000" dirty="0">
                <a:solidFill>
                  <a:srgbClr val="000000"/>
                </a:solidFill>
                <a:latin typeface="Calibri" panose="020F0502020204030204" pitchFamily="34" charset="0"/>
                <a:ea typeface="Times New Roman" panose="02020603050405020304" pitchFamily="18" charset="0"/>
              </a:rPr>
              <a:t>Working with FESS on this task.</a:t>
            </a:r>
          </a:p>
          <a:p>
            <a:pPr marL="1257300" lvl="3">
              <a:spcBef>
                <a:spcPts val="0"/>
              </a:spcBef>
              <a:spcAft>
                <a:spcPts val="0"/>
              </a:spcAft>
            </a:pPr>
            <a:r>
              <a:rPr lang="en-US" sz="2000" dirty="0">
                <a:solidFill>
                  <a:srgbClr val="000000"/>
                </a:solidFill>
                <a:latin typeface="Calibri" panose="020F0502020204030204" pitchFamily="34" charset="0"/>
                <a:ea typeface="Times New Roman" panose="02020603050405020304" pitchFamily="18" charset="0"/>
              </a:rPr>
              <a:t>N</a:t>
            </a:r>
            <a:r>
              <a:rPr lang="en-US" sz="2000" dirty="0">
                <a:solidFill>
                  <a:srgbClr val="000000"/>
                </a:solidFill>
                <a:effectLst/>
                <a:latin typeface="Calibri" panose="020F0502020204030204" pitchFamily="34" charset="0"/>
                <a:ea typeface="Times New Roman" panose="02020603050405020304" pitchFamily="18" charset="0"/>
              </a:rPr>
              <a:t>o plan has been put forth yet</a:t>
            </a:r>
          </a:p>
          <a:p>
            <a:pPr marL="800100" lvl="2">
              <a:spcBef>
                <a:spcPts val="0"/>
              </a:spcBef>
              <a:spcAft>
                <a:spcPts val="0"/>
              </a:spcAft>
            </a:pPr>
            <a:endParaRPr lang="en-US" sz="2400" dirty="0">
              <a:solidFill>
                <a:srgbClr val="000000"/>
              </a:solidFill>
              <a:effectLst/>
              <a:latin typeface="Calibri" panose="020F0502020204030204" pitchFamily="34" charset="0"/>
              <a:ea typeface="Times New Roman" panose="02020603050405020304" pitchFamily="18" charset="0"/>
            </a:endParaRPr>
          </a:p>
          <a:p>
            <a:pPr marL="400050" lvl="1">
              <a:spcBef>
                <a:spcPts val="0"/>
              </a:spcBef>
              <a:spcAft>
                <a:spcPts val="0"/>
              </a:spcAft>
            </a:pPr>
            <a:r>
              <a:rPr lang="en-US" sz="2800" dirty="0">
                <a:solidFill>
                  <a:srgbClr val="000000"/>
                </a:solidFill>
                <a:effectLst/>
                <a:latin typeface="Calibri" panose="020F0502020204030204" pitchFamily="34" charset="0"/>
                <a:ea typeface="Times New Roman" panose="02020603050405020304" pitchFamily="18" charset="0"/>
              </a:rPr>
              <a:t>Switchyard service building clean up (no manpower for this job in 2022)</a:t>
            </a:r>
          </a:p>
          <a:p>
            <a:pPr marL="800100" lvl="2">
              <a:spcBef>
                <a:spcPts val="0"/>
              </a:spcBef>
              <a:spcAft>
                <a:spcPts val="0"/>
              </a:spcAft>
            </a:pPr>
            <a:r>
              <a:rPr lang="en-US" sz="2600" dirty="0">
                <a:solidFill>
                  <a:srgbClr val="000000"/>
                </a:solidFill>
                <a:latin typeface="Calibri" panose="020F0502020204030204" pitchFamily="34" charset="0"/>
                <a:ea typeface="Yu Gothic" panose="020B0400000000000000" pitchFamily="34" charset="-128"/>
              </a:rPr>
              <a:t>Working on Getting additional Vet Techs</a:t>
            </a:r>
            <a:endParaRPr lang="en-US" sz="2600" dirty="0">
              <a:effectLst/>
              <a:latin typeface="Calibri" panose="020F0502020204030204" pitchFamily="34" charset="0"/>
              <a:ea typeface="Yu Gothic" panose="020B0400000000000000" pitchFamily="34" charset="-128"/>
            </a:endParaRPr>
          </a:p>
          <a:p>
            <a:endParaRPr lang="en-US" dirty="0"/>
          </a:p>
        </p:txBody>
      </p:sp>
      <p:sp>
        <p:nvSpPr>
          <p:cNvPr id="4" name="Date Placeholder 3">
            <a:extLst>
              <a:ext uri="{FF2B5EF4-FFF2-40B4-BE49-F238E27FC236}">
                <a16:creationId xmlns:a16="http://schemas.microsoft.com/office/drawing/2014/main" id="{AB97EEBE-2DCB-DB11-8F3A-F5950C604FC4}"/>
              </a:ext>
            </a:extLst>
          </p:cNvPr>
          <p:cNvSpPr>
            <a:spLocks noGrp="1"/>
          </p:cNvSpPr>
          <p:nvPr>
            <p:ph type="dt" sz="half" idx="10"/>
          </p:nvPr>
        </p:nvSpPr>
        <p:spPr/>
        <p:txBody>
          <a:bodyPr/>
          <a:lstStyle/>
          <a:p>
            <a:fld id="{50889BEA-2B91-403F-ADA4-053DEE04721E}" type="datetime1">
              <a:rPr lang="en-US" altLang="en-US" smtClean="0"/>
              <a:pPr/>
              <a:t>4/7/2023</a:t>
            </a:fld>
            <a:endParaRPr lang="en-US" altLang="en-US" dirty="0"/>
          </a:p>
        </p:txBody>
      </p:sp>
      <p:sp>
        <p:nvSpPr>
          <p:cNvPr id="5" name="Footer Placeholder 4">
            <a:extLst>
              <a:ext uri="{FF2B5EF4-FFF2-40B4-BE49-F238E27FC236}">
                <a16:creationId xmlns:a16="http://schemas.microsoft.com/office/drawing/2014/main" id="{A284414E-0EBC-7008-0042-486A744F85B3}"/>
              </a:ext>
            </a:extLst>
          </p:cNvPr>
          <p:cNvSpPr>
            <a:spLocks noGrp="1"/>
          </p:cNvSpPr>
          <p:nvPr>
            <p:ph type="ftr" sz="quarter" idx="11"/>
          </p:nvPr>
        </p:nvSpPr>
        <p:spPr/>
        <p:txBody>
          <a:bodyPr/>
          <a:lstStyle/>
          <a:p>
            <a:pPr>
              <a:defRPr/>
            </a:pPr>
            <a:r>
              <a:rPr lang="en-US"/>
              <a:t>Presenter | Presentation Title</a:t>
            </a:r>
            <a:endParaRPr lang="en-US" b="1" dirty="0"/>
          </a:p>
        </p:txBody>
      </p:sp>
      <p:sp>
        <p:nvSpPr>
          <p:cNvPr id="6" name="Slide Number Placeholder 5">
            <a:extLst>
              <a:ext uri="{FF2B5EF4-FFF2-40B4-BE49-F238E27FC236}">
                <a16:creationId xmlns:a16="http://schemas.microsoft.com/office/drawing/2014/main" id="{48A373D7-4160-E912-9B4E-F098BBEE2C0C}"/>
              </a:ext>
            </a:extLst>
          </p:cNvPr>
          <p:cNvSpPr>
            <a:spLocks noGrp="1"/>
          </p:cNvSpPr>
          <p:nvPr>
            <p:ph type="sldNum" sz="quarter" idx="12"/>
          </p:nvPr>
        </p:nvSpPr>
        <p:spPr/>
        <p:txBody>
          <a:bodyPr/>
          <a:lstStyle/>
          <a:p>
            <a:fld id="{52E9C158-AEF1-41A2-A6CE-6F0BAB305EFD}" type="slidenum">
              <a:rPr lang="en-US" altLang="en-US" smtClean="0"/>
              <a:pPr/>
              <a:t>28</a:t>
            </a:fld>
            <a:endParaRPr lang="en-US" altLang="en-US" dirty="0"/>
          </a:p>
        </p:txBody>
      </p:sp>
    </p:spTree>
    <p:extLst>
      <p:ext uri="{BB962C8B-B14F-4D97-AF65-F5344CB8AC3E}">
        <p14:creationId xmlns:p14="http://schemas.microsoft.com/office/powerpoint/2010/main" val="379677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4F22F-B8D8-FD2C-D308-ABD21B5874AB}"/>
              </a:ext>
            </a:extLst>
          </p:cNvPr>
          <p:cNvSpPr>
            <a:spLocks noGrp="1"/>
          </p:cNvSpPr>
          <p:nvPr>
            <p:ph type="title"/>
          </p:nvPr>
        </p:nvSpPr>
        <p:spPr/>
        <p:txBody>
          <a:bodyPr/>
          <a:lstStyle/>
          <a:p>
            <a:r>
              <a:rPr lang="en-US" dirty="0"/>
              <a:t>RF</a:t>
            </a:r>
          </a:p>
        </p:txBody>
      </p:sp>
      <p:sp>
        <p:nvSpPr>
          <p:cNvPr id="3" name="Content Placeholder 2">
            <a:extLst>
              <a:ext uri="{FF2B5EF4-FFF2-40B4-BE49-F238E27FC236}">
                <a16:creationId xmlns:a16="http://schemas.microsoft.com/office/drawing/2014/main" id="{317ED2F0-570F-3465-A13B-F74653FBB60A}"/>
              </a:ext>
            </a:extLst>
          </p:cNvPr>
          <p:cNvSpPr>
            <a:spLocks noGrp="1"/>
          </p:cNvSpPr>
          <p:nvPr>
            <p:ph idx="1"/>
          </p:nvPr>
        </p:nvSpPr>
        <p:spPr/>
        <p:txBody>
          <a:bodyPr/>
          <a:lstStyle/>
          <a:p>
            <a:r>
              <a:rPr lang="en-US" sz="2000" dirty="0">
                <a:highlight>
                  <a:srgbClr val="FFFF00"/>
                </a:highlight>
              </a:rPr>
              <a:t>BOOSTER RF	</a:t>
            </a:r>
            <a:r>
              <a:rPr lang="en-US" sz="2000" dirty="0"/>
              <a:t>			              					   Days</a:t>
            </a:r>
          </a:p>
          <a:p>
            <a:pPr lvl="1"/>
            <a:r>
              <a:rPr lang="en-US" sz="1800" dirty="0"/>
              <a:t>RF Characterization										10			</a:t>
            </a:r>
          </a:p>
          <a:p>
            <a:pPr lvl="1"/>
            <a:r>
              <a:rPr lang="en-US" sz="1800" dirty="0"/>
              <a:t>RF Maintenance (estimated)									15</a:t>
            </a:r>
          </a:p>
          <a:p>
            <a:pPr lvl="1"/>
            <a:r>
              <a:rPr lang="en-US" sz="1800" dirty="0"/>
              <a:t>Booster West Gallery 480V Upgrade							40</a:t>
            </a:r>
          </a:p>
          <a:p>
            <a:pPr lvl="2">
              <a:spcBef>
                <a:spcPts val="0"/>
              </a:spcBef>
            </a:pPr>
            <a:r>
              <a:rPr lang="en-US" sz="1100" dirty="0"/>
              <a:t>	</a:t>
            </a:r>
            <a:r>
              <a:rPr lang="en-US" sz="2400" dirty="0"/>
              <a:t>		 </a:t>
            </a:r>
          </a:p>
          <a:p>
            <a:r>
              <a:rPr lang="en-US" sz="2000" dirty="0">
                <a:highlight>
                  <a:srgbClr val="FFFF00"/>
                </a:highlight>
              </a:rPr>
              <a:t>MAIN INJECTOR RF	</a:t>
            </a:r>
            <a:r>
              <a:rPr lang="en-US" sz="2000" dirty="0"/>
              <a:t>		</a:t>
            </a:r>
            <a:r>
              <a:rPr lang="en-US" sz="2800" dirty="0"/>
              <a:t>	</a:t>
            </a:r>
          </a:p>
          <a:p>
            <a:pPr lvl="1"/>
            <a:r>
              <a:rPr lang="en-US" sz="1800" dirty="0"/>
              <a:t>RF Characterization										10</a:t>
            </a:r>
            <a:r>
              <a:rPr lang="en-US" sz="2400" dirty="0"/>
              <a:t>	</a:t>
            </a:r>
          </a:p>
          <a:p>
            <a:pPr lvl="1"/>
            <a:r>
              <a:rPr lang="en-US" sz="1800" dirty="0"/>
              <a:t>RF Maintenance (estimated)		</a:t>
            </a:r>
            <a:r>
              <a:rPr lang="en-US" sz="2400" dirty="0"/>
              <a:t>				</a:t>
            </a:r>
            <a:r>
              <a:rPr lang="en-US" sz="1800" dirty="0"/>
              <a:t>			15				</a:t>
            </a:r>
          </a:p>
          <a:p>
            <a:pPr lvl="1"/>
            <a:r>
              <a:rPr lang="en-US" sz="1800" dirty="0"/>
              <a:t>RF Cavity LCW Cooling Path Upgrade						35	</a:t>
            </a:r>
            <a:r>
              <a:rPr lang="en-US" sz="2400" dirty="0"/>
              <a:t>		</a:t>
            </a:r>
          </a:p>
          <a:p>
            <a:pPr lvl="1"/>
            <a:r>
              <a:rPr lang="en-US" sz="1800" dirty="0"/>
              <a:t>Dual PA RF Station Upgrade									15</a:t>
            </a:r>
          </a:p>
        </p:txBody>
      </p:sp>
      <p:sp>
        <p:nvSpPr>
          <p:cNvPr id="4" name="Date Placeholder 3">
            <a:extLst>
              <a:ext uri="{FF2B5EF4-FFF2-40B4-BE49-F238E27FC236}">
                <a16:creationId xmlns:a16="http://schemas.microsoft.com/office/drawing/2014/main" id="{EFE1180B-F796-147D-D090-5C86103A602E}"/>
              </a:ext>
            </a:extLst>
          </p:cNvPr>
          <p:cNvSpPr>
            <a:spLocks noGrp="1"/>
          </p:cNvSpPr>
          <p:nvPr>
            <p:ph type="dt" sz="half" idx="10"/>
          </p:nvPr>
        </p:nvSpPr>
        <p:spPr/>
        <p:txBody>
          <a:bodyPr/>
          <a:lstStyle/>
          <a:p>
            <a:fld id="{50889BEA-2B91-403F-ADA4-053DEE04721E}" type="datetime1">
              <a:rPr lang="en-US" altLang="en-US" smtClean="0"/>
              <a:pPr/>
              <a:t>4/7/2023</a:t>
            </a:fld>
            <a:endParaRPr lang="en-US" altLang="en-US" dirty="0"/>
          </a:p>
        </p:txBody>
      </p:sp>
      <p:sp>
        <p:nvSpPr>
          <p:cNvPr id="5" name="Footer Placeholder 4">
            <a:extLst>
              <a:ext uri="{FF2B5EF4-FFF2-40B4-BE49-F238E27FC236}">
                <a16:creationId xmlns:a16="http://schemas.microsoft.com/office/drawing/2014/main" id="{3C88E885-263B-4B24-532E-4C81D8E42E2C}"/>
              </a:ext>
            </a:extLst>
          </p:cNvPr>
          <p:cNvSpPr>
            <a:spLocks noGrp="1"/>
          </p:cNvSpPr>
          <p:nvPr>
            <p:ph type="ftr" sz="quarter" idx="11"/>
          </p:nvPr>
        </p:nvSpPr>
        <p:spPr/>
        <p:txBody>
          <a:bodyPr/>
          <a:lstStyle/>
          <a:p>
            <a:pPr>
              <a:defRPr/>
            </a:pPr>
            <a:r>
              <a:rPr lang="en-US" dirty="0"/>
              <a:t>Presenter | Presentation Title</a:t>
            </a:r>
            <a:endParaRPr lang="en-US" b="1" dirty="0"/>
          </a:p>
        </p:txBody>
      </p:sp>
      <p:sp>
        <p:nvSpPr>
          <p:cNvPr id="6" name="Slide Number Placeholder 5">
            <a:extLst>
              <a:ext uri="{FF2B5EF4-FFF2-40B4-BE49-F238E27FC236}">
                <a16:creationId xmlns:a16="http://schemas.microsoft.com/office/drawing/2014/main" id="{FEE89D16-7876-F38C-590E-D80DFF92CAD3}"/>
              </a:ext>
            </a:extLst>
          </p:cNvPr>
          <p:cNvSpPr>
            <a:spLocks noGrp="1"/>
          </p:cNvSpPr>
          <p:nvPr>
            <p:ph type="sldNum" sz="quarter" idx="12"/>
          </p:nvPr>
        </p:nvSpPr>
        <p:spPr/>
        <p:txBody>
          <a:bodyPr/>
          <a:lstStyle/>
          <a:p>
            <a:fld id="{52E9C158-AEF1-41A2-A6CE-6F0BAB305EFD}" type="slidenum">
              <a:rPr lang="en-US" altLang="en-US" smtClean="0"/>
              <a:pPr/>
              <a:t>29</a:t>
            </a:fld>
            <a:endParaRPr lang="en-US" altLang="en-US" dirty="0"/>
          </a:p>
        </p:txBody>
      </p:sp>
    </p:spTree>
    <p:extLst>
      <p:ext uri="{BB962C8B-B14F-4D97-AF65-F5344CB8AC3E}">
        <p14:creationId xmlns:p14="http://schemas.microsoft.com/office/powerpoint/2010/main" val="1486332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Arrow Connector 23">
            <a:extLst>
              <a:ext uri="{FF2B5EF4-FFF2-40B4-BE49-F238E27FC236}">
                <a16:creationId xmlns:a16="http://schemas.microsoft.com/office/drawing/2014/main" id="{1B218812-F932-A8A9-B14C-FD6FFBBD6614}"/>
              </a:ext>
            </a:extLst>
          </p:cNvPr>
          <p:cNvCxnSpPr>
            <a:cxnSpLocks/>
          </p:cNvCxnSpPr>
          <p:nvPr/>
        </p:nvCxnSpPr>
        <p:spPr>
          <a:xfrm>
            <a:off x="3339688" y="1505555"/>
            <a:ext cx="0" cy="1098666"/>
          </a:xfrm>
          <a:prstGeom prst="straightConnector1">
            <a:avLst/>
          </a:prstGeom>
          <a:ln w="22225">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62" name="Arrow: Left-Right 61">
            <a:extLst>
              <a:ext uri="{FF2B5EF4-FFF2-40B4-BE49-F238E27FC236}">
                <a16:creationId xmlns:a16="http://schemas.microsoft.com/office/drawing/2014/main" id="{71E65E9A-6116-4E9D-84BD-988EF9691667}"/>
              </a:ext>
            </a:extLst>
          </p:cNvPr>
          <p:cNvSpPr/>
          <p:nvPr/>
        </p:nvSpPr>
        <p:spPr>
          <a:xfrm>
            <a:off x="7523095" y="3052101"/>
            <a:ext cx="1570492" cy="385901"/>
          </a:xfrm>
          <a:prstGeom prst="leftRightArrow">
            <a:avLst>
              <a:gd name="adj1" fmla="val 57291"/>
              <a:gd name="adj2" fmla="val 4453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900" dirty="0">
                <a:solidFill>
                  <a:schemeClr val="accent6">
                    <a:lumMod val="50000"/>
                  </a:schemeClr>
                </a:solidFill>
              </a:rPr>
              <a:t>HEP</a:t>
            </a:r>
            <a:endParaRPr lang="en-US" sz="1600" dirty="0">
              <a:solidFill>
                <a:schemeClr val="accent6">
                  <a:lumMod val="50000"/>
                </a:schemeClr>
              </a:solidFill>
            </a:endParaRPr>
          </a:p>
        </p:txBody>
      </p:sp>
      <p:sp>
        <p:nvSpPr>
          <p:cNvPr id="134" name="Rectangle 133">
            <a:extLst>
              <a:ext uri="{FF2B5EF4-FFF2-40B4-BE49-F238E27FC236}">
                <a16:creationId xmlns:a16="http://schemas.microsoft.com/office/drawing/2014/main" id="{EC4C9BDB-6524-416D-9C13-678CAEB26FC0}"/>
              </a:ext>
            </a:extLst>
          </p:cNvPr>
          <p:cNvSpPr/>
          <p:nvPr/>
        </p:nvSpPr>
        <p:spPr>
          <a:xfrm>
            <a:off x="219836" y="3497024"/>
            <a:ext cx="3173543" cy="349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25" dirty="0">
                <a:solidFill>
                  <a:schemeClr val="accent6">
                    <a:lumMod val="50000"/>
                  </a:schemeClr>
                </a:solidFill>
                <a:latin typeface="Georgia" panose="02040502050405020303" pitchFamily="18" charset="0"/>
                <a:cs typeface="Arial" panose="020B0604020202020204" pitchFamily="34" charset="0"/>
              </a:rPr>
              <a:t>Plan phase 1:Determine Jobs and Define schedule</a:t>
            </a:r>
            <a:endParaRPr kumimoji="0" lang="en-IN" sz="825" b="0" i="0" u="none" strike="noStrike" kern="1200" cap="none" spc="0" normalizeH="0" baseline="0" noProof="0" dirty="0">
              <a:ln>
                <a:noFill/>
              </a:ln>
              <a:solidFill>
                <a:schemeClr val="accent6">
                  <a:lumMod val="50000"/>
                </a:schemeClr>
              </a:solidFill>
              <a:effectLst/>
              <a:uLnTx/>
              <a:uFillTx/>
              <a:latin typeface="Georgia" panose="02040502050405020303" pitchFamily="18" charset="0"/>
              <a:ea typeface="+mn-ea"/>
              <a:cs typeface="Arial" panose="020B0604020202020204" pitchFamily="34" charset="0"/>
            </a:endParaRPr>
          </a:p>
        </p:txBody>
      </p:sp>
      <p:sp>
        <p:nvSpPr>
          <p:cNvPr id="136" name="Rectangle 135">
            <a:extLst>
              <a:ext uri="{FF2B5EF4-FFF2-40B4-BE49-F238E27FC236}">
                <a16:creationId xmlns:a16="http://schemas.microsoft.com/office/drawing/2014/main" id="{55681F79-892C-400C-B3C9-BE5593041610}"/>
              </a:ext>
            </a:extLst>
          </p:cNvPr>
          <p:cNvSpPr/>
          <p:nvPr/>
        </p:nvSpPr>
        <p:spPr>
          <a:xfrm>
            <a:off x="5174815" y="3530042"/>
            <a:ext cx="1801370" cy="34928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schemeClr val="accent6">
                    <a:lumMod val="50000"/>
                  </a:schemeClr>
                </a:solidFill>
                <a:effectLst/>
                <a:uLnTx/>
                <a:uFillTx/>
                <a:latin typeface="Georgia" panose="02040502050405020303" pitchFamily="18" charset="0"/>
                <a:ea typeface="+mn-ea"/>
                <a:cs typeface="Arial" panose="020B0604020202020204" pitchFamily="34" charset="0"/>
              </a:rPr>
              <a:t>Plan Phase 3:Execute Shutdown</a:t>
            </a:r>
            <a:endParaRPr kumimoji="0" lang="en-IN" sz="825" b="0" i="0" u="none" strike="noStrike" kern="1200" cap="none" spc="0" normalizeH="0" baseline="0" noProof="0" dirty="0">
              <a:ln>
                <a:noFill/>
              </a:ln>
              <a:solidFill>
                <a:schemeClr val="accent6">
                  <a:lumMod val="50000"/>
                </a:schemeClr>
              </a:solidFill>
              <a:effectLst/>
              <a:uLnTx/>
              <a:uFillTx/>
              <a:latin typeface="Georgia" panose="02040502050405020303" pitchFamily="18" charset="0"/>
              <a:ea typeface="+mn-ea"/>
              <a:cs typeface="Arial" panose="020B0604020202020204" pitchFamily="34" charset="0"/>
            </a:endParaRPr>
          </a:p>
        </p:txBody>
      </p:sp>
      <p:sp>
        <p:nvSpPr>
          <p:cNvPr id="137" name="Rectangle 136">
            <a:extLst>
              <a:ext uri="{FF2B5EF4-FFF2-40B4-BE49-F238E27FC236}">
                <a16:creationId xmlns:a16="http://schemas.microsoft.com/office/drawing/2014/main" id="{B175E7B8-D5C6-4099-AE33-3A2CDF3D0C7E}"/>
              </a:ext>
            </a:extLst>
          </p:cNvPr>
          <p:cNvSpPr/>
          <p:nvPr/>
        </p:nvSpPr>
        <p:spPr>
          <a:xfrm>
            <a:off x="6995194" y="3521980"/>
            <a:ext cx="678210" cy="3492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schemeClr val="accent6">
                    <a:lumMod val="50000"/>
                  </a:schemeClr>
                </a:solidFill>
                <a:effectLst/>
                <a:uLnTx/>
                <a:uFillTx/>
                <a:latin typeface="Georgia" panose="02040502050405020303" pitchFamily="18" charset="0"/>
                <a:ea typeface="+mn-ea"/>
                <a:cs typeface="Arial" panose="020B0604020202020204" pitchFamily="34" charset="0"/>
              </a:rPr>
              <a:t>Close out</a:t>
            </a:r>
            <a:endParaRPr kumimoji="0" lang="en-IN" sz="825" b="0" i="0" u="none" strike="noStrike" kern="1200" cap="none" spc="0" normalizeH="0" baseline="0" noProof="0" dirty="0">
              <a:ln>
                <a:noFill/>
              </a:ln>
              <a:solidFill>
                <a:schemeClr val="accent6">
                  <a:lumMod val="50000"/>
                </a:schemeClr>
              </a:solidFill>
              <a:effectLst/>
              <a:uLnTx/>
              <a:uFillTx/>
              <a:latin typeface="Georgia" panose="02040502050405020303" pitchFamily="18" charset="0"/>
              <a:ea typeface="+mn-ea"/>
              <a:cs typeface="Arial" panose="020B0604020202020204" pitchFamily="34" charset="0"/>
            </a:endParaRPr>
          </a:p>
        </p:txBody>
      </p:sp>
      <p:cxnSp>
        <p:nvCxnSpPr>
          <p:cNvPr id="142" name="Straight Arrow Connector 141">
            <a:extLst>
              <a:ext uri="{FF2B5EF4-FFF2-40B4-BE49-F238E27FC236}">
                <a16:creationId xmlns:a16="http://schemas.microsoft.com/office/drawing/2014/main" id="{AA7FF18A-F9E3-40C4-B4B0-0CBB7B9FE24F}"/>
              </a:ext>
            </a:extLst>
          </p:cNvPr>
          <p:cNvCxnSpPr>
            <a:cxnSpLocks/>
            <a:endCxn id="137" idx="3"/>
          </p:cNvCxnSpPr>
          <p:nvPr/>
        </p:nvCxnSpPr>
        <p:spPr>
          <a:xfrm>
            <a:off x="7659730" y="1131352"/>
            <a:ext cx="13674" cy="2565272"/>
          </a:xfrm>
          <a:prstGeom prst="straightConnector1">
            <a:avLst/>
          </a:prstGeom>
          <a:ln w="635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135" name="Rectangle 134">
            <a:extLst>
              <a:ext uri="{FF2B5EF4-FFF2-40B4-BE49-F238E27FC236}">
                <a16:creationId xmlns:a16="http://schemas.microsoft.com/office/drawing/2014/main" id="{97547027-17A8-454F-8A4A-AFE7A85766DC}"/>
              </a:ext>
            </a:extLst>
          </p:cNvPr>
          <p:cNvSpPr/>
          <p:nvPr/>
        </p:nvSpPr>
        <p:spPr>
          <a:xfrm>
            <a:off x="3406202" y="3500359"/>
            <a:ext cx="1513029" cy="3426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schemeClr val="accent6">
                    <a:lumMod val="50000"/>
                  </a:schemeClr>
                </a:solidFill>
                <a:effectLst/>
                <a:uLnTx/>
                <a:uFillTx/>
                <a:latin typeface="Georgia" panose="02040502050405020303" pitchFamily="18" charset="0"/>
                <a:ea typeface="+mn-ea"/>
                <a:cs typeface="Arial" panose="020B0604020202020204" pitchFamily="34" charset="0"/>
              </a:rPr>
              <a:t>Plan phase 2: Finalize Schedule</a:t>
            </a:r>
            <a:endParaRPr kumimoji="0" lang="en-IN" sz="825" b="0" i="0" u="none" strike="noStrike" kern="1200" cap="none" spc="0" normalizeH="0" baseline="0" noProof="0" dirty="0">
              <a:ln>
                <a:noFill/>
              </a:ln>
              <a:solidFill>
                <a:schemeClr val="accent6">
                  <a:lumMod val="50000"/>
                </a:schemeClr>
              </a:solidFill>
              <a:effectLst/>
              <a:uLnTx/>
              <a:uFillTx/>
              <a:latin typeface="Georgia" panose="02040502050405020303" pitchFamily="18" charset="0"/>
              <a:ea typeface="+mn-ea"/>
              <a:cs typeface="Arial" panose="020B0604020202020204" pitchFamily="34" charset="0"/>
            </a:endParaRPr>
          </a:p>
        </p:txBody>
      </p:sp>
      <p:sp>
        <p:nvSpPr>
          <p:cNvPr id="14" name="Rectangle 13">
            <a:extLst>
              <a:ext uri="{FF2B5EF4-FFF2-40B4-BE49-F238E27FC236}">
                <a16:creationId xmlns:a16="http://schemas.microsoft.com/office/drawing/2014/main" id="{9D940BAE-1D6A-4515-B908-04A3F6D7BDC1}"/>
              </a:ext>
            </a:extLst>
          </p:cNvPr>
          <p:cNvSpPr/>
          <p:nvPr/>
        </p:nvSpPr>
        <p:spPr>
          <a:xfrm>
            <a:off x="2696520" y="32376"/>
            <a:ext cx="3416320" cy="438582"/>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50" b="0" i="0" u="none" strike="noStrike" kern="1200" cap="none" spc="0" normalizeH="0" baseline="0" noProof="0" dirty="0">
                <a:ln>
                  <a:noFill/>
                </a:ln>
                <a:solidFill>
                  <a:srgbClr val="000000"/>
                </a:solidFill>
                <a:effectLst/>
                <a:uLnTx/>
                <a:uFillTx/>
                <a:latin typeface="Georgia" panose="02040502050405020303" pitchFamily="18" charset="0"/>
                <a:ea typeface="+mn-ea"/>
                <a:cs typeface="Arial" panose="020B0604020202020204" pitchFamily="34" charset="0"/>
              </a:rPr>
              <a:t>Shutdown 2023 Timeline</a:t>
            </a:r>
            <a:endParaRPr kumimoji="0" lang="en-IN" sz="2250" b="0" i="0" u="none" strike="noStrike" kern="1200" cap="none" spc="0" normalizeH="0" baseline="0" noProof="0" dirty="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67" name="Rectangle 66">
            <a:extLst>
              <a:ext uri="{FF2B5EF4-FFF2-40B4-BE49-F238E27FC236}">
                <a16:creationId xmlns:a16="http://schemas.microsoft.com/office/drawing/2014/main" id="{85427AF2-67BE-4A7B-954F-53B3073C6DEC}"/>
              </a:ext>
            </a:extLst>
          </p:cNvPr>
          <p:cNvSpPr/>
          <p:nvPr/>
        </p:nvSpPr>
        <p:spPr>
          <a:xfrm>
            <a:off x="4487046" y="3842614"/>
            <a:ext cx="678210" cy="4148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schemeClr val="accent6">
                    <a:lumMod val="50000"/>
                  </a:schemeClr>
                </a:solidFill>
                <a:effectLst/>
                <a:uLnTx/>
                <a:uFillTx/>
                <a:latin typeface="Georgia" panose="02040502050405020303" pitchFamily="18" charset="0"/>
                <a:ea typeface="+mn-ea"/>
                <a:cs typeface="Arial" panose="020B0604020202020204" pitchFamily="34" charset="0"/>
              </a:rPr>
              <a:t>Crew Marching orders</a:t>
            </a:r>
            <a:endParaRPr kumimoji="0" lang="en-IN" sz="825" b="0" i="0" u="none" strike="noStrike" kern="1200" cap="none" spc="0" normalizeH="0" baseline="0" noProof="0" dirty="0">
              <a:ln>
                <a:noFill/>
              </a:ln>
              <a:solidFill>
                <a:schemeClr val="accent6">
                  <a:lumMod val="50000"/>
                </a:schemeClr>
              </a:solidFill>
              <a:effectLst/>
              <a:uLnTx/>
              <a:uFillTx/>
              <a:latin typeface="Georgia" panose="02040502050405020303" pitchFamily="18" charset="0"/>
              <a:ea typeface="+mn-ea"/>
              <a:cs typeface="Arial" panose="020B0604020202020204" pitchFamily="34" charset="0"/>
            </a:endParaRPr>
          </a:p>
        </p:txBody>
      </p:sp>
      <p:sp>
        <p:nvSpPr>
          <p:cNvPr id="25" name="Arrow: Left-Right 24">
            <a:extLst>
              <a:ext uri="{FF2B5EF4-FFF2-40B4-BE49-F238E27FC236}">
                <a16:creationId xmlns:a16="http://schemas.microsoft.com/office/drawing/2014/main" id="{E08CE2BE-7550-4BD1-ADF0-51EA1D7FF2C7}"/>
              </a:ext>
            </a:extLst>
          </p:cNvPr>
          <p:cNvSpPr/>
          <p:nvPr/>
        </p:nvSpPr>
        <p:spPr>
          <a:xfrm>
            <a:off x="219836" y="3027614"/>
            <a:ext cx="1376475" cy="395990"/>
          </a:xfrm>
          <a:prstGeom prst="leftRightArrow">
            <a:avLst>
              <a:gd name="adj1" fmla="val 57291"/>
              <a:gd name="adj2" fmla="val 44532"/>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1100" dirty="0">
                <a:solidFill>
                  <a:schemeClr val="accent6">
                    <a:lumMod val="50000"/>
                  </a:schemeClr>
                </a:solidFill>
              </a:rPr>
              <a:t>Define </a:t>
            </a:r>
            <a:r>
              <a:rPr lang="en-US" sz="1200" dirty="0">
                <a:solidFill>
                  <a:schemeClr val="accent6">
                    <a:lumMod val="50000"/>
                  </a:schemeClr>
                </a:solidFill>
              </a:rPr>
              <a:t>Scope</a:t>
            </a:r>
            <a:endParaRPr lang="en-US" dirty="0">
              <a:solidFill>
                <a:schemeClr val="accent6">
                  <a:lumMod val="50000"/>
                </a:schemeClr>
              </a:solidFill>
            </a:endParaRPr>
          </a:p>
        </p:txBody>
      </p:sp>
      <p:sp>
        <p:nvSpPr>
          <p:cNvPr id="88" name="Arrow: Left-Right 87">
            <a:extLst>
              <a:ext uri="{FF2B5EF4-FFF2-40B4-BE49-F238E27FC236}">
                <a16:creationId xmlns:a16="http://schemas.microsoft.com/office/drawing/2014/main" id="{163D7CDA-BBE2-4BE0-B760-354A62F18B41}"/>
              </a:ext>
            </a:extLst>
          </p:cNvPr>
          <p:cNvSpPr/>
          <p:nvPr/>
        </p:nvSpPr>
        <p:spPr>
          <a:xfrm>
            <a:off x="1632050" y="3040609"/>
            <a:ext cx="3534905" cy="385901"/>
          </a:xfrm>
          <a:prstGeom prst="leftRightArrow">
            <a:avLst>
              <a:gd name="adj1" fmla="val 57291"/>
              <a:gd name="adj2" fmla="val 4453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1100" dirty="0">
                <a:solidFill>
                  <a:schemeClr val="accent6">
                    <a:lumMod val="50000"/>
                  </a:schemeClr>
                </a:solidFill>
              </a:rPr>
              <a:t>Plan</a:t>
            </a:r>
            <a:endParaRPr lang="en-US" dirty="0">
              <a:solidFill>
                <a:schemeClr val="accent6">
                  <a:lumMod val="50000"/>
                </a:schemeClr>
              </a:solidFill>
            </a:endParaRPr>
          </a:p>
        </p:txBody>
      </p:sp>
      <p:sp>
        <p:nvSpPr>
          <p:cNvPr id="89" name="Arrow: Left-Right 88">
            <a:extLst>
              <a:ext uri="{FF2B5EF4-FFF2-40B4-BE49-F238E27FC236}">
                <a16:creationId xmlns:a16="http://schemas.microsoft.com/office/drawing/2014/main" id="{BDB60C66-0185-4D56-A42C-DB2B8CF1B0FB}"/>
              </a:ext>
            </a:extLst>
          </p:cNvPr>
          <p:cNvSpPr/>
          <p:nvPr/>
        </p:nvSpPr>
        <p:spPr>
          <a:xfrm>
            <a:off x="5178100" y="3046643"/>
            <a:ext cx="1810961" cy="384311"/>
          </a:xfrm>
          <a:prstGeom prst="leftRightArrow">
            <a:avLst>
              <a:gd name="adj1" fmla="val 57291"/>
              <a:gd name="adj2" fmla="val 4453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1100" dirty="0">
                <a:solidFill>
                  <a:schemeClr val="accent6">
                    <a:lumMod val="50000"/>
                  </a:schemeClr>
                </a:solidFill>
              </a:rPr>
              <a:t>Execute</a:t>
            </a:r>
            <a:endParaRPr lang="en-US" dirty="0">
              <a:solidFill>
                <a:schemeClr val="accent6">
                  <a:lumMod val="50000"/>
                </a:schemeClr>
              </a:solidFill>
            </a:endParaRPr>
          </a:p>
        </p:txBody>
      </p:sp>
      <p:sp>
        <p:nvSpPr>
          <p:cNvPr id="90" name="Arrow: Left-Right 89">
            <a:extLst>
              <a:ext uri="{FF2B5EF4-FFF2-40B4-BE49-F238E27FC236}">
                <a16:creationId xmlns:a16="http://schemas.microsoft.com/office/drawing/2014/main" id="{F46C2F4C-9F3B-4254-8F85-A9AFF4CF8476}"/>
              </a:ext>
            </a:extLst>
          </p:cNvPr>
          <p:cNvSpPr/>
          <p:nvPr/>
        </p:nvSpPr>
        <p:spPr>
          <a:xfrm>
            <a:off x="6917843" y="3058251"/>
            <a:ext cx="675228" cy="385901"/>
          </a:xfrm>
          <a:prstGeom prst="leftRightArrow">
            <a:avLst>
              <a:gd name="adj1" fmla="val 57291"/>
              <a:gd name="adj2" fmla="val 4453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700" dirty="0">
                <a:solidFill>
                  <a:schemeClr val="accent6">
                    <a:lumMod val="50000"/>
                  </a:schemeClr>
                </a:solidFill>
              </a:rPr>
              <a:t>Close out</a:t>
            </a:r>
            <a:endParaRPr lang="en-US" sz="1200" dirty="0">
              <a:solidFill>
                <a:schemeClr val="accent6">
                  <a:lumMod val="50000"/>
                </a:schemeClr>
              </a:solidFill>
            </a:endParaRPr>
          </a:p>
        </p:txBody>
      </p:sp>
      <p:sp>
        <p:nvSpPr>
          <p:cNvPr id="15" name="Rectangle 14">
            <a:extLst>
              <a:ext uri="{FF2B5EF4-FFF2-40B4-BE49-F238E27FC236}">
                <a16:creationId xmlns:a16="http://schemas.microsoft.com/office/drawing/2014/main" id="{469ECDC7-82DF-4F65-BBC3-E4BF616C4F44}"/>
              </a:ext>
            </a:extLst>
          </p:cNvPr>
          <p:cNvSpPr/>
          <p:nvPr/>
        </p:nvSpPr>
        <p:spPr>
          <a:xfrm>
            <a:off x="3399502" y="3844030"/>
            <a:ext cx="1087544" cy="416506"/>
          </a:xfrm>
          <a:prstGeom prst="rect">
            <a:avLst/>
          </a:prstGeom>
          <a:gradFill flip="none" rotWithShape="1">
            <a:gsLst>
              <a:gs pos="100000">
                <a:srgbClr val="FFC000"/>
              </a:gs>
              <a:gs pos="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DE3EE7E-574D-4D62-88F4-F3A18DBC0532}"/>
              </a:ext>
            </a:extLst>
          </p:cNvPr>
          <p:cNvSpPr txBox="1"/>
          <p:nvPr/>
        </p:nvSpPr>
        <p:spPr>
          <a:xfrm>
            <a:off x="1044792" y="5428352"/>
            <a:ext cx="3003510" cy="461665"/>
          </a:xfrm>
          <a:prstGeom prst="rect">
            <a:avLst/>
          </a:prstGeom>
          <a:noFill/>
        </p:spPr>
        <p:txBody>
          <a:bodyPr wrap="square" rtlCol="0">
            <a:spAutoFit/>
          </a:bodyPr>
          <a:lstStyle/>
          <a:p>
            <a:r>
              <a:rPr lang="en-US" dirty="0"/>
              <a:t> </a:t>
            </a:r>
          </a:p>
        </p:txBody>
      </p:sp>
      <p:grpSp>
        <p:nvGrpSpPr>
          <p:cNvPr id="19" name="Group 18">
            <a:extLst>
              <a:ext uri="{FF2B5EF4-FFF2-40B4-BE49-F238E27FC236}">
                <a16:creationId xmlns:a16="http://schemas.microsoft.com/office/drawing/2014/main" id="{5AAB4AF0-1B4B-4136-ACF2-E617B989ECF5}"/>
              </a:ext>
            </a:extLst>
          </p:cNvPr>
          <p:cNvGrpSpPr/>
          <p:nvPr/>
        </p:nvGrpSpPr>
        <p:grpSpPr>
          <a:xfrm>
            <a:off x="3332062" y="4414828"/>
            <a:ext cx="2286212" cy="1469788"/>
            <a:chOff x="3104386" y="4424354"/>
            <a:chExt cx="2286212" cy="1469788"/>
          </a:xfrm>
        </p:grpSpPr>
        <p:sp>
          <p:nvSpPr>
            <p:cNvPr id="17" name="Right Brace 16">
              <a:extLst>
                <a:ext uri="{FF2B5EF4-FFF2-40B4-BE49-F238E27FC236}">
                  <a16:creationId xmlns:a16="http://schemas.microsoft.com/office/drawing/2014/main" id="{4EF14B14-6294-44FA-88C9-D5B58837F8C4}"/>
                </a:ext>
              </a:extLst>
            </p:cNvPr>
            <p:cNvSpPr/>
            <p:nvPr/>
          </p:nvSpPr>
          <p:spPr>
            <a:xfrm rot="5400000">
              <a:off x="3390442" y="4555377"/>
              <a:ext cx="349288" cy="723356"/>
            </a:xfrm>
            <a:prstGeom prst="rightBrace">
              <a:avLst/>
            </a:prstGeom>
            <a:ln>
              <a:solidFill>
                <a:srgbClr val="0070C0"/>
              </a:solidFill>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dirty="0"/>
            </a:p>
          </p:txBody>
        </p:sp>
        <p:sp>
          <p:nvSpPr>
            <p:cNvPr id="84" name="TextBox 83">
              <a:extLst>
                <a:ext uri="{FF2B5EF4-FFF2-40B4-BE49-F238E27FC236}">
                  <a16:creationId xmlns:a16="http://schemas.microsoft.com/office/drawing/2014/main" id="{5417533D-36E0-48D5-AA04-083BAC1B5A0B}"/>
                </a:ext>
              </a:extLst>
            </p:cNvPr>
            <p:cNvSpPr txBox="1"/>
            <p:nvPr/>
          </p:nvSpPr>
          <p:spPr>
            <a:xfrm>
              <a:off x="3104386" y="5064254"/>
              <a:ext cx="1176614" cy="584775"/>
            </a:xfrm>
            <a:prstGeom prst="rect">
              <a:avLst/>
            </a:prstGeom>
            <a:noFill/>
          </p:spPr>
          <p:txBody>
            <a:bodyPr wrap="square" rtlCol="0">
              <a:spAutoFit/>
            </a:bodyPr>
            <a:lstStyle/>
            <a:p>
              <a:r>
                <a:rPr lang="en-US" sz="1600" dirty="0"/>
                <a:t>Shutdown Boot Camp</a:t>
              </a:r>
            </a:p>
          </p:txBody>
        </p:sp>
        <p:sp>
          <p:nvSpPr>
            <p:cNvPr id="28" name="Arrow: Down 27">
              <a:extLst>
                <a:ext uri="{FF2B5EF4-FFF2-40B4-BE49-F238E27FC236}">
                  <a16:creationId xmlns:a16="http://schemas.microsoft.com/office/drawing/2014/main" id="{3DE25A8B-D605-4CAF-8CD7-23F6D593FBB4}"/>
                </a:ext>
              </a:extLst>
            </p:cNvPr>
            <p:cNvSpPr/>
            <p:nvPr/>
          </p:nvSpPr>
          <p:spPr>
            <a:xfrm rot="16200000">
              <a:off x="4421247" y="4945815"/>
              <a:ext cx="349289" cy="673041"/>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30" name="Left Brace 29">
              <a:extLst>
                <a:ext uri="{FF2B5EF4-FFF2-40B4-BE49-F238E27FC236}">
                  <a16:creationId xmlns:a16="http://schemas.microsoft.com/office/drawing/2014/main" id="{0AD6E5AA-1B78-4762-A267-56E4A10CF81A}"/>
                </a:ext>
              </a:extLst>
            </p:cNvPr>
            <p:cNvSpPr/>
            <p:nvPr/>
          </p:nvSpPr>
          <p:spPr>
            <a:xfrm>
              <a:off x="4985706" y="4424354"/>
              <a:ext cx="404892" cy="1469788"/>
            </a:xfrm>
            <a:prstGeom prst="leftBrace">
              <a:avLst>
                <a:gd name="adj1" fmla="val 8333"/>
                <a:gd name="adj2" fmla="val 58167"/>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grpSp>
      <p:sp>
        <p:nvSpPr>
          <p:cNvPr id="31" name="TextBox 30">
            <a:extLst>
              <a:ext uri="{FF2B5EF4-FFF2-40B4-BE49-F238E27FC236}">
                <a16:creationId xmlns:a16="http://schemas.microsoft.com/office/drawing/2014/main" id="{F26F3ED8-752C-489B-B2EB-BD2295C35A3B}"/>
              </a:ext>
            </a:extLst>
          </p:cNvPr>
          <p:cNvSpPr txBox="1"/>
          <p:nvPr/>
        </p:nvSpPr>
        <p:spPr>
          <a:xfrm>
            <a:off x="5401239" y="4378552"/>
            <a:ext cx="1873141" cy="1384995"/>
          </a:xfrm>
          <a:prstGeom prst="rect">
            <a:avLst/>
          </a:prstGeom>
          <a:noFill/>
        </p:spPr>
        <p:txBody>
          <a:bodyPr wrap="none" rtlCol="0">
            <a:spAutoFit/>
          </a:bodyPr>
          <a:lstStyle/>
          <a:p>
            <a:pPr marL="342900" indent="-342900">
              <a:buFont typeface="Arial" panose="020B0604020202020204" pitchFamily="34" charset="0"/>
              <a:buChar char="•"/>
            </a:pPr>
            <a:r>
              <a:rPr lang="en-US" sz="1400" dirty="0"/>
              <a:t>Work Planning</a:t>
            </a:r>
          </a:p>
          <a:p>
            <a:pPr marL="800100" lvl="1" indent="-342900">
              <a:buFont typeface="Arial" panose="020B0604020202020204" pitchFamily="34" charset="0"/>
              <a:buChar char="•"/>
            </a:pPr>
            <a:r>
              <a:rPr lang="en-US" sz="1400" dirty="0"/>
              <a:t>HA’s</a:t>
            </a:r>
          </a:p>
          <a:p>
            <a:pPr marL="800100" lvl="1" indent="-342900">
              <a:buFont typeface="Arial" panose="020B0604020202020204" pitchFamily="34" charset="0"/>
              <a:buChar char="•"/>
            </a:pPr>
            <a:r>
              <a:rPr lang="en-US" sz="1400" dirty="0"/>
              <a:t>Dose Plan</a:t>
            </a:r>
          </a:p>
          <a:p>
            <a:pPr marL="800100" lvl="1" indent="-342900">
              <a:buFont typeface="Arial" panose="020B0604020202020204" pitchFamily="34" charset="0"/>
              <a:buChar char="•"/>
            </a:pPr>
            <a:r>
              <a:rPr lang="en-US" sz="1400" dirty="0"/>
              <a:t>Permits</a:t>
            </a:r>
          </a:p>
          <a:p>
            <a:pPr marL="800100" lvl="1" indent="-342900">
              <a:buFont typeface="Arial" panose="020B0604020202020204" pitchFamily="34" charset="0"/>
              <a:buChar char="•"/>
            </a:pPr>
            <a:r>
              <a:rPr lang="en-US" sz="1400" dirty="0"/>
              <a:t>Etc..</a:t>
            </a:r>
          </a:p>
          <a:p>
            <a:pPr marL="342900" indent="-342900">
              <a:buFont typeface="Arial" panose="020B0604020202020204" pitchFamily="34" charset="0"/>
              <a:buChar char="•"/>
            </a:pPr>
            <a:r>
              <a:rPr lang="en-US" sz="1400" dirty="0"/>
              <a:t>Timeline of events</a:t>
            </a:r>
          </a:p>
        </p:txBody>
      </p:sp>
      <p:sp>
        <p:nvSpPr>
          <p:cNvPr id="92" name="TextBox 91">
            <a:extLst>
              <a:ext uri="{FF2B5EF4-FFF2-40B4-BE49-F238E27FC236}">
                <a16:creationId xmlns:a16="http://schemas.microsoft.com/office/drawing/2014/main" id="{1C674D24-A705-4596-B6ED-D57599B20FA0}"/>
              </a:ext>
            </a:extLst>
          </p:cNvPr>
          <p:cNvSpPr txBox="1"/>
          <p:nvPr/>
        </p:nvSpPr>
        <p:spPr>
          <a:xfrm>
            <a:off x="7220563" y="4420791"/>
            <a:ext cx="1755609" cy="1384995"/>
          </a:xfrm>
          <a:prstGeom prst="rect">
            <a:avLst/>
          </a:prstGeom>
          <a:noFill/>
        </p:spPr>
        <p:txBody>
          <a:bodyPr wrap="square" rtlCol="0">
            <a:spAutoFit/>
          </a:bodyPr>
          <a:lstStyle/>
          <a:p>
            <a:pPr marL="342900" indent="-342900">
              <a:buFont typeface="Arial" panose="020B0604020202020204" pitchFamily="34" charset="0"/>
              <a:buChar char="•"/>
            </a:pPr>
            <a:r>
              <a:rPr lang="en-US" sz="1400" dirty="0"/>
              <a:t>Work List Entries</a:t>
            </a:r>
          </a:p>
          <a:p>
            <a:pPr marL="342900" indent="-342900">
              <a:buFont typeface="Arial" panose="020B0604020202020204" pitchFamily="34" charset="0"/>
              <a:buChar char="•"/>
            </a:pPr>
            <a:r>
              <a:rPr lang="en-US" sz="1400" dirty="0"/>
              <a:t>Expectations</a:t>
            </a:r>
          </a:p>
          <a:p>
            <a:pPr marL="342900" indent="-342900">
              <a:buFont typeface="Arial" panose="020B0604020202020204" pitchFamily="34" charset="0"/>
              <a:buChar char="•"/>
            </a:pPr>
            <a:r>
              <a:rPr lang="en-US" sz="1400" dirty="0"/>
              <a:t>General Task Approval process</a:t>
            </a:r>
          </a:p>
          <a:p>
            <a:pPr marL="342900" indent="-342900">
              <a:buFont typeface="Arial" panose="020B0604020202020204" pitchFamily="34" charset="0"/>
              <a:buChar char="•"/>
            </a:pPr>
            <a:r>
              <a:rPr lang="en-US" sz="1400" dirty="0"/>
              <a:t>Work In HRA</a:t>
            </a:r>
          </a:p>
        </p:txBody>
      </p:sp>
      <p:grpSp>
        <p:nvGrpSpPr>
          <p:cNvPr id="16" name="Group 15">
            <a:extLst>
              <a:ext uri="{FF2B5EF4-FFF2-40B4-BE49-F238E27FC236}">
                <a16:creationId xmlns:a16="http://schemas.microsoft.com/office/drawing/2014/main" id="{88DDDD7B-3A4E-446E-8139-4B02A1BAAEE1}"/>
              </a:ext>
            </a:extLst>
          </p:cNvPr>
          <p:cNvGrpSpPr/>
          <p:nvPr/>
        </p:nvGrpSpPr>
        <p:grpSpPr>
          <a:xfrm>
            <a:off x="79316" y="857399"/>
            <a:ext cx="9015290" cy="2178462"/>
            <a:chOff x="78297" y="787947"/>
            <a:chExt cx="9015290" cy="2178462"/>
          </a:xfrm>
        </p:grpSpPr>
        <p:grpSp>
          <p:nvGrpSpPr>
            <p:cNvPr id="29" name="Group 28">
              <a:extLst>
                <a:ext uri="{FF2B5EF4-FFF2-40B4-BE49-F238E27FC236}">
                  <a16:creationId xmlns:a16="http://schemas.microsoft.com/office/drawing/2014/main" id="{00D0EFD5-91CE-4D6D-9F38-4F77649FEF15}"/>
                </a:ext>
              </a:extLst>
            </p:cNvPr>
            <p:cNvGrpSpPr/>
            <p:nvPr/>
          </p:nvGrpSpPr>
          <p:grpSpPr>
            <a:xfrm>
              <a:off x="164026" y="787947"/>
              <a:ext cx="8929561" cy="2178462"/>
              <a:chOff x="-327383" y="1712474"/>
              <a:chExt cx="8938820" cy="2178462"/>
            </a:xfrm>
          </p:grpSpPr>
          <p:sp>
            <p:nvSpPr>
              <p:cNvPr id="2" name="Rectangle 1">
                <a:extLst>
                  <a:ext uri="{FF2B5EF4-FFF2-40B4-BE49-F238E27FC236}">
                    <a16:creationId xmlns:a16="http://schemas.microsoft.com/office/drawing/2014/main" id="{BFECF894-9965-449A-BB2B-A54A81D96CC4}"/>
                  </a:ext>
                </a:extLst>
              </p:cNvPr>
              <p:cNvSpPr/>
              <p:nvPr/>
            </p:nvSpPr>
            <p:spPr>
              <a:xfrm>
                <a:off x="290958" y="3464710"/>
                <a:ext cx="675929" cy="4262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prstClr val="white"/>
                    </a:solidFill>
                    <a:effectLst/>
                    <a:uLnTx/>
                    <a:uFillTx/>
                    <a:latin typeface="Georgia" panose="02040502050405020303" pitchFamily="18" charset="0"/>
                    <a:ea typeface="+mn-ea"/>
                    <a:cs typeface="Arial" panose="020B0604020202020204" pitchFamily="34" charset="0"/>
                  </a:rPr>
                  <a:t>JAN</a:t>
                </a:r>
                <a:endParaRPr kumimoji="0" lang="en-IN" sz="825" b="1" i="0" u="none" strike="noStrike" kern="1200" cap="none" spc="0" normalizeH="0" baseline="0" noProof="0" dirty="0">
                  <a:ln>
                    <a:noFill/>
                  </a:ln>
                  <a:solidFill>
                    <a:prstClr val="white"/>
                  </a:solidFill>
                  <a:effectLst/>
                  <a:uLnTx/>
                  <a:uFillTx/>
                  <a:latin typeface="Georgia" panose="02040502050405020303" pitchFamily="18"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95F2059-F393-4CC3-94ED-32090E2296D7}"/>
                  </a:ext>
                </a:extLst>
              </p:cNvPr>
              <p:cNvSpPr/>
              <p:nvPr/>
            </p:nvSpPr>
            <p:spPr>
              <a:xfrm>
                <a:off x="985916" y="3464710"/>
                <a:ext cx="675929" cy="4262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prstClr val="white"/>
                    </a:solidFill>
                    <a:effectLst/>
                    <a:uLnTx/>
                    <a:uFillTx/>
                    <a:latin typeface="Georgia" panose="02040502050405020303" pitchFamily="18" charset="0"/>
                    <a:ea typeface="+mn-ea"/>
                    <a:cs typeface="Arial" panose="020B0604020202020204" pitchFamily="34" charset="0"/>
                  </a:rPr>
                  <a:t>FEB</a:t>
                </a:r>
                <a:endParaRPr kumimoji="0" lang="en-IN" sz="825" b="1" i="0" u="none" strike="noStrike" kern="1200" cap="none" spc="0" normalizeH="0" baseline="0" noProof="0" dirty="0">
                  <a:ln>
                    <a:noFill/>
                  </a:ln>
                  <a:solidFill>
                    <a:prstClr val="white"/>
                  </a:solidFill>
                  <a:effectLst/>
                  <a:uLnTx/>
                  <a:uFillTx/>
                  <a:latin typeface="Georgia" panose="02040502050405020303" pitchFamily="18" charset="0"/>
                  <a:ea typeface="+mn-ea"/>
                  <a:cs typeface="Arial" panose="020B0604020202020204" pitchFamily="34" charset="0"/>
                </a:endParaRPr>
              </a:p>
            </p:txBody>
          </p:sp>
          <p:sp>
            <p:nvSpPr>
              <p:cNvPr id="4" name="Rectangle 3">
                <a:extLst>
                  <a:ext uri="{FF2B5EF4-FFF2-40B4-BE49-F238E27FC236}">
                    <a16:creationId xmlns:a16="http://schemas.microsoft.com/office/drawing/2014/main" id="{4EE982B5-1EB2-42D5-96FA-023215BF6C3D}"/>
                  </a:ext>
                </a:extLst>
              </p:cNvPr>
              <p:cNvSpPr/>
              <p:nvPr/>
            </p:nvSpPr>
            <p:spPr>
              <a:xfrm>
                <a:off x="1680875" y="3464710"/>
                <a:ext cx="675929" cy="4262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prstClr val="white"/>
                    </a:solidFill>
                    <a:effectLst/>
                    <a:uLnTx/>
                    <a:uFillTx/>
                    <a:latin typeface="Georgia" panose="02040502050405020303" pitchFamily="18" charset="0"/>
                    <a:ea typeface="+mn-ea"/>
                    <a:cs typeface="Arial" panose="020B0604020202020204" pitchFamily="34" charset="0"/>
                  </a:rPr>
                  <a:t>MAR</a:t>
                </a:r>
                <a:endParaRPr kumimoji="0" lang="en-IN" sz="825" b="1" i="0" u="none" strike="noStrike" kern="1200" cap="none" spc="0" normalizeH="0" baseline="0" noProof="0" dirty="0">
                  <a:ln>
                    <a:noFill/>
                  </a:ln>
                  <a:solidFill>
                    <a:prstClr val="white"/>
                  </a:solidFill>
                  <a:effectLst/>
                  <a:uLnTx/>
                  <a:uFillTx/>
                  <a:latin typeface="Georgia" panose="02040502050405020303" pitchFamily="18" charset="0"/>
                  <a:ea typeface="+mn-ea"/>
                  <a:cs typeface="Arial" panose="020B0604020202020204" pitchFamily="34" charset="0"/>
                </a:endParaRPr>
              </a:p>
            </p:txBody>
          </p:sp>
          <p:sp>
            <p:nvSpPr>
              <p:cNvPr id="5" name="Rectangle 4">
                <a:extLst>
                  <a:ext uri="{FF2B5EF4-FFF2-40B4-BE49-F238E27FC236}">
                    <a16:creationId xmlns:a16="http://schemas.microsoft.com/office/drawing/2014/main" id="{9E5B53C6-F5EB-4AB0-9824-6F981B38E767}"/>
                  </a:ext>
                </a:extLst>
              </p:cNvPr>
              <p:cNvSpPr/>
              <p:nvPr/>
            </p:nvSpPr>
            <p:spPr>
              <a:xfrm>
                <a:off x="2375834" y="3464710"/>
                <a:ext cx="675929" cy="4262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prstClr val="white"/>
                    </a:solidFill>
                    <a:effectLst/>
                    <a:uLnTx/>
                    <a:uFillTx/>
                    <a:latin typeface="Georgia" panose="02040502050405020303" pitchFamily="18" charset="0"/>
                    <a:ea typeface="+mn-ea"/>
                    <a:cs typeface="Arial" panose="020B0604020202020204" pitchFamily="34" charset="0"/>
                  </a:rPr>
                  <a:t>APR</a:t>
                </a:r>
                <a:endParaRPr kumimoji="0" lang="en-IN" sz="825" b="1" i="0" u="none" strike="noStrike" kern="1200" cap="none" spc="0" normalizeH="0" baseline="0" noProof="0" dirty="0">
                  <a:ln>
                    <a:noFill/>
                  </a:ln>
                  <a:solidFill>
                    <a:prstClr val="white"/>
                  </a:solidFill>
                  <a:effectLst/>
                  <a:uLnTx/>
                  <a:uFillTx/>
                  <a:latin typeface="Georgia" panose="02040502050405020303" pitchFamily="18" charset="0"/>
                  <a:ea typeface="+mn-ea"/>
                  <a:cs typeface="Arial" panose="020B0604020202020204" pitchFamily="34" charset="0"/>
                </a:endParaRPr>
              </a:p>
            </p:txBody>
          </p:sp>
          <p:sp>
            <p:nvSpPr>
              <p:cNvPr id="6" name="Rectangle 5">
                <a:extLst>
                  <a:ext uri="{FF2B5EF4-FFF2-40B4-BE49-F238E27FC236}">
                    <a16:creationId xmlns:a16="http://schemas.microsoft.com/office/drawing/2014/main" id="{F68B19FB-219C-44B5-B65B-F78A88B8A731}"/>
                  </a:ext>
                </a:extLst>
              </p:cNvPr>
              <p:cNvSpPr/>
              <p:nvPr/>
            </p:nvSpPr>
            <p:spPr>
              <a:xfrm>
                <a:off x="3070794" y="3464710"/>
                <a:ext cx="675929" cy="4262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prstClr val="white"/>
                    </a:solidFill>
                    <a:effectLst/>
                    <a:uLnTx/>
                    <a:uFillTx/>
                    <a:latin typeface="Georgia" panose="02040502050405020303" pitchFamily="18" charset="0"/>
                    <a:ea typeface="+mn-ea"/>
                    <a:cs typeface="Arial" panose="020B0604020202020204" pitchFamily="34" charset="0"/>
                  </a:rPr>
                  <a:t>MAY</a:t>
                </a:r>
                <a:endParaRPr kumimoji="0" lang="en-IN" sz="825" b="1" i="0" u="none" strike="noStrike" kern="1200" cap="none" spc="0" normalizeH="0" baseline="0" noProof="0" dirty="0">
                  <a:ln>
                    <a:noFill/>
                  </a:ln>
                  <a:solidFill>
                    <a:prstClr val="white"/>
                  </a:solidFill>
                  <a:effectLst/>
                  <a:uLnTx/>
                  <a:uFillTx/>
                  <a:latin typeface="Georgia" panose="02040502050405020303" pitchFamily="18" charset="0"/>
                  <a:ea typeface="+mn-ea"/>
                  <a:cs typeface="Arial" panose="020B0604020202020204" pitchFamily="34" charset="0"/>
                </a:endParaRPr>
              </a:p>
            </p:txBody>
          </p:sp>
          <p:sp>
            <p:nvSpPr>
              <p:cNvPr id="7" name="Rectangle 6">
                <a:extLst>
                  <a:ext uri="{FF2B5EF4-FFF2-40B4-BE49-F238E27FC236}">
                    <a16:creationId xmlns:a16="http://schemas.microsoft.com/office/drawing/2014/main" id="{3816F54F-AD2B-4373-8C1A-E1C1685C946B}"/>
                  </a:ext>
                </a:extLst>
              </p:cNvPr>
              <p:cNvSpPr/>
              <p:nvPr/>
            </p:nvSpPr>
            <p:spPr>
              <a:xfrm>
                <a:off x="3765752" y="3464710"/>
                <a:ext cx="675929" cy="4262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prstClr val="white"/>
                    </a:solidFill>
                    <a:effectLst/>
                    <a:uLnTx/>
                    <a:uFillTx/>
                    <a:latin typeface="Georgia" panose="02040502050405020303" pitchFamily="18" charset="0"/>
                    <a:ea typeface="+mn-ea"/>
                    <a:cs typeface="Arial" panose="020B0604020202020204" pitchFamily="34" charset="0"/>
                  </a:rPr>
                  <a:t>JUN</a:t>
                </a:r>
                <a:endParaRPr kumimoji="0" lang="en-IN" sz="825" b="1" i="0" u="none" strike="noStrike" kern="1200" cap="none" spc="0" normalizeH="0" baseline="0" noProof="0" dirty="0">
                  <a:ln>
                    <a:noFill/>
                  </a:ln>
                  <a:solidFill>
                    <a:prstClr val="white"/>
                  </a:solidFill>
                  <a:effectLst/>
                  <a:uLnTx/>
                  <a:uFillTx/>
                  <a:latin typeface="Georgia" panose="02040502050405020303" pitchFamily="18" charset="0"/>
                  <a:ea typeface="+mn-ea"/>
                  <a:cs typeface="Arial" panose="020B0604020202020204" pitchFamily="34" charset="0"/>
                </a:endParaRPr>
              </a:p>
            </p:txBody>
          </p:sp>
          <p:sp>
            <p:nvSpPr>
              <p:cNvPr id="8" name="Rectangle 7">
                <a:extLst>
                  <a:ext uri="{FF2B5EF4-FFF2-40B4-BE49-F238E27FC236}">
                    <a16:creationId xmlns:a16="http://schemas.microsoft.com/office/drawing/2014/main" id="{779FE4E9-50A9-4A64-B054-FF35666B78A1}"/>
                  </a:ext>
                </a:extLst>
              </p:cNvPr>
              <p:cNvSpPr/>
              <p:nvPr/>
            </p:nvSpPr>
            <p:spPr>
              <a:xfrm>
                <a:off x="4460710" y="3464710"/>
                <a:ext cx="675929" cy="4262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prstClr val="white"/>
                    </a:solidFill>
                    <a:effectLst/>
                    <a:uLnTx/>
                    <a:uFillTx/>
                    <a:latin typeface="Georgia" panose="02040502050405020303" pitchFamily="18" charset="0"/>
                    <a:ea typeface="+mn-ea"/>
                    <a:cs typeface="Arial" panose="020B0604020202020204" pitchFamily="34" charset="0"/>
                  </a:rPr>
                  <a:t>JULY</a:t>
                </a:r>
                <a:endParaRPr kumimoji="0" lang="en-IN" sz="825" b="1" i="0" u="none" strike="noStrike" kern="1200" cap="none" spc="0" normalizeH="0" baseline="0" noProof="0" dirty="0">
                  <a:ln>
                    <a:noFill/>
                  </a:ln>
                  <a:solidFill>
                    <a:prstClr val="white"/>
                  </a:solidFill>
                  <a:effectLst/>
                  <a:uLnTx/>
                  <a:uFillTx/>
                  <a:latin typeface="Georgia" panose="02040502050405020303" pitchFamily="18" charset="0"/>
                  <a:ea typeface="+mn-ea"/>
                  <a:cs typeface="Arial" panose="020B0604020202020204" pitchFamily="34" charset="0"/>
                </a:endParaRPr>
              </a:p>
            </p:txBody>
          </p:sp>
          <p:sp>
            <p:nvSpPr>
              <p:cNvPr id="9" name="Rectangle 8">
                <a:extLst>
                  <a:ext uri="{FF2B5EF4-FFF2-40B4-BE49-F238E27FC236}">
                    <a16:creationId xmlns:a16="http://schemas.microsoft.com/office/drawing/2014/main" id="{D6AEF21F-F5B8-4D7F-9280-2C82E85A3CD1}"/>
                  </a:ext>
                </a:extLst>
              </p:cNvPr>
              <p:cNvSpPr/>
              <p:nvPr/>
            </p:nvSpPr>
            <p:spPr>
              <a:xfrm>
                <a:off x="5155669" y="3464710"/>
                <a:ext cx="675929" cy="4262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prstClr val="white"/>
                    </a:solidFill>
                    <a:effectLst/>
                    <a:uLnTx/>
                    <a:uFillTx/>
                    <a:latin typeface="Georgia" panose="02040502050405020303" pitchFamily="18" charset="0"/>
                    <a:ea typeface="+mn-ea"/>
                    <a:cs typeface="Arial" panose="020B0604020202020204" pitchFamily="34" charset="0"/>
                  </a:rPr>
                  <a:t>AUG</a:t>
                </a:r>
                <a:endParaRPr kumimoji="0" lang="en-IN" sz="825" b="1" i="0" u="none" strike="noStrike" kern="1200" cap="none" spc="0" normalizeH="0" baseline="0" noProof="0" dirty="0">
                  <a:ln>
                    <a:noFill/>
                  </a:ln>
                  <a:solidFill>
                    <a:prstClr val="white"/>
                  </a:solidFill>
                  <a:effectLst/>
                  <a:uLnTx/>
                  <a:uFillTx/>
                  <a:latin typeface="Georgia" panose="02040502050405020303" pitchFamily="18" charset="0"/>
                  <a:ea typeface="+mn-ea"/>
                  <a:cs typeface="Arial" panose="020B0604020202020204" pitchFamily="34" charset="0"/>
                </a:endParaRPr>
              </a:p>
            </p:txBody>
          </p:sp>
          <p:sp>
            <p:nvSpPr>
              <p:cNvPr id="10" name="Rectangle 9">
                <a:extLst>
                  <a:ext uri="{FF2B5EF4-FFF2-40B4-BE49-F238E27FC236}">
                    <a16:creationId xmlns:a16="http://schemas.microsoft.com/office/drawing/2014/main" id="{DF2746AA-F17F-4D39-B0CC-E1A5A9A90508}"/>
                  </a:ext>
                </a:extLst>
              </p:cNvPr>
              <p:cNvSpPr/>
              <p:nvPr/>
            </p:nvSpPr>
            <p:spPr>
              <a:xfrm>
                <a:off x="5850628" y="3464710"/>
                <a:ext cx="675929" cy="4262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prstClr val="white"/>
                    </a:solidFill>
                    <a:effectLst/>
                    <a:uLnTx/>
                    <a:uFillTx/>
                    <a:latin typeface="Georgia" panose="02040502050405020303" pitchFamily="18" charset="0"/>
                    <a:ea typeface="+mn-ea"/>
                    <a:cs typeface="Arial" panose="020B0604020202020204" pitchFamily="34" charset="0"/>
                  </a:rPr>
                  <a:t>SEP</a:t>
                </a:r>
                <a:endParaRPr kumimoji="0" lang="en-IN" sz="825" b="1" i="0" u="none" strike="noStrike" kern="1200" cap="none" spc="0" normalizeH="0" baseline="0" noProof="0" dirty="0">
                  <a:ln>
                    <a:noFill/>
                  </a:ln>
                  <a:solidFill>
                    <a:prstClr val="white"/>
                  </a:solidFill>
                  <a:effectLst/>
                  <a:uLnTx/>
                  <a:uFillTx/>
                  <a:latin typeface="Georgia" panose="02040502050405020303" pitchFamily="18" charset="0"/>
                  <a:ea typeface="+mn-ea"/>
                  <a:cs typeface="Arial" panose="020B0604020202020204" pitchFamily="34" charset="0"/>
                </a:endParaRPr>
              </a:p>
            </p:txBody>
          </p:sp>
          <p:sp>
            <p:nvSpPr>
              <p:cNvPr id="11" name="Rectangle 10">
                <a:extLst>
                  <a:ext uri="{FF2B5EF4-FFF2-40B4-BE49-F238E27FC236}">
                    <a16:creationId xmlns:a16="http://schemas.microsoft.com/office/drawing/2014/main" id="{484CCC32-9F3F-421A-AD96-2F7AB035B826}"/>
                  </a:ext>
                </a:extLst>
              </p:cNvPr>
              <p:cNvSpPr/>
              <p:nvPr/>
            </p:nvSpPr>
            <p:spPr>
              <a:xfrm>
                <a:off x="6545587" y="3464710"/>
                <a:ext cx="675929" cy="4262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prstClr val="white"/>
                    </a:solidFill>
                    <a:effectLst/>
                    <a:uLnTx/>
                    <a:uFillTx/>
                    <a:latin typeface="Georgia" panose="02040502050405020303" pitchFamily="18" charset="0"/>
                    <a:ea typeface="+mn-ea"/>
                    <a:cs typeface="Arial" panose="020B0604020202020204" pitchFamily="34" charset="0"/>
                  </a:rPr>
                  <a:t>OCT</a:t>
                </a:r>
                <a:endParaRPr kumimoji="0" lang="en-IN" sz="825" b="1" i="0" u="none" strike="noStrike" kern="1200" cap="none" spc="0" normalizeH="0" baseline="0" noProof="0" dirty="0">
                  <a:ln>
                    <a:noFill/>
                  </a:ln>
                  <a:solidFill>
                    <a:prstClr val="white"/>
                  </a:solidFill>
                  <a:effectLst/>
                  <a:uLnTx/>
                  <a:uFillTx/>
                  <a:latin typeface="Georgia" panose="02040502050405020303" pitchFamily="18"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6F440BD6-B494-4786-B35A-C631EAD4BDCC}"/>
                  </a:ext>
                </a:extLst>
              </p:cNvPr>
              <p:cNvSpPr/>
              <p:nvPr/>
            </p:nvSpPr>
            <p:spPr>
              <a:xfrm>
                <a:off x="7240545" y="3464710"/>
                <a:ext cx="675929" cy="4262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prstClr val="white"/>
                    </a:solidFill>
                    <a:effectLst/>
                    <a:uLnTx/>
                    <a:uFillTx/>
                    <a:latin typeface="Georgia" panose="02040502050405020303" pitchFamily="18" charset="0"/>
                    <a:ea typeface="+mn-ea"/>
                    <a:cs typeface="Arial" panose="020B0604020202020204" pitchFamily="34" charset="0"/>
                  </a:rPr>
                  <a:t>NOV</a:t>
                </a:r>
                <a:endParaRPr kumimoji="0" lang="en-IN" sz="825" b="1" i="0" u="none" strike="noStrike" kern="1200" cap="none" spc="0" normalizeH="0" baseline="0" noProof="0" dirty="0">
                  <a:ln>
                    <a:noFill/>
                  </a:ln>
                  <a:solidFill>
                    <a:prstClr val="white"/>
                  </a:solidFill>
                  <a:effectLst/>
                  <a:uLnTx/>
                  <a:uFillTx/>
                  <a:latin typeface="Georgia" panose="02040502050405020303" pitchFamily="18" charset="0"/>
                  <a:ea typeface="+mn-ea"/>
                  <a:cs typeface="Arial" panose="020B0604020202020204" pitchFamily="34" charset="0"/>
                </a:endParaRPr>
              </a:p>
            </p:txBody>
          </p:sp>
          <p:sp>
            <p:nvSpPr>
              <p:cNvPr id="13" name="Rectangle 12">
                <a:extLst>
                  <a:ext uri="{FF2B5EF4-FFF2-40B4-BE49-F238E27FC236}">
                    <a16:creationId xmlns:a16="http://schemas.microsoft.com/office/drawing/2014/main" id="{9F056FC2-AFCB-445B-B049-1CE58C16F274}"/>
                  </a:ext>
                </a:extLst>
              </p:cNvPr>
              <p:cNvSpPr/>
              <p:nvPr/>
            </p:nvSpPr>
            <p:spPr>
              <a:xfrm>
                <a:off x="7935508" y="3464710"/>
                <a:ext cx="675929" cy="4262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prstClr val="white"/>
                    </a:solidFill>
                    <a:effectLst/>
                    <a:uLnTx/>
                    <a:uFillTx/>
                    <a:latin typeface="Georgia" panose="02040502050405020303" pitchFamily="18" charset="0"/>
                    <a:ea typeface="+mn-ea"/>
                    <a:cs typeface="Arial" panose="020B0604020202020204" pitchFamily="34" charset="0"/>
                  </a:rPr>
                  <a:t>DEC</a:t>
                </a:r>
                <a:endParaRPr kumimoji="0" lang="en-IN" sz="825" b="1" i="0" u="none" strike="noStrike" kern="1200" cap="none" spc="0" normalizeH="0" baseline="0" noProof="0" dirty="0">
                  <a:ln>
                    <a:noFill/>
                  </a:ln>
                  <a:solidFill>
                    <a:prstClr val="white"/>
                  </a:solidFill>
                  <a:effectLst/>
                  <a:uLnTx/>
                  <a:uFillTx/>
                  <a:latin typeface="Georgia" panose="02040502050405020303" pitchFamily="18" charset="0"/>
                  <a:ea typeface="+mn-ea"/>
                  <a:cs typeface="Arial" panose="020B0604020202020204" pitchFamily="34" charset="0"/>
                </a:endParaRPr>
              </a:p>
            </p:txBody>
          </p:sp>
          <p:cxnSp>
            <p:nvCxnSpPr>
              <p:cNvPr id="26" name="Straight Arrow Connector 25">
                <a:extLst>
                  <a:ext uri="{FF2B5EF4-FFF2-40B4-BE49-F238E27FC236}">
                    <a16:creationId xmlns:a16="http://schemas.microsoft.com/office/drawing/2014/main" id="{C8191FF6-7CB8-4247-A0CB-2B27A9A1DEE5}"/>
                  </a:ext>
                </a:extLst>
              </p:cNvPr>
              <p:cNvCxnSpPr>
                <a:cxnSpLocks/>
              </p:cNvCxnSpPr>
              <p:nvPr/>
            </p:nvCxnSpPr>
            <p:spPr>
              <a:xfrm>
                <a:off x="575526" y="1900856"/>
                <a:ext cx="0" cy="1537848"/>
              </a:xfrm>
              <a:prstGeom prst="straightConnector1">
                <a:avLst/>
              </a:prstGeom>
              <a:ln w="22225">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5CEE01AB-95BD-4E06-B038-E7C6BFEF38A9}"/>
                  </a:ext>
                </a:extLst>
              </p:cNvPr>
              <p:cNvCxnSpPr>
                <a:cxnSpLocks/>
              </p:cNvCxnSpPr>
              <p:nvPr/>
            </p:nvCxnSpPr>
            <p:spPr>
              <a:xfrm flipH="1">
                <a:off x="876043" y="3132820"/>
                <a:ext cx="9588" cy="288776"/>
              </a:xfrm>
              <a:prstGeom prst="straightConnector1">
                <a:avLst/>
              </a:prstGeom>
              <a:ln w="22225">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34A4D634-A81C-4421-9EDA-AAB37A6E2307}"/>
                  </a:ext>
                </a:extLst>
              </p:cNvPr>
              <p:cNvCxnSpPr>
                <a:cxnSpLocks/>
              </p:cNvCxnSpPr>
              <p:nvPr/>
            </p:nvCxnSpPr>
            <p:spPr>
              <a:xfrm flipH="1">
                <a:off x="2093907" y="1841400"/>
                <a:ext cx="9906" cy="1576117"/>
              </a:xfrm>
              <a:prstGeom prst="straightConnector1">
                <a:avLst/>
              </a:prstGeom>
              <a:ln w="22225">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28CA75A2-FC36-4E57-AF93-27636B0BBC9F}"/>
                  </a:ext>
                </a:extLst>
              </p:cNvPr>
              <p:cNvCxnSpPr>
                <a:cxnSpLocks/>
              </p:cNvCxnSpPr>
              <p:nvPr/>
            </p:nvCxnSpPr>
            <p:spPr>
              <a:xfrm>
                <a:off x="2735581" y="2672794"/>
                <a:ext cx="0" cy="765197"/>
              </a:xfrm>
              <a:prstGeom prst="straightConnector1">
                <a:avLst/>
              </a:prstGeom>
              <a:ln w="22225">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5376FC08-4DE9-4E81-8419-0774BB741557}"/>
                  </a:ext>
                </a:extLst>
              </p:cNvPr>
              <p:cNvCxnSpPr>
                <a:cxnSpLocks/>
              </p:cNvCxnSpPr>
              <p:nvPr/>
            </p:nvCxnSpPr>
            <p:spPr>
              <a:xfrm>
                <a:off x="3765752" y="1911234"/>
                <a:ext cx="0" cy="1560332"/>
              </a:xfrm>
              <a:prstGeom prst="straightConnector1">
                <a:avLst/>
              </a:prstGeom>
              <a:ln w="22225">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455D758C-9C26-4DBD-8096-2104DF55FC13}"/>
                  </a:ext>
                </a:extLst>
              </p:cNvPr>
              <p:cNvCxnSpPr>
                <a:cxnSpLocks/>
              </p:cNvCxnSpPr>
              <p:nvPr/>
            </p:nvCxnSpPr>
            <p:spPr>
              <a:xfrm>
                <a:off x="6562465" y="1801101"/>
                <a:ext cx="0" cy="1655496"/>
              </a:xfrm>
              <a:prstGeom prst="straightConnector1">
                <a:avLst/>
              </a:prstGeom>
              <a:ln w="22225">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1BF87B56-8865-49CD-B009-092E4CF330F9}"/>
                  </a:ext>
                </a:extLst>
              </p:cNvPr>
              <p:cNvCxnSpPr>
                <a:cxnSpLocks/>
              </p:cNvCxnSpPr>
              <p:nvPr/>
            </p:nvCxnSpPr>
            <p:spPr>
              <a:xfrm>
                <a:off x="6975418" y="2691400"/>
                <a:ext cx="0" cy="765197"/>
              </a:xfrm>
              <a:prstGeom prst="straightConnector1">
                <a:avLst/>
              </a:prstGeom>
              <a:ln w="22225">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59C92307-FF53-4692-88A6-C4ED24AD8924}"/>
                  </a:ext>
                </a:extLst>
              </p:cNvPr>
              <p:cNvGrpSpPr/>
              <p:nvPr/>
            </p:nvGrpSpPr>
            <p:grpSpPr>
              <a:xfrm>
                <a:off x="-327383" y="1854911"/>
                <a:ext cx="2208951" cy="648389"/>
                <a:chOff x="3620030" y="2210580"/>
                <a:chExt cx="2697547" cy="716098"/>
              </a:xfrm>
              <a:noFill/>
            </p:grpSpPr>
            <p:sp>
              <p:nvSpPr>
                <p:cNvPr id="95" name="TextBox 94">
                  <a:extLst>
                    <a:ext uri="{FF2B5EF4-FFF2-40B4-BE49-F238E27FC236}">
                      <a16:creationId xmlns:a16="http://schemas.microsoft.com/office/drawing/2014/main" id="{CA60A621-A17A-46ED-A4EC-D2EC4E47FEAA}"/>
                    </a:ext>
                  </a:extLst>
                </p:cNvPr>
                <p:cNvSpPr txBox="1"/>
                <p:nvPr/>
              </p:nvSpPr>
              <p:spPr>
                <a:xfrm>
                  <a:off x="4703531" y="2210580"/>
                  <a:ext cx="1614046" cy="254937"/>
                </a:xfrm>
                <a:prstGeom prst="rect">
                  <a:avLst/>
                </a:prstGeom>
                <a:grp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Georgia" panose="02040502050405020303" pitchFamily="18" charset="0"/>
                      <a:ea typeface="+mn-ea"/>
                      <a:cs typeface="Arial" panose="020B0604020202020204" pitchFamily="34" charset="0"/>
                    </a:rPr>
                    <a:t>Milestone 1</a:t>
                  </a:r>
                </a:p>
              </p:txBody>
            </p:sp>
            <p:sp>
              <p:nvSpPr>
                <p:cNvPr id="107" name="Rectangle 106">
                  <a:extLst>
                    <a:ext uri="{FF2B5EF4-FFF2-40B4-BE49-F238E27FC236}">
                      <a16:creationId xmlns:a16="http://schemas.microsoft.com/office/drawing/2014/main" id="{1D1E6E32-66F6-480F-B53D-21688409BB14}"/>
                    </a:ext>
                  </a:extLst>
                </p:cNvPr>
                <p:cNvSpPr/>
                <p:nvPr/>
              </p:nvSpPr>
              <p:spPr>
                <a:xfrm>
                  <a:off x="3620030" y="2365816"/>
                  <a:ext cx="1293937" cy="560862"/>
                </a:xfrm>
                <a:prstGeom prst="rect">
                  <a:avLst/>
                </a:prstGeom>
                <a:grp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Georgia Pro Light" panose="02040302050405020303" pitchFamily="18" charset="0"/>
                      <a:ea typeface="+mn-ea"/>
                      <a:cs typeface="+mn-cs"/>
                    </a:rPr>
                    <a:t>Define Shutdown Coordinators</a:t>
                  </a:r>
                  <a:r>
                    <a:rPr kumimoji="0" lang="en-US" sz="600" b="0" i="0" u="none" strike="noStrike" kern="1200" cap="none" spc="0" normalizeH="0" baseline="0" noProof="0" dirty="0">
                      <a:ln>
                        <a:noFill/>
                      </a:ln>
                      <a:solidFill>
                        <a:srgbClr val="000000"/>
                      </a:solidFill>
                      <a:effectLst/>
                      <a:uLnTx/>
                      <a:uFillTx/>
                      <a:latin typeface="Georgia Pro Light" panose="02040302050405020303" pitchFamily="18"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b="1" dirty="0">
                      <a:solidFill>
                        <a:schemeClr val="accent3"/>
                      </a:solidFill>
                      <a:latin typeface="Georgia Pro Light" panose="02040302050405020303" pitchFamily="18" charset="0"/>
                      <a:ea typeface="+mn-ea"/>
                    </a:rPr>
                    <a:t>Completed</a:t>
                  </a:r>
                  <a:r>
                    <a:rPr kumimoji="0" lang="en-US" sz="900" b="1" i="0" u="none" strike="noStrike" kern="1200" cap="none" spc="0" normalizeH="0" baseline="0" noProof="0" dirty="0">
                      <a:ln>
                        <a:noFill/>
                      </a:ln>
                      <a:solidFill>
                        <a:schemeClr val="accent3"/>
                      </a:solidFill>
                      <a:effectLst/>
                      <a:uLnTx/>
                      <a:uFillTx/>
                      <a:latin typeface="Georgia Pro Light" panose="02040302050405020303" pitchFamily="18" charset="0"/>
                      <a:ea typeface="+mn-ea"/>
                      <a:cs typeface="+mn-cs"/>
                    </a:rPr>
                    <a:t> </a:t>
                  </a:r>
                </a:p>
              </p:txBody>
            </p:sp>
          </p:grpSp>
          <p:grpSp>
            <p:nvGrpSpPr>
              <p:cNvPr id="108" name="Group 107">
                <a:extLst>
                  <a:ext uri="{FF2B5EF4-FFF2-40B4-BE49-F238E27FC236}">
                    <a16:creationId xmlns:a16="http://schemas.microsoft.com/office/drawing/2014/main" id="{A4E2C12A-1294-4F5F-854D-BD13A20C710E}"/>
                  </a:ext>
                </a:extLst>
              </p:cNvPr>
              <p:cNvGrpSpPr/>
              <p:nvPr/>
            </p:nvGrpSpPr>
            <p:grpSpPr>
              <a:xfrm>
                <a:off x="1105123" y="2874967"/>
                <a:ext cx="1321699" cy="498142"/>
                <a:chOff x="4555351" y="2090882"/>
                <a:chExt cx="1614045" cy="550161"/>
              </a:xfrm>
              <a:noFill/>
            </p:grpSpPr>
            <p:sp>
              <p:nvSpPr>
                <p:cNvPr id="111" name="TextBox 110">
                  <a:extLst>
                    <a:ext uri="{FF2B5EF4-FFF2-40B4-BE49-F238E27FC236}">
                      <a16:creationId xmlns:a16="http://schemas.microsoft.com/office/drawing/2014/main" id="{3F6C500C-4757-4213-A047-C5825144B6FC}"/>
                    </a:ext>
                  </a:extLst>
                </p:cNvPr>
                <p:cNvSpPr txBox="1"/>
                <p:nvPr/>
              </p:nvSpPr>
              <p:spPr>
                <a:xfrm>
                  <a:off x="4555351" y="2090882"/>
                  <a:ext cx="1614045" cy="284780"/>
                </a:xfrm>
                <a:prstGeom prst="rect">
                  <a:avLst/>
                </a:prstGeom>
                <a:grp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88" b="1" i="0" u="none" strike="noStrike" kern="1200" cap="none" spc="0" normalizeH="0" baseline="0" noProof="0" dirty="0">
                      <a:ln>
                        <a:noFill/>
                      </a:ln>
                      <a:solidFill>
                        <a:srgbClr val="000000"/>
                      </a:solidFill>
                      <a:effectLst/>
                      <a:uLnTx/>
                      <a:uFillTx/>
                      <a:latin typeface="Georgia" panose="02040502050405020303" pitchFamily="18" charset="0"/>
                      <a:ea typeface="+mn-ea"/>
                      <a:cs typeface="Arial" panose="020B0604020202020204" pitchFamily="34" charset="0"/>
                    </a:rPr>
                    <a:t>Milestone 2</a:t>
                  </a:r>
                </a:p>
              </p:txBody>
            </p:sp>
            <p:sp>
              <p:nvSpPr>
                <p:cNvPr id="112" name="Rectangle 111">
                  <a:extLst>
                    <a:ext uri="{FF2B5EF4-FFF2-40B4-BE49-F238E27FC236}">
                      <a16:creationId xmlns:a16="http://schemas.microsoft.com/office/drawing/2014/main" id="{A91FE03F-C6F0-4F3A-909C-6472615BCBB0}"/>
                    </a:ext>
                  </a:extLst>
                </p:cNvPr>
                <p:cNvSpPr/>
                <p:nvPr/>
              </p:nvSpPr>
              <p:spPr>
                <a:xfrm>
                  <a:off x="4626069" y="2233143"/>
                  <a:ext cx="1111573" cy="407900"/>
                </a:xfrm>
                <a:prstGeom prst="rect">
                  <a:avLst/>
                </a:prstGeom>
                <a:grp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dirty="0">
                      <a:solidFill>
                        <a:srgbClr val="000000"/>
                      </a:solidFill>
                      <a:highlight>
                        <a:srgbClr val="FFFFFF"/>
                      </a:highlight>
                      <a:latin typeface="Georgia Pro Light" panose="02040302050405020303" pitchFamily="18" charset="0"/>
                      <a:ea typeface="+mn-ea"/>
                    </a:rPr>
                    <a:t>ID Jobs to the 90% level</a:t>
                  </a:r>
                  <a:r>
                    <a:rPr kumimoji="0" lang="en-US" sz="900" b="0" i="0" u="none" strike="noStrike" kern="1200" cap="none" spc="0" normalizeH="0" baseline="0" noProof="0" dirty="0">
                      <a:ln>
                        <a:noFill/>
                      </a:ln>
                      <a:solidFill>
                        <a:srgbClr val="000000"/>
                      </a:solidFill>
                      <a:effectLst/>
                      <a:highlight>
                        <a:srgbClr val="FFFFFF"/>
                      </a:highlight>
                      <a:uLnTx/>
                      <a:uFillTx/>
                      <a:latin typeface="Georgia Pro Light" panose="02040302050405020303" pitchFamily="18" charset="0"/>
                      <a:ea typeface="+mn-ea"/>
                      <a:cs typeface="+mn-cs"/>
                    </a:rPr>
                    <a:t>.  </a:t>
                  </a:r>
                </a:p>
              </p:txBody>
            </p:sp>
          </p:grpSp>
          <p:grpSp>
            <p:nvGrpSpPr>
              <p:cNvPr id="113" name="Group 112">
                <a:extLst>
                  <a:ext uri="{FF2B5EF4-FFF2-40B4-BE49-F238E27FC236}">
                    <a16:creationId xmlns:a16="http://schemas.microsoft.com/office/drawing/2014/main" id="{07089017-421C-4AFD-B55C-5740958E98B3}"/>
                  </a:ext>
                </a:extLst>
              </p:cNvPr>
              <p:cNvGrpSpPr/>
              <p:nvPr/>
            </p:nvGrpSpPr>
            <p:grpSpPr>
              <a:xfrm>
                <a:off x="2074731" y="1850518"/>
                <a:ext cx="1321699" cy="675290"/>
                <a:chOff x="4057424" y="1881802"/>
                <a:chExt cx="1614045" cy="745809"/>
              </a:xfrm>
              <a:noFill/>
            </p:grpSpPr>
            <p:sp>
              <p:nvSpPr>
                <p:cNvPr id="114" name="TextBox 113">
                  <a:extLst>
                    <a:ext uri="{FF2B5EF4-FFF2-40B4-BE49-F238E27FC236}">
                      <a16:creationId xmlns:a16="http://schemas.microsoft.com/office/drawing/2014/main" id="{F7E30952-7CD1-4EDC-B0AB-49DD5CA4A0CF}"/>
                    </a:ext>
                  </a:extLst>
                </p:cNvPr>
                <p:cNvSpPr txBox="1"/>
                <p:nvPr/>
              </p:nvSpPr>
              <p:spPr>
                <a:xfrm>
                  <a:off x="4057424" y="1881802"/>
                  <a:ext cx="1614045" cy="284780"/>
                </a:xfrm>
                <a:prstGeom prst="rect">
                  <a:avLst/>
                </a:prstGeom>
                <a:grp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88" b="1" i="0" u="none" strike="noStrike" kern="1200" cap="none" spc="0" normalizeH="0" baseline="0" noProof="0" dirty="0">
                      <a:ln>
                        <a:noFill/>
                      </a:ln>
                      <a:solidFill>
                        <a:srgbClr val="000000"/>
                      </a:solidFill>
                      <a:effectLst/>
                      <a:uLnTx/>
                      <a:uFillTx/>
                      <a:latin typeface="Georgia" panose="02040502050405020303" pitchFamily="18" charset="0"/>
                      <a:ea typeface="+mn-ea"/>
                      <a:cs typeface="Arial" panose="020B0604020202020204" pitchFamily="34" charset="0"/>
                    </a:rPr>
                    <a:t>Milestone 3</a:t>
                  </a:r>
                </a:p>
              </p:txBody>
            </p:sp>
            <p:sp>
              <p:nvSpPr>
                <p:cNvPr id="119" name="Rectangle 118">
                  <a:extLst>
                    <a:ext uri="{FF2B5EF4-FFF2-40B4-BE49-F238E27FC236}">
                      <a16:creationId xmlns:a16="http://schemas.microsoft.com/office/drawing/2014/main" id="{E760D65C-C24A-451C-8C64-61B610023815}"/>
                    </a:ext>
                  </a:extLst>
                </p:cNvPr>
                <p:cNvSpPr/>
                <p:nvPr/>
              </p:nvSpPr>
              <p:spPr>
                <a:xfrm>
                  <a:off x="4082839" y="2066748"/>
                  <a:ext cx="1062188" cy="560863"/>
                </a:xfrm>
                <a:prstGeom prst="rect">
                  <a:avLst/>
                </a:prstGeom>
                <a:grp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Georgia Pro Light" panose="02040302050405020303" pitchFamily="18" charset="0"/>
                      <a:ea typeface="+mn-ea"/>
                      <a:cs typeface="+mn-cs"/>
                    </a:rPr>
                    <a:t>First pass resource level Schedule</a:t>
                  </a:r>
                  <a:r>
                    <a:rPr kumimoji="0" lang="en-US" sz="600" b="0" i="0" u="none" strike="noStrike" kern="1200" cap="none" spc="0" normalizeH="0" baseline="0" noProof="0" dirty="0">
                      <a:ln>
                        <a:noFill/>
                      </a:ln>
                      <a:solidFill>
                        <a:srgbClr val="000000"/>
                      </a:solidFill>
                      <a:effectLst/>
                      <a:uLnTx/>
                      <a:uFillTx/>
                      <a:latin typeface="Georgia Pro Light" panose="02040302050405020303" pitchFamily="18" charset="0"/>
                      <a:ea typeface="+mn-ea"/>
                      <a:cs typeface="+mn-cs"/>
                    </a:rPr>
                    <a:t>.  </a:t>
                  </a:r>
                </a:p>
              </p:txBody>
            </p:sp>
          </p:grpSp>
          <p:sp>
            <p:nvSpPr>
              <p:cNvPr id="123" name="TextBox 122">
                <a:extLst>
                  <a:ext uri="{FF2B5EF4-FFF2-40B4-BE49-F238E27FC236}">
                    <a16:creationId xmlns:a16="http://schemas.microsoft.com/office/drawing/2014/main" id="{3923F4EB-BFC9-49FD-BA6A-7EFB04D9C679}"/>
                  </a:ext>
                </a:extLst>
              </p:cNvPr>
              <p:cNvSpPr txBox="1"/>
              <p:nvPr/>
            </p:nvSpPr>
            <p:spPr>
              <a:xfrm>
                <a:off x="2688909" y="2603993"/>
                <a:ext cx="1321698" cy="25785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88" b="1" i="0" u="none" strike="noStrike" kern="1200" cap="none" spc="0" normalizeH="0" baseline="0" noProof="0" dirty="0">
                    <a:ln>
                      <a:noFill/>
                    </a:ln>
                    <a:solidFill>
                      <a:srgbClr val="000000"/>
                    </a:solidFill>
                    <a:effectLst/>
                    <a:uLnTx/>
                    <a:uFillTx/>
                    <a:latin typeface="Georgia" panose="02040502050405020303" pitchFamily="18" charset="0"/>
                    <a:ea typeface="+mn-ea"/>
                    <a:cs typeface="Arial" panose="020B0604020202020204" pitchFamily="34" charset="0"/>
                  </a:rPr>
                  <a:t>Milestone 4</a:t>
                </a:r>
              </a:p>
            </p:txBody>
          </p:sp>
          <p:sp>
            <p:nvSpPr>
              <p:cNvPr id="126" name="TextBox 125">
                <a:extLst>
                  <a:ext uri="{FF2B5EF4-FFF2-40B4-BE49-F238E27FC236}">
                    <a16:creationId xmlns:a16="http://schemas.microsoft.com/office/drawing/2014/main" id="{281C86BB-E092-403B-A769-CA34E0912F46}"/>
                  </a:ext>
                </a:extLst>
              </p:cNvPr>
              <p:cNvSpPr txBox="1"/>
              <p:nvPr/>
            </p:nvSpPr>
            <p:spPr>
              <a:xfrm>
                <a:off x="3784781" y="1845258"/>
                <a:ext cx="1321699" cy="25785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88" b="1" i="0" u="none" strike="noStrike" kern="1200" cap="none" spc="0" normalizeH="0" baseline="0" noProof="0" dirty="0">
                    <a:ln>
                      <a:noFill/>
                    </a:ln>
                    <a:solidFill>
                      <a:srgbClr val="000000"/>
                    </a:solidFill>
                    <a:effectLst/>
                    <a:uLnTx/>
                    <a:uFillTx/>
                    <a:latin typeface="Georgia" panose="02040502050405020303" pitchFamily="18" charset="0"/>
                    <a:ea typeface="+mn-ea"/>
                    <a:cs typeface="Arial" panose="020B0604020202020204" pitchFamily="34" charset="0"/>
                  </a:rPr>
                  <a:t>Milestone 5</a:t>
                </a:r>
              </a:p>
            </p:txBody>
          </p:sp>
          <p:sp>
            <p:nvSpPr>
              <p:cNvPr id="129" name="TextBox 128">
                <a:extLst>
                  <a:ext uri="{FF2B5EF4-FFF2-40B4-BE49-F238E27FC236}">
                    <a16:creationId xmlns:a16="http://schemas.microsoft.com/office/drawing/2014/main" id="{535A4DFF-1ED4-40D8-A8B0-4A12955873F6}"/>
                  </a:ext>
                </a:extLst>
              </p:cNvPr>
              <p:cNvSpPr txBox="1"/>
              <p:nvPr/>
            </p:nvSpPr>
            <p:spPr>
              <a:xfrm>
                <a:off x="4667442" y="2641893"/>
                <a:ext cx="1321698" cy="25785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88" b="1" i="0" u="none" strike="noStrike" kern="1200" cap="none" spc="0" normalizeH="0" baseline="0" noProof="0" dirty="0">
                    <a:ln>
                      <a:noFill/>
                    </a:ln>
                    <a:solidFill>
                      <a:srgbClr val="000000"/>
                    </a:solidFill>
                    <a:effectLst/>
                    <a:uLnTx/>
                    <a:uFillTx/>
                    <a:latin typeface="Georgia" panose="02040502050405020303" pitchFamily="18" charset="0"/>
                    <a:ea typeface="+mn-ea"/>
                    <a:cs typeface="Arial" panose="020B0604020202020204" pitchFamily="34" charset="0"/>
                  </a:rPr>
                  <a:t>Milestone 6</a:t>
                </a:r>
              </a:p>
            </p:txBody>
          </p:sp>
          <p:sp>
            <p:nvSpPr>
              <p:cNvPr id="132" name="TextBox 131">
                <a:extLst>
                  <a:ext uri="{FF2B5EF4-FFF2-40B4-BE49-F238E27FC236}">
                    <a16:creationId xmlns:a16="http://schemas.microsoft.com/office/drawing/2014/main" id="{D7BA08C0-870B-4623-A9ED-7FC55D3C9065}"/>
                  </a:ext>
                </a:extLst>
              </p:cNvPr>
              <p:cNvSpPr txBox="1"/>
              <p:nvPr/>
            </p:nvSpPr>
            <p:spPr>
              <a:xfrm>
                <a:off x="6518417" y="1712474"/>
                <a:ext cx="1321699" cy="25785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88" b="1" i="0" u="none" strike="noStrike" kern="1200" cap="none" spc="0" normalizeH="0" baseline="0" noProof="0" dirty="0">
                    <a:ln>
                      <a:noFill/>
                    </a:ln>
                    <a:solidFill>
                      <a:srgbClr val="000000"/>
                    </a:solidFill>
                    <a:effectLst/>
                    <a:uLnTx/>
                    <a:uFillTx/>
                    <a:latin typeface="Georgia" panose="02040502050405020303" pitchFamily="18" charset="0"/>
                    <a:ea typeface="+mn-ea"/>
                    <a:cs typeface="Arial" panose="020B0604020202020204" pitchFamily="34" charset="0"/>
                  </a:rPr>
                  <a:t>Milestone 7</a:t>
                </a:r>
              </a:p>
            </p:txBody>
          </p:sp>
          <p:sp>
            <p:nvSpPr>
              <p:cNvPr id="64" name="Rectangle 63">
                <a:extLst>
                  <a:ext uri="{FF2B5EF4-FFF2-40B4-BE49-F238E27FC236}">
                    <a16:creationId xmlns:a16="http://schemas.microsoft.com/office/drawing/2014/main" id="{54A02BA0-4A19-4485-9E66-E5FC09C27659}"/>
                  </a:ext>
                </a:extLst>
              </p:cNvPr>
              <p:cNvSpPr/>
              <p:nvPr/>
            </p:nvSpPr>
            <p:spPr>
              <a:xfrm>
                <a:off x="2735581" y="2705000"/>
                <a:ext cx="869798" cy="5078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Georgia Pro Light" panose="02040302050405020303" pitchFamily="18" charset="0"/>
                    <a:ea typeface="+mn-ea"/>
                    <a:cs typeface="+mn-cs"/>
                  </a:rPr>
                  <a:t>Second pass resource level Schedule</a:t>
                </a:r>
                <a:r>
                  <a:rPr kumimoji="0" lang="en-US" sz="600" b="0" i="0" u="none" strike="noStrike" kern="1200" cap="none" spc="0" normalizeH="0" baseline="0" noProof="0" dirty="0">
                    <a:ln>
                      <a:noFill/>
                    </a:ln>
                    <a:solidFill>
                      <a:srgbClr val="000000"/>
                    </a:solidFill>
                    <a:effectLst/>
                    <a:uLnTx/>
                    <a:uFillTx/>
                    <a:latin typeface="Georgia Pro Light" panose="02040302050405020303" pitchFamily="18" charset="0"/>
                    <a:ea typeface="+mn-ea"/>
                    <a:cs typeface="+mn-cs"/>
                  </a:rPr>
                  <a:t>.  </a:t>
                </a:r>
              </a:p>
            </p:txBody>
          </p:sp>
          <p:sp>
            <p:nvSpPr>
              <p:cNvPr id="65" name="Rectangle 64">
                <a:extLst>
                  <a:ext uri="{FF2B5EF4-FFF2-40B4-BE49-F238E27FC236}">
                    <a16:creationId xmlns:a16="http://schemas.microsoft.com/office/drawing/2014/main" id="{04424453-7633-4626-AF87-A636E80176B8}"/>
                  </a:ext>
                </a:extLst>
              </p:cNvPr>
              <p:cNvSpPr/>
              <p:nvPr/>
            </p:nvSpPr>
            <p:spPr>
              <a:xfrm>
                <a:off x="3770407" y="1994273"/>
                <a:ext cx="869798" cy="5078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Georgia Pro Light" panose="02040302050405020303" pitchFamily="18" charset="0"/>
                    <a:ea typeface="+mn-ea"/>
                    <a:cs typeface="+mn-cs"/>
                  </a:rPr>
                  <a:t>Final resource level Schedule</a:t>
                </a:r>
                <a:r>
                  <a:rPr kumimoji="0" lang="en-US" sz="600" b="0" i="0" u="none" strike="noStrike" kern="1200" cap="none" spc="0" normalizeH="0" baseline="0" noProof="0" dirty="0">
                    <a:ln>
                      <a:noFill/>
                    </a:ln>
                    <a:solidFill>
                      <a:srgbClr val="000000"/>
                    </a:solidFill>
                    <a:effectLst/>
                    <a:uLnTx/>
                    <a:uFillTx/>
                    <a:latin typeface="Georgia Pro Light" panose="02040302050405020303" pitchFamily="18" charset="0"/>
                    <a:ea typeface="+mn-ea"/>
                    <a:cs typeface="+mn-cs"/>
                  </a:rPr>
                  <a:t>.  </a:t>
                </a:r>
              </a:p>
            </p:txBody>
          </p:sp>
          <p:sp>
            <p:nvSpPr>
              <p:cNvPr id="71" name="Rectangle 70">
                <a:extLst>
                  <a:ext uri="{FF2B5EF4-FFF2-40B4-BE49-F238E27FC236}">
                    <a16:creationId xmlns:a16="http://schemas.microsoft.com/office/drawing/2014/main" id="{BBB08F66-7203-4F04-8C1C-E840BD298A05}"/>
                  </a:ext>
                </a:extLst>
              </p:cNvPr>
              <p:cNvSpPr/>
              <p:nvPr/>
            </p:nvSpPr>
            <p:spPr>
              <a:xfrm>
                <a:off x="4740647" y="2777842"/>
                <a:ext cx="869798"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Georgia Pro Light" panose="02040302050405020303" pitchFamily="18" charset="0"/>
                    <a:ea typeface="+mn-ea"/>
                    <a:cs typeface="+mn-cs"/>
                  </a:rPr>
                  <a:t>Start Shutdown</a:t>
                </a:r>
                <a:r>
                  <a:rPr kumimoji="0" lang="en-US" sz="600" b="0" i="0" u="none" strike="noStrike" kern="1200" cap="none" spc="0" normalizeH="0" baseline="0" noProof="0" dirty="0">
                    <a:ln>
                      <a:noFill/>
                    </a:ln>
                    <a:solidFill>
                      <a:srgbClr val="000000"/>
                    </a:solidFill>
                    <a:effectLst/>
                    <a:uLnTx/>
                    <a:uFillTx/>
                    <a:latin typeface="Georgia Pro Light" panose="02040302050405020303" pitchFamily="18" charset="0"/>
                    <a:ea typeface="+mn-ea"/>
                    <a:cs typeface="+mn-cs"/>
                  </a:rPr>
                  <a:t>.  </a:t>
                </a:r>
              </a:p>
            </p:txBody>
          </p:sp>
          <p:cxnSp>
            <p:nvCxnSpPr>
              <p:cNvPr id="74" name="Straight Arrow Connector 73">
                <a:extLst>
                  <a:ext uri="{FF2B5EF4-FFF2-40B4-BE49-F238E27FC236}">
                    <a16:creationId xmlns:a16="http://schemas.microsoft.com/office/drawing/2014/main" id="{B305F4D1-B656-465E-9173-42C2DC049D53}"/>
                  </a:ext>
                </a:extLst>
              </p:cNvPr>
              <p:cNvCxnSpPr>
                <a:cxnSpLocks/>
              </p:cNvCxnSpPr>
              <p:nvPr/>
            </p:nvCxnSpPr>
            <p:spPr>
              <a:xfrm>
                <a:off x="4714256" y="2691400"/>
                <a:ext cx="0" cy="765197"/>
              </a:xfrm>
              <a:prstGeom prst="straightConnector1">
                <a:avLst/>
              </a:prstGeom>
              <a:ln w="22225">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2D6E6CCC-E14A-481E-A8DB-FD78DCAAF0DB}"/>
                  </a:ext>
                </a:extLst>
              </p:cNvPr>
              <p:cNvSpPr/>
              <p:nvPr/>
            </p:nvSpPr>
            <p:spPr>
              <a:xfrm>
                <a:off x="6552207" y="1861883"/>
                <a:ext cx="869798"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Georgia Pro Light" panose="02040302050405020303" pitchFamily="18" charset="0"/>
                    <a:ea typeface="+mn-ea"/>
                    <a:cs typeface="+mn-cs"/>
                  </a:rPr>
                  <a:t>Complete shutdown</a:t>
                </a:r>
                <a:r>
                  <a:rPr kumimoji="0" lang="en-US" sz="600" b="0" i="0" u="none" strike="noStrike" kern="1200" cap="none" spc="0" normalizeH="0" baseline="0" noProof="0" dirty="0">
                    <a:ln>
                      <a:noFill/>
                    </a:ln>
                    <a:solidFill>
                      <a:srgbClr val="000000"/>
                    </a:solidFill>
                    <a:effectLst/>
                    <a:uLnTx/>
                    <a:uFillTx/>
                    <a:latin typeface="Georgia Pro Light" panose="02040302050405020303" pitchFamily="18" charset="0"/>
                    <a:ea typeface="+mn-ea"/>
                    <a:cs typeface="+mn-cs"/>
                  </a:rPr>
                  <a:t>.  </a:t>
                </a:r>
              </a:p>
            </p:txBody>
          </p:sp>
          <p:cxnSp>
            <p:nvCxnSpPr>
              <p:cNvPr id="76" name="Straight Arrow Connector 75">
                <a:extLst>
                  <a:ext uri="{FF2B5EF4-FFF2-40B4-BE49-F238E27FC236}">
                    <a16:creationId xmlns:a16="http://schemas.microsoft.com/office/drawing/2014/main" id="{6377E335-0FE0-41BE-86FB-7FD6FD3F8BFA}"/>
                  </a:ext>
                </a:extLst>
              </p:cNvPr>
              <p:cNvCxnSpPr>
                <a:cxnSpLocks/>
              </p:cNvCxnSpPr>
              <p:nvPr/>
            </p:nvCxnSpPr>
            <p:spPr>
              <a:xfrm flipH="1">
                <a:off x="6777194" y="2335714"/>
                <a:ext cx="4174" cy="1124940"/>
              </a:xfrm>
              <a:prstGeom prst="straightConnector1">
                <a:avLst/>
              </a:prstGeom>
              <a:ln w="22225">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DCF64DEA-0C3F-4F52-8CA2-2B03893B3A55}"/>
                  </a:ext>
                </a:extLst>
              </p:cNvPr>
              <p:cNvSpPr txBox="1"/>
              <p:nvPr/>
            </p:nvSpPr>
            <p:spPr>
              <a:xfrm>
                <a:off x="7017448" y="2672794"/>
                <a:ext cx="1321699" cy="21358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88" b="1" i="0" u="none" strike="noStrike" kern="1200" cap="none" spc="0" normalizeH="0" baseline="0" noProof="0" dirty="0">
                    <a:ln>
                      <a:noFill/>
                    </a:ln>
                    <a:solidFill>
                      <a:srgbClr val="000000"/>
                    </a:solidFill>
                    <a:effectLst/>
                    <a:uLnTx/>
                    <a:uFillTx/>
                    <a:latin typeface="Georgia" panose="02040502050405020303" pitchFamily="18" charset="0"/>
                    <a:ea typeface="+mn-ea"/>
                    <a:cs typeface="Arial" panose="020B0604020202020204" pitchFamily="34" charset="0"/>
                  </a:rPr>
                  <a:t>Milestone 9</a:t>
                </a:r>
              </a:p>
            </p:txBody>
          </p:sp>
          <p:sp>
            <p:nvSpPr>
              <p:cNvPr id="79" name="TextBox 78">
                <a:extLst>
                  <a:ext uri="{FF2B5EF4-FFF2-40B4-BE49-F238E27FC236}">
                    <a16:creationId xmlns:a16="http://schemas.microsoft.com/office/drawing/2014/main" id="{FB22D0B6-C483-4CFA-A533-F06B65B2B21F}"/>
                  </a:ext>
                </a:extLst>
              </p:cNvPr>
              <p:cNvSpPr txBox="1"/>
              <p:nvPr/>
            </p:nvSpPr>
            <p:spPr>
              <a:xfrm>
                <a:off x="6729171" y="2188797"/>
                <a:ext cx="1321699" cy="21358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88" b="1" i="0" u="none" strike="noStrike" kern="1200" cap="none" spc="0" normalizeH="0" baseline="0" noProof="0" dirty="0">
                    <a:ln>
                      <a:noFill/>
                    </a:ln>
                    <a:solidFill>
                      <a:srgbClr val="000000"/>
                    </a:solidFill>
                    <a:effectLst/>
                    <a:uLnTx/>
                    <a:uFillTx/>
                    <a:latin typeface="Georgia" panose="02040502050405020303" pitchFamily="18" charset="0"/>
                    <a:ea typeface="+mn-ea"/>
                    <a:cs typeface="Arial" panose="020B0604020202020204" pitchFamily="34" charset="0"/>
                  </a:rPr>
                  <a:t>Milestone 8</a:t>
                </a:r>
              </a:p>
            </p:txBody>
          </p:sp>
          <p:sp>
            <p:nvSpPr>
              <p:cNvPr id="80" name="Rectangle 79">
                <a:extLst>
                  <a:ext uri="{FF2B5EF4-FFF2-40B4-BE49-F238E27FC236}">
                    <a16:creationId xmlns:a16="http://schemas.microsoft.com/office/drawing/2014/main" id="{8B615E07-01D1-406B-A0CD-6A183330FF71}"/>
                  </a:ext>
                </a:extLst>
              </p:cNvPr>
              <p:cNvSpPr/>
              <p:nvPr/>
            </p:nvSpPr>
            <p:spPr>
              <a:xfrm>
                <a:off x="6744368" y="2317762"/>
                <a:ext cx="869798"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Georgia Pro Light" panose="02040302050405020303" pitchFamily="18" charset="0"/>
                    <a:ea typeface="+mn-ea"/>
                    <a:cs typeface="+mn-cs"/>
                  </a:rPr>
                  <a:t>Complete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Georgia Pro Light" panose="02040302050405020303" pitchFamily="18" charset="0"/>
                    <a:ea typeface="+mn-ea"/>
                    <a:cs typeface="+mn-cs"/>
                  </a:rPr>
                  <a:t>Startup</a:t>
                </a:r>
                <a:r>
                  <a:rPr kumimoji="0" lang="en-US" sz="600" b="0" i="0" u="none" strike="noStrike" kern="1200" cap="none" spc="0" normalizeH="0" baseline="0" noProof="0" dirty="0">
                    <a:ln>
                      <a:noFill/>
                    </a:ln>
                    <a:solidFill>
                      <a:srgbClr val="000000"/>
                    </a:solidFill>
                    <a:effectLst/>
                    <a:uLnTx/>
                    <a:uFillTx/>
                    <a:latin typeface="Georgia Pro Light" panose="02040302050405020303" pitchFamily="18" charset="0"/>
                    <a:ea typeface="+mn-ea"/>
                    <a:cs typeface="+mn-cs"/>
                  </a:rPr>
                  <a:t>.  </a:t>
                </a:r>
              </a:p>
            </p:txBody>
          </p:sp>
          <p:sp>
            <p:nvSpPr>
              <p:cNvPr id="81" name="Rectangle 80">
                <a:extLst>
                  <a:ext uri="{FF2B5EF4-FFF2-40B4-BE49-F238E27FC236}">
                    <a16:creationId xmlns:a16="http://schemas.microsoft.com/office/drawing/2014/main" id="{E5F3B2D2-74CB-42A8-88A5-E4EA971A171D}"/>
                  </a:ext>
                </a:extLst>
              </p:cNvPr>
              <p:cNvSpPr/>
              <p:nvPr/>
            </p:nvSpPr>
            <p:spPr>
              <a:xfrm>
                <a:off x="7040644" y="2845346"/>
                <a:ext cx="869798" cy="2308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Georgia Pro Light" panose="02040302050405020303" pitchFamily="18" charset="0"/>
                    <a:ea typeface="+mn-ea"/>
                    <a:cs typeface="+mn-cs"/>
                  </a:rPr>
                  <a:t>Return HEP</a:t>
                </a:r>
                <a:endParaRPr kumimoji="0" lang="en-US" sz="600" b="0" i="0" u="none" strike="noStrike" kern="1200" cap="none" spc="0" normalizeH="0" baseline="0" noProof="0" dirty="0">
                  <a:ln>
                    <a:noFill/>
                  </a:ln>
                  <a:solidFill>
                    <a:srgbClr val="000000"/>
                  </a:solidFill>
                  <a:effectLst/>
                  <a:uLnTx/>
                  <a:uFillTx/>
                  <a:latin typeface="Georgia Pro Light" panose="02040302050405020303" pitchFamily="18" charset="0"/>
                  <a:ea typeface="+mn-ea"/>
                  <a:cs typeface="+mn-cs"/>
                </a:endParaRPr>
              </a:p>
            </p:txBody>
          </p:sp>
        </p:grpSp>
        <p:sp>
          <p:nvSpPr>
            <p:cNvPr id="93" name="Rectangle 92">
              <a:extLst>
                <a:ext uri="{FF2B5EF4-FFF2-40B4-BE49-F238E27FC236}">
                  <a16:creationId xmlns:a16="http://schemas.microsoft.com/office/drawing/2014/main" id="{B5198C7E-33B0-4F10-ABF9-35216C64130F}"/>
                </a:ext>
              </a:extLst>
            </p:cNvPr>
            <p:cNvSpPr/>
            <p:nvPr/>
          </p:nvSpPr>
          <p:spPr>
            <a:xfrm>
              <a:off x="78297" y="2530231"/>
              <a:ext cx="675929" cy="4262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prstClr val="white"/>
                  </a:solidFill>
                  <a:effectLst/>
                  <a:uLnTx/>
                  <a:uFillTx/>
                  <a:latin typeface="Georgia" panose="02040502050405020303" pitchFamily="18" charset="0"/>
                  <a:ea typeface="+mn-ea"/>
                  <a:cs typeface="Arial" panose="020B0604020202020204" pitchFamily="34" charset="0"/>
                </a:rPr>
                <a:t>DEC</a:t>
              </a:r>
              <a:endParaRPr kumimoji="0" lang="en-IN" sz="825" b="1" i="0" u="none" strike="noStrike" kern="1200" cap="none" spc="0" normalizeH="0" baseline="0" noProof="0" dirty="0">
                <a:ln>
                  <a:noFill/>
                </a:ln>
                <a:solidFill>
                  <a:prstClr val="white"/>
                </a:solidFill>
                <a:effectLst/>
                <a:uLnTx/>
                <a:uFillTx/>
                <a:latin typeface="Georgia" panose="02040502050405020303" pitchFamily="18" charset="0"/>
                <a:ea typeface="+mn-ea"/>
                <a:cs typeface="Arial" panose="020B0604020202020204" pitchFamily="34" charset="0"/>
              </a:endParaRPr>
            </a:p>
          </p:txBody>
        </p:sp>
      </p:grpSp>
      <p:cxnSp>
        <p:nvCxnSpPr>
          <p:cNvPr id="94" name="Straight Arrow Connector 93">
            <a:extLst>
              <a:ext uri="{FF2B5EF4-FFF2-40B4-BE49-F238E27FC236}">
                <a16:creationId xmlns:a16="http://schemas.microsoft.com/office/drawing/2014/main" id="{E1057381-C404-4889-86A0-7C909CEBF450}"/>
              </a:ext>
            </a:extLst>
          </p:cNvPr>
          <p:cNvCxnSpPr>
            <a:cxnSpLocks/>
          </p:cNvCxnSpPr>
          <p:nvPr/>
        </p:nvCxnSpPr>
        <p:spPr>
          <a:xfrm flipH="1">
            <a:off x="432699" y="1451141"/>
            <a:ext cx="12298" cy="1110212"/>
          </a:xfrm>
          <a:prstGeom prst="straightConnector1">
            <a:avLst/>
          </a:prstGeom>
          <a:ln w="22225">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246B311D-A3E6-40FC-828C-CCF1E4C53A74}"/>
              </a:ext>
            </a:extLst>
          </p:cNvPr>
          <p:cNvSpPr txBox="1"/>
          <p:nvPr/>
        </p:nvSpPr>
        <p:spPr>
          <a:xfrm>
            <a:off x="189022" y="897485"/>
            <a:ext cx="1320331"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Georgia" panose="02040502050405020303" pitchFamily="18" charset="0"/>
                <a:ea typeface="+mn-ea"/>
                <a:cs typeface="Arial" panose="020B0604020202020204" pitchFamily="34" charset="0"/>
              </a:rPr>
              <a:t>Milestone </a:t>
            </a:r>
            <a:r>
              <a:rPr lang="en-US" sz="900" b="1" dirty="0">
                <a:solidFill>
                  <a:srgbClr val="000000"/>
                </a:solidFill>
                <a:latin typeface="Georgia" panose="02040502050405020303" pitchFamily="18" charset="0"/>
                <a:ea typeface="+mn-ea"/>
                <a:cs typeface="Arial" panose="020B0604020202020204" pitchFamily="34" charset="0"/>
              </a:rPr>
              <a:t>0</a:t>
            </a:r>
            <a:endParaRPr kumimoji="0" lang="en-US" sz="900" b="1" i="0" u="none" strike="noStrike" kern="1200" cap="none" spc="0" normalizeH="0" baseline="0" noProof="0" dirty="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97" name="Rectangle 96">
            <a:extLst>
              <a:ext uri="{FF2B5EF4-FFF2-40B4-BE49-F238E27FC236}">
                <a16:creationId xmlns:a16="http://schemas.microsoft.com/office/drawing/2014/main" id="{A30B87DE-E859-4DFF-A659-6EC1600B0131}"/>
              </a:ext>
            </a:extLst>
          </p:cNvPr>
          <p:cNvSpPr/>
          <p:nvPr/>
        </p:nvSpPr>
        <p:spPr>
          <a:xfrm>
            <a:off x="1012161" y="1158404"/>
            <a:ext cx="1058474" cy="73866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Georgia Pro Light" panose="02040302050405020303" pitchFamily="18" charset="0"/>
                <a:ea typeface="+mn-ea"/>
                <a:cs typeface="+mn-cs"/>
              </a:rPr>
              <a:t>Refine  Shutdown Parameters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b="1" dirty="0">
                <a:solidFill>
                  <a:schemeClr val="accent3"/>
                </a:solidFill>
                <a:latin typeface="Georgia Pro Light" panose="02040302050405020303" pitchFamily="18" charset="0"/>
                <a:ea typeface="+mn-ea"/>
              </a:rPr>
              <a:t>Completed</a:t>
            </a:r>
            <a:r>
              <a:rPr kumimoji="0" lang="en-US" sz="900" b="1" i="0" u="none" strike="noStrike" kern="1200" cap="none" spc="0" normalizeH="0" baseline="0" noProof="0" dirty="0">
                <a:ln>
                  <a:noFill/>
                </a:ln>
                <a:solidFill>
                  <a:schemeClr val="accent3"/>
                </a:solidFill>
                <a:effectLst/>
                <a:uLnTx/>
                <a:uFillTx/>
                <a:latin typeface="Georgia Pro Light" panose="02040302050405020303" pitchFamily="18"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Georgia Pro Light" panose="02040302050405020303"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Georgia Pro Light" panose="02040302050405020303" pitchFamily="18" charset="0"/>
              <a:ea typeface="+mn-ea"/>
              <a:cs typeface="+mn-cs"/>
            </a:endParaRPr>
          </a:p>
        </p:txBody>
      </p:sp>
      <p:cxnSp>
        <p:nvCxnSpPr>
          <p:cNvPr id="36" name="Straight Connector 35">
            <a:extLst>
              <a:ext uri="{FF2B5EF4-FFF2-40B4-BE49-F238E27FC236}">
                <a16:creationId xmlns:a16="http://schemas.microsoft.com/office/drawing/2014/main" id="{373CD109-D9CC-4D6A-87DE-14DAD435C811}"/>
              </a:ext>
            </a:extLst>
          </p:cNvPr>
          <p:cNvCxnSpPr/>
          <p:nvPr/>
        </p:nvCxnSpPr>
        <p:spPr>
          <a:xfrm>
            <a:off x="78297" y="4414828"/>
            <a:ext cx="9050684" cy="0"/>
          </a:xfrm>
          <a:prstGeom prst="line">
            <a:avLst/>
          </a:prstGeom>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1B630650-81B0-469D-9993-0C57F8FCCE48}"/>
              </a:ext>
            </a:extLst>
          </p:cNvPr>
          <p:cNvSpPr txBox="1"/>
          <p:nvPr/>
        </p:nvSpPr>
        <p:spPr>
          <a:xfrm>
            <a:off x="47693" y="4423494"/>
            <a:ext cx="1529586" cy="307777"/>
          </a:xfrm>
          <a:prstGeom prst="rect">
            <a:avLst/>
          </a:prstGeom>
          <a:noFill/>
        </p:spPr>
        <p:txBody>
          <a:bodyPr wrap="none" rtlCol="0">
            <a:spAutoFit/>
          </a:bodyPr>
          <a:lstStyle/>
          <a:p>
            <a:r>
              <a:rPr lang="en-US" sz="1400" dirty="0">
                <a:solidFill>
                  <a:schemeClr val="accent6">
                    <a:lumMod val="50000"/>
                  </a:schemeClr>
                </a:solidFill>
              </a:rPr>
              <a:t>Activities planned </a:t>
            </a:r>
          </a:p>
        </p:txBody>
      </p:sp>
      <p:grpSp>
        <p:nvGrpSpPr>
          <p:cNvPr id="23" name="Group 22">
            <a:extLst>
              <a:ext uri="{FF2B5EF4-FFF2-40B4-BE49-F238E27FC236}">
                <a16:creationId xmlns:a16="http://schemas.microsoft.com/office/drawing/2014/main" id="{0A7E30FF-5F60-401E-A264-D04364700A1E}"/>
              </a:ext>
            </a:extLst>
          </p:cNvPr>
          <p:cNvGrpSpPr/>
          <p:nvPr/>
        </p:nvGrpSpPr>
        <p:grpSpPr>
          <a:xfrm>
            <a:off x="4094459" y="5860488"/>
            <a:ext cx="4310188" cy="523220"/>
            <a:chOff x="4094459" y="5860488"/>
            <a:chExt cx="4310188" cy="523220"/>
          </a:xfrm>
        </p:grpSpPr>
        <p:sp>
          <p:nvSpPr>
            <p:cNvPr id="85" name="Right Brace 84">
              <a:extLst>
                <a:ext uri="{FF2B5EF4-FFF2-40B4-BE49-F238E27FC236}">
                  <a16:creationId xmlns:a16="http://schemas.microsoft.com/office/drawing/2014/main" id="{89ECEB70-F426-45A9-8992-8AA52992375E}"/>
                </a:ext>
              </a:extLst>
            </p:cNvPr>
            <p:cNvSpPr/>
            <p:nvPr/>
          </p:nvSpPr>
          <p:spPr>
            <a:xfrm rot="10800000">
              <a:off x="5139338" y="5955014"/>
              <a:ext cx="222724" cy="321376"/>
            </a:xfrm>
            <a:prstGeom prst="rightBrace">
              <a:avLst/>
            </a:prstGeom>
            <a:ln>
              <a:solidFill>
                <a:srgbClr val="FB8B18"/>
              </a:solidFill>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D727EE58-C959-4EEE-9462-FF0350386E85}"/>
                </a:ext>
              </a:extLst>
            </p:cNvPr>
            <p:cNvGrpSpPr/>
            <p:nvPr/>
          </p:nvGrpSpPr>
          <p:grpSpPr>
            <a:xfrm>
              <a:off x="4094459" y="5860488"/>
              <a:ext cx="4310188" cy="523220"/>
              <a:chOff x="4094459" y="5860488"/>
              <a:chExt cx="4310188" cy="523220"/>
            </a:xfrm>
          </p:grpSpPr>
          <p:sp>
            <p:nvSpPr>
              <p:cNvPr id="91" name="TextBox 90">
                <a:extLst>
                  <a:ext uri="{FF2B5EF4-FFF2-40B4-BE49-F238E27FC236}">
                    <a16:creationId xmlns:a16="http://schemas.microsoft.com/office/drawing/2014/main" id="{C1C63235-76AF-4B30-8C78-80C099D8180A}"/>
                  </a:ext>
                </a:extLst>
              </p:cNvPr>
              <p:cNvSpPr txBox="1"/>
              <p:nvPr/>
            </p:nvSpPr>
            <p:spPr>
              <a:xfrm>
                <a:off x="5301926" y="5860488"/>
                <a:ext cx="3102721"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rgbClr val="CC6600"/>
                    </a:solidFill>
                  </a:rPr>
                  <a:t>AD All Hands</a:t>
                </a:r>
              </a:p>
              <a:p>
                <a:pPr marL="285750" indent="-285750">
                  <a:buFont typeface="Arial" panose="020B0604020202020204" pitchFamily="34" charset="0"/>
                  <a:buChar char="•"/>
                </a:pPr>
                <a:r>
                  <a:rPr lang="en-US" sz="1400" dirty="0">
                    <a:solidFill>
                      <a:srgbClr val="CC6600"/>
                    </a:solidFill>
                  </a:rPr>
                  <a:t>Exterior Divisions All Hands</a:t>
                </a:r>
              </a:p>
            </p:txBody>
          </p:sp>
          <p:sp>
            <p:nvSpPr>
              <p:cNvPr id="98" name="Right Brace 97">
                <a:extLst>
                  <a:ext uri="{FF2B5EF4-FFF2-40B4-BE49-F238E27FC236}">
                    <a16:creationId xmlns:a16="http://schemas.microsoft.com/office/drawing/2014/main" id="{93350358-70BC-4A43-A909-88D20EF1D82C}"/>
                  </a:ext>
                </a:extLst>
              </p:cNvPr>
              <p:cNvSpPr/>
              <p:nvPr/>
            </p:nvSpPr>
            <p:spPr>
              <a:xfrm rot="5400000">
                <a:off x="4143785" y="5818302"/>
                <a:ext cx="222724" cy="321376"/>
              </a:xfrm>
              <a:prstGeom prst="rightBrace">
                <a:avLst/>
              </a:prstGeom>
              <a:ln>
                <a:solidFill>
                  <a:srgbClr val="FB8B18"/>
                </a:solidFill>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dirty="0"/>
              </a:p>
            </p:txBody>
          </p:sp>
          <p:cxnSp>
            <p:nvCxnSpPr>
              <p:cNvPr id="99" name="Straight Connector 98">
                <a:extLst>
                  <a:ext uri="{FF2B5EF4-FFF2-40B4-BE49-F238E27FC236}">
                    <a16:creationId xmlns:a16="http://schemas.microsoft.com/office/drawing/2014/main" id="{0DC9694E-4369-4C2F-94C6-927C921F10B7}"/>
                  </a:ext>
                </a:extLst>
              </p:cNvPr>
              <p:cNvCxnSpPr>
                <a:cxnSpLocks/>
              </p:cNvCxnSpPr>
              <p:nvPr/>
            </p:nvCxnSpPr>
            <p:spPr>
              <a:xfrm flipH="1">
                <a:off x="4233912" y="6122098"/>
                <a:ext cx="905426" cy="0"/>
              </a:xfrm>
              <a:prstGeom prst="line">
                <a:avLst/>
              </a:prstGeom>
              <a:ln>
                <a:solidFill>
                  <a:srgbClr val="FF9900"/>
                </a:solidFill>
              </a:ln>
            </p:spPr>
            <p:style>
              <a:lnRef idx="3">
                <a:schemeClr val="accent2"/>
              </a:lnRef>
              <a:fillRef idx="0">
                <a:schemeClr val="accent2"/>
              </a:fillRef>
              <a:effectRef idx="2">
                <a:schemeClr val="accent2"/>
              </a:effectRef>
              <a:fontRef idx="minor">
                <a:schemeClr val="tx1"/>
              </a:fontRef>
            </p:style>
          </p:cxnSp>
          <p:sp>
            <p:nvSpPr>
              <p:cNvPr id="100" name="Right Brace 99">
                <a:extLst>
                  <a:ext uri="{FF2B5EF4-FFF2-40B4-BE49-F238E27FC236}">
                    <a16:creationId xmlns:a16="http://schemas.microsoft.com/office/drawing/2014/main" id="{F41571B3-3F58-42D1-8645-C7585B035BA2}"/>
                  </a:ext>
                </a:extLst>
              </p:cNvPr>
              <p:cNvSpPr/>
              <p:nvPr/>
            </p:nvSpPr>
            <p:spPr>
              <a:xfrm rot="5400000">
                <a:off x="4872532" y="5829414"/>
                <a:ext cx="222724" cy="321376"/>
              </a:xfrm>
              <a:prstGeom prst="rightBrace">
                <a:avLst/>
              </a:prstGeom>
              <a:ln>
                <a:solidFill>
                  <a:srgbClr val="FB8B18"/>
                </a:solidFill>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dirty="0"/>
              </a:p>
            </p:txBody>
          </p:sp>
        </p:grpSp>
      </p:grpSp>
      <p:sp>
        <p:nvSpPr>
          <p:cNvPr id="35" name="Rectangle 34">
            <a:extLst>
              <a:ext uri="{FF2B5EF4-FFF2-40B4-BE49-F238E27FC236}">
                <a16:creationId xmlns:a16="http://schemas.microsoft.com/office/drawing/2014/main" id="{A617EECD-1701-B7F0-E4B1-0D27F132DFF1}"/>
              </a:ext>
            </a:extLst>
          </p:cNvPr>
          <p:cNvSpPr/>
          <p:nvPr/>
        </p:nvSpPr>
        <p:spPr>
          <a:xfrm>
            <a:off x="3449362" y="929397"/>
            <a:ext cx="909295" cy="5078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dirty="0">
                <a:solidFill>
                  <a:srgbClr val="FF0000"/>
                </a:solidFill>
                <a:highlight>
                  <a:srgbClr val="FFFFFF"/>
                </a:highlight>
                <a:latin typeface="Georgia Pro Light" panose="02040302050405020303" pitchFamily="18" charset="0"/>
                <a:ea typeface="+mn-ea"/>
              </a:rPr>
              <a:t>Commence ISD Job Collections</a:t>
            </a:r>
            <a:r>
              <a:rPr lang="en-US" sz="900" dirty="0">
                <a:solidFill>
                  <a:srgbClr val="000000"/>
                </a:solidFill>
                <a:highlight>
                  <a:srgbClr val="FFFFFF"/>
                </a:highlight>
                <a:latin typeface="Georgia Pro Light" panose="02040302050405020303" pitchFamily="18" charset="0"/>
                <a:ea typeface="+mn-ea"/>
              </a:rPr>
              <a:t> </a:t>
            </a:r>
            <a:r>
              <a:rPr kumimoji="0" lang="en-US" sz="900" b="0" i="0" u="none" strike="noStrike" kern="1200" cap="none" spc="0" normalizeH="0" baseline="0" noProof="0" dirty="0">
                <a:ln>
                  <a:noFill/>
                </a:ln>
                <a:solidFill>
                  <a:srgbClr val="000000"/>
                </a:solidFill>
                <a:effectLst/>
                <a:highlight>
                  <a:srgbClr val="FFFFFF"/>
                </a:highlight>
                <a:uLnTx/>
                <a:uFillTx/>
                <a:latin typeface="Georgia Pro Light" panose="02040302050405020303" pitchFamily="18" charset="0"/>
                <a:ea typeface="+mn-ea"/>
                <a:cs typeface="+mn-cs"/>
              </a:rPr>
              <a:t>  </a:t>
            </a:r>
          </a:p>
        </p:txBody>
      </p:sp>
      <p:sp>
        <p:nvSpPr>
          <p:cNvPr id="38" name="TextBox 37">
            <a:extLst>
              <a:ext uri="{FF2B5EF4-FFF2-40B4-BE49-F238E27FC236}">
                <a16:creationId xmlns:a16="http://schemas.microsoft.com/office/drawing/2014/main" id="{9203AF25-D0AC-7089-A460-E755A48CAFA5}"/>
              </a:ext>
            </a:extLst>
          </p:cNvPr>
          <p:cNvSpPr txBox="1"/>
          <p:nvPr/>
        </p:nvSpPr>
        <p:spPr>
          <a:xfrm>
            <a:off x="3452979" y="1361701"/>
            <a:ext cx="1320330" cy="21358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88" b="1" i="0" u="none" strike="noStrike" kern="1200" cap="none" spc="0" normalizeH="0" baseline="0" noProof="0" dirty="0">
                <a:ln>
                  <a:noFill/>
                </a:ln>
                <a:solidFill>
                  <a:srgbClr val="FF0000"/>
                </a:solidFill>
                <a:effectLst/>
                <a:uLnTx/>
                <a:uFillTx/>
                <a:latin typeface="Georgia" panose="02040502050405020303" pitchFamily="18" charset="0"/>
                <a:ea typeface="+mn-ea"/>
                <a:cs typeface="Arial" panose="020B0604020202020204" pitchFamily="34" charset="0"/>
              </a:rPr>
              <a:t>Milestone 4A</a:t>
            </a:r>
          </a:p>
        </p:txBody>
      </p:sp>
      <p:sp>
        <p:nvSpPr>
          <p:cNvPr id="39" name="TextBox 38">
            <a:extLst>
              <a:ext uri="{FF2B5EF4-FFF2-40B4-BE49-F238E27FC236}">
                <a16:creationId xmlns:a16="http://schemas.microsoft.com/office/drawing/2014/main" id="{BD07AF1D-07DF-27D9-93E7-EADD45DBD21A}"/>
              </a:ext>
            </a:extLst>
          </p:cNvPr>
          <p:cNvSpPr txBox="1"/>
          <p:nvPr/>
        </p:nvSpPr>
        <p:spPr>
          <a:xfrm>
            <a:off x="-31673" y="4802571"/>
            <a:ext cx="1459467" cy="1384995"/>
          </a:xfrm>
          <a:prstGeom prst="rect">
            <a:avLst/>
          </a:prstGeom>
          <a:noFill/>
        </p:spPr>
        <p:txBody>
          <a:bodyPr wrap="square" rtlCol="0">
            <a:spAutoFit/>
          </a:bodyPr>
          <a:lstStyle/>
          <a:p>
            <a:r>
              <a:rPr lang="en-US" sz="1400" dirty="0">
                <a:highlight>
                  <a:srgbClr val="FFFF00"/>
                </a:highlight>
              </a:rPr>
              <a:t>By end March,</a:t>
            </a:r>
            <a:r>
              <a:rPr lang="en-US" sz="1400" b="1" dirty="0">
                <a:highlight>
                  <a:srgbClr val="FFFF00"/>
                </a:highlight>
              </a:rPr>
              <a:t> All </a:t>
            </a:r>
            <a:r>
              <a:rPr lang="en-US" sz="1400" dirty="0">
                <a:highlight>
                  <a:srgbClr val="FFFF00"/>
                </a:highlight>
              </a:rPr>
              <a:t>Trades work Procurements need to be in Procurements hands…</a:t>
            </a:r>
          </a:p>
        </p:txBody>
      </p:sp>
      <p:sp>
        <p:nvSpPr>
          <p:cNvPr id="40" name="Arrow: Right 39">
            <a:extLst>
              <a:ext uri="{FF2B5EF4-FFF2-40B4-BE49-F238E27FC236}">
                <a16:creationId xmlns:a16="http://schemas.microsoft.com/office/drawing/2014/main" id="{A650CEC9-2FD6-D430-C50D-7A16E19116D9}"/>
              </a:ext>
            </a:extLst>
          </p:cNvPr>
          <p:cNvSpPr/>
          <p:nvPr/>
        </p:nvSpPr>
        <p:spPr>
          <a:xfrm>
            <a:off x="136147" y="4022518"/>
            <a:ext cx="2780249" cy="16366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ln w="0"/>
                <a:solidFill>
                  <a:schemeClr val="tx1"/>
                </a:solidFill>
                <a:effectLst>
                  <a:outerShdw blurRad="38100" dist="19050" dir="2700000" algn="tl" rotWithShape="0">
                    <a:schemeClr val="dk1">
                      <a:alpha val="40000"/>
                    </a:schemeClr>
                  </a:outerShdw>
                </a:effectLst>
              </a:rPr>
              <a:t>Planned</a:t>
            </a:r>
          </a:p>
        </p:txBody>
      </p:sp>
      <p:sp>
        <p:nvSpPr>
          <p:cNvPr id="41" name="TextBox 40">
            <a:extLst>
              <a:ext uri="{FF2B5EF4-FFF2-40B4-BE49-F238E27FC236}">
                <a16:creationId xmlns:a16="http://schemas.microsoft.com/office/drawing/2014/main" id="{97159DB0-472E-06EB-D668-A1A11AC55EDF}"/>
              </a:ext>
            </a:extLst>
          </p:cNvPr>
          <p:cNvSpPr txBox="1"/>
          <p:nvPr/>
        </p:nvSpPr>
        <p:spPr>
          <a:xfrm>
            <a:off x="0" y="3807929"/>
            <a:ext cx="1498615" cy="307777"/>
          </a:xfrm>
          <a:prstGeom prst="rect">
            <a:avLst/>
          </a:prstGeom>
          <a:noFill/>
        </p:spPr>
        <p:txBody>
          <a:bodyPr wrap="none" rtlCol="0">
            <a:spAutoFit/>
          </a:bodyPr>
          <a:lstStyle/>
          <a:p>
            <a:r>
              <a:rPr lang="en-US" sz="1400" dirty="0"/>
              <a:t>Progress Indicator</a:t>
            </a:r>
          </a:p>
        </p:txBody>
      </p:sp>
      <p:sp>
        <p:nvSpPr>
          <p:cNvPr id="42" name="Arrow: Right 41">
            <a:extLst>
              <a:ext uri="{FF2B5EF4-FFF2-40B4-BE49-F238E27FC236}">
                <a16:creationId xmlns:a16="http://schemas.microsoft.com/office/drawing/2014/main" id="{BE1FA40A-FB28-7A9A-5403-7B76E8A68CAE}"/>
              </a:ext>
            </a:extLst>
          </p:cNvPr>
          <p:cNvSpPr/>
          <p:nvPr/>
        </p:nvSpPr>
        <p:spPr>
          <a:xfrm>
            <a:off x="126588" y="4214387"/>
            <a:ext cx="2505857" cy="206404"/>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ln w="0"/>
                <a:solidFill>
                  <a:schemeClr val="tx1"/>
                </a:solidFill>
                <a:effectLst>
                  <a:outerShdw blurRad="38100" dist="19050" dir="2700000" algn="tl" rotWithShape="0">
                    <a:schemeClr val="dk1">
                      <a:alpha val="40000"/>
                    </a:schemeClr>
                  </a:outerShdw>
                </a:effectLst>
              </a:rPr>
              <a:t>Achieved</a:t>
            </a:r>
          </a:p>
        </p:txBody>
      </p:sp>
      <p:sp>
        <p:nvSpPr>
          <p:cNvPr id="45" name="TextBox 44">
            <a:extLst>
              <a:ext uri="{FF2B5EF4-FFF2-40B4-BE49-F238E27FC236}">
                <a16:creationId xmlns:a16="http://schemas.microsoft.com/office/drawing/2014/main" id="{E0F6184B-FD62-692F-9E4F-8122D43E8366}"/>
              </a:ext>
            </a:extLst>
          </p:cNvPr>
          <p:cNvSpPr txBox="1"/>
          <p:nvPr/>
        </p:nvSpPr>
        <p:spPr>
          <a:xfrm>
            <a:off x="980545" y="1766567"/>
            <a:ext cx="907689"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Georgia Pro Light" panose="02040302050405020303" pitchFamily="18" charset="0"/>
                <a:ea typeface="+mn-ea"/>
                <a:cs typeface="+mn-cs"/>
              </a:rPr>
              <a:t>Commence  Major Job collection</a:t>
            </a:r>
          </a:p>
          <a:p>
            <a:pPr fontAlgn="auto">
              <a:spcBef>
                <a:spcPts val="0"/>
              </a:spcBef>
              <a:spcAft>
                <a:spcPts val="0"/>
              </a:spcAft>
              <a:defRPr/>
            </a:pPr>
            <a:r>
              <a:rPr lang="en-US" sz="800" b="1" dirty="0">
                <a:solidFill>
                  <a:srgbClr val="00B0F0"/>
                </a:solidFill>
                <a:highlight>
                  <a:srgbClr val="FFFF00"/>
                </a:highlight>
                <a:latin typeface="Georgia Pro Light" panose="02040302050405020303" pitchFamily="18" charset="0"/>
                <a:ea typeface="+mn-ea"/>
              </a:rPr>
              <a:t>Completed</a:t>
            </a:r>
            <a:endParaRPr kumimoji="0" lang="en-US" sz="800" b="1" i="0" u="none" strike="noStrike" kern="1200" cap="none" spc="0" normalizeH="0" baseline="0" noProof="0" dirty="0">
              <a:ln>
                <a:noFill/>
              </a:ln>
              <a:solidFill>
                <a:srgbClr val="00B0F0"/>
              </a:solidFill>
              <a:effectLst/>
              <a:highlight>
                <a:srgbClr val="FFFF00"/>
              </a:highlight>
              <a:uLnTx/>
              <a:uFillTx/>
              <a:latin typeface="Georgia Pro Light" panose="02040302050405020303" pitchFamily="18" charset="0"/>
              <a:ea typeface="+mn-ea"/>
              <a:cs typeface="+mn-cs"/>
            </a:endParaRPr>
          </a:p>
          <a:p>
            <a:endParaRPr lang="en-US" dirty="0"/>
          </a:p>
        </p:txBody>
      </p:sp>
      <p:sp>
        <p:nvSpPr>
          <p:cNvPr id="46" name="TextBox 45">
            <a:extLst>
              <a:ext uri="{FF2B5EF4-FFF2-40B4-BE49-F238E27FC236}">
                <a16:creationId xmlns:a16="http://schemas.microsoft.com/office/drawing/2014/main" id="{DB4B0AB8-A62D-A9D6-EF41-B4E137A28447}"/>
              </a:ext>
            </a:extLst>
          </p:cNvPr>
          <p:cNvSpPr txBox="1"/>
          <p:nvPr/>
        </p:nvSpPr>
        <p:spPr>
          <a:xfrm>
            <a:off x="908073" y="1617922"/>
            <a:ext cx="1320331"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Georgia" panose="02040502050405020303" pitchFamily="18" charset="0"/>
                <a:ea typeface="+mn-ea"/>
                <a:cs typeface="Arial" panose="020B0604020202020204" pitchFamily="34" charset="0"/>
              </a:rPr>
              <a:t>Milestone 1A</a:t>
            </a:r>
          </a:p>
        </p:txBody>
      </p:sp>
      <p:cxnSp>
        <p:nvCxnSpPr>
          <p:cNvPr id="47" name="Straight Arrow Connector 46">
            <a:extLst>
              <a:ext uri="{FF2B5EF4-FFF2-40B4-BE49-F238E27FC236}">
                <a16:creationId xmlns:a16="http://schemas.microsoft.com/office/drawing/2014/main" id="{46115C4E-A0BF-415F-4EC8-F5259DD4DFF6}"/>
              </a:ext>
            </a:extLst>
          </p:cNvPr>
          <p:cNvCxnSpPr>
            <a:cxnSpLocks/>
          </p:cNvCxnSpPr>
          <p:nvPr/>
        </p:nvCxnSpPr>
        <p:spPr>
          <a:xfrm>
            <a:off x="1682638" y="2148702"/>
            <a:ext cx="0" cy="434214"/>
          </a:xfrm>
          <a:prstGeom prst="straightConnector1">
            <a:avLst/>
          </a:prstGeom>
          <a:ln w="22225">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10DA48E3-15FC-645D-F2C4-B363EAB39ECC}"/>
              </a:ext>
            </a:extLst>
          </p:cNvPr>
          <p:cNvSpPr txBox="1"/>
          <p:nvPr/>
        </p:nvSpPr>
        <p:spPr>
          <a:xfrm>
            <a:off x="1432812" y="4816031"/>
            <a:ext cx="1644036" cy="523220"/>
          </a:xfrm>
          <a:prstGeom prst="rect">
            <a:avLst/>
          </a:prstGeom>
          <a:noFill/>
        </p:spPr>
        <p:txBody>
          <a:bodyPr wrap="square" rtlCol="0">
            <a:spAutoFit/>
          </a:bodyPr>
          <a:lstStyle/>
          <a:p>
            <a:r>
              <a:rPr lang="en-US" sz="1400" dirty="0"/>
              <a:t>By May, Final Power Outage schedule  </a:t>
            </a:r>
          </a:p>
        </p:txBody>
      </p:sp>
      <p:sp>
        <p:nvSpPr>
          <p:cNvPr id="18" name="TextBox 17">
            <a:extLst>
              <a:ext uri="{FF2B5EF4-FFF2-40B4-BE49-F238E27FC236}">
                <a16:creationId xmlns:a16="http://schemas.microsoft.com/office/drawing/2014/main" id="{F443A075-E196-291E-5F17-8273AAB95168}"/>
              </a:ext>
            </a:extLst>
          </p:cNvPr>
          <p:cNvSpPr txBox="1"/>
          <p:nvPr/>
        </p:nvSpPr>
        <p:spPr>
          <a:xfrm>
            <a:off x="1245636" y="5494673"/>
            <a:ext cx="2239435" cy="738664"/>
          </a:xfrm>
          <a:prstGeom prst="rect">
            <a:avLst/>
          </a:prstGeom>
          <a:noFill/>
        </p:spPr>
        <p:txBody>
          <a:bodyPr wrap="square" rtlCol="0">
            <a:spAutoFit/>
          </a:bodyPr>
          <a:lstStyle/>
          <a:p>
            <a:r>
              <a:rPr lang="en-US" sz="1400" dirty="0"/>
              <a:t>ISD Job imported in the Shutdown (~700 tasks)</a:t>
            </a:r>
          </a:p>
          <a:p>
            <a:r>
              <a:rPr lang="en-US" sz="1400" dirty="0"/>
              <a:t>	Mid April</a:t>
            </a:r>
          </a:p>
        </p:txBody>
      </p:sp>
      <p:sp>
        <p:nvSpPr>
          <p:cNvPr id="27" name="TextBox 26">
            <a:extLst>
              <a:ext uri="{FF2B5EF4-FFF2-40B4-BE49-F238E27FC236}">
                <a16:creationId xmlns:a16="http://schemas.microsoft.com/office/drawing/2014/main" id="{70DC08AF-42AC-CCDC-812C-938ADFD71758}"/>
              </a:ext>
            </a:extLst>
          </p:cNvPr>
          <p:cNvSpPr txBox="1"/>
          <p:nvPr/>
        </p:nvSpPr>
        <p:spPr>
          <a:xfrm>
            <a:off x="1691189" y="2385659"/>
            <a:ext cx="809898" cy="230832"/>
          </a:xfrm>
          <a:prstGeom prst="rect">
            <a:avLst/>
          </a:prstGeom>
          <a:noFill/>
        </p:spPr>
        <p:txBody>
          <a:bodyPr wrap="square">
            <a:spAutoFit/>
          </a:bodyPr>
          <a:lstStyle/>
          <a:p>
            <a:pPr fontAlgn="auto">
              <a:spcBef>
                <a:spcPts val="0"/>
              </a:spcBef>
              <a:spcAft>
                <a:spcPts val="0"/>
              </a:spcAft>
              <a:defRPr/>
            </a:pPr>
            <a:r>
              <a:rPr lang="en-US" sz="900" b="1" dirty="0">
                <a:solidFill>
                  <a:srgbClr val="00B0F0"/>
                </a:solidFill>
                <a:highlight>
                  <a:srgbClr val="FFFF00"/>
                </a:highlight>
                <a:latin typeface="Georgia Pro Light" panose="02040302050405020303" pitchFamily="18" charset="0"/>
                <a:ea typeface="+mn-ea"/>
              </a:rPr>
              <a:t>Completed</a:t>
            </a:r>
            <a:endParaRPr kumimoji="0" lang="en-US" sz="900" b="1" i="0" u="none" strike="noStrike" kern="1200" cap="none" spc="0" normalizeH="0" baseline="0" noProof="0" dirty="0">
              <a:ln>
                <a:noFill/>
              </a:ln>
              <a:solidFill>
                <a:srgbClr val="00B0F0"/>
              </a:solidFill>
              <a:effectLst/>
              <a:highlight>
                <a:srgbClr val="FFFF00"/>
              </a:highlight>
              <a:uLnTx/>
              <a:uFillTx/>
              <a:latin typeface="Georgia Pro Light" panose="02040302050405020303" pitchFamily="18" charset="0"/>
              <a:ea typeface="+mn-ea"/>
              <a:cs typeface="+mn-cs"/>
            </a:endParaRPr>
          </a:p>
        </p:txBody>
      </p:sp>
      <p:sp>
        <p:nvSpPr>
          <p:cNvPr id="33" name="TextBox 32">
            <a:extLst>
              <a:ext uri="{FF2B5EF4-FFF2-40B4-BE49-F238E27FC236}">
                <a16:creationId xmlns:a16="http://schemas.microsoft.com/office/drawing/2014/main" id="{E713FEF4-DBFB-0E91-56EB-A89371688C8D}"/>
              </a:ext>
            </a:extLst>
          </p:cNvPr>
          <p:cNvSpPr txBox="1"/>
          <p:nvPr/>
        </p:nvSpPr>
        <p:spPr>
          <a:xfrm>
            <a:off x="2529790" y="1623481"/>
            <a:ext cx="809898" cy="230832"/>
          </a:xfrm>
          <a:prstGeom prst="rect">
            <a:avLst/>
          </a:prstGeom>
          <a:noFill/>
        </p:spPr>
        <p:txBody>
          <a:bodyPr wrap="square">
            <a:spAutoFit/>
          </a:bodyPr>
          <a:lstStyle/>
          <a:p>
            <a:pPr fontAlgn="auto">
              <a:spcBef>
                <a:spcPts val="0"/>
              </a:spcBef>
              <a:spcAft>
                <a:spcPts val="0"/>
              </a:spcAft>
              <a:defRPr/>
            </a:pPr>
            <a:r>
              <a:rPr lang="en-US" sz="900" b="1" dirty="0">
                <a:solidFill>
                  <a:srgbClr val="00B0F0"/>
                </a:solidFill>
                <a:highlight>
                  <a:srgbClr val="FFFF00"/>
                </a:highlight>
                <a:latin typeface="Georgia Pro Light" panose="02040302050405020303" pitchFamily="18" charset="0"/>
                <a:ea typeface="+mn-ea"/>
              </a:rPr>
              <a:t>Completed</a:t>
            </a:r>
            <a:endParaRPr kumimoji="0" lang="en-US" sz="900" b="1" i="0" u="none" strike="noStrike" kern="1200" cap="none" spc="0" normalizeH="0" baseline="0" noProof="0" dirty="0">
              <a:ln>
                <a:noFill/>
              </a:ln>
              <a:solidFill>
                <a:srgbClr val="00B0F0"/>
              </a:solidFill>
              <a:effectLst/>
              <a:highlight>
                <a:srgbClr val="FFFF00"/>
              </a:highlight>
              <a:uLnTx/>
              <a:uFillTx/>
              <a:latin typeface="Georgia Pro Light" panose="02040302050405020303" pitchFamily="18" charset="0"/>
              <a:ea typeface="+mn-ea"/>
              <a:cs typeface="+mn-cs"/>
            </a:endParaRPr>
          </a:p>
        </p:txBody>
      </p:sp>
    </p:spTree>
    <p:extLst>
      <p:ext uri="{BB962C8B-B14F-4D97-AF65-F5344CB8AC3E}">
        <p14:creationId xmlns:p14="http://schemas.microsoft.com/office/powerpoint/2010/main" val="1194184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92" grpId="0"/>
      <p:bldP spid="39" grpId="0"/>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CA297-E4BB-A90B-B9AC-90B15735EA9E}"/>
              </a:ext>
            </a:extLst>
          </p:cNvPr>
          <p:cNvSpPr>
            <a:spLocks noGrp="1"/>
          </p:cNvSpPr>
          <p:nvPr>
            <p:ph type="title"/>
          </p:nvPr>
        </p:nvSpPr>
        <p:spPr/>
        <p:txBody>
          <a:bodyPr/>
          <a:lstStyle/>
          <a:p>
            <a:r>
              <a:rPr lang="en-US" dirty="0"/>
              <a:t>MSD</a:t>
            </a:r>
          </a:p>
        </p:txBody>
      </p:sp>
      <p:pic>
        <p:nvPicPr>
          <p:cNvPr id="7" name="Content Placeholder 6">
            <a:extLst>
              <a:ext uri="{FF2B5EF4-FFF2-40B4-BE49-F238E27FC236}">
                <a16:creationId xmlns:a16="http://schemas.microsoft.com/office/drawing/2014/main" id="{57744F15-4A4F-7B3C-3A60-A0C98BF227E5}"/>
              </a:ext>
            </a:extLst>
          </p:cNvPr>
          <p:cNvPicPr>
            <a:picLocks noGrp="1" noChangeAspect="1"/>
          </p:cNvPicPr>
          <p:nvPr>
            <p:ph idx="1"/>
          </p:nvPr>
        </p:nvPicPr>
        <p:blipFill>
          <a:blip r:embed="rId2"/>
          <a:stretch>
            <a:fillRect/>
          </a:stretch>
        </p:blipFill>
        <p:spPr>
          <a:xfrm>
            <a:off x="1926771" y="161284"/>
            <a:ext cx="5878286" cy="6124046"/>
          </a:xfrm>
          <a:prstGeom prst="rect">
            <a:avLst/>
          </a:prstGeom>
        </p:spPr>
      </p:pic>
      <p:sp>
        <p:nvSpPr>
          <p:cNvPr id="4" name="Date Placeholder 3">
            <a:extLst>
              <a:ext uri="{FF2B5EF4-FFF2-40B4-BE49-F238E27FC236}">
                <a16:creationId xmlns:a16="http://schemas.microsoft.com/office/drawing/2014/main" id="{022D24EA-86A4-AA0F-B355-65FDE1B6FCC2}"/>
              </a:ext>
            </a:extLst>
          </p:cNvPr>
          <p:cNvSpPr>
            <a:spLocks noGrp="1"/>
          </p:cNvSpPr>
          <p:nvPr>
            <p:ph type="dt" sz="half" idx="10"/>
          </p:nvPr>
        </p:nvSpPr>
        <p:spPr/>
        <p:txBody>
          <a:bodyPr/>
          <a:lstStyle/>
          <a:p>
            <a:fld id="{50889BEA-2B91-403F-ADA4-053DEE04721E}" type="datetime1">
              <a:rPr lang="en-US" altLang="en-US" smtClean="0"/>
              <a:pPr/>
              <a:t>4/7/2023</a:t>
            </a:fld>
            <a:endParaRPr lang="en-US" altLang="en-US" dirty="0"/>
          </a:p>
        </p:txBody>
      </p:sp>
      <p:sp>
        <p:nvSpPr>
          <p:cNvPr id="5" name="Footer Placeholder 4">
            <a:extLst>
              <a:ext uri="{FF2B5EF4-FFF2-40B4-BE49-F238E27FC236}">
                <a16:creationId xmlns:a16="http://schemas.microsoft.com/office/drawing/2014/main" id="{A97B2FB1-F97E-0636-BACD-7C0F70CD8213}"/>
              </a:ext>
            </a:extLst>
          </p:cNvPr>
          <p:cNvSpPr>
            <a:spLocks noGrp="1"/>
          </p:cNvSpPr>
          <p:nvPr>
            <p:ph type="ftr" sz="quarter" idx="11"/>
          </p:nvPr>
        </p:nvSpPr>
        <p:spPr/>
        <p:txBody>
          <a:bodyPr/>
          <a:lstStyle/>
          <a:p>
            <a:pPr>
              <a:defRPr/>
            </a:pPr>
            <a:r>
              <a:rPr lang="en-US"/>
              <a:t>Presenter | Presentation Title</a:t>
            </a:r>
            <a:endParaRPr lang="en-US" b="1" dirty="0"/>
          </a:p>
        </p:txBody>
      </p:sp>
      <p:sp>
        <p:nvSpPr>
          <p:cNvPr id="6" name="Slide Number Placeholder 5">
            <a:extLst>
              <a:ext uri="{FF2B5EF4-FFF2-40B4-BE49-F238E27FC236}">
                <a16:creationId xmlns:a16="http://schemas.microsoft.com/office/drawing/2014/main" id="{6CA630D8-DC31-7D1E-F2F7-C02C07E14C45}"/>
              </a:ext>
            </a:extLst>
          </p:cNvPr>
          <p:cNvSpPr>
            <a:spLocks noGrp="1"/>
          </p:cNvSpPr>
          <p:nvPr>
            <p:ph type="sldNum" sz="quarter" idx="12"/>
          </p:nvPr>
        </p:nvSpPr>
        <p:spPr/>
        <p:txBody>
          <a:bodyPr/>
          <a:lstStyle/>
          <a:p>
            <a:fld id="{52E9C158-AEF1-41A2-A6CE-6F0BAB305EFD}" type="slidenum">
              <a:rPr lang="en-US" altLang="en-US" smtClean="0"/>
              <a:pPr/>
              <a:t>30</a:t>
            </a:fld>
            <a:endParaRPr lang="en-US" altLang="en-US" dirty="0"/>
          </a:p>
        </p:txBody>
      </p:sp>
    </p:spTree>
    <p:extLst>
      <p:ext uri="{BB962C8B-B14F-4D97-AF65-F5344CB8AC3E}">
        <p14:creationId xmlns:p14="http://schemas.microsoft.com/office/powerpoint/2010/main" val="2480492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71F02-A3D1-41F3-A5EA-BBE669F84A17}"/>
              </a:ext>
            </a:extLst>
          </p:cNvPr>
          <p:cNvSpPr>
            <a:spLocks noGrp="1"/>
          </p:cNvSpPr>
          <p:nvPr>
            <p:ph type="title"/>
          </p:nvPr>
        </p:nvSpPr>
        <p:spPr/>
        <p:txBody>
          <a:bodyPr/>
          <a:lstStyle/>
          <a:p>
            <a:r>
              <a:rPr lang="en-US" dirty="0"/>
              <a:t>Planning Transition states</a:t>
            </a:r>
          </a:p>
        </p:txBody>
      </p:sp>
      <p:sp>
        <p:nvSpPr>
          <p:cNvPr id="3" name="Content Placeholder 2">
            <a:extLst>
              <a:ext uri="{FF2B5EF4-FFF2-40B4-BE49-F238E27FC236}">
                <a16:creationId xmlns:a16="http://schemas.microsoft.com/office/drawing/2014/main" id="{A8B4DB45-6E88-1CEE-1F85-84DD4CD418D5}"/>
              </a:ext>
            </a:extLst>
          </p:cNvPr>
          <p:cNvSpPr>
            <a:spLocks noGrp="1"/>
          </p:cNvSpPr>
          <p:nvPr>
            <p:ph idx="1"/>
          </p:nvPr>
        </p:nvSpPr>
        <p:spPr>
          <a:xfrm>
            <a:off x="242887" y="935066"/>
            <a:ext cx="8672513" cy="5580034"/>
          </a:xfrm>
        </p:spPr>
        <p:txBody>
          <a:bodyPr/>
          <a:lstStyle/>
          <a:p>
            <a:r>
              <a:rPr lang="en-US" sz="2000" dirty="0"/>
              <a:t>Into Shutdown</a:t>
            </a:r>
          </a:p>
          <a:p>
            <a:pPr lvl="1"/>
            <a:r>
              <a:rPr lang="en-US" sz="2000" dirty="0"/>
              <a:t>Configuration Control</a:t>
            </a:r>
          </a:p>
          <a:p>
            <a:pPr lvl="1"/>
            <a:r>
              <a:rPr lang="en-US" sz="2000" dirty="0"/>
              <a:t>Opening Surveys</a:t>
            </a:r>
          </a:p>
          <a:p>
            <a:pPr lvl="1"/>
            <a:r>
              <a:rPr lang="en-US" sz="2000" dirty="0"/>
              <a:t>Re-coring</a:t>
            </a:r>
          </a:p>
          <a:p>
            <a:pPr lvl="1"/>
            <a:r>
              <a:rPr lang="en-US" sz="2000" dirty="0"/>
              <a:t>Fire system testing</a:t>
            </a:r>
          </a:p>
          <a:p>
            <a:endParaRPr lang="en-US" sz="2000" dirty="0"/>
          </a:p>
          <a:p>
            <a:r>
              <a:rPr lang="en-US" sz="2000" dirty="0"/>
              <a:t>Out of Shutdown</a:t>
            </a:r>
          </a:p>
          <a:p>
            <a:pPr lvl="1"/>
            <a:r>
              <a:rPr lang="en-US" sz="2000" dirty="0"/>
              <a:t>Restart Forms</a:t>
            </a:r>
          </a:p>
          <a:p>
            <a:pPr lvl="1"/>
            <a:r>
              <a:rPr lang="en-US" sz="2000" dirty="0"/>
              <a:t>Re-coring</a:t>
            </a:r>
          </a:p>
          <a:p>
            <a:pPr lvl="1"/>
            <a:r>
              <a:rPr lang="en-US" sz="2000" dirty="0"/>
              <a:t>Safety System testing</a:t>
            </a:r>
          </a:p>
          <a:p>
            <a:pPr lvl="2"/>
            <a:r>
              <a:rPr lang="en-US" sz="1800" dirty="0"/>
              <a:t>Enclosure securing </a:t>
            </a:r>
          </a:p>
          <a:p>
            <a:pPr lvl="2"/>
            <a:r>
              <a:rPr lang="en-US" sz="1800" dirty="0"/>
              <a:t>Interlock testing</a:t>
            </a:r>
          </a:p>
          <a:p>
            <a:pPr lvl="1"/>
            <a:r>
              <a:rPr lang="en-US" sz="2000" dirty="0"/>
              <a:t>Configuration Control</a:t>
            </a:r>
          </a:p>
          <a:p>
            <a:pPr lvl="1"/>
            <a:r>
              <a:rPr lang="en-US" sz="2000" dirty="0"/>
              <a:t>Safety System testing</a:t>
            </a:r>
          </a:p>
          <a:p>
            <a:pPr lvl="2"/>
            <a:r>
              <a:rPr lang="en-US" sz="1800" dirty="0"/>
              <a:t>Rad permits</a:t>
            </a:r>
          </a:p>
          <a:p>
            <a:pPr lvl="1"/>
            <a:endParaRPr lang="en-US" dirty="0"/>
          </a:p>
          <a:p>
            <a:endParaRPr lang="en-US" dirty="0"/>
          </a:p>
        </p:txBody>
      </p:sp>
      <p:sp>
        <p:nvSpPr>
          <p:cNvPr id="4" name="Date Placeholder 3">
            <a:extLst>
              <a:ext uri="{FF2B5EF4-FFF2-40B4-BE49-F238E27FC236}">
                <a16:creationId xmlns:a16="http://schemas.microsoft.com/office/drawing/2014/main" id="{18F00664-A3FA-E0A1-F8B8-4F2CE4CF89E2}"/>
              </a:ext>
            </a:extLst>
          </p:cNvPr>
          <p:cNvSpPr>
            <a:spLocks noGrp="1"/>
          </p:cNvSpPr>
          <p:nvPr>
            <p:ph type="dt" sz="half" idx="10"/>
          </p:nvPr>
        </p:nvSpPr>
        <p:spPr/>
        <p:txBody>
          <a:bodyPr/>
          <a:lstStyle/>
          <a:p>
            <a:fld id="{50889BEA-2B91-403F-ADA4-053DEE04721E}" type="datetime1">
              <a:rPr lang="en-US" altLang="en-US" smtClean="0"/>
              <a:pPr/>
              <a:t>4/7/2023</a:t>
            </a:fld>
            <a:endParaRPr lang="en-US" altLang="en-US" dirty="0"/>
          </a:p>
        </p:txBody>
      </p:sp>
      <p:sp>
        <p:nvSpPr>
          <p:cNvPr id="5" name="Footer Placeholder 4">
            <a:extLst>
              <a:ext uri="{FF2B5EF4-FFF2-40B4-BE49-F238E27FC236}">
                <a16:creationId xmlns:a16="http://schemas.microsoft.com/office/drawing/2014/main" id="{00542B20-3A79-4E44-B79F-A65FE970CFC0}"/>
              </a:ext>
            </a:extLst>
          </p:cNvPr>
          <p:cNvSpPr>
            <a:spLocks noGrp="1"/>
          </p:cNvSpPr>
          <p:nvPr>
            <p:ph type="ftr" sz="quarter" idx="11"/>
          </p:nvPr>
        </p:nvSpPr>
        <p:spPr/>
        <p:txBody>
          <a:bodyPr/>
          <a:lstStyle/>
          <a:p>
            <a:pPr>
              <a:defRPr/>
            </a:pPr>
            <a:r>
              <a:rPr lang="en-US"/>
              <a:t>Presenter | Presentation Title</a:t>
            </a:r>
            <a:endParaRPr lang="en-US" b="1" dirty="0"/>
          </a:p>
        </p:txBody>
      </p:sp>
      <p:sp>
        <p:nvSpPr>
          <p:cNvPr id="6" name="Slide Number Placeholder 5">
            <a:extLst>
              <a:ext uri="{FF2B5EF4-FFF2-40B4-BE49-F238E27FC236}">
                <a16:creationId xmlns:a16="http://schemas.microsoft.com/office/drawing/2014/main" id="{DA29C66C-FFA0-5555-2180-44183AC1DBF3}"/>
              </a:ext>
            </a:extLst>
          </p:cNvPr>
          <p:cNvSpPr>
            <a:spLocks noGrp="1"/>
          </p:cNvSpPr>
          <p:nvPr>
            <p:ph type="sldNum" sz="quarter" idx="12"/>
          </p:nvPr>
        </p:nvSpPr>
        <p:spPr/>
        <p:txBody>
          <a:bodyPr/>
          <a:lstStyle/>
          <a:p>
            <a:fld id="{52E9C158-AEF1-41A2-A6CE-6F0BAB305EFD}" type="slidenum">
              <a:rPr lang="en-US" altLang="en-US" smtClean="0"/>
              <a:pPr/>
              <a:t>31</a:t>
            </a:fld>
            <a:endParaRPr lang="en-US" altLang="en-US" dirty="0"/>
          </a:p>
        </p:txBody>
      </p:sp>
      <p:sp>
        <p:nvSpPr>
          <p:cNvPr id="7" name="Right Brace 6">
            <a:extLst>
              <a:ext uri="{FF2B5EF4-FFF2-40B4-BE49-F238E27FC236}">
                <a16:creationId xmlns:a16="http://schemas.microsoft.com/office/drawing/2014/main" id="{0D40DB1A-27BD-C553-C547-E1F3F412AA23}"/>
              </a:ext>
            </a:extLst>
          </p:cNvPr>
          <p:cNvSpPr/>
          <p:nvPr/>
        </p:nvSpPr>
        <p:spPr>
          <a:xfrm>
            <a:off x="4060298" y="1337570"/>
            <a:ext cx="665814" cy="1333711"/>
          </a:xfrm>
          <a:prstGeom prst="righ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4BC8392F-1E25-8FC2-3734-33C84787E01B}"/>
              </a:ext>
            </a:extLst>
          </p:cNvPr>
          <p:cNvSpPr txBox="1"/>
          <p:nvPr/>
        </p:nvSpPr>
        <p:spPr>
          <a:xfrm>
            <a:off x="4923408" y="1337256"/>
            <a:ext cx="2747301" cy="830997"/>
          </a:xfrm>
          <a:prstGeom prst="rect">
            <a:avLst/>
          </a:prstGeom>
          <a:noFill/>
        </p:spPr>
        <p:txBody>
          <a:bodyPr wrap="square" rtlCol="0">
            <a:spAutoFit/>
          </a:bodyPr>
          <a:lstStyle/>
          <a:p>
            <a:r>
              <a:rPr lang="en-US" dirty="0"/>
              <a:t>Sequencing has been completed</a:t>
            </a:r>
          </a:p>
        </p:txBody>
      </p:sp>
      <p:sp>
        <p:nvSpPr>
          <p:cNvPr id="9" name="Right Brace 8">
            <a:extLst>
              <a:ext uri="{FF2B5EF4-FFF2-40B4-BE49-F238E27FC236}">
                <a16:creationId xmlns:a16="http://schemas.microsoft.com/office/drawing/2014/main" id="{B66F678E-6567-0ABA-D9E0-BA08A511FC4A}"/>
              </a:ext>
            </a:extLst>
          </p:cNvPr>
          <p:cNvSpPr/>
          <p:nvPr/>
        </p:nvSpPr>
        <p:spPr>
          <a:xfrm>
            <a:off x="4060298" y="3696554"/>
            <a:ext cx="665814" cy="2544757"/>
          </a:xfrm>
          <a:prstGeom prst="righ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546C0410-FDE1-0D7B-AE01-141C4D0B27F5}"/>
              </a:ext>
            </a:extLst>
          </p:cNvPr>
          <p:cNvSpPr txBox="1"/>
          <p:nvPr/>
        </p:nvSpPr>
        <p:spPr>
          <a:xfrm>
            <a:off x="4806487" y="4394245"/>
            <a:ext cx="2747301" cy="1200329"/>
          </a:xfrm>
          <a:prstGeom prst="rect">
            <a:avLst/>
          </a:prstGeom>
          <a:noFill/>
        </p:spPr>
        <p:txBody>
          <a:bodyPr wrap="square" rtlCol="0">
            <a:spAutoFit/>
          </a:bodyPr>
          <a:lstStyle/>
          <a:p>
            <a:r>
              <a:rPr lang="en-US" dirty="0"/>
              <a:t>Milestone have been setup to final completion dates</a:t>
            </a:r>
          </a:p>
        </p:txBody>
      </p:sp>
    </p:spTree>
    <p:extLst>
      <p:ext uri="{BB962C8B-B14F-4D97-AF65-F5344CB8AC3E}">
        <p14:creationId xmlns:p14="http://schemas.microsoft.com/office/powerpoint/2010/main" val="3071720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Stages</a:t>
            </a:r>
          </a:p>
        </p:txBody>
      </p:sp>
      <p:sp>
        <p:nvSpPr>
          <p:cNvPr id="3" name="Content Placeholder 2"/>
          <p:cNvSpPr>
            <a:spLocks noGrp="1"/>
          </p:cNvSpPr>
          <p:nvPr>
            <p:ph idx="1"/>
          </p:nvPr>
        </p:nvSpPr>
        <p:spPr>
          <a:xfrm>
            <a:off x="228600" y="848418"/>
            <a:ext cx="8915400" cy="5905918"/>
          </a:xfrm>
        </p:spPr>
        <p:txBody>
          <a:bodyPr/>
          <a:lstStyle/>
          <a:p>
            <a:r>
              <a:rPr lang="en-US" dirty="0"/>
              <a:t>Planning Milestones</a:t>
            </a:r>
          </a:p>
          <a:p>
            <a:pPr lvl="1"/>
            <a:r>
              <a:rPr lang="en-US" sz="1800" dirty="0"/>
              <a:t>Kick off meeting </a:t>
            </a:r>
            <a:r>
              <a:rPr lang="en-US" sz="1800" dirty="0">
                <a:highlight>
                  <a:srgbClr val="00FF00"/>
                </a:highlight>
              </a:rPr>
              <a:t>(completed)</a:t>
            </a:r>
          </a:p>
          <a:p>
            <a:pPr lvl="1"/>
            <a:r>
              <a:rPr lang="en-US" sz="1800" dirty="0"/>
              <a:t>Set Major Jobs </a:t>
            </a:r>
            <a:r>
              <a:rPr lang="en-US" sz="1800" dirty="0">
                <a:highlight>
                  <a:srgbClr val="FFFF00"/>
                </a:highlight>
              </a:rPr>
              <a:t>(nearly complete settling into final list) </a:t>
            </a:r>
          </a:p>
          <a:p>
            <a:pPr lvl="1"/>
            <a:r>
              <a:rPr lang="en-US" sz="1800" dirty="0"/>
              <a:t>Get T&amp;M/Fixed price packets out by early March </a:t>
            </a:r>
            <a:r>
              <a:rPr lang="en-US" sz="1800" dirty="0">
                <a:highlight>
                  <a:srgbClr val="00FF00"/>
                </a:highlight>
              </a:rPr>
              <a:t>(completed)</a:t>
            </a:r>
          </a:p>
          <a:p>
            <a:pPr lvl="1"/>
            <a:r>
              <a:rPr lang="en-US" sz="1800" dirty="0"/>
              <a:t>Setup up Prep-work for given areas </a:t>
            </a:r>
            <a:r>
              <a:rPr lang="en-US" sz="1800" dirty="0">
                <a:highlight>
                  <a:srgbClr val="FFFF00"/>
                </a:highlight>
              </a:rPr>
              <a:t>(Underway)</a:t>
            </a:r>
          </a:p>
          <a:p>
            <a:pPr lvl="2"/>
            <a:r>
              <a:rPr lang="en-US" sz="1600" dirty="0"/>
              <a:t>Booster West Gallery </a:t>
            </a:r>
          </a:p>
          <a:p>
            <a:pPr lvl="1"/>
            <a:r>
              <a:rPr lang="en-US" sz="1800" dirty="0"/>
              <a:t>Set Alignment Tasks </a:t>
            </a:r>
            <a:r>
              <a:rPr lang="en-US" sz="1800" dirty="0">
                <a:highlight>
                  <a:srgbClr val="FFFF00"/>
                </a:highlight>
              </a:rPr>
              <a:t>(Underway)</a:t>
            </a:r>
          </a:p>
          <a:p>
            <a:pPr lvl="2"/>
            <a:r>
              <a:rPr lang="en-US" sz="1600" dirty="0"/>
              <a:t>Input into their system  (end of April)</a:t>
            </a:r>
          </a:p>
          <a:p>
            <a:pPr lvl="1"/>
            <a:r>
              <a:rPr lang="en-US" sz="1800" dirty="0"/>
              <a:t>Finalizing ISD work in and around Tunnel Enclosures </a:t>
            </a:r>
            <a:r>
              <a:rPr lang="en-US" sz="1800" dirty="0">
                <a:highlight>
                  <a:srgbClr val="FFFF00"/>
                </a:highlight>
              </a:rPr>
              <a:t>(Underway)</a:t>
            </a:r>
          </a:p>
          <a:p>
            <a:pPr lvl="1"/>
            <a:r>
              <a:rPr lang="en-US" sz="1800" dirty="0"/>
              <a:t>Finalize Service Building Outages (early May)</a:t>
            </a:r>
          </a:p>
          <a:p>
            <a:pPr lvl="1"/>
            <a:r>
              <a:rPr lang="en-US" sz="1800" dirty="0"/>
              <a:t>Set Maintenance tasks (mid of May)</a:t>
            </a:r>
          </a:p>
          <a:p>
            <a:pPr lvl="2"/>
            <a:r>
              <a:rPr lang="en-US" sz="1600" dirty="0"/>
              <a:t>FESS and Machine activities</a:t>
            </a:r>
          </a:p>
          <a:p>
            <a:pPr lvl="1"/>
            <a:r>
              <a:rPr lang="en-US" sz="1800" dirty="0"/>
              <a:t>Fit tasks with our Manpower (mid May)</a:t>
            </a:r>
          </a:p>
          <a:p>
            <a:pPr lvl="1"/>
            <a:r>
              <a:rPr lang="en-US" sz="1800" dirty="0"/>
              <a:t>Resource leveled schedule</a:t>
            </a:r>
          </a:p>
          <a:p>
            <a:pPr lvl="2"/>
            <a:r>
              <a:rPr lang="en-US" sz="1600" dirty="0"/>
              <a:t>Primary  (mid April)</a:t>
            </a:r>
          </a:p>
          <a:p>
            <a:pPr lvl="2"/>
            <a:r>
              <a:rPr lang="en-US" sz="1600" dirty="0"/>
              <a:t>Final   (mid/end May)</a:t>
            </a:r>
          </a:p>
          <a:p>
            <a:pPr lvl="1"/>
            <a:r>
              <a:rPr lang="en-US" sz="1800" dirty="0"/>
              <a:t>Please label jobs in the work list </a:t>
            </a:r>
            <a:r>
              <a:rPr lang="en-US" sz="1800" dirty="0">
                <a:solidFill>
                  <a:srgbClr val="FF0000"/>
                </a:solidFill>
              </a:rPr>
              <a:t>“Summer shutdown 2023:…”</a:t>
            </a:r>
          </a:p>
        </p:txBody>
      </p:sp>
      <p:sp>
        <p:nvSpPr>
          <p:cNvPr id="4" name="Footer Placeholder 3"/>
          <p:cNvSpPr>
            <a:spLocks noGrp="1"/>
          </p:cNvSpPr>
          <p:nvPr>
            <p:ph type="ftr" sz="quarter" idx="10"/>
          </p:nvPr>
        </p:nvSpPr>
        <p:spPr/>
        <p:txBody>
          <a:bodyPr/>
          <a:lstStyle/>
          <a:p>
            <a:r>
              <a:rPr lang="en-US" altLang="en-US" dirty="0">
                <a:solidFill>
                  <a:srgbClr val="000000"/>
                </a:solidFill>
                <a:latin typeface="Comic Sans MS"/>
              </a:rPr>
              <a:t>C. Gattuso</a:t>
            </a:r>
          </a:p>
        </p:txBody>
      </p:sp>
      <p:sp>
        <p:nvSpPr>
          <p:cNvPr id="5" name="Slide Number Placeholder 4"/>
          <p:cNvSpPr>
            <a:spLocks noGrp="1"/>
          </p:cNvSpPr>
          <p:nvPr>
            <p:ph type="sldNum" sz="quarter" idx="11"/>
          </p:nvPr>
        </p:nvSpPr>
        <p:spPr/>
        <p:txBody>
          <a:bodyPr/>
          <a:lstStyle/>
          <a:p>
            <a:fld id="{ADD7B62C-F013-477A-8B34-FB25F3EF241E}" type="slidenum">
              <a:rPr lang="en-US" altLang="en-US">
                <a:solidFill>
                  <a:srgbClr val="000000"/>
                </a:solidFill>
                <a:latin typeface="Comic Sans MS"/>
              </a:rPr>
              <a:pPr/>
              <a:t>4</a:t>
            </a:fld>
            <a:endParaRPr lang="en-US" altLang="en-US" dirty="0">
              <a:solidFill>
                <a:srgbClr val="000000"/>
              </a:solidFill>
              <a:latin typeface="Comic Sans MS"/>
            </a:endParaRPr>
          </a:p>
        </p:txBody>
      </p:sp>
    </p:spTree>
    <p:extLst>
      <p:ext uri="{BB962C8B-B14F-4D97-AF65-F5344CB8AC3E}">
        <p14:creationId xmlns:p14="http://schemas.microsoft.com/office/powerpoint/2010/main" val="3466705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CB2ED-981B-E523-001E-0270411FE504}"/>
              </a:ext>
            </a:extLst>
          </p:cNvPr>
          <p:cNvSpPr>
            <a:spLocks noGrp="1"/>
          </p:cNvSpPr>
          <p:nvPr>
            <p:ph type="title"/>
          </p:nvPr>
        </p:nvSpPr>
        <p:spPr>
          <a:xfrm>
            <a:off x="228600" y="103664"/>
            <a:ext cx="5283200" cy="641739"/>
          </a:xfrm>
        </p:spPr>
        <p:txBody>
          <a:bodyPr/>
          <a:lstStyle/>
          <a:p>
            <a:r>
              <a:rPr lang="en-US" dirty="0"/>
              <a:t>Alignment Needs</a:t>
            </a:r>
          </a:p>
        </p:txBody>
      </p:sp>
      <p:sp>
        <p:nvSpPr>
          <p:cNvPr id="3" name="Content Placeholder 2">
            <a:extLst>
              <a:ext uri="{FF2B5EF4-FFF2-40B4-BE49-F238E27FC236}">
                <a16:creationId xmlns:a16="http://schemas.microsoft.com/office/drawing/2014/main" id="{E838A231-10C2-3B88-F951-62B5B94B0389}"/>
              </a:ext>
            </a:extLst>
          </p:cNvPr>
          <p:cNvSpPr>
            <a:spLocks noGrp="1"/>
          </p:cNvSpPr>
          <p:nvPr>
            <p:ph idx="1"/>
          </p:nvPr>
        </p:nvSpPr>
        <p:spPr>
          <a:xfrm>
            <a:off x="134408" y="886887"/>
            <a:ext cx="4466696" cy="5769697"/>
          </a:xfrm>
        </p:spPr>
        <p:txBody>
          <a:bodyPr/>
          <a:lstStyle/>
          <a:p>
            <a:r>
              <a:rPr lang="en-US" sz="1200" dirty="0"/>
              <a:t>Linac</a:t>
            </a:r>
          </a:p>
          <a:p>
            <a:pPr lvl="1"/>
            <a:r>
              <a:rPr lang="en-US" sz="1200" dirty="0"/>
              <a:t>Preacc : LEBT and MEBT</a:t>
            </a:r>
          </a:p>
          <a:p>
            <a:r>
              <a:rPr lang="en-US" sz="1200" dirty="0"/>
              <a:t>Pion Beam line</a:t>
            </a:r>
          </a:p>
          <a:p>
            <a:pPr lvl="1"/>
            <a:r>
              <a:rPr lang="en-US" sz="1200" dirty="0"/>
              <a:t>Quad Alignment </a:t>
            </a:r>
          </a:p>
          <a:p>
            <a:r>
              <a:rPr lang="en-US" sz="1200" dirty="0"/>
              <a:t>Booster </a:t>
            </a:r>
          </a:p>
          <a:p>
            <a:pPr lvl="1"/>
            <a:r>
              <a:rPr lang="en-US" sz="1000" dirty="0"/>
              <a:t>Collimator installation (limited) </a:t>
            </a:r>
            <a:r>
              <a:rPr lang="en-US" sz="1000" dirty="0">
                <a:highlight>
                  <a:srgbClr val="FFFF00"/>
                </a:highlight>
              </a:rPr>
              <a:t>(1),</a:t>
            </a:r>
            <a:endParaRPr lang="en-US" sz="1000" dirty="0"/>
          </a:p>
          <a:p>
            <a:pPr lvl="2"/>
            <a:r>
              <a:rPr lang="en-US" sz="800" dirty="0"/>
              <a:t>Stand work</a:t>
            </a:r>
          </a:p>
          <a:p>
            <a:r>
              <a:rPr lang="en-US" sz="1200" dirty="0"/>
              <a:t>BNB</a:t>
            </a:r>
          </a:p>
          <a:p>
            <a:pPr lvl="1"/>
            <a:r>
              <a:rPr lang="en-US" sz="1200" dirty="0"/>
              <a:t>swic installation </a:t>
            </a:r>
          </a:p>
          <a:p>
            <a:r>
              <a:rPr lang="en-US" sz="1200" dirty="0"/>
              <a:t>MI-8</a:t>
            </a:r>
          </a:p>
          <a:p>
            <a:pPr lvl="1"/>
            <a:r>
              <a:rPr lang="en-US" sz="1200" dirty="0"/>
              <a:t>Collimator installation (limited) </a:t>
            </a:r>
            <a:r>
              <a:rPr lang="en-US" sz="1200" dirty="0">
                <a:highlight>
                  <a:srgbClr val="FFFF00"/>
                </a:highlight>
              </a:rPr>
              <a:t>(1),</a:t>
            </a:r>
            <a:endParaRPr lang="en-US" sz="1200" dirty="0"/>
          </a:p>
          <a:p>
            <a:pPr lvl="1"/>
            <a:r>
              <a:rPr lang="en-US" sz="1200" dirty="0"/>
              <a:t>relocate/repair/upgrade 1-3 Multiwire cans in 825 and 827 regions</a:t>
            </a:r>
          </a:p>
          <a:p>
            <a:r>
              <a:rPr lang="en-US" sz="1200" dirty="0"/>
              <a:t>MI</a:t>
            </a:r>
          </a:p>
          <a:p>
            <a:pPr lvl="1"/>
            <a:r>
              <a:rPr lang="en-US" sz="1200" dirty="0"/>
              <a:t>Mi quad replacement (IQB) </a:t>
            </a:r>
            <a:r>
              <a:rPr lang="en-US" sz="1200" dirty="0">
                <a:highlight>
                  <a:srgbClr val="FF00FF"/>
                </a:highlight>
              </a:rPr>
              <a:t>(3)</a:t>
            </a:r>
          </a:p>
          <a:p>
            <a:pPr lvl="1"/>
            <a:r>
              <a:rPr lang="en-US" sz="1200" dirty="0"/>
              <a:t>RF cavities</a:t>
            </a:r>
          </a:p>
          <a:p>
            <a:pPr lvl="1"/>
            <a:r>
              <a:rPr lang="en-US" sz="1200" dirty="0"/>
              <a:t>Elevation Run</a:t>
            </a:r>
          </a:p>
          <a:p>
            <a:r>
              <a:rPr lang="en-US" sz="1200" dirty="0"/>
              <a:t>Recycler</a:t>
            </a:r>
          </a:p>
          <a:p>
            <a:pPr lvl="1"/>
            <a:r>
              <a:rPr lang="en-US" sz="1200" dirty="0"/>
              <a:t>Sextupoles Installation (2)</a:t>
            </a:r>
          </a:p>
          <a:p>
            <a:r>
              <a:rPr lang="en-US" sz="1200" dirty="0"/>
              <a:t>Muon campus</a:t>
            </a:r>
          </a:p>
          <a:p>
            <a:pPr lvl="1"/>
            <a:r>
              <a:rPr lang="en-US" sz="1200" dirty="0"/>
              <a:t>907 collimator</a:t>
            </a:r>
          </a:p>
          <a:p>
            <a:pPr lvl="1"/>
            <a:r>
              <a:rPr lang="en-US" sz="1200" dirty="0"/>
              <a:t>M4 line RWM</a:t>
            </a:r>
          </a:p>
          <a:p>
            <a:pPr lvl="1"/>
            <a:r>
              <a:rPr lang="en-US" sz="1200" dirty="0"/>
              <a:t>ESS installation </a:t>
            </a:r>
          </a:p>
          <a:p>
            <a:pPr lvl="1"/>
            <a:r>
              <a:rPr lang="en-US" sz="1200" dirty="0"/>
              <a:t>M3 line SEM installation (1) </a:t>
            </a:r>
          </a:p>
          <a:p>
            <a:pPr lvl="1"/>
            <a:r>
              <a:rPr lang="en-US" sz="1200" dirty="0"/>
              <a:t>Possibly replace SQC quads in 30 (only if we do a swop) </a:t>
            </a:r>
            <a:r>
              <a:rPr lang="en-US" sz="1200" dirty="0">
                <a:highlight>
                  <a:srgbClr val="FF00FF"/>
                </a:highlight>
              </a:rPr>
              <a:t>(3)</a:t>
            </a:r>
          </a:p>
        </p:txBody>
      </p:sp>
      <p:sp>
        <p:nvSpPr>
          <p:cNvPr id="4" name="Date Placeholder 3">
            <a:extLst>
              <a:ext uri="{FF2B5EF4-FFF2-40B4-BE49-F238E27FC236}">
                <a16:creationId xmlns:a16="http://schemas.microsoft.com/office/drawing/2014/main" id="{AC4D65C3-FD43-8225-4B2E-49DC786226BC}"/>
              </a:ext>
            </a:extLst>
          </p:cNvPr>
          <p:cNvSpPr>
            <a:spLocks noGrp="1"/>
          </p:cNvSpPr>
          <p:nvPr>
            <p:ph type="dt" sz="half" idx="10"/>
          </p:nvPr>
        </p:nvSpPr>
        <p:spPr/>
        <p:txBody>
          <a:bodyPr/>
          <a:lstStyle/>
          <a:p>
            <a:fld id="{50889BEA-2B91-403F-ADA4-053DEE04721E}" type="datetime1">
              <a:rPr lang="en-US" altLang="en-US" smtClean="0"/>
              <a:pPr/>
              <a:t>4/7/2023</a:t>
            </a:fld>
            <a:endParaRPr lang="en-US" altLang="en-US" dirty="0"/>
          </a:p>
        </p:txBody>
      </p:sp>
      <p:sp>
        <p:nvSpPr>
          <p:cNvPr id="5" name="Footer Placeholder 4">
            <a:extLst>
              <a:ext uri="{FF2B5EF4-FFF2-40B4-BE49-F238E27FC236}">
                <a16:creationId xmlns:a16="http://schemas.microsoft.com/office/drawing/2014/main" id="{BE385837-C14D-E667-226A-4B40AE150805}"/>
              </a:ext>
            </a:extLst>
          </p:cNvPr>
          <p:cNvSpPr>
            <a:spLocks noGrp="1"/>
          </p:cNvSpPr>
          <p:nvPr>
            <p:ph type="ftr" sz="quarter" idx="11"/>
          </p:nvPr>
        </p:nvSpPr>
        <p:spPr/>
        <p:txBody>
          <a:bodyPr/>
          <a:lstStyle/>
          <a:p>
            <a:pPr>
              <a:defRPr/>
            </a:pPr>
            <a:r>
              <a:rPr lang="en-US"/>
              <a:t>Presenter | Presentation Title</a:t>
            </a:r>
            <a:endParaRPr lang="en-US" b="1" dirty="0"/>
          </a:p>
        </p:txBody>
      </p:sp>
      <p:sp>
        <p:nvSpPr>
          <p:cNvPr id="6" name="Slide Number Placeholder 5">
            <a:extLst>
              <a:ext uri="{FF2B5EF4-FFF2-40B4-BE49-F238E27FC236}">
                <a16:creationId xmlns:a16="http://schemas.microsoft.com/office/drawing/2014/main" id="{69014E23-20C9-E2BF-A500-696DEE1B9291}"/>
              </a:ext>
            </a:extLst>
          </p:cNvPr>
          <p:cNvSpPr>
            <a:spLocks noGrp="1"/>
          </p:cNvSpPr>
          <p:nvPr>
            <p:ph type="sldNum" sz="quarter" idx="12"/>
          </p:nvPr>
        </p:nvSpPr>
        <p:spPr/>
        <p:txBody>
          <a:bodyPr/>
          <a:lstStyle/>
          <a:p>
            <a:fld id="{52E9C158-AEF1-41A2-A6CE-6F0BAB305EFD}" type="slidenum">
              <a:rPr lang="en-US" altLang="en-US" smtClean="0"/>
              <a:pPr/>
              <a:t>5</a:t>
            </a:fld>
            <a:endParaRPr lang="en-US" altLang="en-US" dirty="0"/>
          </a:p>
        </p:txBody>
      </p:sp>
      <p:sp>
        <p:nvSpPr>
          <p:cNvPr id="7" name="Content Placeholder 2">
            <a:extLst>
              <a:ext uri="{FF2B5EF4-FFF2-40B4-BE49-F238E27FC236}">
                <a16:creationId xmlns:a16="http://schemas.microsoft.com/office/drawing/2014/main" id="{777579FE-CB7A-0F99-FDD3-77AE9C147BB3}"/>
              </a:ext>
            </a:extLst>
          </p:cNvPr>
          <p:cNvSpPr txBox="1">
            <a:spLocks/>
          </p:cNvSpPr>
          <p:nvPr/>
        </p:nvSpPr>
        <p:spPr>
          <a:xfrm>
            <a:off x="4504267" y="1131752"/>
            <a:ext cx="4030133" cy="4987867"/>
          </a:xfrm>
          <a:prstGeom prst="rect">
            <a:avLst/>
          </a:prstGeom>
        </p:spPr>
        <p:txBody>
          <a:bodyPr lIns="0" tIns="0" rIns="0" bIns="0"/>
          <a:lst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rgbClr val="40404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rgbClr val="404040"/>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800" kern="1200">
                <a:solidFill>
                  <a:srgbClr val="404040"/>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dirty="0"/>
              <a:t>F-sector</a:t>
            </a:r>
          </a:p>
          <a:p>
            <a:pPr lvl="1"/>
            <a:r>
              <a:rPr lang="en-US" sz="1200" dirty="0"/>
              <a:t>Install MWF45 wire plane </a:t>
            </a:r>
            <a:r>
              <a:rPr lang="en-US" sz="1200" dirty="0">
                <a:highlight>
                  <a:srgbClr val="FFFF00"/>
                </a:highlight>
              </a:rPr>
              <a:t>(1),</a:t>
            </a:r>
            <a:r>
              <a:rPr lang="en-US" sz="1200" dirty="0">
                <a:highlight>
                  <a:srgbClr val="00FFFF"/>
                </a:highlight>
              </a:rPr>
              <a:t>(2)</a:t>
            </a:r>
          </a:p>
          <a:p>
            <a:r>
              <a:rPr lang="en-US" sz="1200" dirty="0"/>
              <a:t>Enclosure C</a:t>
            </a:r>
          </a:p>
          <a:p>
            <a:pPr lvl="1"/>
            <a:r>
              <a:rPr lang="en-US" sz="1200" dirty="0"/>
              <a:t>Replacement of SWIC 202 </a:t>
            </a:r>
            <a:r>
              <a:rPr lang="en-US" sz="1200" dirty="0">
                <a:highlight>
                  <a:srgbClr val="FFFF00"/>
                </a:highlight>
              </a:rPr>
              <a:t>(1),</a:t>
            </a:r>
            <a:r>
              <a:rPr lang="en-US" sz="1200" dirty="0">
                <a:highlight>
                  <a:srgbClr val="00FFFF"/>
                </a:highlight>
              </a:rPr>
              <a:t>(2)</a:t>
            </a:r>
          </a:p>
          <a:p>
            <a:pPr lvl="1"/>
            <a:r>
              <a:rPr lang="en-US" sz="1200" dirty="0"/>
              <a:t>Replacement of SWIC 208 </a:t>
            </a:r>
            <a:r>
              <a:rPr lang="en-US" sz="1200" dirty="0">
                <a:highlight>
                  <a:srgbClr val="FFFF00"/>
                </a:highlight>
              </a:rPr>
              <a:t>(1),</a:t>
            </a:r>
            <a:r>
              <a:rPr lang="en-US" sz="1200" dirty="0">
                <a:highlight>
                  <a:srgbClr val="00FFFF"/>
                </a:highlight>
              </a:rPr>
              <a:t>(2)</a:t>
            </a:r>
            <a:endParaRPr lang="en-US" sz="1200" dirty="0"/>
          </a:p>
          <a:p>
            <a:r>
              <a:rPr lang="en-US" sz="1200" dirty="0"/>
              <a:t>M02</a:t>
            </a:r>
          </a:p>
          <a:p>
            <a:pPr lvl="1"/>
            <a:r>
              <a:rPr lang="en-US" sz="1200" dirty="0"/>
              <a:t>Replace MC2Q1 magnet</a:t>
            </a:r>
          </a:p>
          <a:p>
            <a:r>
              <a:rPr lang="en-US" sz="1200" dirty="0"/>
              <a:t>M03</a:t>
            </a:r>
          </a:p>
          <a:p>
            <a:pPr lvl="1"/>
            <a:r>
              <a:rPr lang="en-US" sz="1200" dirty="0"/>
              <a:t>Pin hole collimator work MT4TGT</a:t>
            </a:r>
          </a:p>
          <a:p>
            <a:r>
              <a:rPr lang="en-US" sz="1200" dirty="0"/>
              <a:t>NuMI</a:t>
            </a:r>
          </a:p>
          <a:p>
            <a:pPr lvl="1"/>
            <a:r>
              <a:rPr lang="en-US" sz="1200" dirty="0"/>
              <a:t>Replace 1 damaged wire plane pair for NuMI. Possibly for the 114, 115, or 121 profile monitor. </a:t>
            </a:r>
          </a:p>
        </p:txBody>
      </p:sp>
      <p:sp>
        <p:nvSpPr>
          <p:cNvPr id="8" name="TextBox 7">
            <a:extLst>
              <a:ext uri="{FF2B5EF4-FFF2-40B4-BE49-F238E27FC236}">
                <a16:creationId xmlns:a16="http://schemas.microsoft.com/office/drawing/2014/main" id="{9F442C5B-41A3-A7F8-FAA5-FA71DA196D62}"/>
              </a:ext>
            </a:extLst>
          </p:cNvPr>
          <p:cNvSpPr txBox="1"/>
          <p:nvPr/>
        </p:nvSpPr>
        <p:spPr>
          <a:xfrm>
            <a:off x="5308601" y="3975501"/>
            <a:ext cx="3835400" cy="1569660"/>
          </a:xfrm>
          <a:prstGeom prst="rect">
            <a:avLst/>
          </a:prstGeom>
          <a:noFill/>
        </p:spPr>
        <p:txBody>
          <a:bodyPr wrap="square" rtlCol="0">
            <a:spAutoFit/>
          </a:bodyPr>
          <a:lstStyle/>
          <a:p>
            <a:r>
              <a:rPr lang="en-US" dirty="0"/>
              <a:t>Pre-Shutdown </a:t>
            </a:r>
          </a:p>
          <a:p>
            <a:pPr marL="342900" indent="-342900">
              <a:buFont typeface="Arial" panose="020B0604020202020204" pitchFamily="34" charset="0"/>
              <a:buChar char="•"/>
            </a:pPr>
            <a:r>
              <a:rPr lang="en-US" dirty="0">
                <a:highlight>
                  <a:srgbClr val="FFFF00"/>
                </a:highlight>
              </a:rPr>
              <a:t>(1)</a:t>
            </a:r>
            <a:r>
              <a:rPr lang="en-US" dirty="0"/>
              <a:t>Referencing/Stake out</a:t>
            </a:r>
          </a:p>
          <a:p>
            <a:pPr marL="342900" indent="-342900">
              <a:buFont typeface="Arial" panose="020B0604020202020204" pitchFamily="34" charset="0"/>
              <a:buChar char="•"/>
            </a:pPr>
            <a:r>
              <a:rPr lang="en-US" dirty="0">
                <a:highlight>
                  <a:srgbClr val="00FFFF"/>
                </a:highlight>
              </a:rPr>
              <a:t>(2)</a:t>
            </a:r>
            <a:r>
              <a:rPr lang="en-US" dirty="0"/>
              <a:t>Replacement</a:t>
            </a:r>
          </a:p>
          <a:p>
            <a:pPr marL="342900" indent="-342900">
              <a:buFont typeface="Arial" panose="020B0604020202020204" pitchFamily="34" charset="0"/>
              <a:buChar char="•"/>
            </a:pPr>
            <a:r>
              <a:rPr lang="en-US" dirty="0">
                <a:highlight>
                  <a:srgbClr val="FF00FF"/>
                </a:highlight>
              </a:rPr>
              <a:t>(3)</a:t>
            </a:r>
            <a:r>
              <a:rPr lang="en-US" dirty="0"/>
              <a:t>Referencing </a:t>
            </a:r>
          </a:p>
        </p:txBody>
      </p:sp>
    </p:spTree>
    <p:extLst>
      <p:ext uri="{BB962C8B-B14F-4D97-AF65-F5344CB8AC3E}">
        <p14:creationId xmlns:p14="http://schemas.microsoft.com/office/powerpoint/2010/main" val="2425879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
            <a:extLst>
              <a:ext uri="{FF2B5EF4-FFF2-40B4-BE49-F238E27FC236}">
                <a16:creationId xmlns:a16="http://schemas.microsoft.com/office/drawing/2014/main" id="{09213BDF-482C-5839-AC7B-BE3267DC9B61}"/>
              </a:ext>
            </a:extLst>
          </p:cNvPr>
          <p:cNvSpPr>
            <a:spLocks noGrp="1"/>
          </p:cNvSpPr>
          <p:nvPr>
            <p:ph type="body" sz="half" idx="12"/>
          </p:nvPr>
        </p:nvSpPr>
        <p:spPr>
          <a:xfrm>
            <a:off x="229365" y="4765101"/>
            <a:ext cx="4251960" cy="1265812"/>
          </a:xfrm>
        </p:spPr>
        <p:txBody>
          <a:bodyPr/>
          <a:lstStyle/>
          <a:p>
            <a:endParaRPr lang="en-US"/>
          </a:p>
        </p:txBody>
      </p:sp>
      <p:sp>
        <p:nvSpPr>
          <p:cNvPr id="15" name="Text Placeholder 2">
            <a:extLst>
              <a:ext uri="{FF2B5EF4-FFF2-40B4-BE49-F238E27FC236}">
                <a16:creationId xmlns:a16="http://schemas.microsoft.com/office/drawing/2014/main" id="{FBC1C6F5-91CD-2DA4-1ADB-70F2C0E7B0B8}"/>
              </a:ext>
            </a:extLst>
          </p:cNvPr>
          <p:cNvSpPr>
            <a:spLocks noGrp="1"/>
          </p:cNvSpPr>
          <p:nvPr>
            <p:ph type="body" sz="half" idx="13"/>
          </p:nvPr>
        </p:nvSpPr>
        <p:spPr>
          <a:xfrm>
            <a:off x="4654550" y="4765101"/>
            <a:ext cx="4260850" cy="1265812"/>
          </a:xfrm>
        </p:spPr>
        <p:txBody>
          <a:bodyPr/>
          <a:lstStyle/>
          <a:p>
            <a:endParaRPr lang="en-US"/>
          </a:p>
        </p:txBody>
      </p:sp>
      <p:pic>
        <p:nvPicPr>
          <p:cNvPr id="11" name="Content Placeholder 10">
            <a:extLst>
              <a:ext uri="{FF2B5EF4-FFF2-40B4-BE49-F238E27FC236}">
                <a16:creationId xmlns:a16="http://schemas.microsoft.com/office/drawing/2014/main" id="{050C9897-E2C2-E7DC-1D61-4B2ADF169C72}"/>
              </a:ext>
            </a:extLst>
          </p:cNvPr>
          <p:cNvPicPr>
            <a:picLocks noGrp="1" noChangeAspect="1"/>
          </p:cNvPicPr>
          <p:nvPr>
            <p:ph sz="half" idx="17"/>
          </p:nvPr>
        </p:nvPicPr>
        <p:blipFill>
          <a:blip r:embed="rId2"/>
          <a:stretch>
            <a:fillRect/>
          </a:stretch>
        </p:blipFill>
        <p:spPr>
          <a:xfrm>
            <a:off x="82228" y="2762844"/>
            <a:ext cx="7003584" cy="3740008"/>
          </a:xfrm>
        </p:spPr>
      </p:pic>
      <p:pic>
        <p:nvPicPr>
          <p:cNvPr id="8" name="Content Placeholder 7">
            <a:extLst>
              <a:ext uri="{FF2B5EF4-FFF2-40B4-BE49-F238E27FC236}">
                <a16:creationId xmlns:a16="http://schemas.microsoft.com/office/drawing/2014/main" id="{A14C5772-3D9C-99BD-E411-F28ABDC09EB1}"/>
              </a:ext>
            </a:extLst>
          </p:cNvPr>
          <p:cNvPicPr>
            <a:picLocks noGrp="1" noChangeAspect="1"/>
          </p:cNvPicPr>
          <p:nvPr>
            <p:ph sz="half" idx="18"/>
          </p:nvPr>
        </p:nvPicPr>
        <p:blipFill>
          <a:blip r:embed="rId3"/>
          <a:stretch>
            <a:fillRect/>
          </a:stretch>
        </p:blipFill>
        <p:spPr>
          <a:xfrm>
            <a:off x="4481325" y="0"/>
            <a:ext cx="4662675" cy="2855888"/>
          </a:xfrm>
          <a:prstGeom prst="rect">
            <a:avLst/>
          </a:prstGeom>
          <a:noFill/>
        </p:spPr>
      </p:pic>
      <p:sp>
        <p:nvSpPr>
          <p:cNvPr id="19" name="Title 5">
            <a:extLst>
              <a:ext uri="{FF2B5EF4-FFF2-40B4-BE49-F238E27FC236}">
                <a16:creationId xmlns:a16="http://schemas.microsoft.com/office/drawing/2014/main" id="{8D8DC344-1075-AE98-2567-8FF290AE26A4}"/>
              </a:ext>
            </a:extLst>
          </p:cNvPr>
          <p:cNvSpPr>
            <a:spLocks noGrp="1"/>
          </p:cNvSpPr>
          <p:nvPr>
            <p:ph type="title"/>
          </p:nvPr>
        </p:nvSpPr>
        <p:spPr>
          <a:xfrm>
            <a:off x="228600" y="103664"/>
            <a:ext cx="8686800" cy="295437"/>
          </a:xfrm>
        </p:spPr>
        <p:txBody>
          <a:bodyPr/>
          <a:lstStyle/>
          <a:p>
            <a:r>
              <a:rPr lang="en-US" dirty="0"/>
              <a:t>Culvert Replacement</a:t>
            </a:r>
          </a:p>
        </p:txBody>
      </p:sp>
      <p:sp>
        <p:nvSpPr>
          <p:cNvPr id="4" name="Date Placeholder 3">
            <a:extLst>
              <a:ext uri="{FF2B5EF4-FFF2-40B4-BE49-F238E27FC236}">
                <a16:creationId xmlns:a16="http://schemas.microsoft.com/office/drawing/2014/main" id="{0E4700E0-D333-DBAB-ABB5-E2BAB9C9E874}"/>
              </a:ext>
            </a:extLst>
          </p:cNvPr>
          <p:cNvSpPr>
            <a:spLocks noGrp="1"/>
          </p:cNvSpPr>
          <p:nvPr>
            <p:ph type="dt" sz="half" idx="19"/>
          </p:nvPr>
        </p:nvSpPr>
        <p:spPr>
          <a:xfrm>
            <a:off x="6459538" y="6515100"/>
            <a:ext cx="1076325" cy="241300"/>
          </a:xfrm>
        </p:spPr>
        <p:txBody>
          <a:bodyPr wrap="square" anchor="t">
            <a:normAutofit/>
          </a:bodyPr>
          <a:lstStyle/>
          <a:p>
            <a:pPr>
              <a:spcAft>
                <a:spcPts val="600"/>
              </a:spcAft>
            </a:pPr>
            <a:fld id="{50889BEA-2B91-403F-ADA4-053DEE04721E}" type="datetime1">
              <a:rPr lang="en-US" altLang="en-US" smtClean="0"/>
              <a:pPr>
                <a:spcAft>
                  <a:spcPts val="600"/>
                </a:spcAft>
              </a:pPr>
              <a:t>4/7/2023</a:t>
            </a:fld>
            <a:endParaRPr lang="en-US" altLang="en-US"/>
          </a:p>
        </p:txBody>
      </p:sp>
      <p:sp>
        <p:nvSpPr>
          <p:cNvPr id="5" name="Footer Placeholder 4">
            <a:extLst>
              <a:ext uri="{FF2B5EF4-FFF2-40B4-BE49-F238E27FC236}">
                <a16:creationId xmlns:a16="http://schemas.microsoft.com/office/drawing/2014/main" id="{2FD2F302-EA45-8E5A-3DC1-A82205A3D5DB}"/>
              </a:ext>
            </a:extLst>
          </p:cNvPr>
          <p:cNvSpPr>
            <a:spLocks noGrp="1"/>
          </p:cNvSpPr>
          <p:nvPr>
            <p:ph type="ftr" sz="quarter" idx="20"/>
          </p:nvPr>
        </p:nvSpPr>
        <p:spPr>
          <a:xfrm>
            <a:off x="806450" y="6515100"/>
            <a:ext cx="5373688" cy="241300"/>
          </a:xfrm>
        </p:spPr>
        <p:txBody>
          <a:bodyPr anchor="t">
            <a:normAutofit/>
          </a:bodyPr>
          <a:lstStyle/>
          <a:p>
            <a:pPr>
              <a:spcAft>
                <a:spcPts val="600"/>
              </a:spcAft>
              <a:defRPr/>
            </a:pPr>
            <a:r>
              <a:rPr lang="en-US"/>
              <a:t>Presenter | Presentation Title</a:t>
            </a:r>
            <a:endParaRPr lang="en-US" b="1"/>
          </a:p>
        </p:txBody>
      </p:sp>
      <p:sp>
        <p:nvSpPr>
          <p:cNvPr id="6" name="Slide Number Placeholder 5">
            <a:extLst>
              <a:ext uri="{FF2B5EF4-FFF2-40B4-BE49-F238E27FC236}">
                <a16:creationId xmlns:a16="http://schemas.microsoft.com/office/drawing/2014/main" id="{1D1796B8-DC79-C862-4005-BE7E4A92703B}"/>
              </a:ext>
            </a:extLst>
          </p:cNvPr>
          <p:cNvSpPr>
            <a:spLocks noGrp="1"/>
          </p:cNvSpPr>
          <p:nvPr>
            <p:ph type="sldNum" sz="quarter" idx="21"/>
          </p:nvPr>
        </p:nvSpPr>
        <p:spPr>
          <a:xfrm>
            <a:off x="228600" y="6515100"/>
            <a:ext cx="447675" cy="241300"/>
          </a:xfrm>
        </p:spPr>
        <p:txBody>
          <a:bodyPr wrap="square" anchor="t">
            <a:normAutofit/>
          </a:bodyPr>
          <a:lstStyle/>
          <a:p>
            <a:pPr>
              <a:spcAft>
                <a:spcPts val="600"/>
              </a:spcAft>
            </a:pPr>
            <a:fld id="{52E9C158-AEF1-41A2-A6CE-6F0BAB305EFD}" type="slidenum">
              <a:rPr lang="en-US" altLang="en-US" smtClean="0"/>
              <a:pPr>
                <a:spcAft>
                  <a:spcPts val="600"/>
                </a:spcAft>
              </a:pPr>
              <a:t>6</a:t>
            </a:fld>
            <a:endParaRPr lang="en-US" altLang="en-US"/>
          </a:p>
        </p:txBody>
      </p:sp>
      <p:pic>
        <p:nvPicPr>
          <p:cNvPr id="25" name="Graphic 24" descr="Dump truck with solid fill">
            <a:extLst>
              <a:ext uri="{FF2B5EF4-FFF2-40B4-BE49-F238E27FC236}">
                <a16:creationId xmlns:a16="http://schemas.microsoft.com/office/drawing/2014/main" id="{0761CAAC-B2E9-3FAF-FF4E-A1FC3BB517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843459">
            <a:off x="592154" y="966214"/>
            <a:ext cx="770467" cy="770467"/>
          </a:xfrm>
          <a:prstGeom prst="rect">
            <a:avLst/>
          </a:prstGeom>
        </p:spPr>
      </p:pic>
      <p:grpSp>
        <p:nvGrpSpPr>
          <p:cNvPr id="38" name="Group 37">
            <a:extLst>
              <a:ext uri="{FF2B5EF4-FFF2-40B4-BE49-F238E27FC236}">
                <a16:creationId xmlns:a16="http://schemas.microsoft.com/office/drawing/2014/main" id="{783708D9-2A34-AD58-019D-0A68B0563F9C}"/>
              </a:ext>
            </a:extLst>
          </p:cNvPr>
          <p:cNvGrpSpPr/>
          <p:nvPr/>
        </p:nvGrpSpPr>
        <p:grpSpPr>
          <a:xfrm>
            <a:off x="2228" y="979581"/>
            <a:ext cx="4420017" cy="1109017"/>
            <a:chOff x="-32046" y="548043"/>
            <a:chExt cx="4420017" cy="1109017"/>
          </a:xfrm>
        </p:grpSpPr>
        <p:cxnSp>
          <p:nvCxnSpPr>
            <p:cNvPr id="14" name="Straight Connector 13">
              <a:extLst>
                <a:ext uri="{FF2B5EF4-FFF2-40B4-BE49-F238E27FC236}">
                  <a16:creationId xmlns:a16="http://schemas.microsoft.com/office/drawing/2014/main" id="{8ABD1193-FDC1-DBC6-5CA4-042C7173E097}"/>
                </a:ext>
              </a:extLst>
            </p:cNvPr>
            <p:cNvCxnSpPr>
              <a:cxnSpLocks/>
            </p:cNvCxnSpPr>
            <p:nvPr/>
          </p:nvCxnSpPr>
          <p:spPr>
            <a:xfrm>
              <a:off x="14655" y="1166912"/>
              <a:ext cx="898777" cy="8681"/>
            </a:xfrm>
            <a:prstGeom prst="line">
              <a:avLst/>
            </a:prstGeom>
          </p:spPr>
          <p:style>
            <a:lnRef idx="3">
              <a:schemeClr val="accent6"/>
            </a:lnRef>
            <a:fillRef idx="0">
              <a:schemeClr val="accent6"/>
            </a:fillRef>
            <a:effectRef idx="2">
              <a:schemeClr val="accent6"/>
            </a:effectRef>
            <a:fontRef idx="minor">
              <a:schemeClr val="tx1"/>
            </a:fontRef>
          </p:style>
        </p:cxnSp>
        <p:cxnSp>
          <p:nvCxnSpPr>
            <p:cNvPr id="16" name="Straight Connector 15">
              <a:extLst>
                <a:ext uri="{FF2B5EF4-FFF2-40B4-BE49-F238E27FC236}">
                  <a16:creationId xmlns:a16="http://schemas.microsoft.com/office/drawing/2014/main" id="{2D88D6AC-BDD7-2A62-DF20-E82A41B3247F}"/>
                </a:ext>
              </a:extLst>
            </p:cNvPr>
            <p:cNvCxnSpPr/>
            <p:nvPr/>
          </p:nvCxnSpPr>
          <p:spPr>
            <a:xfrm>
              <a:off x="2780069" y="1159357"/>
              <a:ext cx="1607902" cy="0"/>
            </a:xfrm>
            <a:prstGeom prst="line">
              <a:avLst/>
            </a:prstGeom>
          </p:spPr>
          <p:style>
            <a:lnRef idx="3">
              <a:schemeClr val="accent6"/>
            </a:lnRef>
            <a:fillRef idx="0">
              <a:schemeClr val="accent6"/>
            </a:fillRef>
            <a:effectRef idx="2">
              <a:schemeClr val="accent6"/>
            </a:effectRef>
            <a:fontRef idx="minor">
              <a:schemeClr val="tx1"/>
            </a:fontRef>
          </p:style>
        </p:cxnSp>
        <p:sp>
          <p:nvSpPr>
            <p:cNvPr id="18" name="TextBox 17">
              <a:extLst>
                <a:ext uri="{FF2B5EF4-FFF2-40B4-BE49-F238E27FC236}">
                  <a16:creationId xmlns:a16="http://schemas.microsoft.com/office/drawing/2014/main" id="{7E330E27-5C7F-6879-8A56-8A6C02A2AB18}"/>
                </a:ext>
              </a:extLst>
            </p:cNvPr>
            <p:cNvSpPr txBox="1"/>
            <p:nvPr/>
          </p:nvSpPr>
          <p:spPr>
            <a:xfrm>
              <a:off x="-32046" y="859135"/>
              <a:ext cx="665823" cy="307777"/>
            </a:xfrm>
            <a:prstGeom prst="rect">
              <a:avLst/>
            </a:prstGeom>
            <a:noFill/>
          </p:spPr>
          <p:txBody>
            <a:bodyPr wrap="none" rtlCol="0">
              <a:spAutoFit/>
            </a:bodyPr>
            <a:lstStyle/>
            <a:p>
              <a:r>
                <a:rPr lang="en-US" sz="1400" dirty="0"/>
                <a:t>Before</a:t>
              </a:r>
            </a:p>
          </p:txBody>
        </p:sp>
        <p:sp>
          <p:nvSpPr>
            <p:cNvPr id="20" name="TextBox 19">
              <a:extLst>
                <a:ext uri="{FF2B5EF4-FFF2-40B4-BE49-F238E27FC236}">
                  <a16:creationId xmlns:a16="http://schemas.microsoft.com/office/drawing/2014/main" id="{8E1DF382-C06B-58E2-2A5E-EC0022C62946}"/>
                </a:ext>
              </a:extLst>
            </p:cNvPr>
            <p:cNvSpPr txBox="1"/>
            <p:nvPr/>
          </p:nvSpPr>
          <p:spPr>
            <a:xfrm>
              <a:off x="2821032" y="830604"/>
              <a:ext cx="607282" cy="338554"/>
            </a:xfrm>
            <a:prstGeom prst="rect">
              <a:avLst/>
            </a:prstGeom>
            <a:noFill/>
          </p:spPr>
          <p:txBody>
            <a:bodyPr wrap="none" rtlCol="0">
              <a:spAutoFit/>
            </a:bodyPr>
            <a:lstStyle/>
            <a:p>
              <a:r>
                <a:rPr lang="en-US" sz="1600" dirty="0"/>
                <a:t>After</a:t>
              </a:r>
            </a:p>
          </p:txBody>
        </p:sp>
        <p:sp>
          <p:nvSpPr>
            <p:cNvPr id="22" name="Arrow: Left-Right 21">
              <a:extLst>
                <a:ext uri="{FF2B5EF4-FFF2-40B4-BE49-F238E27FC236}">
                  <a16:creationId xmlns:a16="http://schemas.microsoft.com/office/drawing/2014/main" id="{9E75648F-DA4A-918D-40A2-63EC1BEE29D7}"/>
                </a:ext>
              </a:extLst>
            </p:cNvPr>
            <p:cNvSpPr/>
            <p:nvPr/>
          </p:nvSpPr>
          <p:spPr>
            <a:xfrm>
              <a:off x="1770091" y="933277"/>
              <a:ext cx="939753" cy="484632"/>
            </a:xfrm>
            <a:prstGeom prst="lef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200" dirty="0"/>
                <a:t>Road</a:t>
              </a:r>
            </a:p>
          </p:txBody>
        </p:sp>
        <p:pic>
          <p:nvPicPr>
            <p:cNvPr id="26" name="Graphic 25" descr="Dump truck with solid fill">
              <a:extLst>
                <a:ext uri="{FF2B5EF4-FFF2-40B4-BE49-F238E27FC236}">
                  <a16:creationId xmlns:a16="http://schemas.microsoft.com/office/drawing/2014/main" id="{C5FB37E5-C3D8-B9B5-94DB-3D4C07435B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82258" y="548043"/>
              <a:ext cx="770467" cy="770467"/>
            </a:xfrm>
            <a:prstGeom prst="rect">
              <a:avLst/>
            </a:prstGeom>
          </p:spPr>
        </p:pic>
        <p:sp>
          <p:nvSpPr>
            <p:cNvPr id="27" name="Oval 26">
              <a:extLst>
                <a:ext uri="{FF2B5EF4-FFF2-40B4-BE49-F238E27FC236}">
                  <a16:creationId xmlns:a16="http://schemas.microsoft.com/office/drawing/2014/main" id="{9B93AD4C-A96B-D9CB-423E-903089D9FC88}"/>
                </a:ext>
              </a:extLst>
            </p:cNvPr>
            <p:cNvSpPr/>
            <p:nvPr/>
          </p:nvSpPr>
          <p:spPr>
            <a:xfrm>
              <a:off x="945444" y="1366264"/>
              <a:ext cx="276965" cy="25221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3D2E47EA-B2E3-6D76-F9AE-C824412AAA9D}"/>
                </a:ext>
              </a:extLst>
            </p:cNvPr>
            <p:cNvCxnSpPr>
              <a:cxnSpLocks/>
            </p:cNvCxnSpPr>
            <p:nvPr/>
          </p:nvCxnSpPr>
          <p:spPr>
            <a:xfrm>
              <a:off x="891264" y="1177615"/>
              <a:ext cx="276965" cy="71914"/>
            </a:xfrm>
            <a:prstGeom prst="line">
              <a:avLst/>
            </a:prstGeom>
          </p:spPr>
          <p:style>
            <a:lnRef idx="3">
              <a:schemeClr val="accent6"/>
            </a:lnRef>
            <a:fillRef idx="0">
              <a:schemeClr val="accent6"/>
            </a:fillRef>
            <a:effectRef idx="2">
              <a:schemeClr val="accent6"/>
            </a:effectRef>
            <a:fontRef idx="minor">
              <a:schemeClr val="tx1"/>
            </a:fontRef>
          </p:style>
        </p:cxnSp>
        <p:cxnSp>
          <p:nvCxnSpPr>
            <p:cNvPr id="30" name="Straight Connector 29">
              <a:extLst>
                <a:ext uri="{FF2B5EF4-FFF2-40B4-BE49-F238E27FC236}">
                  <a16:creationId xmlns:a16="http://schemas.microsoft.com/office/drawing/2014/main" id="{E4AD4B7F-F3D0-F9B8-4BEA-11B0D65A73BC}"/>
                </a:ext>
              </a:extLst>
            </p:cNvPr>
            <p:cNvCxnSpPr>
              <a:cxnSpLocks/>
            </p:cNvCxnSpPr>
            <p:nvPr/>
          </p:nvCxnSpPr>
          <p:spPr>
            <a:xfrm flipV="1">
              <a:off x="1173516" y="1200419"/>
              <a:ext cx="226774" cy="51516"/>
            </a:xfrm>
            <a:prstGeom prst="line">
              <a:avLst/>
            </a:prstGeom>
          </p:spPr>
          <p:style>
            <a:lnRef idx="3">
              <a:schemeClr val="accent6"/>
            </a:lnRef>
            <a:fillRef idx="0">
              <a:schemeClr val="accent6"/>
            </a:fillRef>
            <a:effectRef idx="2">
              <a:schemeClr val="accent6"/>
            </a:effectRef>
            <a:fontRef idx="minor">
              <a:schemeClr val="tx1"/>
            </a:fontRef>
          </p:style>
        </p:cxnSp>
        <p:cxnSp>
          <p:nvCxnSpPr>
            <p:cNvPr id="34" name="Straight Connector 33">
              <a:extLst>
                <a:ext uri="{FF2B5EF4-FFF2-40B4-BE49-F238E27FC236}">
                  <a16:creationId xmlns:a16="http://schemas.microsoft.com/office/drawing/2014/main" id="{99F45B32-ADB9-6A8B-A647-0F366E59713E}"/>
                </a:ext>
              </a:extLst>
            </p:cNvPr>
            <p:cNvCxnSpPr>
              <a:cxnSpLocks/>
            </p:cNvCxnSpPr>
            <p:nvPr/>
          </p:nvCxnSpPr>
          <p:spPr>
            <a:xfrm>
              <a:off x="1402612" y="1200205"/>
              <a:ext cx="281992" cy="0"/>
            </a:xfrm>
            <a:prstGeom prst="line">
              <a:avLst/>
            </a:prstGeom>
          </p:spPr>
          <p:style>
            <a:lnRef idx="3">
              <a:schemeClr val="accent6"/>
            </a:lnRef>
            <a:fillRef idx="0">
              <a:schemeClr val="accent6"/>
            </a:fillRef>
            <a:effectRef idx="2">
              <a:schemeClr val="accent6"/>
            </a:effectRef>
            <a:fontRef idx="minor">
              <a:schemeClr val="tx1"/>
            </a:fontRef>
          </p:style>
        </p:cxnSp>
        <p:sp>
          <p:nvSpPr>
            <p:cNvPr id="36" name="Oval 35">
              <a:extLst>
                <a:ext uri="{FF2B5EF4-FFF2-40B4-BE49-F238E27FC236}">
                  <a16:creationId xmlns:a16="http://schemas.microsoft.com/office/drawing/2014/main" id="{072D1A0B-1BF1-1C25-8011-2B639D105082}"/>
                </a:ext>
              </a:extLst>
            </p:cNvPr>
            <p:cNvSpPr/>
            <p:nvPr/>
          </p:nvSpPr>
          <p:spPr>
            <a:xfrm>
              <a:off x="3510197" y="1323370"/>
              <a:ext cx="276965" cy="25221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Frame 36">
              <a:extLst>
                <a:ext uri="{FF2B5EF4-FFF2-40B4-BE49-F238E27FC236}">
                  <a16:creationId xmlns:a16="http://schemas.microsoft.com/office/drawing/2014/main" id="{AA04B291-86CD-B0CA-A506-2E2340748B3E}"/>
                </a:ext>
              </a:extLst>
            </p:cNvPr>
            <p:cNvSpPr/>
            <p:nvPr/>
          </p:nvSpPr>
          <p:spPr>
            <a:xfrm>
              <a:off x="3404007" y="1251936"/>
              <a:ext cx="500374" cy="405124"/>
            </a:xfrm>
            <a:prstGeom prst="frame">
              <a:avLst/>
            </a:prstGeom>
            <a:solidFill>
              <a:schemeClr val="bg2">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41" name="TextBox 40">
            <a:extLst>
              <a:ext uri="{FF2B5EF4-FFF2-40B4-BE49-F238E27FC236}">
                <a16:creationId xmlns:a16="http://schemas.microsoft.com/office/drawing/2014/main" id="{8016E717-48DA-B047-C5B8-7A190E06363C}"/>
              </a:ext>
            </a:extLst>
          </p:cNvPr>
          <p:cNvSpPr txBox="1"/>
          <p:nvPr/>
        </p:nvSpPr>
        <p:spPr>
          <a:xfrm>
            <a:off x="323180" y="1804641"/>
            <a:ext cx="630429" cy="276999"/>
          </a:xfrm>
          <a:prstGeom prst="rect">
            <a:avLst/>
          </a:prstGeom>
          <a:noFill/>
        </p:spPr>
        <p:txBody>
          <a:bodyPr wrap="none" rtlCol="0">
            <a:spAutoFit/>
          </a:bodyPr>
          <a:lstStyle/>
          <a:p>
            <a:r>
              <a:rPr lang="en-US" sz="1200" dirty="0"/>
              <a:t>Culvert</a:t>
            </a:r>
          </a:p>
        </p:txBody>
      </p:sp>
      <p:sp>
        <p:nvSpPr>
          <p:cNvPr id="42" name="TextBox 41">
            <a:extLst>
              <a:ext uri="{FF2B5EF4-FFF2-40B4-BE49-F238E27FC236}">
                <a16:creationId xmlns:a16="http://schemas.microsoft.com/office/drawing/2014/main" id="{7F557D55-E064-8DFB-DD94-D8F2F0DB1A8C}"/>
              </a:ext>
            </a:extLst>
          </p:cNvPr>
          <p:cNvSpPr txBox="1"/>
          <p:nvPr/>
        </p:nvSpPr>
        <p:spPr>
          <a:xfrm>
            <a:off x="3081865" y="2181176"/>
            <a:ext cx="1072858" cy="461665"/>
          </a:xfrm>
          <a:prstGeom prst="rect">
            <a:avLst/>
          </a:prstGeom>
          <a:noFill/>
        </p:spPr>
        <p:txBody>
          <a:bodyPr wrap="none" rtlCol="0">
            <a:spAutoFit/>
          </a:bodyPr>
          <a:lstStyle/>
          <a:p>
            <a:r>
              <a:rPr lang="en-US" sz="1200" dirty="0"/>
              <a:t>Culvert Inside </a:t>
            </a:r>
          </a:p>
          <a:p>
            <a:r>
              <a:rPr lang="en-US" sz="1200" dirty="0"/>
              <a:t>Concrete Box</a:t>
            </a:r>
          </a:p>
        </p:txBody>
      </p:sp>
      <p:sp>
        <p:nvSpPr>
          <p:cNvPr id="43" name="TextBox 42">
            <a:extLst>
              <a:ext uri="{FF2B5EF4-FFF2-40B4-BE49-F238E27FC236}">
                <a16:creationId xmlns:a16="http://schemas.microsoft.com/office/drawing/2014/main" id="{A27D94D6-0E05-4E3E-0F32-6E971BD193D5}"/>
              </a:ext>
            </a:extLst>
          </p:cNvPr>
          <p:cNvSpPr txBox="1"/>
          <p:nvPr/>
        </p:nvSpPr>
        <p:spPr>
          <a:xfrm>
            <a:off x="229365" y="2412008"/>
            <a:ext cx="2175168" cy="276999"/>
          </a:xfrm>
          <a:prstGeom prst="rect">
            <a:avLst/>
          </a:prstGeom>
          <a:noFill/>
        </p:spPr>
        <p:txBody>
          <a:bodyPr wrap="square" rtlCol="0">
            <a:spAutoFit/>
          </a:bodyPr>
          <a:lstStyle/>
          <a:p>
            <a:r>
              <a:rPr lang="en-US" sz="1200" dirty="0">
                <a:solidFill>
                  <a:srgbClr val="FF0000"/>
                </a:solidFill>
              </a:rPr>
              <a:t>* Artist rendition  not to scale</a:t>
            </a:r>
          </a:p>
        </p:txBody>
      </p:sp>
      <p:sp>
        <p:nvSpPr>
          <p:cNvPr id="45" name="TextBox 44">
            <a:extLst>
              <a:ext uri="{FF2B5EF4-FFF2-40B4-BE49-F238E27FC236}">
                <a16:creationId xmlns:a16="http://schemas.microsoft.com/office/drawing/2014/main" id="{FAAE417B-EFBF-ED95-CBF0-83E108545CA8}"/>
              </a:ext>
            </a:extLst>
          </p:cNvPr>
          <p:cNvSpPr txBox="1"/>
          <p:nvPr/>
        </p:nvSpPr>
        <p:spPr>
          <a:xfrm>
            <a:off x="323180" y="431714"/>
            <a:ext cx="4580466" cy="276999"/>
          </a:xfrm>
          <a:prstGeom prst="rect">
            <a:avLst/>
          </a:prstGeom>
          <a:noFill/>
        </p:spPr>
        <p:txBody>
          <a:bodyPr wrap="square">
            <a:spAutoFit/>
          </a:bodyPr>
          <a:lstStyle/>
          <a:p>
            <a:r>
              <a:rPr lang="en-US" sz="1200" dirty="0"/>
              <a:t>https://admd.fnal.gov/Culvert%20road%20work/index.html</a:t>
            </a:r>
          </a:p>
        </p:txBody>
      </p:sp>
    </p:spTree>
    <p:extLst>
      <p:ext uri="{BB962C8B-B14F-4D97-AF65-F5344CB8AC3E}">
        <p14:creationId xmlns:p14="http://schemas.microsoft.com/office/powerpoint/2010/main" val="3856474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2DF34-9735-9D79-3AD9-7F491F1D0885}"/>
              </a:ext>
            </a:extLst>
          </p:cNvPr>
          <p:cNvSpPr>
            <a:spLocks noGrp="1"/>
          </p:cNvSpPr>
          <p:nvPr>
            <p:ph type="title"/>
          </p:nvPr>
        </p:nvSpPr>
        <p:spPr/>
        <p:txBody>
          <a:bodyPr/>
          <a:lstStyle/>
          <a:p>
            <a:r>
              <a:rPr lang="en-US" dirty="0"/>
              <a:t>Road Work….</a:t>
            </a:r>
          </a:p>
        </p:txBody>
      </p:sp>
      <p:sp>
        <p:nvSpPr>
          <p:cNvPr id="3" name="Content Placeholder 2">
            <a:extLst>
              <a:ext uri="{FF2B5EF4-FFF2-40B4-BE49-F238E27FC236}">
                <a16:creationId xmlns:a16="http://schemas.microsoft.com/office/drawing/2014/main" id="{D389E06C-9EB9-31FE-8D9C-8297395CC1F7}"/>
              </a:ext>
            </a:extLst>
          </p:cNvPr>
          <p:cNvSpPr>
            <a:spLocks noGrp="1"/>
          </p:cNvSpPr>
          <p:nvPr>
            <p:ph idx="1"/>
          </p:nvPr>
        </p:nvSpPr>
        <p:spPr>
          <a:xfrm>
            <a:off x="228600" y="1043046"/>
            <a:ext cx="4824413" cy="4987867"/>
          </a:xfrm>
        </p:spPr>
        <p:txBody>
          <a:bodyPr/>
          <a:lstStyle/>
          <a:p>
            <a:r>
              <a:rPr lang="en-US" sz="1800" dirty="0">
                <a:effectLst/>
                <a:latin typeface="Calibri" panose="020F0502020204030204" pitchFamily="34" charset="0"/>
                <a:ea typeface="Yu Gothic" panose="020B0400000000000000" pitchFamily="34" charset="-128"/>
              </a:rPr>
              <a:t>We will be standing up a roadway and parking lot reconstruction contract to start work in the early summer, covering Kautz road and the Wilson Hall west parking lot roughly as indicated in the screen shot below.</a:t>
            </a:r>
          </a:p>
          <a:p>
            <a:endParaRPr lang="en-US" sz="1800" dirty="0">
              <a:latin typeface="Calibri" panose="020F0502020204030204" pitchFamily="34" charset="0"/>
              <a:ea typeface="Yu Gothic" panose="020B0400000000000000" pitchFamily="34" charset="-128"/>
            </a:endParaRPr>
          </a:p>
          <a:p>
            <a:r>
              <a:rPr lang="en-US" sz="1800" dirty="0">
                <a:latin typeface="Calibri" panose="020F0502020204030204" pitchFamily="34" charset="0"/>
                <a:ea typeface="Yu Gothic" panose="020B0400000000000000" pitchFamily="34" charset="-128"/>
              </a:rPr>
              <a:t>Traffic patterns are still being worked out</a:t>
            </a:r>
          </a:p>
          <a:p>
            <a:endParaRPr lang="en-US" sz="1800" dirty="0">
              <a:effectLst/>
              <a:latin typeface="Calibri" panose="020F0502020204030204" pitchFamily="34" charset="0"/>
              <a:ea typeface="Yu Gothic" panose="020B0400000000000000" pitchFamily="34" charset="-128"/>
            </a:endParaRPr>
          </a:p>
          <a:p>
            <a:r>
              <a:rPr lang="en-US" sz="1800" dirty="0">
                <a:effectLst/>
                <a:latin typeface="Calibri" panose="020F0502020204030204" pitchFamily="34" charset="0"/>
                <a:ea typeface="Yu Gothic" panose="020B0400000000000000" pitchFamily="34" charset="-128"/>
              </a:rPr>
              <a:t>Impacts to AD</a:t>
            </a:r>
          </a:p>
          <a:p>
            <a:pPr lvl="1"/>
            <a:r>
              <a:rPr lang="en-US" sz="1600" dirty="0">
                <a:effectLst/>
                <a:latin typeface="Calibri" panose="020F0502020204030204" pitchFamily="34" charset="0"/>
                <a:ea typeface="Yu Gothic" panose="020B0400000000000000" pitchFamily="34" charset="-128"/>
              </a:rPr>
              <a:t>Magnet loads </a:t>
            </a:r>
            <a:endParaRPr lang="en-US" sz="1600" dirty="0">
              <a:latin typeface="Calibri" panose="020F0502020204030204" pitchFamily="34" charset="0"/>
              <a:ea typeface="Yu Gothic" panose="020B0400000000000000" pitchFamily="34" charset="-128"/>
            </a:endParaRPr>
          </a:p>
          <a:p>
            <a:pPr lvl="2"/>
            <a:r>
              <a:rPr lang="en-US" sz="1400" dirty="0">
                <a:effectLst/>
                <a:latin typeface="Calibri" panose="020F0502020204030204" pitchFamily="34" charset="0"/>
                <a:ea typeface="Yu Gothic" panose="020B0400000000000000" pitchFamily="34" charset="-128"/>
              </a:rPr>
              <a:t>We should plan on Moving Magnets to staging area in Accelerator Complex prior to this work starting.</a:t>
            </a:r>
          </a:p>
          <a:p>
            <a:pPr lvl="1"/>
            <a:endParaRPr lang="en-US" sz="1600" dirty="0">
              <a:effectLst/>
              <a:latin typeface="Calibri" panose="020F0502020204030204" pitchFamily="34" charset="0"/>
              <a:ea typeface="Yu Gothic" panose="020B0400000000000000" pitchFamily="34" charset="-128"/>
            </a:endParaRPr>
          </a:p>
          <a:p>
            <a:endParaRPr lang="en-US" dirty="0"/>
          </a:p>
        </p:txBody>
      </p:sp>
      <p:sp>
        <p:nvSpPr>
          <p:cNvPr id="4" name="Date Placeholder 3">
            <a:extLst>
              <a:ext uri="{FF2B5EF4-FFF2-40B4-BE49-F238E27FC236}">
                <a16:creationId xmlns:a16="http://schemas.microsoft.com/office/drawing/2014/main" id="{C4333129-5CB1-A008-7CB5-7E86D4135018}"/>
              </a:ext>
            </a:extLst>
          </p:cNvPr>
          <p:cNvSpPr>
            <a:spLocks noGrp="1"/>
          </p:cNvSpPr>
          <p:nvPr>
            <p:ph type="dt" sz="half" idx="10"/>
          </p:nvPr>
        </p:nvSpPr>
        <p:spPr/>
        <p:txBody>
          <a:bodyPr/>
          <a:lstStyle/>
          <a:p>
            <a:fld id="{50889BEA-2B91-403F-ADA4-053DEE04721E}" type="datetime1">
              <a:rPr lang="en-US" altLang="en-US" smtClean="0"/>
              <a:pPr/>
              <a:t>4/7/2023</a:t>
            </a:fld>
            <a:endParaRPr lang="en-US" altLang="en-US" dirty="0"/>
          </a:p>
        </p:txBody>
      </p:sp>
      <p:sp>
        <p:nvSpPr>
          <p:cNvPr id="5" name="Footer Placeholder 4">
            <a:extLst>
              <a:ext uri="{FF2B5EF4-FFF2-40B4-BE49-F238E27FC236}">
                <a16:creationId xmlns:a16="http://schemas.microsoft.com/office/drawing/2014/main" id="{1EC26BF8-F039-FB3A-7C4D-61D27919D1DB}"/>
              </a:ext>
            </a:extLst>
          </p:cNvPr>
          <p:cNvSpPr>
            <a:spLocks noGrp="1"/>
          </p:cNvSpPr>
          <p:nvPr>
            <p:ph type="ftr" sz="quarter" idx="11"/>
          </p:nvPr>
        </p:nvSpPr>
        <p:spPr/>
        <p:txBody>
          <a:bodyPr/>
          <a:lstStyle/>
          <a:p>
            <a:pPr>
              <a:defRPr/>
            </a:pPr>
            <a:r>
              <a:rPr lang="en-US"/>
              <a:t>Presenter | Presentation Title</a:t>
            </a:r>
            <a:endParaRPr lang="en-US" b="1" dirty="0"/>
          </a:p>
        </p:txBody>
      </p:sp>
      <p:sp>
        <p:nvSpPr>
          <p:cNvPr id="6" name="Slide Number Placeholder 5">
            <a:extLst>
              <a:ext uri="{FF2B5EF4-FFF2-40B4-BE49-F238E27FC236}">
                <a16:creationId xmlns:a16="http://schemas.microsoft.com/office/drawing/2014/main" id="{DF7EB504-E413-0B74-FE15-96AE62CAFDE1}"/>
              </a:ext>
            </a:extLst>
          </p:cNvPr>
          <p:cNvSpPr>
            <a:spLocks noGrp="1"/>
          </p:cNvSpPr>
          <p:nvPr>
            <p:ph type="sldNum" sz="quarter" idx="12"/>
          </p:nvPr>
        </p:nvSpPr>
        <p:spPr/>
        <p:txBody>
          <a:bodyPr/>
          <a:lstStyle/>
          <a:p>
            <a:fld id="{52E9C158-AEF1-41A2-A6CE-6F0BAB305EFD}" type="slidenum">
              <a:rPr lang="en-US" altLang="en-US" smtClean="0"/>
              <a:pPr/>
              <a:t>7</a:t>
            </a:fld>
            <a:endParaRPr lang="en-US" altLang="en-US" dirty="0"/>
          </a:p>
        </p:txBody>
      </p:sp>
      <p:pic>
        <p:nvPicPr>
          <p:cNvPr id="2050" name="Picture 1">
            <a:extLst>
              <a:ext uri="{FF2B5EF4-FFF2-40B4-BE49-F238E27FC236}">
                <a16:creationId xmlns:a16="http://schemas.microsoft.com/office/drawing/2014/main" id="{F2ABFCEE-692A-C3BD-2B35-91C4216652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3013" y="979516"/>
            <a:ext cx="3848100"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6007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9F2C-15AC-3CC6-3270-94149BF2D9A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E005512-91A2-660A-6C53-9A9A6A5B8213}"/>
              </a:ext>
            </a:extLst>
          </p:cNvPr>
          <p:cNvSpPr>
            <a:spLocks noGrp="1"/>
          </p:cNvSpPr>
          <p:nvPr>
            <p:ph idx="1"/>
          </p:nvPr>
        </p:nvSpPr>
        <p:spPr/>
        <p:txBody>
          <a:bodyPr/>
          <a:lstStyle/>
          <a:p>
            <a:r>
              <a:rPr lang="en-US" dirty="0"/>
              <a:t>That’s all for this week…….</a:t>
            </a:r>
          </a:p>
          <a:p>
            <a:endParaRPr lang="en-US" dirty="0"/>
          </a:p>
          <a:p>
            <a:r>
              <a:rPr lang="en-US" dirty="0"/>
              <a:t>In two week </a:t>
            </a:r>
          </a:p>
          <a:p>
            <a:pPr lvl="1"/>
            <a:r>
              <a:rPr lang="en-US" dirty="0"/>
              <a:t>Post the preliminary schedule</a:t>
            </a:r>
          </a:p>
          <a:p>
            <a:pPr lvl="2"/>
            <a:r>
              <a:rPr lang="en-US" dirty="0"/>
              <a:t>Accelerator Enclosure Work</a:t>
            </a:r>
          </a:p>
          <a:p>
            <a:pPr lvl="2"/>
            <a:r>
              <a:rPr lang="en-US" dirty="0"/>
              <a:t>Power Outage </a:t>
            </a:r>
          </a:p>
          <a:p>
            <a:pPr lvl="2"/>
            <a:endParaRPr lang="en-US" dirty="0"/>
          </a:p>
          <a:p>
            <a:pPr lvl="2"/>
            <a:endParaRPr lang="en-US" dirty="0"/>
          </a:p>
        </p:txBody>
      </p:sp>
      <p:sp>
        <p:nvSpPr>
          <p:cNvPr id="4" name="Date Placeholder 3">
            <a:extLst>
              <a:ext uri="{FF2B5EF4-FFF2-40B4-BE49-F238E27FC236}">
                <a16:creationId xmlns:a16="http://schemas.microsoft.com/office/drawing/2014/main" id="{FB8E77F9-320F-2F34-8703-A914D9C835C2}"/>
              </a:ext>
            </a:extLst>
          </p:cNvPr>
          <p:cNvSpPr>
            <a:spLocks noGrp="1"/>
          </p:cNvSpPr>
          <p:nvPr>
            <p:ph type="dt" sz="half" idx="10"/>
          </p:nvPr>
        </p:nvSpPr>
        <p:spPr/>
        <p:txBody>
          <a:bodyPr/>
          <a:lstStyle/>
          <a:p>
            <a:fld id="{50889BEA-2B91-403F-ADA4-053DEE04721E}" type="datetime1">
              <a:rPr lang="en-US" altLang="en-US" smtClean="0"/>
              <a:pPr/>
              <a:t>4/7/2023</a:t>
            </a:fld>
            <a:endParaRPr lang="en-US" altLang="en-US" dirty="0"/>
          </a:p>
        </p:txBody>
      </p:sp>
      <p:sp>
        <p:nvSpPr>
          <p:cNvPr id="5" name="Footer Placeholder 4">
            <a:extLst>
              <a:ext uri="{FF2B5EF4-FFF2-40B4-BE49-F238E27FC236}">
                <a16:creationId xmlns:a16="http://schemas.microsoft.com/office/drawing/2014/main" id="{CB474E9F-3813-622C-1BF7-EF64318F435E}"/>
              </a:ext>
            </a:extLst>
          </p:cNvPr>
          <p:cNvSpPr>
            <a:spLocks noGrp="1"/>
          </p:cNvSpPr>
          <p:nvPr>
            <p:ph type="ftr" sz="quarter" idx="11"/>
          </p:nvPr>
        </p:nvSpPr>
        <p:spPr/>
        <p:txBody>
          <a:bodyPr/>
          <a:lstStyle/>
          <a:p>
            <a:pPr>
              <a:defRPr/>
            </a:pPr>
            <a:r>
              <a:rPr lang="en-US"/>
              <a:t>Presenter | Presentation Title</a:t>
            </a:r>
            <a:endParaRPr lang="en-US" b="1" dirty="0"/>
          </a:p>
        </p:txBody>
      </p:sp>
      <p:sp>
        <p:nvSpPr>
          <p:cNvPr id="6" name="Slide Number Placeholder 5">
            <a:extLst>
              <a:ext uri="{FF2B5EF4-FFF2-40B4-BE49-F238E27FC236}">
                <a16:creationId xmlns:a16="http://schemas.microsoft.com/office/drawing/2014/main" id="{E12F5CEB-34B5-F03E-AE68-0A8E980FACA7}"/>
              </a:ext>
            </a:extLst>
          </p:cNvPr>
          <p:cNvSpPr>
            <a:spLocks noGrp="1"/>
          </p:cNvSpPr>
          <p:nvPr>
            <p:ph type="sldNum" sz="quarter" idx="12"/>
          </p:nvPr>
        </p:nvSpPr>
        <p:spPr/>
        <p:txBody>
          <a:bodyPr/>
          <a:lstStyle/>
          <a:p>
            <a:fld id="{52E9C158-AEF1-41A2-A6CE-6F0BAB305EFD}" type="slidenum">
              <a:rPr lang="en-US" altLang="en-US" smtClean="0"/>
              <a:pPr/>
              <a:t>8</a:t>
            </a:fld>
            <a:endParaRPr lang="en-US" altLang="en-US" dirty="0"/>
          </a:p>
        </p:txBody>
      </p:sp>
    </p:spTree>
    <p:extLst>
      <p:ext uri="{BB962C8B-B14F-4D97-AF65-F5344CB8AC3E}">
        <p14:creationId xmlns:p14="http://schemas.microsoft.com/office/powerpoint/2010/main" val="889945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0263E-BD9F-0C0F-341D-7DD7E69C0E6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3263EB6-0850-49C7-F1D6-985D32E48CA7}"/>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B01815D4-EC68-175F-CFD3-801AB48932F2}"/>
              </a:ext>
            </a:extLst>
          </p:cNvPr>
          <p:cNvSpPr>
            <a:spLocks noGrp="1"/>
          </p:cNvSpPr>
          <p:nvPr>
            <p:ph type="dt" sz="half" idx="10"/>
          </p:nvPr>
        </p:nvSpPr>
        <p:spPr/>
        <p:txBody>
          <a:bodyPr/>
          <a:lstStyle/>
          <a:p>
            <a:fld id="{50889BEA-2B91-403F-ADA4-053DEE04721E}" type="datetime1">
              <a:rPr lang="en-US" altLang="en-US" smtClean="0"/>
              <a:pPr/>
              <a:t>4/7/2023</a:t>
            </a:fld>
            <a:endParaRPr lang="en-US" altLang="en-US" dirty="0"/>
          </a:p>
        </p:txBody>
      </p:sp>
      <p:sp>
        <p:nvSpPr>
          <p:cNvPr id="5" name="Footer Placeholder 4">
            <a:extLst>
              <a:ext uri="{FF2B5EF4-FFF2-40B4-BE49-F238E27FC236}">
                <a16:creationId xmlns:a16="http://schemas.microsoft.com/office/drawing/2014/main" id="{F1199EED-944D-B5ED-6D2A-B94D5A960A12}"/>
              </a:ext>
            </a:extLst>
          </p:cNvPr>
          <p:cNvSpPr>
            <a:spLocks noGrp="1"/>
          </p:cNvSpPr>
          <p:nvPr>
            <p:ph type="ftr" sz="quarter" idx="11"/>
          </p:nvPr>
        </p:nvSpPr>
        <p:spPr/>
        <p:txBody>
          <a:bodyPr/>
          <a:lstStyle/>
          <a:p>
            <a:pPr>
              <a:defRPr/>
            </a:pPr>
            <a:r>
              <a:rPr lang="en-US"/>
              <a:t>Presenter | Presentation Title</a:t>
            </a:r>
            <a:endParaRPr lang="en-US" b="1" dirty="0"/>
          </a:p>
        </p:txBody>
      </p:sp>
      <p:sp>
        <p:nvSpPr>
          <p:cNvPr id="6" name="Slide Number Placeholder 5">
            <a:extLst>
              <a:ext uri="{FF2B5EF4-FFF2-40B4-BE49-F238E27FC236}">
                <a16:creationId xmlns:a16="http://schemas.microsoft.com/office/drawing/2014/main" id="{803C9D9A-38B3-6C8F-B7B5-CB6B7DE4D6DF}"/>
              </a:ext>
            </a:extLst>
          </p:cNvPr>
          <p:cNvSpPr>
            <a:spLocks noGrp="1"/>
          </p:cNvSpPr>
          <p:nvPr>
            <p:ph type="sldNum" sz="quarter" idx="12"/>
          </p:nvPr>
        </p:nvSpPr>
        <p:spPr/>
        <p:txBody>
          <a:bodyPr/>
          <a:lstStyle/>
          <a:p>
            <a:fld id="{52E9C158-AEF1-41A2-A6CE-6F0BAB305EFD}" type="slidenum">
              <a:rPr lang="en-US" altLang="en-US" smtClean="0"/>
              <a:pPr/>
              <a:t>9</a:t>
            </a:fld>
            <a:endParaRPr lang="en-US" altLang="en-US" dirty="0"/>
          </a:p>
        </p:txBody>
      </p:sp>
    </p:spTree>
    <p:extLst>
      <p:ext uri="{BB962C8B-B14F-4D97-AF65-F5344CB8AC3E}">
        <p14:creationId xmlns:p14="http://schemas.microsoft.com/office/powerpoint/2010/main" val="2485866002"/>
      </p:ext>
    </p:extLst>
  </p:cSld>
  <p:clrMapOvr>
    <a:masterClrMapping/>
  </p:clrMapOvr>
</p:sld>
</file>

<file path=ppt/theme/theme1.xml><?xml version="1.0" encoding="utf-8"?>
<a:theme xmlns:a="http://schemas.openxmlformats.org/drawingml/2006/main" name="Fermilab: Footer Only">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A6561EA-5476-4052-84D7-7BCA5B4A2A6E}" vid="{3CED6F7E-0C40-4358-9557-CEEF733EC329}"/>
    </a:ext>
  </a:extLst>
</a:theme>
</file>

<file path=ppt/theme/theme2.xml><?xml version="1.0" encoding="utf-8"?>
<a:theme xmlns:a="http://schemas.openxmlformats.org/drawingml/2006/main" name="1_FNAL_TemplateMac_060514">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A6561EA-5476-4052-84D7-7BCA5B4A2A6E}" vid="{B6CED81E-951A-4DFA-9287-6DC86C25A1D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C34968A2406C47822C62F5238C2269" ma:contentTypeVersion="1" ma:contentTypeDescription="Create a new document." ma:contentTypeScope="" ma:versionID="2c91e7d11895783182de53b8f86e4566">
  <xsd:schema xmlns:xsd="http://www.w3.org/2001/XMLSchema" xmlns:xs="http://www.w3.org/2001/XMLSchema" xmlns:p="http://schemas.microsoft.com/office/2006/metadata/properties" xmlns:ns1="http://schemas.microsoft.com/sharepoint/v3" xmlns:ns2="45260a83-08c0-4921-92a3-cd56dcdbef58" targetNamespace="http://schemas.microsoft.com/office/2006/metadata/properties" ma:root="true" ma:fieldsID="dc9a600711541399c9eb8d5cca6fec40" ns1:_="" ns2:_="">
    <xsd:import namespace="http://schemas.microsoft.com/sharepoint/v3"/>
    <xsd:import namespace="45260a83-08c0-4921-92a3-cd56dcdbef58"/>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5260a83-08c0-4921-92a3-cd56dcdbef5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D6ECD23-4210-4A6D-9E46-F17ECEF2D7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5260a83-08c0-4921-92a3-cd56dcdbef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F4E74B-E3F6-43A3-AE97-236A00A0A9EF}">
  <ds:schemaRefs>
    <ds:schemaRef ds:uri="http://schemas.microsoft.com/sharepoint/events"/>
  </ds:schemaRefs>
</ds:datastoreItem>
</file>

<file path=customXml/itemProps3.xml><?xml version="1.0" encoding="utf-8"?>
<ds:datastoreItem xmlns:ds="http://schemas.openxmlformats.org/officeDocument/2006/customXml" ds:itemID="{5EC2AEDC-9B1A-4315-9334-B4E54B7E135D}">
  <ds:schemaRefs>
    <ds:schemaRef ds:uri="http://schemas.microsoft.com/sharepoint/v3/contenttype/forms"/>
  </ds:schemaRefs>
</ds:datastoreItem>
</file>

<file path=customXml/itemProps4.xml><?xml version="1.0" encoding="utf-8"?>
<ds:datastoreItem xmlns:ds="http://schemas.openxmlformats.org/officeDocument/2006/customXml" ds:itemID="{37FD1DDD-80CB-42D5-8276-BE146D57951A}">
  <ds:schemaRefs>
    <ds:schemaRef ds:uri="http://purl.org/dc/terms/"/>
    <ds:schemaRef ds:uri="http://schemas.microsoft.com/office/infopath/2007/PartnerControls"/>
    <ds:schemaRef ds:uri="http://schemas.microsoft.com/office/2006/documentManagement/types"/>
    <ds:schemaRef ds:uri="45260a83-08c0-4921-92a3-cd56dcdbef58"/>
    <ds:schemaRef ds:uri="http://purl.org/dc/elements/1.1/"/>
    <ds:schemaRef ds:uri="http://schemas.microsoft.com/office/2006/metadata/properties"/>
    <ds:schemaRef ds:uri="http://schemas.microsoft.com/sharepoint/v3"/>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23157</TotalTime>
  <Words>2638</Words>
  <Application>Microsoft Office PowerPoint</Application>
  <PresentationFormat>On-screen Show (4:3)</PresentationFormat>
  <Paragraphs>493</Paragraphs>
  <Slides>31</Slides>
  <Notes>1</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43" baseType="lpstr">
      <vt:lpstr>Arial</vt:lpstr>
      <vt:lpstr>Calibri</vt:lpstr>
      <vt:lpstr>Comic Sans MS</vt:lpstr>
      <vt:lpstr>Courier New</vt:lpstr>
      <vt:lpstr>Georgia</vt:lpstr>
      <vt:lpstr>Georgia Pro Light</vt:lpstr>
      <vt:lpstr>Helvetica</vt:lpstr>
      <vt:lpstr>Symbol</vt:lpstr>
      <vt:lpstr>Wingdings</vt:lpstr>
      <vt:lpstr>Fermilab: Footer Only</vt:lpstr>
      <vt:lpstr>1_FNAL_TemplateMac_060514</vt:lpstr>
      <vt:lpstr>Worksheet</vt:lpstr>
      <vt:lpstr>PowerPoint Presentation</vt:lpstr>
      <vt:lpstr>Shutdown Parameters   (Tentative)</vt:lpstr>
      <vt:lpstr>PowerPoint Presentation</vt:lpstr>
      <vt:lpstr>Planning Stages</vt:lpstr>
      <vt:lpstr>Alignment Needs</vt:lpstr>
      <vt:lpstr>Culvert Replacement</vt:lpstr>
      <vt:lpstr>Road Work….</vt:lpstr>
      <vt:lpstr>PowerPoint Presentation</vt:lpstr>
      <vt:lpstr>PowerPoint Presentation</vt:lpstr>
      <vt:lpstr>EE Support</vt:lpstr>
      <vt:lpstr>Next meeting</vt:lpstr>
      <vt:lpstr>Electrical Agenda</vt:lpstr>
      <vt:lpstr>Linac (electrical) </vt:lpstr>
      <vt:lpstr>Booster Clean Power (electrical)</vt:lpstr>
      <vt:lpstr>MI/RR (electrical)</vt:lpstr>
      <vt:lpstr>External Beam Lines (electrical)</vt:lpstr>
      <vt:lpstr>Major Jobs</vt:lpstr>
      <vt:lpstr>MI/RR Major Jobs</vt:lpstr>
      <vt:lpstr>ISD (maintenance projects in/around AD areas )  Preliminary</vt:lpstr>
      <vt:lpstr>Road Work….</vt:lpstr>
      <vt:lpstr>Road Survey</vt:lpstr>
      <vt:lpstr>Next Meeting </vt:lpstr>
      <vt:lpstr>PowerPoint Presentation</vt:lpstr>
      <vt:lpstr>Trades Work (As of 2/14/23)</vt:lpstr>
      <vt:lpstr>PowerPoint Presentation</vt:lpstr>
      <vt:lpstr>PowerPoint Presentation</vt:lpstr>
      <vt:lpstr>Instrumentation</vt:lpstr>
      <vt:lpstr>SY</vt:lpstr>
      <vt:lpstr>RF</vt:lpstr>
      <vt:lpstr>MSD</vt:lpstr>
      <vt:lpstr>Planning Transition states</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 one line or two lines</dc:title>
  <dc:creator>Consolato Gattuso</dc:creator>
  <cp:lastModifiedBy>Consolato Gattuso</cp:lastModifiedBy>
  <cp:revision>339</cp:revision>
  <cp:lastPrinted>2018-01-25T13:53:18Z</cp:lastPrinted>
  <dcterms:created xsi:type="dcterms:W3CDTF">2018-01-11T18:06:37Z</dcterms:created>
  <dcterms:modified xsi:type="dcterms:W3CDTF">2023-04-07T12:56:48Z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0x01010072C34968A2406C47822C62F5238C2269</vt:lpwstr>
  </property>
</Properties>
</file>