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265" r:id="rId3"/>
    <p:sldId id="286" r:id="rId4"/>
    <p:sldId id="292" r:id="rId5"/>
    <p:sldId id="290" r:id="rId6"/>
    <p:sldId id="293" r:id="rId7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292"/>
            <p14:sldId id="290"/>
            <p14:sldId id="293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57E"/>
    <a:srgbClr val="003087"/>
    <a:srgbClr val="B50BAD"/>
    <a:srgbClr val="004C97"/>
    <a:srgbClr val="404040"/>
    <a:srgbClr val="6600FF"/>
    <a:srgbClr val="E9EAF1"/>
    <a:srgbClr val="505050"/>
    <a:srgbClr val="63666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4/7/2023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Dean Still | Muon Campus Status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Operation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Dean Still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Operation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Week of April 3,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147A9C-19B6-6EEE-9EA7-57043FC93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758" y="840727"/>
            <a:ext cx="6299796" cy="5205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for the Past Week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EE34BA-177D-4130-84D4-BFD9D948F5E3}"/>
              </a:ext>
            </a:extLst>
          </p:cNvPr>
          <p:cNvSpPr txBox="1"/>
          <p:nvPr/>
        </p:nvSpPr>
        <p:spPr>
          <a:xfrm>
            <a:off x="117446" y="979366"/>
            <a:ext cx="25103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B050"/>
                </a:solidFill>
              </a:rPr>
              <a:t>Protons On Target</a:t>
            </a:r>
          </a:p>
          <a:p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Avg Protons on Target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C000"/>
                </a:solidFill>
              </a:rPr>
              <a:t>Particles to Entrance of G-2 Ring</a:t>
            </a:r>
          </a:p>
          <a:p>
            <a:endParaRPr lang="en-US" sz="1800" dirty="0">
              <a:solidFill>
                <a:srgbClr val="FFC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Decay Positrons in G-2 Ring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0070C0"/>
                </a:solidFill>
              </a:rPr>
              <a:t>G-2 Trolley Run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r>
              <a:rPr lang="en-US" sz="1800" dirty="0">
                <a:solidFill>
                  <a:srgbClr val="BB057E"/>
                </a:solidFill>
              </a:rPr>
              <a:t>8Gev Delivery Ring beam </a:t>
            </a:r>
          </a:p>
          <a:p>
            <a:r>
              <a:rPr lang="en-US" sz="1800" dirty="0">
                <a:solidFill>
                  <a:srgbClr val="0070C0"/>
                </a:solidFill>
              </a:rPr>
              <a:t> </a:t>
            </a:r>
          </a:p>
          <a:p>
            <a:endParaRPr lang="en-US" sz="1800" dirty="0">
              <a:solidFill>
                <a:srgbClr val="0070C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C000"/>
              </a:solidFill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CDC64F15-6149-476B-B01C-E865407CB530}"/>
              </a:ext>
            </a:extLst>
          </p:cNvPr>
          <p:cNvSpPr txBox="1">
            <a:spLocks/>
          </p:cNvSpPr>
          <p:nvPr/>
        </p:nvSpPr>
        <p:spPr>
          <a:xfrm>
            <a:off x="4225929" y="5079307"/>
            <a:ext cx="2067190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&lt;-------Weekend 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A645234F-2652-4435-B9EF-645C09FBEDD2}"/>
              </a:ext>
            </a:extLst>
          </p:cNvPr>
          <p:cNvSpPr txBox="1">
            <a:spLocks/>
          </p:cNvSpPr>
          <p:nvPr/>
        </p:nvSpPr>
        <p:spPr>
          <a:xfrm>
            <a:off x="5940325" y="5079345"/>
            <a:ext cx="2673063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&lt;------------Week Days -------------------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76DB5FAF-37E4-46C7-BD89-ED709B41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A7473849-E2D3-4FD2-A91C-60D0DC52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7F79D4-D956-42A9-BC32-17F0E88F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DBAFA04-8DEE-4D8A-8A29-DBE7E39EE7E5}"/>
              </a:ext>
            </a:extLst>
          </p:cNvPr>
          <p:cNvSpPr txBox="1">
            <a:spLocks/>
          </p:cNvSpPr>
          <p:nvPr/>
        </p:nvSpPr>
        <p:spPr>
          <a:xfrm rot="16200000">
            <a:off x="5228269" y="2787117"/>
            <a:ext cx="335524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Stopped MC operation due to remnant LCW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ACD9F42-0954-4EDE-B7AC-6ADC730221EB}"/>
              </a:ext>
            </a:extLst>
          </p:cNvPr>
          <p:cNvSpPr txBox="1">
            <a:spLocks/>
          </p:cNvSpPr>
          <p:nvPr/>
        </p:nvSpPr>
        <p:spPr>
          <a:xfrm rot="16200000">
            <a:off x="2700303" y="1980984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M4 beamline Extraction Studies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A391D16A-C2E3-42F1-9F80-5ECB1F8510C9}"/>
              </a:ext>
            </a:extLst>
          </p:cNvPr>
          <p:cNvSpPr txBox="1">
            <a:spLocks/>
          </p:cNvSpPr>
          <p:nvPr/>
        </p:nvSpPr>
        <p:spPr>
          <a:xfrm rot="16200000">
            <a:off x="6495775" y="2091126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Timing Studies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9CBC4C17-6A78-4389-ABA6-CD65D6C9E3E3}"/>
              </a:ext>
            </a:extLst>
          </p:cNvPr>
          <p:cNvSpPr txBox="1">
            <a:spLocks/>
          </p:cNvSpPr>
          <p:nvPr/>
        </p:nvSpPr>
        <p:spPr>
          <a:xfrm rot="16200000">
            <a:off x="5113116" y="1945281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 Studies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F56F85-F24A-7842-716F-A8FAC6C94BA5}"/>
              </a:ext>
            </a:extLst>
          </p:cNvPr>
          <p:cNvSpPr txBox="1">
            <a:spLocks/>
          </p:cNvSpPr>
          <p:nvPr/>
        </p:nvSpPr>
        <p:spPr>
          <a:xfrm rot="16200000">
            <a:off x="5981587" y="2243525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   BPM &amp; Tune tracker  Studies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402561D-8274-E95D-F507-1B7F925F3B67}"/>
              </a:ext>
            </a:extLst>
          </p:cNvPr>
          <p:cNvSpPr txBox="1">
            <a:spLocks/>
          </p:cNvSpPr>
          <p:nvPr/>
        </p:nvSpPr>
        <p:spPr>
          <a:xfrm rot="16200000">
            <a:off x="3297308" y="1823818"/>
            <a:ext cx="3195389" cy="291199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 &lt; </a:t>
            </a:r>
            <a:r>
              <a:rPr lang="en-US" sz="1200" dirty="0" err="1">
                <a:solidFill>
                  <a:schemeClr val="bg1"/>
                </a:solidFill>
                <a:sym typeface="Wingdings" panose="05000000000000000000" pitchFamily="2" charset="2"/>
              </a:rPr>
              <a:t>Linac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sz="1200" dirty="0" err="1">
                <a:solidFill>
                  <a:schemeClr val="bg1"/>
                </a:solidFill>
                <a:sym typeface="Wingdings" panose="05000000000000000000" pitchFamily="2" charset="2"/>
              </a:rPr>
              <a:t>Debuncher</a:t>
            </a:r>
            <a:r>
              <a:rPr lang="en-US" sz="1200" dirty="0">
                <a:solidFill>
                  <a:schemeClr val="bg1"/>
                </a:solidFill>
                <a:sym typeface="Wingdings" panose="05000000000000000000" pitchFamily="2" charset="2"/>
              </a:rPr>
              <a:t> skid PLC error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for the Past Week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70EA80E-D365-41BF-80F6-736B9EEE06AA}"/>
              </a:ext>
            </a:extLst>
          </p:cNvPr>
          <p:cNvSpPr/>
          <p:nvPr/>
        </p:nvSpPr>
        <p:spPr>
          <a:xfrm>
            <a:off x="153099" y="495731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G-2 Status: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Delivered beam to g-2</a:t>
            </a: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Work completed: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Accessed M4 enclosure to conduct Mu2e HRS hydrostatic testing.    ( Overlapped work with 8ev studies)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Had to stop muon campus &amp; switchyard operations due to remnant beamline LCW resistivity dipping below limit of 3 </a:t>
            </a:r>
            <a:r>
              <a:rPr lang="en-US" sz="1600" dirty="0" err="1">
                <a:solidFill>
                  <a:schemeClr val="accent6"/>
                </a:solidFill>
              </a:rPr>
              <a:t>Mohm</a:t>
            </a:r>
            <a:r>
              <a:rPr lang="en-US" sz="1600" dirty="0">
                <a:solidFill>
                  <a:schemeClr val="accent6"/>
                </a:solidFill>
              </a:rPr>
              <a:t>.  MDS made changes to improve resistivity.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3087"/>
                </a:solidFill>
              </a:rPr>
              <a:t>8Gev Studies:  (4 days)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M4 beamline resonant extraction studies to get instrumentation working.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BPM 8Gev beam studies.  New code to the digitizers &amp; period to retime BPMs.  (Patel +)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Worked on getting tune tracker data through the QX ramp.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 fontAlgn="ctr"/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B7AC7C-AA28-43D7-A3AE-7EF4EBE3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D0537-C1BE-4455-B1C9-07342B87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Dean Still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2F2402-7AD3-4125-B4CD-AA2D2D2E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91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350D297-7F13-7C52-5547-F0138D9D6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0963" y="3902430"/>
            <a:ext cx="4055386" cy="22973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510110-A1B2-FA6E-C61F-03E787422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64" y="3926047"/>
            <a:ext cx="3296148" cy="24643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27" y="658209"/>
            <a:ext cx="5061024" cy="1548424"/>
          </a:xfrm>
        </p:spPr>
        <p:txBody>
          <a:bodyPr/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G-2 Experiment POT Run Goal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</a:t>
            </a:r>
            <a:r>
              <a:rPr lang="en-US" sz="1600" dirty="0">
                <a:solidFill>
                  <a:srgbClr val="00B050"/>
                </a:solidFill>
              </a:rPr>
              <a:t>~4.2E20 POT</a:t>
            </a:r>
          </a:p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1600" dirty="0">
                <a:solidFill>
                  <a:srgbClr val="004C97"/>
                </a:solidFill>
              </a:rPr>
              <a:t>Run 6 period is Nov 2022 – June 2023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4C97"/>
                </a:solidFill>
              </a:rPr>
              <a:t>	Run 6: </a:t>
            </a:r>
            <a:r>
              <a:rPr lang="en-US" sz="1600" dirty="0">
                <a:solidFill>
                  <a:srgbClr val="00B050"/>
                </a:solidFill>
              </a:rPr>
              <a:t>Goal of ~x 6 BNL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	Total Run: goal of x 21 BNL</a:t>
            </a:r>
          </a:p>
          <a:p>
            <a:endParaRPr lang="en-US" sz="2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Dean Still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5289624" y="738819"/>
            <a:ext cx="3213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# POT   </a:t>
            </a:r>
            <a:r>
              <a:rPr lang="en-US" sz="1200" dirty="0"/>
              <a:t>Delivered ~ 7.1E20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BFAF90-AA3F-4984-B0AF-26DE19A5EF33}"/>
              </a:ext>
            </a:extLst>
          </p:cNvPr>
          <p:cNvSpPr txBox="1"/>
          <p:nvPr/>
        </p:nvSpPr>
        <p:spPr>
          <a:xfrm>
            <a:off x="3955212" y="6096980"/>
            <a:ext cx="1452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Plots as of 4/7/2023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391585" y="3180606"/>
            <a:ext cx="39330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Run 6 Integrated  ~ x 2.43 BNL</a:t>
            </a:r>
          </a:p>
          <a:p>
            <a:r>
              <a:rPr lang="en-US" sz="1400" dirty="0"/>
              <a:t>0.1 for the week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0966063-26A9-4F0E-8F02-5ECE8A9D7612}"/>
              </a:ext>
            </a:extLst>
          </p:cNvPr>
          <p:cNvCxnSpPr/>
          <p:nvPr/>
        </p:nvCxnSpPr>
        <p:spPr>
          <a:xfrm>
            <a:off x="3806872" y="3788071"/>
            <a:ext cx="0" cy="22365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2C6B19C-842C-4B1A-8959-F7B89873A43D}"/>
              </a:ext>
            </a:extLst>
          </p:cNvPr>
          <p:cNvSpPr txBox="1"/>
          <p:nvPr/>
        </p:nvSpPr>
        <p:spPr>
          <a:xfrm>
            <a:off x="3888188" y="4327563"/>
            <a:ext cx="7649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Start of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Summer 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Shutdown</a:t>
            </a:r>
          </a:p>
          <a:p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5088614" y="3692264"/>
            <a:ext cx="3975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Total Integrated  ~ x 21.38 BNL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256F843-C5A4-1DAB-4FEC-C0F6635C1B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0893" y="1231728"/>
            <a:ext cx="3625807" cy="242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3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00C77-7CEC-429D-A486-2AD47B21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Week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B3860C-7E3A-44F4-AC5B-3B93EB179125}"/>
              </a:ext>
            </a:extLst>
          </p:cNvPr>
          <p:cNvSpPr/>
          <p:nvPr/>
        </p:nvSpPr>
        <p:spPr>
          <a:xfrm>
            <a:off x="201654" y="813440"/>
            <a:ext cx="86868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6"/>
                </a:solidFill>
              </a:rPr>
              <a:t>g-2 operation: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Deliver Beam to g-2 </a:t>
            </a:r>
          </a:p>
          <a:p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Muon Campus Study Plans 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Saturday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Sunday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Monday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Tuesday     	- 8 </a:t>
            </a:r>
            <a:r>
              <a:rPr lang="en-US" sz="1600" dirty="0" err="1">
                <a:solidFill>
                  <a:srgbClr val="00B050"/>
                </a:solidFill>
              </a:rPr>
              <a:t>Gev</a:t>
            </a:r>
            <a:r>
              <a:rPr lang="en-US" sz="1600" dirty="0">
                <a:solidFill>
                  <a:srgbClr val="00B050"/>
                </a:solidFill>
              </a:rPr>
              <a:t> Studies.   (Lines up with g-2 roof work)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Wednesday 	- 8 </a:t>
            </a:r>
            <a:r>
              <a:rPr lang="en-US" sz="1600" dirty="0" err="1">
                <a:solidFill>
                  <a:srgbClr val="00B050"/>
                </a:solidFill>
              </a:rPr>
              <a:t>Gev</a:t>
            </a:r>
            <a:r>
              <a:rPr lang="en-US" sz="1600" dirty="0">
                <a:solidFill>
                  <a:srgbClr val="00B050"/>
                </a:solidFill>
              </a:rPr>
              <a:t> Studies.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Thursday       	– Deliver beam to g-2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Friday           	– Deliver beam to g-2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rgbClr val="00B050"/>
              </a:solidFill>
            </a:endParaRPr>
          </a:p>
          <a:p>
            <a:r>
              <a:rPr lang="en-US" sz="1600" b="1" dirty="0">
                <a:solidFill>
                  <a:schemeClr val="accent6"/>
                </a:solidFill>
              </a:rPr>
              <a:t>Future Planning : </a:t>
            </a:r>
          </a:p>
          <a:p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b="1" dirty="0">
                <a:solidFill>
                  <a:srgbClr val="0070C0"/>
                </a:solidFill>
              </a:rPr>
              <a:t>April 17  </a:t>
            </a:r>
            <a:r>
              <a:rPr lang="en-US" sz="1600" dirty="0">
                <a:solidFill>
                  <a:srgbClr val="0070C0"/>
                </a:solidFill>
              </a:rPr>
              <a:t>- </a:t>
            </a:r>
            <a:r>
              <a:rPr lang="en-US" sz="1600" dirty="0">
                <a:solidFill>
                  <a:schemeClr val="accent6"/>
                </a:solidFill>
              </a:rPr>
              <a:t>Confirming work and schedule to start AP0 AC installation.  </a:t>
            </a: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B05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100" dirty="0">
                <a:solidFill>
                  <a:schemeClr val="accent6"/>
                </a:solidFill>
              </a:rPr>
              <a:t>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1600" dirty="0">
              <a:solidFill>
                <a:schemeClr val="accent6"/>
              </a:solidFill>
            </a:endParaRPr>
          </a:p>
          <a:p>
            <a:r>
              <a:rPr lang="en-US" sz="1600" dirty="0">
                <a:solidFill>
                  <a:srgbClr val="00B050"/>
                </a:solidFill>
              </a:rPr>
              <a:t>  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4F616-0D62-49BC-85B8-568A1823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4/7/2023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EBC19-7322-4A37-B499-4161AA65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Dean Still | Muon Campus Status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6AED7-4A6F-46D5-BB81-515674E2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115BBB-F0E3-4547-B246-E0AFC2B99924}"/>
              </a:ext>
            </a:extLst>
          </p:cNvPr>
          <p:cNvSpPr txBox="1"/>
          <p:nvPr/>
        </p:nvSpPr>
        <p:spPr>
          <a:xfrm flipH="1">
            <a:off x="8011658" y="5224257"/>
            <a:ext cx="18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Mu2e M4</a:t>
            </a:r>
          </a:p>
          <a:p>
            <a:r>
              <a:rPr lang="en-US" sz="1200" dirty="0">
                <a:solidFill>
                  <a:schemeClr val="bg1"/>
                </a:solidFill>
              </a:rPr>
              <a:t> line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132497-4FB1-41CF-A7B6-C61FC369307B}"/>
              </a:ext>
            </a:extLst>
          </p:cNvPr>
          <p:cNvSpPr txBox="1"/>
          <p:nvPr/>
        </p:nvSpPr>
        <p:spPr>
          <a:xfrm flipH="1">
            <a:off x="8107030" y="4556822"/>
            <a:ext cx="1861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G-2 line</a:t>
            </a:r>
          </a:p>
        </p:txBody>
      </p:sp>
    </p:spTree>
    <p:extLst>
      <p:ext uri="{BB962C8B-B14F-4D97-AF65-F5344CB8AC3E}">
        <p14:creationId xmlns:p14="http://schemas.microsoft.com/office/powerpoint/2010/main" val="418014257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523194</TotalTime>
  <Words>415</Words>
  <Application>Microsoft Office PowerPoint</Application>
  <PresentationFormat>On-screen Show (4:3)</PresentationFormat>
  <Paragraphs>109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</vt:lpstr>
      <vt:lpstr>FermilabTempate</vt:lpstr>
      <vt:lpstr>Fermilab: Footer Only</vt:lpstr>
      <vt:lpstr>Muon Campus Operation Report</vt:lpstr>
      <vt:lpstr>Performance for the Past Week</vt:lpstr>
      <vt:lpstr>Activities for the Past Week</vt:lpstr>
      <vt:lpstr>G-2 Performance – Integrated for Run 6</vt:lpstr>
      <vt:lpstr>Plan for Next Week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Dean A. Still</cp:lastModifiedBy>
  <cp:revision>1452</cp:revision>
  <cp:lastPrinted>2016-10-17T16:36:40Z</cp:lastPrinted>
  <dcterms:created xsi:type="dcterms:W3CDTF">2014-12-17T13:45:40Z</dcterms:created>
  <dcterms:modified xsi:type="dcterms:W3CDTF">2023-04-07T13:15:22Z</dcterms:modified>
</cp:coreProperties>
</file>