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8"/>
  </p:notesMasterIdLst>
  <p:handoutMasterIdLst>
    <p:handoutMasterId r:id="rId9"/>
  </p:handoutMasterIdLst>
  <p:sldIdLst>
    <p:sldId id="265" r:id="rId3"/>
    <p:sldId id="286" r:id="rId4"/>
    <p:sldId id="292" r:id="rId5"/>
    <p:sldId id="290" r:id="rId6"/>
    <p:sldId id="293" r:id="rId7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DD5483-647A-4871-82F6-421C1F86154A}">
          <p14:sldIdLst>
            <p14:sldId id="265"/>
            <p14:sldId id="286"/>
            <p14:sldId id="292"/>
            <p14:sldId id="290"/>
            <p14:sldId id="293"/>
          </p14:sldIdLst>
        </p14:section>
        <p14:section name="extra slide" id="{2E6BB51E-C3C9-4C98-8127-98C4712D76C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057E"/>
    <a:srgbClr val="003087"/>
    <a:srgbClr val="B50BAD"/>
    <a:srgbClr val="004C97"/>
    <a:srgbClr val="404040"/>
    <a:srgbClr val="6600FF"/>
    <a:srgbClr val="E9EAF1"/>
    <a:srgbClr val="505050"/>
    <a:srgbClr val="63666A"/>
    <a:srgbClr val="A7A8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1" autoAdjust="0"/>
    <p:restoredTop sz="94660"/>
  </p:normalViewPr>
  <p:slideViewPr>
    <p:cSldViewPr snapToGrid="0" snapToObjects="1">
      <p:cViewPr varScale="1">
        <p:scale>
          <a:sx n="114" d="100"/>
          <a:sy n="114" d="100"/>
        </p:scale>
        <p:origin x="14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56E47BA0-0AD3-421F-955E-9ABE16CAB54E}" type="datetimeFigureOut">
              <a:rPr lang="en-US" altLang="en-US"/>
              <a:pPr>
                <a:defRPr/>
              </a:pPr>
              <a:t>4/7/2023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00481CEC-10F0-4BFB-9E2A-DDF431445A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07530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8AF37C3B-BC21-42F3-9B27-D758188CB0F8}" type="datetimeFigureOut">
              <a:rPr lang="en-US" altLang="en-US"/>
              <a:pPr>
                <a:defRPr/>
              </a:pPr>
              <a:t>4/7/2023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Helvetica" pitchFamily="124" charset="0"/>
              </a:defRPr>
            </a:lvl1pPr>
          </a:lstStyle>
          <a:p>
            <a:pPr>
              <a:defRPr/>
            </a:pPr>
            <a:fld id="{BB6268FF-779F-4B36-B075-E2ADD36402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52928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>
              <a:latin typeface="Helvetica" panose="020B0604020202020204" pitchFamily="34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55650" indent="-290513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63638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30363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95500" indent="-231775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527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0099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671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924300" indent="-231775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fld id="{13B6AEA4-AE11-4ED9-9B86-C69C88FA63A3}" type="slidenum">
              <a:rPr lang="en-US" altLang="en-US" sz="1200" smtClean="0">
                <a:latin typeface="Helvetica" panose="020B0604020202020204" pitchFamily="34" charset="0"/>
              </a:rPr>
              <a:pPr/>
              <a:t>1</a:t>
            </a:fld>
            <a:endParaRPr lang="en-US" altLang="en-US" sz="1200"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62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0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0" y="3559283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0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49551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3" y="6515100"/>
            <a:ext cx="1076325" cy="2413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4/7/2023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74FF3-8DB7-4100-87D3-F2EE5BDF41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4243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0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4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0" y="1043694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4/7/2023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8CD09-BBAB-4164-9DAD-A7C638E2E8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78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8" y="1043694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4/7/2023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66428-9A87-482B-AA1A-0EB7322FE3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640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3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4/7/2023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54051-23D7-443D-88FD-82BD49E32C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890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0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4/7/2023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C78E6C-9F15-49E5-849D-03416D9FD0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2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3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3" y="4943005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4/7/2023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CEEA0-0676-4D12-B4C2-CD700AE1CD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10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4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0" y="1043046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4/7/2023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1F1BB1-4B90-49AD-A740-CEFD4AF17E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3831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0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4/7/2023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D4941-45B9-4B94-BF3A-1EC49849D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9300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8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4/7/2023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0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 eaLnBrk="1" hangingPunct="1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BE2EC517-0E79-4ADC-91D4-D94C9F939D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8" r:id="rId1"/>
    <p:sldLayoutId id="2147484109" r:id="rId2"/>
    <p:sldLayoutId id="2147484101" r:id="rId3"/>
    <p:sldLayoutId id="2147484102" r:id="rId4"/>
    <p:sldLayoutId id="2147484103" r:id="rId5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3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defRPr sz="900" smtClean="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r>
              <a:rPr lang="en-US" altLang="en-US"/>
              <a:t>4/7/2023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0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 b="1"/>
              <a:t>Dean Still | Muon Campus Status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0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defRPr sz="900">
                <a:solidFill>
                  <a:srgbClr val="004C97"/>
                </a:solidFill>
                <a:latin typeface="Helvetica" pitchFamily="124" charset="0"/>
              </a:defRPr>
            </a:lvl1pPr>
          </a:lstStyle>
          <a:p>
            <a:pPr>
              <a:defRPr/>
            </a:pPr>
            <a:fld id="{E8ECF250-2D3B-4E2F-997C-8D255E14B5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MS PGothic" pitchFamily="34" charset="-128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MS PGothic" pitchFamily="34" charset="-128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itchFamily="34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5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Muon Campus Operation Report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5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Dean Still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Friday 09:00 Operation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</a:rPr>
              <a:t>Week of April 3,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8147A9C-19B6-6EEE-9EA7-57043FC93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6758" y="840727"/>
            <a:ext cx="6299796" cy="52053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AA4576-5A42-4024-8B1E-658088B78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for the Past Week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EE34BA-177D-4130-84D4-BFD9D948F5E3}"/>
              </a:ext>
            </a:extLst>
          </p:cNvPr>
          <p:cNvSpPr txBox="1"/>
          <p:nvPr/>
        </p:nvSpPr>
        <p:spPr>
          <a:xfrm>
            <a:off x="117446" y="979366"/>
            <a:ext cx="25103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0B050"/>
                </a:solidFill>
              </a:rPr>
              <a:t>Protons On Target</a:t>
            </a:r>
          </a:p>
          <a:p>
            <a:endParaRPr lang="en-US" sz="1800" dirty="0">
              <a:solidFill>
                <a:srgbClr val="00B050"/>
              </a:solidFill>
            </a:endParaRPr>
          </a:p>
          <a:p>
            <a:r>
              <a:rPr lang="en-US" sz="1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Avg Protons on Target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FFC000"/>
                </a:solidFill>
              </a:rPr>
              <a:t>Particles to Entrance of G-2 Ring</a:t>
            </a:r>
          </a:p>
          <a:p>
            <a:endParaRPr lang="en-US" sz="1800" dirty="0">
              <a:solidFill>
                <a:srgbClr val="FFC000"/>
              </a:solidFill>
            </a:endParaRPr>
          </a:p>
          <a:p>
            <a:r>
              <a:rPr lang="en-US" sz="1800" dirty="0">
                <a:solidFill>
                  <a:srgbClr val="FF0000"/>
                </a:solidFill>
              </a:rPr>
              <a:t>Decay Positrons in G-2 Ring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0070C0"/>
                </a:solidFill>
              </a:rPr>
              <a:t>G-2 Trolley Run</a:t>
            </a:r>
          </a:p>
          <a:p>
            <a:endParaRPr lang="en-US" sz="1800" dirty="0">
              <a:solidFill>
                <a:srgbClr val="0070C0"/>
              </a:solidFill>
            </a:endParaRPr>
          </a:p>
          <a:p>
            <a:r>
              <a:rPr lang="en-US" sz="1800" dirty="0">
                <a:solidFill>
                  <a:srgbClr val="BB057E"/>
                </a:solidFill>
              </a:rPr>
              <a:t>8Gev Delivery Ring beam </a:t>
            </a:r>
          </a:p>
          <a:p>
            <a:r>
              <a:rPr lang="en-US" sz="1800" dirty="0">
                <a:solidFill>
                  <a:srgbClr val="0070C0"/>
                </a:solidFill>
              </a:rPr>
              <a:t> </a:t>
            </a:r>
          </a:p>
          <a:p>
            <a:endParaRPr lang="en-US" sz="1800" dirty="0">
              <a:solidFill>
                <a:srgbClr val="0070C0"/>
              </a:solidFill>
            </a:endParaRP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dirty="0">
              <a:solidFill>
                <a:srgbClr val="FFC000"/>
              </a:solidFill>
            </a:endParaRP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CDC64F15-6149-476B-B01C-E865407CB530}"/>
              </a:ext>
            </a:extLst>
          </p:cNvPr>
          <p:cNvSpPr txBox="1">
            <a:spLocks/>
          </p:cNvSpPr>
          <p:nvPr/>
        </p:nvSpPr>
        <p:spPr>
          <a:xfrm>
            <a:off x="4225929" y="5079307"/>
            <a:ext cx="2067190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&lt;-------Weekend ------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A645234F-2652-4435-B9EF-645C09FBEDD2}"/>
              </a:ext>
            </a:extLst>
          </p:cNvPr>
          <p:cNvSpPr txBox="1">
            <a:spLocks/>
          </p:cNvSpPr>
          <p:nvPr/>
        </p:nvSpPr>
        <p:spPr>
          <a:xfrm>
            <a:off x="5940325" y="5079345"/>
            <a:ext cx="2673063" cy="497786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solidFill>
                <a:schemeClr val="bg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&lt;------------Week Days -------------------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0" name="Date Placeholder 19">
            <a:extLst>
              <a:ext uri="{FF2B5EF4-FFF2-40B4-BE49-F238E27FC236}">
                <a16:creationId xmlns:a16="http://schemas.microsoft.com/office/drawing/2014/main" id="{76DB5FAF-37E4-46C7-BD89-ED709B41C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4/7/2023</a:t>
            </a: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A7473849-E2D3-4FD2-A91C-60D0DC521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Dean Still | Muon Campus Status</a:t>
            </a:r>
            <a:endParaRPr lang="en-US" b="1" dirty="0"/>
          </a:p>
        </p:txBody>
      </p: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627F79D4-D956-42A9-BC32-17F0E88F8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6DBAFA04-8DEE-4D8A-8A29-DBE7E39EE7E5}"/>
              </a:ext>
            </a:extLst>
          </p:cNvPr>
          <p:cNvSpPr txBox="1">
            <a:spLocks/>
          </p:cNvSpPr>
          <p:nvPr/>
        </p:nvSpPr>
        <p:spPr>
          <a:xfrm rot="16200000">
            <a:off x="5228269" y="2787117"/>
            <a:ext cx="335524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Stopped MC operation due to remnant LCW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ACD9F42-0954-4EDE-B7AC-6ADC730221EB}"/>
              </a:ext>
            </a:extLst>
          </p:cNvPr>
          <p:cNvSpPr txBox="1">
            <a:spLocks/>
          </p:cNvSpPr>
          <p:nvPr/>
        </p:nvSpPr>
        <p:spPr>
          <a:xfrm rot="16200000">
            <a:off x="2700303" y="1980984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M4 beamline Extraction Studies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A391D16A-C2E3-42F1-9F80-5ECB1F8510C9}"/>
              </a:ext>
            </a:extLst>
          </p:cNvPr>
          <p:cNvSpPr txBox="1">
            <a:spLocks/>
          </p:cNvSpPr>
          <p:nvPr/>
        </p:nvSpPr>
        <p:spPr>
          <a:xfrm rot="16200000">
            <a:off x="6495775" y="2091126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BPM Timing Studies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9CBC4C17-6A78-4389-ABA6-CD65D6C9E3E3}"/>
              </a:ext>
            </a:extLst>
          </p:cNvPr>
          <p:cNvSpPr txBox="1">
            <a:spLocks/>
          </p:cNvSpPr>
          <p:nvPr/>
        </p:nvSpPr>
        <p:spPr>
          <a:xfrm rot="16200000">
            <a:off x="5113116" y="1945281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BPM  Studies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4F56F85-F24A-7842-716F-A8FAC6C94BA5}"/>
              </a:ext>
            </a:extLst>
          </p:cNvPr>
          <p:cNvSpPr txBox="1">
            <a:spLocks/>
          </p:cNvSpPr>
          <p:nvPr/>
        </p:nvSpPr>
        <p:spPr>
          <a:xfrm rot="16200000">
            <a:off x="5981587" y="2243525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   BPM &amp; Tune tracker  Studies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402561D-8274-E95D-F507-1B7F925F3B67}"/>
              </a:ext>
            </a:extLst>
          </p:cNvPr>
          <p:cNvSpPr txBox="1">
            <a:spLocks/>
          </p:cNvSpPr>
          <p:nvPr/>
        </p:nvSpPr>
        <p:spPr>
          <a:xfrm rot="16200000">
            <a:off x="3297308" y="1823818"/>
            <a:ext cx="3195389" cy="29119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800" kern="1200">
                <a:solidFill>
                  <a:srgbClr val="404040"/>
                </a:solidFill>
                <a:latin typeface="Helvetica"/>
                <a:ea typeface="MS PGothic" pitchFamily="34" charset="-128"/>
                <a:cs typeface="ＭＳ Ｐゴシック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 &lt; </a:t>
            </a:r>
            <a:r>
              <a:rPr lang="en-US" sz="1200" dirty="0" err="1">
                <a:solidFill>
                  <a:schemeClr val="bg1"/>
                </a:solidFill>
                <a:sym typeface="Wingdings" panose="05000000000000000000" pitchFamily="2" charset="2"/>
              </a:rPr>
              <a:t>Linac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en-US" sz="1200" dirty="0" err="1">
                <a:solidFill>
                  <a:schemeClr val="bg1"/>
                </a:solidFill>
                <a:sym typeface="Wingdings" panose="05000000000000000000" pitchFamily="2" charset="2"/>
              </a:rPr>
              <a:t>Debuncher</a:t>
            </a:r>
            <a:r>
              <a:rPr lang="en-US" sz="1200" dirty="0">
                <a:solidFill>
                  <a:schemeClr val="bg1"/>
                </a:solidFill>
                <a:sym typeface="Wingdings" panose="05000000000000000000" pitchFamily="2" charset="2"/>
              </a:rPr>
              <a:t> skid PLC error</a:t>
            </a:r>
          </a:p>
        </p:txBody>
      </p:sp>
    </p:spTree>
    <p:extLst>
      <p:ext uri="{BB962C8B-B14F-4D97-AF65-F5344CB8AC3E}">
        <p14:creationId xmlns:p14="http://schemas.microsoft.com/office/powerpoint/2010/main" val="2274298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00C77-7CEC-429D-A486-2AD47B21F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Activities for the Past Week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70EA80E-D365-41BF-80F6-736B9EEE06AA}"/>
              </a:ext>
            </a:extLst>
          </p:cNvPr>
          <p:cNvSpPr/>
          <p:nvPr/>
        </p:nvSpPr>
        <p:spPr>
          <a:xfrm>
            <a:off x="153099" y="495731"/>
            <a:ext cx="8686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3087"/>
                </a:solidFill>
              </a:rPr>
              <a:t>G-2 Status: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Delivered beam to g-2</a:t>
            </a:r>
          </a:p>
          <a:p>
            <a:pPr lvl="1"/>
            <a:endParaRPr lang="en-US" sz="1600" dirty="0">
              <a:solidFill>
                <a:srgbClr val="00B05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3087"/>
                </a:solidFill>
              </a:rPr>
              <a:t>Work completed: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Accessed M4 enclosure to conduct Mu2e HRS hydrostatic testing.    ( Overlapped work with 8ev studies)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Had to stop muon campus &amp; switchyard operations due to remnant beamline LCW resistivity dipping below limit of 3 </a:t>
            </a:r>
            <a:r>
              <a:rPr lang="en-US" sz="1600" dirty="0" err="1">
                <a:solidFill>
                  <a:schemeClr val="accent6"/>
                </a:solidFill>
              </a:rPr>
              <a:t>Mohm</a:t>
            </a:r>
            <a:r>
              <a:rPr lang="en-US" sz="1600" dirty="0">
                <a:solidFill>
                  <a:schemeClr val="accent6"/>
                </a:solidFill>
              </a:rPr>
              <a:t>.  MDS made changes to improve resistivity. </a:t>
            </a: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3087"/>
                </a:solidFill>
              </a:rPr>
              <a:t>8Gev Studies:  (4 days)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M4 beamline resonant extraction studies to get instrumentation working.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BPM 8Gev beam studies.  New code to the digitizers &amp; period to retime BPMs.  (Patel +)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Worked on getting tune tracker data through the QX ramp.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 fontAlgn="ctr"/>
            <a:endParaRPr lang="en-US" sz="1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B7AC7C-AA28-43D7-A3AE-7EF4EBE35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4/7/2023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AD0537-C1BE-4455-B1C9-07342B874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Dean Still | Muon Campus Status</a:t>
            </a:r>
            <a:endParaRPr lang="en-US" b="1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2F2402-7AD3-4125-B4CD-AA2D2D2E1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7918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350D297-7F13-7C52-5547-F0138D9D60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0963" y="3902430"/>
            <a:ext cx="4055386" cy="22973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1510110-A1B2-FA6E-C61F-03E7874225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064" y="3926047"/>
            <a:ext cx="3296148" cy="246431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89C15E8-908A-4238-856D-C17BAFA75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G-2 Performance – Integrated for Run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E5EC2-8FAF-415A-88B5-C0EC92989E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27" y="658209"/>
            <a:ext cx="5061024" cy="1548424"/>
          </a:xfrm>
        </p:spPr>
        <p:txBody>
          <a:bodyPr/>
          <a:lstStyle/>
          <a:p>
            <a:pPr marL="0" indent="0">
              <a:buNone/>
            </a:pPr>
            <a:endParaRPr lang="en-US" sz="1600" dirty="0">
              <a:solidFill>
                <a:srgbClr val="004C97"/>
              </a:solidFill>
            </a:endParaRPr>
          </a:p>
          <a:p>
            <a:r>
              <a:rPr lang="en-US" sz="1600" dirty="0">
                <a:solidFill>
                  <a:srgbClr val="004C97"/>
                </a:solidFill>
              </a:rPr>
              <a:t>G-2 Experiment POT Run Goal 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4C97"/>
                </a:solidFill>
              </a:rPr>
              <a:t>	</a:t>
            </a:r>
            <a:r>
              <a:rPr lang="en-US" sz="1600" dirty="0">
                <a:solidFill>
                  <a:srgbClr val="00B050"/>
                </a:solidFill>
              </a:rPr>
              <a:t>~4.2E20 POT</a:t>
            </a:r>
          </a:p>
          <a:p>
            <a:pPr marL="0" indent="0">
              <a:buNone/>
            </a:pPr>
            <a:endParaRPr lang="en-US" sz="1600" dirty="0">
              <a:solidFill>
                <a:srgbClr val="004C97"/>
              </a:solidFill>
            </a:endParaRPr>
          </a:p>
          <a:p>
            <a:r>
              <a:rPr lang="en-US" sz="1600" dirty="0">
                <a:solidFill>
                  <a:srgbClr val="004C97"/>
                </a:solidFill>
              </a:rPr>
              <a:t>Run 6 period is Nov 2022 – June 2023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4C97"/>
                </a:solidFill>
              </a:rPr>
              <a:t>	Run 6: </a:t>
            </a:r>
            <a:r>
              <a:rPr lang="en-US" sz="1600" dirty="0">
                <a:solidFill>
                  <a:srgbClr val="00B050"/>
                </a:solidFill>
              </a:rPr>
              <a:t>Goal of ~x 6 BNL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00B050"/>
                </a:solidFill>
              </a:rPr>
              <a:t>	Total Run: goal of x 21 BNL</a:t>
            </a:r>
          </a:p>
          <a:p>
            <a:endParaRPr lang="en-US" sz="2000" dirty="0">
              <a:solidFill>
                <a:srgbClr val="004C97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004C97"/>
                </a:solidFill>
              </a:rPr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E1E10-E3CC-4DFB-ABE9-CD5EAA39E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4/7/2023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D6BED-1AC8-49F5-ADF5-BED9112DD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Dean Still | Muon Campus Status</a:t>
            </a:r>
            <a:endParaRPr lang="en-US" b="1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449EA7-DD75-4BEF-B0C6-9717F99AE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BD586E-E116-4C33-B66B-237DC291B624}"/>
              </a:ext>
            </a:extLst>
          </p:cNvPr>
          <p:cNvSpPr txBox="1"/>
          <p:nvPr/>
        </p:nvSpPr>
        <p:spPr>
          <a:xfrm>
            <a:off x="5289624" y="738819"/>
            <a:ext cx="3213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Run 6 # POT   </a:t>
            </a:r>
            <a:r>
              <a:rPr lang="en-US" sz="1200" dirty="0"/>
              <a:t>Delivered ~ 7.1E20  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BFAF90-AA3F-4984-B0AF-26DE19A5EF33}"/>
              </a:ext>
            </a:extLst>
          </p:cNvPr>
          <p:cNvSpPr txBox="1"/>
          <p:nvPr/>
        </p:nvSpPr>
        <p:spPr>
          <a:xfrm>
            <a:off x="3955212" y="6096980"/>
            <a:ext cx="1452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Plots as of 4/7/2023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E5C8084-E14B-40D9-B735-106BB4A17D85}"/>
              </a:ext>
            </a:extLst>
          </p:cNvPr>
          <p:cNvSpPr txBox="1"/>
          <p:nvPr/>
        </p:nvSpPr>
        <p:spPr>
          <a:xfrm>
            <a:off x="391585" y="3180606"/>
            <a:ext cx="393300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Run 6 Integrated  ~ x 2.43 BNL</a:t>
            </a:r>
          </a:p>
          <a:p>
            <a:r>
              <a:rPr lang="en-US" sz="1400" dirty="0"/>
              <a:t>0.1 for the week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0966063-26A9-4F0E-8F02-5ECE8A9D7612}"/>
              </a:ext>
            </a:extLst>
          </p:cNvPr>
          <p:cNvCxnSpPr/>
          <p:nvPr/>
        </p:nvCxnSpPr>
        <p:spPr>
          <a:xfrm>
            <a:off x="3806872" y="3788071"/>
            <a:ext cx="0" cy="223655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02C6B19C-842C-4B1A-8959-F7B89873A43D}"/>
              </a:ext>
            </a:extLst>
          </p:cNvPr>
          <p:cNvSpPr txBox="1"/>
          <p:nvPr/>
        </p:nvSpPr>
        <p:spPr>
          <a:xfrm>
            <a:off x="3888188" y="4327563"/>
            <a:ext cx="7649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Start of </a:t>
            </a:r>
          </a:p>
          <a:p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Summer </a:t>
            </a:r>
          </a:p>
          <a:p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Shutdown</a:t>
            </a:r>
          </a:p>
          <a:p>
            <a:r>
              <a:rPr lang="en-US" sz="1100" dirty="0">
                <a:solidFill>
                  <a:schemeClr val="accent1">
                    <a:lumMod val="75000"/>
                  </a:schemeClr>
                </a:solidFill>
              </a:rPr>
              <a:t>2023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0D60BE6-F382-4F88-A9EC-1FD4EE261BAE}"/>
              </a:ext>
            </a:extLst>
          </p:cNvPr>
          <p:cNvSpPr/>
          <p:nvPr/>
        </p:nvSpPr>
        <p:spPr>
          <a:xfrm>
            <a:off x="5088614" y="3692264"/>
            <a:ext cx="39755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Total Integrated  ~ x 21.38 BNL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256F843-C5A4-1DAB-4FEC-C0F6635C1B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0893" y="1231728"/>
            <a:ext cx="3625807" cy="2429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030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00C77-7CEC-429D-A486-2AD47B21F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 for Next Week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B3860C-7E3A-44F4-AC5B-3B93EB179125}"/>
              </a:ext>
            </a:extLst>
          </p:cNvPr>
          <p:cNvSpPr/>
          <p:nvPr/>
        </p:nvSpPr>
        <p:spPr>
          <a:xfrm>
            <a:off x="201654" y="813440"/>
            <a:ext cx="8686800" cy="6909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6"/>
                </a:solidFill>
              </a:rPr>
              <a:t>g-2 operation: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Deliver Beam to g-2 </a:t>
            </a:r>
          </a:p>
          <a:p>
            <a:endParaRPr lang="en-US" sz="1600" dirty="0">
              <a:solidFill>
                <a:srgbClr val="00B050"/>
              </a:solidFill>
            </a:endParaRPr>
          </a:p>
          <a:p>
            <a:r>
              <a:rPr lang="en-US" sz="1600" b="1" dirty="0">
                <a:solidFill>
                  <a:srgbClr val="0070C0"/>
                </a:solidFill>
              </a:rPr>
              <a:t>Muon Campus Study Plans : 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6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Friday         	– Deliver beam to g-2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Saturday    	– Deliver beam to g-2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Sunday      	– Deliver beam to g-2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Monday    	– Deliver beam to g-2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Tuesday     	- 8 </a:t>
            </a:r>
            <a:r>
              <a:rPr lang="en-US" sz="1600" dirty="0" err="1">
                <a:solidFill>
                  <a:srgbClr val="00B050"/>
                </a:solidFill>
              </a:rPr>
              <a:t>Gev</a:t>
            </a:r>
            <a:r>
              <a:rPr lang="en-US" sz="1600" dirty="0">
                <a:solidFill>
                  <a:srgbClr val="00B050"/>
                </a:solidFill>
              </a:rPr>
              <a:t> Studies.   (Lines up with g-2 roof work)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Wednesday 	- 8 </a:t>
            </a:r>
            <a:r>
              <a:rPr lang="en-US" sz="1600" dirty="0" err="1">
                <a:solidFill>
                  <a:srgbClr val="00B050"/>
                </a:solidFill>
              </a:rPr>
              <a:t>Gev</a:t>
            </a:r>
            <a:r>
              <a:rPr lang="en-US" sz="1600" dirty="0">
                <a:solidFill>
                  <a:srgbClr val="00B050"/>
                </a:solidFill>
              </a:rPr>
              <a:t> Studies.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Thursday       	– Deliver beam to g-2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Friday           	– Deliver beam to g-2 </a:t>
            </a: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rgbClr val="00B050"/>
              </a:solidFill>
            </a:endParaRPr>
          </a:p>
          <a:p>
            <a:r>
              <a:rPr lang="en-US" sz="1600" b="1" dirty="0">
                <a:solidFill>
                  <a:schemeClr val="accent6"/>
                </a:solidFill>
              </a:rPr>
              <a:t>Future Planning : </a:t>
            </a:r>
          </a:p>
          <a:p>
            <a:endParaRPr lang="en-US" sz="1600" dirty="0">
              <a:solidFill>
                <a:schemeClr val="accent6"/>
              </a:solidFill>
            </a:endParaRPr>
          </a:p>
          <a:p>
            <a:r>
              <a:rPr lang="en-US" sz="1600" b="1" dirty="0">
                <a:solidFill>
                  <a:srgbClr val="0070C0"/>
                </a:solidFill>
              </a:rPr>
              <a:t>April 17  </a:t>
            </a:r>
            <a:r>
              <a:rPr lang="en-US" sz="1600" dirty="0">
                <a:solidFill>
                  <a:srgbClr val="0070C0"/>
                </a:solidFill>
              </a:rPr>
              <a:t>- </a:t>
            </a:r>
            <a:r>
              <a:rPr lang="en-US" sz="1600" dirty="0">
                <a:solidFill>
                  <a:schemeClr val="accent6"/>
                </a:solidFill>
              </a:rPr>
              <a:t>Confirming work and schedule to start AP0 AC installation.  </a:t>
            </a: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r>
              <a:rPr lang="en-US" sz="1100" dirty="0">
                <a:solidFill>
                  <a:schemeClr val="accent6"/>
                </a:solidFill>
              </a:rPr>
              <a:t>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accent6"/>
              </a:solidFill>
            </a:endParaRPr>
          </a:p>
          <a:p>
            <a:pPr lvl="1"/>
            <a:endParaRPr lang="en-US" sz="1600" dirty="0">
              <a:solidFill>
                <a:schemeClr val="accent6"/>
              </a:solidFill>
            </a:endParaRPr>
          </a:p>
          <a:p>
            <a:r>
              <a:rPr lang="en-US" sz="1600" dirty="0">
                <a:solidFill>
                  <a:srgbClr val="00B050"/>
                </a:solidFill>
              </a:rPr>
              <a:t>  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04F616-0D62-49BC-85B8-568A1823A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4/7/2023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8EBC19-7322-4A37-B499-4161AA656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b="1" dirty="0"/>
              <a:t>Dean Still | Muon Campus Status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26AED7-4A6F-46D5-BB81-515674E25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74FF3-8DB7-4100-87D3-F2EE5BDF41D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9115BBB-F0E3-4547-B246-E0AFC2B99924}"/>
              </a:ext>
            </a:extLst>
          </p:cNvPr>
          <p:cNvSpPr txBox="1"/>
          <p:nvPr/>
        </p:nvSpPr>
        <p:spPr>
          <a:xfrm flipH="1">
            <a:off x="8011658" y="5224257"/>
            <a:ext cx="1861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Mu2e M4</a:t>
            </a:r>
          </a:p>
          <a:p>
            <a:r>
              <a:rPr lang="en-US" sz="1200" dirty="0">
                <a:solidFill>
                  <a:schemeClr val="bg1"/>
                </a:solidFill>
              </a:rPr>
              <a:t> line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1132497-4FB1-41CF-A7B6-C61FC369307B}"/>
              </a:ext>
            </a:extLst>
          </p:cNvPr>
          <p:cNvSpPr txBox="1"/>
          <p:nvPr/>
        </p:nvSpPr>
        <p:spPr>
          <a:xfrm flipH="1">
            <a:off x="8107030" y="4556822"/>
            <a:ext cx="18613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G-2 line</a:t>
            </a:r>
          </a:p>
        </p:txBody>
      </p:sp>
    </p:spTree>
    <p:extLst>
      <p:ext uri="{BB962C8B-B14F-4D97-AF65-F5344CB8AC3E}">
        <p14:creationId xmlns:p14="http://schemas.microsoft.com/office/powerpoint/2010/main" val="4180142570"/>
      </p:ext>
    </p:extLst>
  </p:cSld>
  <p:clrMapOvr>
    <a:masterClrMapping/>
  </p:clrMapOvr>
</p:sld>
</file>

<file path=ppt/theme/theme1.xml><?xml version="1.0" encoding="utf-8"?>
<a:theme xmlns:a="http://schemas.openxmlformats.org/drawingml/2006/main" name="FermilabTempate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FermilabTempate</Template>
  <TotalTime>523194</TotalTime>
  <Words>415</Words>
  <Application>Microsoft Office PowerPoint</Application>
  <PresentationFormat>On-screen Show (4:3)</PresentationFormat>
  <Paragraphs>109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Helvetica</vt:lpstr>
      <vt:lpstr>FermilabTempate</vt:lpstr>
      <vt:lpstr>Fermilab: Footer Only</vt:lpstr>
      <vt:lpstr>Muon Campus Operation Report</vt:lpstr>
      <vt:lpstr>Performance for the Past Week</vt:lpstr>
      <vt:lpstr>Activities for the Past Week</vt:lpstr>
      <vt:lpstr>G-2 Performance – Integrated for Run 6</vt:lpstr>
      <vt:lpstr>Plan for Next Week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Delivery Ring AIP Update</dc:title>
  <dc:creator>James P. Morgan x5236</dc:creator>
  <cp:lastModifiedBy>Dean A. Still</cp:lastModifiedBy>
  <cp:revision>1452</cp:revision>
  <cp:lastPrinted>2016-10-17T16:36:40Z</cp:lastPrinted>
  <dcterms:created xsi:type="dcterms:W3CDTF">2014-12-17T13:45:40Z</dcterms:created>
  <dcterms:modified xsi:type="dcterms:W3CDTF">2023-04-07T13:15:22Z</dcterms:modified>
</cp:coreProperties>
</file>