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5"/>
  </p:sldMasterIdLst>
  <p:notesMasterIdLst>
    <p:notesMasterId r:id="rId21"/>
  </p:notesMasterIdLst>
  <p:handoutMasterIdLst>
    <p:handoutMasterId r:id="rId22"/>
  </p:handoutMasterIdLst>
  <p:sldIdLst>
    <p:sldId id="2470" r:id="rId6"/>
    <p:sldId id="2703" r:id="rId7"/>
    <p:sldId id="2704" r:id="rId8"/>
    <p:sldId id="2705" r:id="rId9"/>
    <p:sldId id="2689" r:id="rId10"/>
    <p:sldId id="2690" r:id="rId11"/>
    <p:sldId id="2691" r:id="rId12"/>
    <p:sldId id="2693" r:id="rId13"/>
    <p:sldId id="2081" r:id="rId14"/>
    <p:sldId id="2702" r:id="rId15"/>
    <p:sldId id="2696" r:id="rId16"/>
    <p:sldId id="2698" r:id="rId17"/>
    <p:sldId id="2699" r:id="rId18"/>
    <p:sldId id="2700" r:id="rId19"/>
    <p:sldId id="2686" r:id="rId20"/>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703"/>
            <p14:sldId id="2704"/>
            <p14:sldId id="2705"/>
            <p14:sldId id="2689"/>
            <p14:sldId id="2690"/>
            <p14:sldId id="2691"/>
            <p14:sldId id="2693"/>
            <p14:sldId id="2081"/>
            <p14:sldId id="2702"/>
            <p14:sldId id="2696"/>
            <p14:sldId id="2698"/>
            <p14:sldId id="2699"/>
            <p14:sldId id="2700"/>
            <p14:sldId id="2686"/>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0F2D62"/>
    <a:srgbClr val="003087"/>
    <a:srgbClr val="404040"/>
    <a:srgbClr val="4E4E4E"/>
    <a:srgbClr val="63666A"/>
    <a:srgbClr val="505050"/>
    <a:srgbClr val="50504E"/>
    <a:srgbClr val="A7A8A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6327" autoAdjust="0"/>
  </p:normalViewPr>
  <p:slideViewPr>
    <p:cSldViewPr snapToGrid="0" snapToObjects="1" showGuides="1">
      <p:cViewPr varScale="1">
        <p:scale>
          <a:sx n="119" d="100"/>
          <a:sy n="119" d="100"/>
        </p:scale>
        <p:origin x="1416" y="184"/>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5/16/23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5/16/23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93075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3822387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Poland-WUST </a:t>
            </a:r>
            <a:endParaRPr lang="en-US" sz="1600" kern="1200" baseline="0" dirty="0">
              <a:solidFill>
                <a:schemeClr val="tx1"/>
              </a:solidFill>
              <a:latin typeface="Helvetica"/>
              <a:cs typeface="Helvetica"/>
            </a:endParaRPr>
          </a:p>
        </p:txBody>
      </p:sp>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3"/>
          <a:stretch>
            <a:fillRect/>
          </a:stretch>
        </p:blipFill>
        <p:spPr>
          <a:xfrm>
            <a:off x="-23683" y="-8883"/>
            <a:ext cx="1149244" cy="888052"/>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9D1D5408-D304-5AAE-EA04-4CB7DEEF800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876" y="882963"/>
            <a:ext cx="12197876" cy="3339267"/>
          </a:xfrm>
          <a:prstGeom prst="rect">
            <a:avLst/>
          </a:prstGeom>
        </p:spPr>
      </p:pic>
      <p:pic>
        <p:nvPicPr>
          <p:cNvPr id="3" name="Picture 2" descr="Icon&#10;&#10;Description automatically generated">
            <a:extLst>
              <a:ext uri="{FF2B5EF4-FFF2-40B4-BE49-F238E27FC236}">
                <a16:creationId xmlns:a16="http://schemas.microsoft.com/office/drawing/2014/main" id="{4E50AB1B-AFD0-6DDD-3BF3-EE3BDCFCA2A9}"/>
              </a:ext>
            </a:extLst>
          </p:cNvPr>
          <p:cNvPicPr>
            <a:picLocks noChangeAspect="1"/>
          </p:cNvPicPr>
          <p:nvPr userDrawn="1"/>
        </p:nvPicPr>
        <p:blipFill>
          <a:blip r:embed="rId5"/>
          <a:stretch>
            <a:fillRect/>
          </a:stretch>
        </p:blipFill>
        <p:spPr>
          <a:xfrm>
            <a:off x="8740793" y="6002447"/>
            <a:ext cx="274320" cy="274320"/>
          </a:xfrm>
          <a:prstGeom prst="rect">
            <a:avLst/>
          </a:prstGeom>
        </p:spPr>
      </p:pic>
      <p:pic>
        <p:nvPicPr>
          <p:cNvPr id="18" name="Picture 17"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userDrawn="1"/>
        </p:nvPicPr>
        <p:blipFill>
          <a:blip r:embed="rId6"/>
          <a:stretch>
            <a:fillRect/>
          </a:stretch>
        </p:blipFill>
        <p:spPr>
          <a:xfrm>
            <a:off x="8740793" y="5750044"/>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2B7A71E6-5463-F439-F6E6-CC8F70320556}"/>
              </a:ext>
            </a:extLst>
          </p:cNvPr>
          <p:cNvPicPr>
            <a:picLocks noChangeAspect="1"/>
          </p:cNvPicPr>
          <p:nvPr userDrawn="1"/>
        </p:nvPicPr>
        <p:blipFill>
          <a:blip r:embed="rId7"/>
          <a:stretch>
            <a:fillRect/>
          </a:stretch>
        </p:blipFill>
        <p:spPr>
          <a:xfrm>
            <a:off x="8740793" y="5245238"/>
            <a:ext cx="274320" cy="274320"/>
          </a:xfrm>
          <a:prstGeom prst="rect">
            <a:avLst/>
          </a:prstGeom>
        </p:spPr>
      </p:pic>
      <p:pic>
        <p:nvPicPr>
          <p:cNvPr id="22" name="Picture 21" descr="Icon&#10;&#10;Description automatically generated">
            <a:extLst>
              <a:ext uri="{FF2B5EF4-FFF2-40B4-BE49-F238E27FC236}">
                <a16:creationId xmlns:a16="http://schemas.microsoft.com/office/drawing/2014/main" id="{EE67161A-CC10-AF1B-5277-232EB51984B1}"/>
              </a:ext>
            </a:extLst>
          </p:cNvPr>
          <p:cNvPicPr>
            <a:picLocks noChangeAspect="1"/>
          </p:cNvPicPr>
          <p:nvPr userDrawn="1"/>
        </p:nvPicPr>
        <p:blipFill>
          <a:blip r:embed="rId8"/>
          <a:stretch>
            <a:fillRect/>
          </a:stretch>
        </p:blipFill>
        <p:spPr>
          <a:xfrm>
            <a:off x="8740793" y="5497641"/>
            <a:ext cx="274320" cy="274320"/>
          </a:xfrm>
          <a:prstGeom prst="rect">
            <a:avLst/>
          </a:prstGeom>
        </p:spPr>
      </p:pic>
      <p:pic>
        <p:nvPicPr>
          <p:cNvPr id="24" name="Picture 23" descr="Icon&#10;&#10;Description automatically generated">
            <a:extLst>
              <a:ext uri="{FF2B5EF4-FFF2-40B4-BE49-F238E27FC236}">
                <a16:creationId xmlns:a16="http://schemas.microsoft.com/office/drawing/2014/main" id="{8B6545AB-7953-8D23-A6B9-3E0F657F40A6}"/>
              </a:ext>
            </a:extLst>
          </p:cNvPr>
          <p:cNvPicPr>
            <a:picLocks noChangeAspect="1"/>
          </p:cNvPicPr>
          <p:nvPr userDrawn="1"/>
        </p:nvPicPr>
        <p:blipFill>
          <a:blip r:embed="rId9"/>
          <a:stretch>
            <a:fillRect/>
          </a:stretch>
        </p:blipFill>
        <p:spPr>
          <a:xfrm>
            <a:off x="8740793" y="6254852"/>
            <a:ext cx="274320" cy="274320"/>
          </a:xfrm>
          <a:prstGeom prst="rect">
            <a:avLst/>
          </a:prstGeom>
        </p:spPr>
      </p:pic>
      <p:pic>
        <p:nvPicPr>
          <p:cNvPr id="26" name="Picture 25"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userDrawn="1"/>
        </p:nvPicPr>
        <p:blipFill>
          <a:blip r:embed="rId10"/>
          <a:stretch>
            <a:fillRect/>
          </a:stretch>
        </p:blipFill>
        <p:spPr>
          <a:xfrm>
            <a:off x="8740793" y="4992835"/>
            <a:ext cx="274320" cy="274320"/>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Pictur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dirty="0"/>
              <a:t>4/17/2023</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5" name="Date Placeholder 3">
            <a:extLst>
              <a:ext uri="{FF2B5EF4-FFF2-40B4-BE49-F238E27FC236}">
                <a16:creationId xmlns:a16="http://schemas.microsoft.com/office/drawing/2014/main" id="{5980C502-5F97-9C2F-4F99-87C091C270BC}"/>
              </a:ext>
            </a:extLst>
          </p:cNvPr>
          <p:cNvSpPr txBox="1">
            <a:spLocks/>
          </p:cNvSpPr>
          <p:nvPr userDrawn="1"/>
        </p:nvSpPr>
        <p:spPr>
          <a:xfrm>
            <a:off x="982436" y="6547277"/>
            <a:ext cx="9578884" cy="19424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dirty="0"/>
              <a:t>PIP-II – PMG – May 2023</a:t>
            </a:r>
          </a:p>
        </p:txBody>
      </p:sp>
    </p:spTree>
    <p:extLst>
      <p:ext uri="{BB962C8B-B14F-4D97-AF65-F5344CB8AC3E}">
        <p14:creationId xmlns:p14="http://schemas.microsoft.com/office/powerpoint/2010/main" val="212587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Logo Bottom: 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87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endParaRPr lang="en-US" dirty="0"/>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a:t>PRESENTER | P2MAC</a:t>
            </a:r>
            <a:endParaRPr lang="en-US" b="1" dirty="0"/>
          </a:p>
        </p:txBody>
      </p:sp>
    </p:spTree>
    <p:extLst>
      <p:ext uri="{BB962C8B-B14F-4D97-AF65-F5344CB8AC3E}">
        <p14:creationId xmlns:p14="http://schemas.microsoft.com/office/powerpoint/2010/main" val="415212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2/8/2023</a:t>
            </a:r>
            <a:endParaRPr lang="en-US" dirty="0"/>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a:t>PRESENTER | P2MAC</a:t>
            </a:r>
            <a:endParaRPr lang="en-US" b="1" dirty="0"/>
          </a:p>
        </p:txBody>
      </p:sp>
    </p:spTree>
    <p:extLst>
      <p:ext uri="{BB962C8B-B14F-4D97-AF65-F5344CB8AC3E}">
        <p14:creationId xmlns:p14="http://schemas.microsoft.com/office/powerpoint/2010/main" val="227616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PRESENTER | P2MAC</a:t>
            </a:r>
            <a:endParaRPr lang="en-US" b="1" dirty="0"/>
          </a:p>
        </p:txBody>
      </p:sp>
    </p:spTree>
    <p:extLst>
      <p:ext uri="{BB962C8B-B14F-4D97-AF65-F5344CB8AC3E}">
        <p14:creationId xmlns:p14="http://schemas.microsoft.com/office/powerpoint/2010/main" val="274885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2/8/2023</a:t>
            </a:r>
            <a:endParaRPr lang="en-US" dirty="0"/>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a:t>PRESENTER | P2MAC</a:t>
            </a:r>
            <a:endParaRPr lang="en-US" b="1" dirty="0"/>
          </a:p>
        </p:txBody>
      </p:sp>
    </p:spTree>
    <p:extLst>
      <p:ext uri="{BB962C8B-B14F-4D97-AF65-F5344CB8AC3E}">
        <p14:creationId xmlns:p14="http://schemas.microsoft.com/office/powerpoint/2010/main" val="923148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2/8/2023</a:t>
            </a:r>
            <a:endParaRPr lang="en-US" dirty="0"/>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a:t>PRESENTER | P2MAC</a:t>
            </a:r>
            <a:endParaRPr lang="en-US" b="1" dirty="0"/>
          </a:p>
        </p:txBody>
      </p:sp>
    </p:spTree>
    <p:extLst>
      <p:ext uri="{BB962C8B-B14F-4D97-AF65-F5344CB8AC3E}">
        <p14:creationId xmlns:p14="http://schemas.microsoft.com/office/powerpoint/2010/main" val="939547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2F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28282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R. Stanek | P2MAC</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2/8/2023</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149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PRESENTER | P2MAC</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64" r:id="rId2"/>
    <p:sldLayoutId id="2147484170" r:id="rId3"/>
    <p:sldLayoutId id="2147484165" r:id="rId4"/>
    <p:sldLayoutId id="2147484166" r:id="rId5"/>
    <p:sldLayoutId id="2147484167" r:id="rId6"/>
    <p:sldLayoutId id="2147484168" r:id="rId7"/>
    <p:sldLayoutId id="2147484169" r:id="rId8"/>
    <p:sldLayoutId id="2147484171" r:id="rId9"/>
    <p:sldLayoutId id="2147484172" r:id="rId10"/>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www.linkedin.com/showcase/pip-ii/" TargetMode="External"/><Relationship Id="rId5" Type="http://schemas.openxmlformats.org/officeDocument/2006/relationships/hyperlink" Target="https://twitter.com/PIP2accelerator" TargetMode="External"/><Relationship Id="rId4" Type="http://schemas.openxmlformats.org/officeDocument/2006/relationships/hyperlink" Target="http://www.pip2.fnal.gov/" TargetMode="Externa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0" y="4316829"/>
            <a:ext cx="8087210" cy="1003049"/>
          </a:xfrm>
        </p:spPr>
        <p:txBody>
          <a:bodyPr>
            <a:noAutofit/>
          </a:bodyPr>
          <a:lstStyle/>
          <a:p>
            <a:pPr>
              <a:spcBef>
                <a:spcPts val="600"/>
              </a:spcBef>
            </a:pPr>
            <a:r>
              <a:rPr lang="en-US" dirty="0"/>
              <a:t>PIP-II Report</a:t>
            </a:r>
          </a:p>
        </p:txBody>
      </p:sp>
      <p:sp>
        <p:nvSpPr>
          <p:cNvPr id="4" name="Text Placeholder 3"/>
          <p:cNvSpPr>
            <a:spLocks noGrp="1"/>
          </p:cNvSpPr>
          <p:nvPr>
            <p:ph type="body" sz="quarter" idx="10"/>
          </p:nvPr>
        </p:nvSpPr>
        <p:spPr/>
        <p:txBody>
          <a:bodyPr/>
          <a:lstStyle/>
          <a:p>
            <a:r>
              <a:rPr lang="en-US" dirty="0"/>
              <a:t>PIP-II Team</a:t>
            </a:r>
          </a:p>
          <a:p>
            <a:r>
              <a:rPr lang="en-US" dirty="0"/>
              <a:t>Project Management Group</a:t>
            </a:r>
          </a:p>
          <a:p>
            <a:r>
              <a:rPr lang="en-US" dirty="0"/>
              <a:t>17 May 2023</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10</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Accelerator Systems</a:t>
            </a:r>
          </a:p>
        </p:txBody>
      </p:sp>
      <p:sp>
        <p:nvSpPr>
          <p:cNvPr id="5" name="Content Placeholder 6">
            <a:extLst>
              <a:ext uri="{FF2B5EF4-FFF2-40B4-BE49-F238E27FC236}">
                <a16:creationId xmlns:a16="http://schemas.microsoft.com/office/drawing/2014/main" id="{878FBE9C-07BF-1A94-F67D-C3F48621A68A}"/>
              </a:ext>
            </a:extLst>
          </p:cNvPr>
          <p:cNvSpPr txBox="1">
            <a:spLocks/>
          </p:cNvSpPr>
          <p:nvPr/>
        </p:nvSpPr>
        <p:spPr>
          <a:xfrm>
            <a:off x="374935" y="975440"/>
            <a:ext cx="6587432" cy="5262074"/>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cs typeface="Helvetica"/>
            </a:endParaRPr>
          </a:p>
        </p:txBody>
      </p:sp>
      <p:sp>
        <p:nvSpPr>
          <p:cNvPr id="2" name="Content Placeholder 6">
            <a:extLst>
              <a:ext uri="{FF2B5EF4-FFF2-40B4-BE49-F238E27FC236}">
                <a16:creationId xmlns:a16="http://schemas.microsoft.com/office/drawing/2014/main" id="{6B022325-9E0C-A32A-E056-436128912B76}"/>
              </a:ext>
            </a:extLst>
          </p:cNvPr>
          <p:cNvSpPr txBox="1">
            <a:spLocks/>
          </p:cNvSpPr>
          <p:nvPr/>
        </p:nvSpPr>
        <p:spPr>
          <a:xfrm>
            <a:off x="527335" y="1127840"/>
            <a:ext cx="9072214" cy="5262074"/>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spcBef>
                <a:spcPct val="0"/>
              </a:spcBef>
            </a:pPr>
            <a:endParaRPr lang="en-US" dirty="0">
              <a:cs typeface="Helvetica"/>
            </a:endParaRPr>
          </a:p>
          <a:p>
            <a:pPr marL="285750">
              <a:spcBef>
                <a:spcPct val="0"/>
              </a:spcBef>
            </a:pPr>
            <a:endParaRPr lang="en-US" dirty="0">
              <a:cs typeface="Helvetica"/>
            </a:endParaRPr>
          </a:p>
          <a:p>
            <a:endParaRPr lang="en-US" sz="2200" dirty="0">
              <a:cs typeface="Helvetica"/>
            </a:endParaRPr>
          </a:p>
          <a:p>
            <a:pPr marL="285750">
              <a:spcBef>
                <a:spcPct val="0"/>
              </a:spcBef>
            </a:pPr>
            <a:endParaRPr lang="en-US" sz="2000" dirty="0">
              <a:cs typeface="Helvetica"/>
            </a:endParaRPr>
          </a:p>
          <a:p>
            <a:pPr marL="457200" lvl="1"/>
            <a:endParaRPr lang="en-US" sz="2000" dirty="0">
              <a:cs typeface="Helvetica"/>
            </a:endParaRPr>
          </a:p>
        </p:txBody>
      </p:sp>
      <p:sp>
        <p:nvSpPr>
          <p:cNvPr id="4" name="Content Placeholder 6">
            <a:extLst>
              <a:ext uri="{FF2B5EF4-FFF2-40B4-BE49-F238E27FC236}">
                <a16:creationId xmlns:a16="http://schemas.microsoft.com/office/drawing/2014/main" id="{EE52F794-7681-A930-BD96-DD31F4123C14}"/>
              </a:ext>
            </a:extLst>
          </p:cNvPr>
          <p:cNvSpPr txBox="1">
            <a:spLocks/>
          </p:cNvSpPr>
          <p:nvPr/>
        </p:nvSpPr>
        <p:spPr>
          <a:xfrm>
            <a:off x="469608" y="791588"/>
            <a:ext cx="8830456" cy="5591663"/>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cs typeface="Helvetica"/>
              </a:rPr>
              <a:t>HPRF</a:t>
            </a:r>
          </a:p>
          <a:p>
            <a:pPr lvl="1"/>
            <a:r>
              <a:rPr lang="en-US" sz="2000" dirty="0">
                <a:cs typeface="Helvetica"/>
              </a:rPr>
              <a:t>RF distribution FDR conducted on 27 April</a:t>
            </a:r>
          </a:p>
          <a:p>
            <a:pPr lvl="1"/>
            <a:r>
              <a:rPr lang="en-US" sz="2000" dirty="0">
                <a:cs typeface="Helvetica"/>
              </a:rPr>
              <a:t>Supporting pHB650 testing</a:t>
            </a:r>
          </a:p>
          <a:p>
            <a:r>
              <a:rPr lang="en-US" sz="2000" dirty="0">
                <a:cs typeface="Helvetica"/>
              </a:rPr>
              <a:t>LLRF</a:t>
            </a:r>
          </a:p>
          <a:p>
            <a:pPr lvl="1"/>
            <a:r>
              <a:rPr lang="en-US" sz="2000" dirty="0">
                <a:cs typeface="Helvetica"/>
              </a:rPr>
              <a:t>TUL visitors on-site to install/checkout 'Proof of Concept' RFPI chassis</a:t>
            </a:r>
          </a:p>
          <a:p>
            <a:pPr lvl="1"/>
            <a:r>
              <a:rPr lang="en-US" sz="2000" dirty="0">
                <a:cs typeface="Helvetica"/>
              </a:rPr>
              <a:t>WUT IKC funding request submitted to funding ministry</a:t>
            </a:r>
          </a:p>
          <a:p>
            <a:pPr lvl="1"/>
            <a:r>
              <a:rPr lang="en-US" sz="2000" dirty="0">
                <a:cs typeface="Helvetica"/>
              </a:rPr>
              <a:t>Shipment of LLRF/RFPI from BARC arriving this week (now at O'Hare)</a:t>
            </a:r>
            <a:endParaRPr lang="en-US" dirty="0"/>
          </a:p>
          <a:p>
            <a:pPr lvl="1"/>
            <a:r>
              <a:rPr lang="en-US" sz="2000" dirty="0">
                <a:cs typeface="Helvetica"/>
              </a:rPr>
              <a:t>Supporting pHB650 testing</a:t>
            </a:r>
          </a:p>
          <a:p>
            <a:r>
              <a:rPr lang="en-US" sz="2000" dirty="0">
                <a:cs typeface="Helvetica"/>
              </a:rPr>
              <a:t>Magnets/Power supplies</a:t>
            </a:r>
          </a:p>
          <a:p>
            <a:pPr marL="457200" lvl="1"/>
            <a:r>
              <a:rPr lang="en-US" sz="2000" dirty="0">
                <a:cs typeface="Helvetica"/>
              </a:rPr>
              <a:t>2nd BARC quadrupole/corrector delivered and under acceptance testing: discrepancies being documented</a:t>
            </a:r>
          </a:p>
          <a:p>
            <a:r>
              <a:rPr lang="en-US" sz="2000" dirty="0">
                <a:cs typeface="Helvetica"/>
              </a:rPr>
              <a:t>Vacuum</a:t>
            </a:r>
          </a:p>
          <a:p>
            <a:pPr marL="457200" lvl="1"/>
            <a:r>
              <a:rPr lang="en-US" sz="2000" dirty="0">
                <a:cs typeface="Helvetica"/>
              </a:rPr>
              <a:t>FDR conducted on warm front end &amp; </a:t>
            </a:r>
            <a:r>
              <a:rPr lang="en-US" sz="2000" dirty="0" err="1">
                <a:cs typeface="Helvetica"/>
              </a:rPr>
              <a:t>linac</a:t>
            </a:r>
            <a:r>
              <a:rPr lang="en-US" sz="2000" dirty="0">
                <a:cs typeface="Helvetica"/>
              </a:rPr>
              <a:t> on 25-26 April</a:t>
            </a:r>
          </a:p>
          <a:p>
            <a:pPr marL="285750">
              <a:spcBef>
                <a:spcPct val="0"/>
              </a:spcBef>
            </a:pPr>
            <a:r>
              <a:rPr lang="en-US" sz="2000" dirty="0">
                <a:cs typeface="Helvetica"/>
              </a:rPr>
              <a:t>Controls</a:t>
            </a:r>
          </a:p>
          <a:p>
            <a:pPr lvl="1">
              <a:spcBef>
                <a:spcPct val="0"/>
              </a:spcBef>
            </a:pPr>
            <a:r>
              <a:rPr lang="en-US" sz="2000" dirty="0">
                <a:cs typeface="Helvetica"/>
              </a:rPr>
              <a:t>Successful international EPICS collaboration meeting week of 24 April</a:t>
            </a:r>
          </a:p>
          <a:p>
            <a:pPr lvl="1">
              <a:spcBef>
                <a:spcPct val="0"/>
              </a:spcBef>
            </a:pPr>
            <a:r>
              <a:rPr lang="en-US" sz="2000" dirty="0">
                <a:cs typeface="Helvetica"/>
              </a:rPr>
              <a:t>Supporting pHB650 testing</a:t>
            </a:r>
          </a:p>
          <a:p>
            <a:endParaRPr lang="en-US" sz="2800" dirty="0">
              <a:cs typeface="Helvetica"/>
            </a:endParaRPr>
          </a:p>
          <a:p>
            <a:endParaRPr lang="en-US" dirty="0">
              <a:cs typeface="Helvetica"/>
            </a:endParaRPr>
          </a:p>
          <a:p>
            <a:pPr marL="285750">
              <a:spcBef>
                <a:spcPct val="0"/>
              </a:spcBef>
            </a:pPr>
            <a:endParaRPr lang="en-US" sz="2000" dirty="0">
              <a:cs typeface="Helvetica"/>
            </a:endParaRPr>
          </a:p>
          <a:p>
            <a:pPr marL="457200" lvl="1"/>
            <a:endParaRPr lang="en-US" sz="2000" dirty="0">
              <a:cs typeface="Helvetica"/>
            </a:endParaRPr>
          </a:p>
        </p:txBody>
      </p:sp>
      <p:pic>
        <p:nvPicPr>
          <p:cNvPr id="3" name="Picture 5"/>
          <p:cNvPicPr>
            <a:picLocks noChangeAspect="1"/>
          </p:cNvPicPr>
          <p:nvPr/>
        </p:nvPicPr>
        <p:blipFill rotWithShape="1">
          <a:blip r:embed="rId2"/>
          <a:srcRect l="12450" t="26970" r="402" b="16853"/>
          <a:stretch/>
        </p:blipFill>
        <p:spPr>
          <a:xfrm>
            <a:off x="9600286" y="2275088"/>
            <a:ext cx="1733768" cy="1487139"/>
          </a:xfrm>
          <a:prstGeom prst="rect">
            <a:avLst/>
          </a:prstGeom>
        </p:spPr>
      </p:pic>
      <p:sp>
        <p:nvSpPr>
          <p:cNvPr id="7" name="TextBox 6"/>
          <p:cNvSpPr txBox="1"/>
          <p:nvPr/>
        </p:nvSpPr>
        <p:spPr>
          <a:xfrm>
            <a:off x="9257557" y="3760000"/>
            <a:ext cx="27432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2nd </a:t>
            </a:r>
            <a:r>
              <a:rPr lang="en-US" sz="1200" dirty="0">
                <a:cs typeface="Calibri"/>
              </a:rPr>
              <a:t>prototype warm corrector (left) &amp; quadrupole (right) from BARC</a:t>
            </a:r>
          </a:p>
        </p:txBody>
      </p:sp>
      <p:pic>
        <p:nvPicPr>
          <p:cNvPr id="6" name="Picture 7"/>
          <p:cNvPicPr>
            <a:picLocks noChangeAspect="1"/>
          </p:cNvPicPr>
          <p:nvPr/>
        </p:nvPicPr>
        <p:blipFill>
          <a:blip r:embed="rId3"/>
          <a:stretch>
            <a:fillRect/>
          </a:stretch>
        </p:blipFill>
        <p:spPr>
          <a:xfrm>
            <a:off x="9296400" y="4265743"/>
            <a:ext cx="2478157" cy="1639557"/>
          </a:xfrm>
          <a:prstGeom prst="rect">
            <a:avLst/>
          </a:prstGeom>
        </p:spPr>
      </p:pic>
      <p:sp>
        <p:nvSpPr>
          <p:cNvPr id="13" name="TextBox 12"/>
          <p:cNvSpPr txBox="1"/>
          <p:nvPr/>
        </p:nvSpPr>
        <p:spPr>
          <a:xfrm>
            <a:off x="9296399" y="5899768"/>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EPICS</a:t>
            </a:r>
            <a:r>
              <a:rPr lang="en-US" sz="1200" dirty="0">
                <a:cs typeface="Calibri"/>
              </a:rPr>
              <a:t> Collaboration meeting</a:t>
            </a:r>
          </a:p>
        </p:txBody>
      </p:sp>
      <p:pic>
        <p:nvPicPr>
          <p:cNvPr id="8" name="Picture 10"/>
          <p:cNvPicPr>
            <a:picLocks noChangeAspect="1"/>
          </p:cNvPicPr>
          <p:nvPr/>
        </p:nvPicPr>
        <p:blipFill rotWithShape="1">
          <a:blip r:embed="rId4"/>
          <a:srcRect t="17810" r="5263" b="637"/>
          <a:stretch/>
        </p:blipFill>
        <p:spPr>
          <a:xfrm>
            <a:off x="9178159" y="245183"/>
            <a:ext cx="2598823" cy="1677868"/>
          </a:xfrm>
          <a:prstGeom prst="rect">
            <a:avLst/>
          </a:prstGeom>
        </p:spPr>
      </p:pic>
      <p:sp>
        <p:nvSpPr>
          <p:cNvPr id="14" name="TextBox 13"/>
          <p:cNvSpPr txBox="1"/>
          <p:nvPr/>
        </p:nvSpPr>
        <p:spPr>
          <a:xfrm>
            <a:off x="8666351" y="1907552"/>
            <a:ext cx="3373819"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TUL </a:t>
            </a:r>
            <a:r>
              <a:rPr lang="en-US" sz="1200" dirty="0">
                <a:cs typeface="Calibri"/>
              </a:rPr>
              <a:t>colleagues with Proof of Concept chassis</a:t>
            </a:r>
            <a:endParaRPr lang="en-US" dirty="0"/>
          </a:p>
        </p:txBody>
      </p:sp>
    </p:spTree>
    <p:extLst>
      <p:ext uri="{BB962C8B-B14F-4D97-AF65-F5344CB8AC3E}">
        <p14:creationId xmlns:p14="http://schemas.microsoft.com/office/powerpoint/2010/main" val="918176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11</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Installation and Commissioning</a:t>
            </a:r>
          </a:p>
        </p:txBody>
      </p:sp>
      <p:sp>
        <p:nvSpPr>
          <p:cNvPr id="5" name="Content Placeholder 1">
            <a:extLst>
              <a:ext uri="{FF2B5EF4-FFF2-40B4-BE49-F238E27FC236}">
                <a16:creationId xmlns:a16="http://schemas.microsoft.com/office/drawing/2014/main" id="{89C91D3C-29FC-D1DE-DFCB-766AD4A9F510}"/>
              </a:ext>
            </a:extLst>
          </p:cNvPr>
          <p:cNvSpPr txBox="1">
            <a:spLocks/>
          </p:cNvSpPr>
          <p:nvPr/>
        </p:nvSpPr>
        <p:spPr>
          <a:xfrm>
            <a:off x="304800" y="971550"/>
            <a:ext cx="7104993" cy="5353049"/>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accent6"/>
              </a:solidFill>
              <a:latin typeface="Helvetica" pitchFamily="2" charset="0"/>
              <a:cs typeface="Helvetica"/>
            </a:endParaRPr>
          </a:p>
        </p:txBody>
      </p:sp>
      <p:sp>
        <p:nvSpPr>
          <p:cNvPr id="2" name="Content Placeholder 1">
            <a:extLst>
              <a:ext uri="{FF2B5EF4-FFF2-40B4-BE49-F238E27FC236}">
                <a16:creationId xmlns:a16="http://schemas.microsoft.com/office/drawing/2014/main" id="{B48303BE-0EB1-7719-9C15-DC35E933C526}"/>
              </a:ext>
            </a:extLst>
          </p:cNvPr>
          <p:cNvSpPr txBox="1">
            <a:spLocks/>
          </p:cNvSpPr>
          <p:nvPr/>
        </p:nvSpPr>
        <p:spPr>
          <a:xfrm>
            <a:off x="304800" y="920779"/>
            <a:ext cx="7104993" cy="548120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06553" lvl="1" indent="-306705"/>
            <a:endParaRPr lang="en-US" sz="1800" dirty="0">
              <a:solidFill>
                <a:schemeClr val="accent6"/>
              </a:solidFill>
              <a:latin typeface="Helvetica" pitchFamily="2" charset="0"/>
            </a:endParaRPr>
          </a:p>
          <a:p>
            <a:pPr marL="706553" lvl="1" indent="-306705"/>
            <a:endParaRPr lang="en-US" sz="1800" dirty="0">
              <a:solidFill>
                <a:schemeClr val="accent6"/>
              </a:solidFill>
              <a:latin typeface="Helvetica" pitchFamily="2" charset="0"/>
            </a:endParaRPr>
          </a:p>
        </p:txBody>
      </p:sp>
      <p:sp>
        <p:nvSpPr>
          <p:cNvPr id="3" name="Content Placeholder 1">
            <a:extLst>
              <a:ext uri="{FF2B5EF4-FFF2-40B4-BE49-F238E27FC236}">
                <a16:creationId xmlns:a16="http://schemas.microsoft.com/office/drawing/2014/main" id="{8FB18D02-0806-FACB-FF63-C7E753955CD2}"/>
              </a:ext>
            </a:extLst>
          </p:cNvPr>
          <p:cNvSpPr txBox="1">
            <a:spLocks/>
          </p:cNvSpPr>
          <p:nvPr/>
        </p:nvSpPr>
        <p:spPr>
          <a:xfrm>
            <a:off x="304798" y="872270"/>
            <a:ext cx="6979230" cy="548120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accent6"/>
                </a:solidFill>
              </a:rPr>
              <a:t>Project Management</a:t>
            </a:r>
          </a:p>
          <a:p>
            <a:pPr lvl="1"/>
            <a:r>
              <a:rPr lang="en-US" sz="1800" dirty="0">
                <a:solidFill>
                  <a:schemeClr val="accent6"/>
                </a:solidFill>
              </a:rPr>
              <a:t>All areas spent significant effort preparing/participating in IPR </a:t>
            </a:r>
          </a:p>
          <a:p>
            <a:r>
              <a:rPr lang="en-US" sz="2000" dirty="0">
                <a:solidFill>
                  <a:schemeClr val="accent6"/>
                </a:solidFill>
              </a:rPr>
              <a:t>Warm Front End</a:t>
            </a:r>
          </a:p>
          <a:p>
            <a:pPr lvl="1"/>
            <a:r>
              <a:rPr lang="en-US" sz="1800" dirty="0">
                <a:solidFill>
                  <a:schemeClr val="accent6">
                    <a:lumMod val="75000"/>
                  </a:schemeClr>
                </a:solidFill>
              </a:rPr>
              <a:t>Ion Source Power Cabinet internal “mini-review” held – will feed into FDR planning</a:t>
            </a:r>
          </a:p>
          <a:p>
            <a:pPr marL="306503" indent="-306705"/>
            <a:r>
              <a:rPr lang="en-US" sz="2000" dirty="0">
                <a:solidFill>
                  <a:schemeClr val="accent6"/>
                </a:solidFill>
                <a:latin typeface="Helvetica" pitchFamily="2" charset="0"/>
              </a:rPr>
              <a:t>Building Infrastructure</a:t>
            </a:r>
          </a:p>
          <a:p>
            <a:pPr marL="706553" lvl="1" indent="-306705"/>
            <a:r>
              <a:rPr lang="en-US" sz="1800" dirty="0">
                <a:solidFill>
                  <a:schemeClr val="accent6"/>
                </a:solidFill>
                <a:latin typeface="Helvetica" pitchFamily="2" charset="0"/>
              </a:rPr>
              <a:t>Preparing for Utility Plant Procurement Readiness Review (PRR)</a:t>
            </a:r>
          </a:p>
          <a:p>
            <a:pPr marL="306503" indent="-306705"/>
            <a:r>
              <a:rPr lang="en-US" sz="2000" dirty="0" err="1">
                <a:solidFill>
                  <a:schemeClr val="accent6"/>
                </a:solidFill>
                <a:latin typeface="Helvetica" pitchFamily="2" charset="0"/>
              </a:rPr>
              <a:t>Linac</a:t>
            </a:r>
            <a:r>
              <a:rPr lang="en-US" sz="2000" dirty="0">
                <a:solidFill>
                  <a:schemeClr val="accent6"/>
                </a:solidFill>
                <a:latin typeface="Helvetica" pitchFamily="2" charset="0"/>
              </a:rPr>
              <a:t> Installation</a:t>
            </a:r>
          </a:p>
          <a:p>
            <a:pPr lvl="1"/>
            <a:r>
              <a:rPr lang="en-US" sz="1800" dirty="0">
                <a:solidFill>
                  <a:schemeClr val="accent6"/>
                </a:solidFill>
              </a:rPr>
              <a:t>Preparing for Cryomodule Stand Final Design Review (FDR) on May 23</a:t>
            </a:r>
            <a:r>
              <a:rPr lang="en-US" sz="1800" baseline="30000" dirty="0">
                <a:solidFill>
                  <a:schemeClr val="accent6"/>
                </a:solidFill>
              </a:rPr>
              <a:t>rd</a:t>
            </a:r>
            <a:endParaRPr lang="en-US" sz="1800" dirty="0">
              <a:solidFill>
                <a:schemeClr val="accent6"/>
              </a:solidFill>
            </a:endParaRPr>
          </a:p>
          <a:p>
            <a:pPr lvl="1"/>
            <a:r>
              <a:rPr lang="en-US" sz="1800" dirty="0">
                <a:solidFill>
                  <a:schemeClr val="accent6"/>
                </a:solidFill>
              </a:rPr>
              <a:t>NIU design team completed site riser plug project</a:t>
            </a:r>
          </a:p>
          <a:p>
            <a:r>
              <a:rPr lang="en-US" sz="2200" dirty="0">
                <a:solidFill>
                  <a:schemeClr val="accent6"/>
                </a:solidFill>
              </a:rPr>
              <a:t>Commissioning &amp; Accelerator Physics</a:t>
            </a:r>
            <a:endParaRPr lang="en-US" sz="1800" dirty="0">
              <a:solidFill>
                <a:schemeClr val="accent6"/>
              </a:solidFill>
              <a:latin typeface="Helvetica" pitchFamily="2" charset="0"/>
            </a:endParaRPr>
          </a:p>
          <a:p>
            <a:pPr lvl="1"/>
            <a:r>
              <a:rPr lang="en-US" sz="1800" dirty="0">
                <a:solidFill>
                  <a:schemeClr val="accent6">
                    <a:lumMod val="75000"/>
                  </a:schemeClr>
                </a:solidFill>
                <a:latin typeface="Helvetica" pitchFamily="2" charset="0"/>
              </a:rPr>
              <a:t>Booster/AP Studies</a:t>
            </a:r>
          </a:p>
          <a:p>
            <a:pPr lvl="2"/>
            <a:r>
              <a:rPr lang="en-US" sz="1600" dirty="0">
                <a:solidFill>
                  <a:schemeClr val="accent6">
                    <a:lumMod val="75000"/>
                  </a:schemeClr>
                </a:solidFill>
                <a:latin typeface="Helvetica" pitchFamily="2" charset="0"/>
              </a:rPr>
              <a:t>Full Booster cycle simulated with gamma-t jump</a:t>
            </a:r>
          </a:p>
          <a:p>
            <a:pPr lvl="2"/>
            <a:r>
              <a:rPr lang="en-US" sz="1600" dirty="0">
                <a:solidFill>
                  <a:schemeClr val="accent6">
                    <a:lumMod val="75000"/>
                  </a:schemeClr>
                </a:solidFill>
                <a:latin typeface="Helvetica" pitchFamily="2" charset="0"/>
              </a:rPr>
              <a:t>Electron Cloud simulations completed</a:t>
            </a:r>
          </a:p>
        </p:txBody>
      </p:sp>
      <p:sp>
        <p:nvSpPr>
          <p:cNvPr id="4" name="TextBox 3">
            <a:extLst>
              <a:ext uri="{FF2B5EF4-FFF2-40B4-BE49-F238E27FC236}">
                <a16:creationId xmlns:a16="http://schemas.microsoft.com/office/drawing/2014/main" id="{F517EBA6-BCD5-02E6-79B8-64850178F658}"/>
              </a:ext>
            </a:extLst>
          </p:cNvPr>
          <p:cNvSpPr txBox="1"/>
          <p:nvPr/>
        </p:nvSpPr>
        <p:spPr>
          <a:xfrm>
            <a:off x="8246047" y="4312228"/>
            <a:ext cx="28232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i="1" dirty="0">
                <a:latin typeface="Calibri"/>
              </a:rPr>
              <a:t>NIU Senior Design Presentations</a:t>
            </a:r>
          </a:p>
          <a:p>
            <a:pPr algn="ctr"/>
            <a:r>
              <a:rPr lang="en-US" sz="1400" i="1" dirty="0">
                <a:latin typeface="Calibri"/>
              </a:rPr>
              <a:t>(PIP-II Site riser plug removal device)</a:t>
            </a:r>
            <a:endParaRPr lang="en-US" sz="1400" i="1" dirty="0"/>
          </a:p>
        </p:txBody>
      </p:sp>
      <p:pic>
        <p:nvPicPr>
          <p:cNvPr id="6" name="Picture 2">
            <a:extLst>
              <a:ext uri="{FF2B5EF4-FFF2-40B4-BE49-F238E27FC236}">
                <a16:creationId xmlns:a16="http://schemas.microsoft.com/office/drawing/2014/main" id="{CADB23FC-F8D1-E4BA-D906-15E478E16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141" y="1772834"/>
            <a:ext cx="4459059" cy="250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73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Accelerator Complex</a:t>
            </a:r>
          </a:p>
        </p:txBody>
      </p:sp>
      <p:sp>
        <p:nvSpPr>
          <p:cNvPr id="5" name="Content Placeholder 6">
            <a:extLst>
              <a:ext uri="{FF2B5EF4-FFF2-40B4-BE49-F238E27FC236}">
                <a16:creationId xmlns:a16="http://schemas.microsoft.com/office/drawing/2014/main" id="{D303D943-4D5F-598C-AB63-946B032CA8FA}"/>
              </a:ext>
            </a:extLst>
          </p:cNvPr>
          <p:cNvSpPr txBox="1">
            <a:spLocks/>
          </p:cNvSpPr>
          <p:nvPr/>
        </p:nvSpPr>
        <p:spPr>
          <a:xfrm>
            <a:off x="294580" y="1586231"/>
            <a:ext cx="6974900" cy="276999"/>
          </a:xfrm>
          <a:prstGeom prst="rect">
            <a:avLst/>
          </a:prstGeom>
          <a:noFill/>
        </p:spPr>
        <p:txBody>
          <a:bodyPr wrap="square" lIns="0" tIns="0" rIns="0" bIns="0" rtlCol="0" anchor="t">
            <a:sp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405" indent="-192405" defTabSz="257175">
              <a:spcBef>
                <a:spcPct val="0"/>
              </a:spcBef>
              <a:buFont typeface="Arial" panose="020B0604020202020204" pitchFamily="34" charset="0"/>
              <a:buChar char="•"/>
            </a:pPr>
            <a:endParaRPr lang="en-US" sz="1800" dirty="0">
              <a:solidFill>
                <a:srgbClr val="50504E"/>
              </a:solidFill>
              <a:latin typeface="Calibri" charset="0"/>
              <a:cs typeface="Calibri"/>
            </a:endParaRPr>
          </a:p>
        </p:txBody>
      </p:sp>
      <p:sp>
        <p:nvSpPr>
          <p:cNvPr id="3" name="Content Placeholder 6">
            <a:extLst>
              <a:ext uri="{FF2B5EF4-FFF2-40B4-BE49-F238E27FC236}">
                <a16:creationId xmlns:a16="http://schemas.microsoft.com/office/drawing/2014/main" id="{C850EC2E-7346-6DFD-0A74-B34CD73780D4}"/>
              </a:ext>
            </a:extLst>
          </p:cNvPr>
          <p:cNvSpPr txBox="1">
            <a:spLocks/>
          </p:cNvSpPr>
          <p:nvPr/>
        </p:nvSpPr>
        <p:spPr>
          <a:xfrm>
            <a:off x="304800" y="1179831"/>
            <a:ext cx="7562487" cy="5224507"/>
          </a:xfrm>
          <a:prstGeom prst="rect">
            <a:avLst/>
          </a:prstGeom>
          <a:noFill/>
        </p:spPr>
        <p:txBody>
          <a:bodyPr wrap="square" lIns="0" tIns="0" rIns="0" bIns="0" rtlCol="0">
            <a:sp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spcBef>
                <a:spcPct val="0"/>
              </a:spcBef>
              <a:buFont typeface="Arial" panose="020B0604020202020204" pitchFamily="34" charset="0"/>
              <a:buChar char="•"/>
            </a:pPr>
            <a:r>
              <a:rPr lang="en-US" sz="1800" dirty="0">
                <a:solidFill>
                  <a:srgbClr val="50504E"/>
                </a:solidFill>
                <a:latin typeface="Calibri" charset="0"/>
              </a:rPr>
              <a:t>Beam Transfer/Absorber Line</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Preparing for the PRR review of the BTL Collimators.</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Working on the 2KW portable absorber drawings and beam windows design.</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 We have a new magnetic design for the Gamma-T MI quads. Developed the mechanical model. Working on the ceramic vacuum pipe.</a:t>
            </a:r>
          </a:p>
          <a:p>
            <a:pPr marL="192881" indent="-192881" defTabSz="257175">
              <a:spcBef>
                <a:spcPct val="0"/>
              </a:spcBef>
              <a:buFont typeface="Arial" panose="020B0604020202020204" pitchFamily="34" charset="0"/>
              <a:buChar char="•"/>
            </a:pPr>
            <a:r>
              <a:rPr lang="en-US" sz="1800" dirty="0">
                <a:solidFill>
                  <a:srgbClr val="50504E"/>
                </a:solidFill>
                <a:latin typeface="Calibri" charset="0"/>
              </a:rPr>
              <a:t>Booster</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Working on finalizing the ORBUMP magnet and the injection girder design. Preparing for the PRR review.</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 Ordered most of the Booster collimator parts.  Started receiving parts.</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Preparing for Booster Gradient magnet testing (15 Hz) in E4R.We are resolving last issues and planning for ORCs in May.</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Magnetic simulations of the shorter Booster Gradient magnets continue. Started working on the mechanical model.</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The new Booster DCCT is being commissioned.</a:t>
            </a:r>
          </a:p>
          <a:p>
            <a:pPr marL="192881" indent="-192881" defTabSz="257175">
              <a:spcBef>
                <a:spcPct val="0"/>
              </a:spcBef>
              <a:buFont typeface="Arial" panose="020B0604020202020204" pitchFamily="34" charset="0"/>
              <a:buChar char="•"/>
            </a:pPr>
            <a:r>
              <a:rPr lang="en-US" sz="1800" dirty="0">
                <a:solidFill>
                  <a:srgbClr val="50504E"/>
                </a:solidFill>
                <a:latin typeface="Calibri" charset="0"/>
              </a:rPr>
              <a:t>MI/RR/Booster RF</a:t>
            </a: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Started modifying the spare modulators. </a:t>
            </a:r>
          </a:p>
          <a:p>
            <a:pPr marL="450056" lvl="1" indent="-192881" defTabSz="257175" fontAlgn="auto">
              <a:spcBef>
                <a:spcPct val="0"/>
              </a:spcBef>
              <a:spcAft>
                <a:spcPts val="0"/>
              </a:spcAft>
              <a:buFont typeface="Arial" panose="020B0604020202020204" pitchFamily="34" charset="0"/>
              <a:buChar char="•"/>
              <a:defRPr/>
            </a:pPr>
            <a:r>
              <a:rPr lang="en-US" sz="1600" dirty="0">
                <a:solidFill>
                  <a:srgbClr val="50504E"/>
                </a:solidFill>
                <a:latin typeface="Calibri" charset="0"/>
              </a:rPr>
              <a:t>Receiving 200 KW PA arts($800K/$1,100K). CPI is ahead of schedule for delivering power tubes (23/40).</a:t>
            </a:r>
            <a:r>
              <a:rPr lang="en-US" sz="1600" dirty="0">
                <a:solidFill>
                  <a:srgbClr val="50504E"/>
                </a:solidFill>
                <a:latin typeface="Calibri" charset="0"/>
                <a:cs typeface="+mn-cs"/>
              </a:rPr>
              <a:t> </a:t>
            </a:r>
          </a:p>
          <a:p>
            <a:pPr marL="450056" lvl="1" indent="-192881" defTabSz="257175" fontAlgn="auto">
              <a:spcBef>
                <a:spcPct val="0"/>
              </a:spcBef>
              <a:spcAft>
                <a:spcPts val="0"/>
              </a:spcAft>
              <a:buFont typeface="Arial" panose="020B0604020202020204" pitchFamily="34" charset="0"/>
              <a:buChar char="•"/>
              <a:defRPr/>
            </a:pPr>
            <a:r>
              <a:rPr lang="en-US" sz="1600" dirty="0">
                <a:solidFill>
                  <a:srgbClr val="50504E"/>
                </a:solidFill>
                <a:latin typeface="Calibri" charset="0"/>
                <a:cs typeface="+mn-cs"/>
              </a:rPr>
              <a:t>Making progress addressing the RR/RF PDR review recommendations.</a:t>
            </a:r>
            <a:endParaRPr lang="en-US" sz="1600" dirty="0">
              <a:solidFill>
                <a:srgbClr val="50504E"/>
              </a:solidFill>
              <a:latin typeface="Calibri" charset="0"/>
            </a:endParaRPr>
          </a:p>
          <a:p>
            <a:pPr marL="450056" lvl="1" indent="-192881" defTabSz="257175">
              <a:spcBef>
                <a:spcPct val="0"/>
              </a:spcBef>
              <a:buFont typeface="Arial" panose="020B0604020202020204" pitchFamily="34" charset="0"/>
              <a:buChar char="•"/>
            </a:pPr>
            <a:r>
              <a:rPr lang="en-US" sz="1600" dirty="0">
                <a:solidFill>
                  <a:srgbClr val="50504E"/>
                </a:solidFill>
                <a:latin typeface="Calibri" charset="0"/>
              </a:rPr>
              <a:t>Started  ordering parts for the Booster RF cavities.</a:t>
            </a:r>
          </a:p>
          <a:p>
            <a:pPr marL="450056" lvl="1" indent="-192881" defTabSz="257175">
              <a:spcBef>
                <a:spcPct val="0"/>
              </a:spcBef>
              <a:buFont typeface="Arial" panose="020B0604020202020204" pitchFamily="34" charset="0"/>
              <a:buChar char="•"/>
            </a:pPr>
            <a:endParaRPr lang="en-US" sz="1350" dirty="0">
              <a:solidFill>
                <a:srgbClr val="003087"/>
              </a:solidFill>
              <a:latin typeface="Calibri" charset="0"/>
            </a:endParaRPr>
          </a:p>
        </p:txBody>
      </p:sp>
      <p:pic>
        <p:nvPicPr>
          <p:cNvPr id="4" name="Picture 3">
            <a:extLst>
              <a:ext uri="{FF2B5EF4-FFF2-40B4-BE49-F238E27FC236}">
                <a16:creationId xmlns:a16="http://schemas.microsoft.com/office/drawing/2014/main" id="{270D0FFD-8B04-A164-550E-5EEF5C2D9114}"/>
              </a:ext>
            </a:extLst>
          </p:cNvPr>
          <p:cNvPicPr>
            <a:picLocks noChangeAspect="1"/>
          </p:cNvPicPr>
          <p:nvPr/>
        </p:nvPicPr>
        <p:blipFill>
          <a:blip r:embed="rId2"/>
          <a:stretch>
            <a:fillRect/>
          </a:stretch>
        </p:blipFill>
        <p:spPr>
          <a:xfrm>
            <a:off x="8675210" y="4343412"/>
            <a:ext cx="2557608" cy="1180198"/>
          </a:xfrm>
          <a:prstGeom prst="rect">
            <a:avLst/>
          </a:prstGeom>
        </p:spPr>
      </p:pic>
      <p:grpSp>
        <p:nvGrpSpPr>
          <p:cNvPr id="6" name="Group 5">
            <a:extLst>
              <a:ext uri="{FF2B5EF4-FFF2-40B4-BE49-F238E27FC236}">
                <a16:creationId xmlns:a16="http://schemas.microsoft.com/office/drawing/2014/main" id="{F3D4FF0C-1971-7FF2-DA1B-81ABEDBD9EA1}"/>
              </a:ext>
            </a:extLst>
          </p:cNvPr>
          <p:cNvGrpSpPr/>
          <p:nvPr/>
        </p:nvGrpSpPr>
        <p:grpSpPr>
          <a:xfrm>
            <a:off x="8348247" y="2657566"/>
            <a:ext cx="2884571" cy="888107"/>
            <a:chOff x="1195657" y="3481379"/>
            <a:chExt cx="4827204" cy="2149508"/>
          </a:xfrm>
        </p:grpSpPr>
        <p:pic>
          <p:nvPicPr>
            <p:cNvPr id="7" name="Picture 6">
              <a:extLst>
                <a:ext uri="{FF2B5EF4-FFF2-40B4-BE49-F238E27FC236}">
                  <a16:creationId xmlns:a16="http://schemas.microsoft.com/office/drawing/2014/main" id="{10390449-A277-DB75-0659-D504EFA57C66}"/>
                </a:ext>
              </a:extLst>
            </p:cNvPr>
            <p:cNvPicPr>
              <a:picLocks noChangeAspect="1"/>
            </p:cNvPicPr>
            <p:nvPr/>
          </p:nvPicPr>
          <p:blipFill rotWithShape="1">
            <a:blip r:embed="rId3"/>
            <a:srcRect l="4928" t="11580"/>
            <a:stretch/>
          </p:blipFill>
          <p:spPr>
            <a:xfrm>
              <a:off x="1195657" y="3481381"/>
              <a:ext cx="2351567" cy="2149506"/>
            </a:xfrm>
            <a:prstGeom prst="rect">
              <a:avLst/>
            </a:prstGeom>
          </p:spPr>
        </p:pic>
        <p:pic>
          <p:nvPicPr>
            <p:cNvPr id="8" name="Picture 7">
              <a:extLst>
                <a:ext uri="{FF2B5EF4-FFF2-40B4-BE49-F238E27FC236}">
                  <a16:creationId xmlns:a16="http://schemas.microsoft.com/office/drawing/2014/main" id="{ECA68409-DDAE-3E0D-A7F0-E545C4C75164}"/>
                </a:ext>
              </a:extLst>
            </p:cNvPr>
            <p:cNvPicPr>
              <a:picLocks noChangeAspect="1"/>
            </p:cNvPicPr>
            <p:nvPr/>
          </p:nvPicPr>
          <p:blipFill rotWithShape="1">
            <a:blip r:embed="rId4"/>
            <a:srcRect l="7370" t="13143" b="-1"/>
            <a:stretch/>
          </p:blipFill>
          <p:spPr>
            <a:xfrm>
              <a:off x="3671294" y="3481379"/>
              <a:ext cx="2351567" cy="2149507"/>
            </a:xfrm>
            <a:prstGeom prst="rect">
              <a:avLst/>
            </a:prstGeom>
          </p:spPr>
        </p:pic>
      </p:grpSp>
      <p:pic>
        <p:nvPicPr>
          <p:cNvPr id="11" name="Picture 10">
            <a:extLst>
              <a:ext uri="{FF2B5EF4-FFF2-40B4-BE49-F238E27FC236}">
                <a16:creationId xmlns:a16="http://schemas.microsoft.com/office/drawing/2014/main" id="{DA499360-314B-BBD2-E41E-0610E8AFC243}"/>
              </a:ext>
            </a:extLst>
          </p:cNvPr>
          <p:cNvPicPr>
            <a:picLocks noChangeAspect="1"/>
          </p:cNvPicPr>
          <p:nvPr/>
        </p:nvPicPr>
        <p:blipFill rotWithShape="1">
          <a:blip r:embed="rId5"/>
          <a:srcRect l="25924" t="47516" r="25943" b="9383"/>
          <a:stretch/>
        </p:blipFill>
        <p:spPr>
          <a:xfrm>
            <a:off x="8526266" y="1472539"/>
            <a:ext cx="1227197" cy="1093902"/>
          </a:xfrm>
          <a:prstGeom prst="rect">
            <a:avLst/>
          </a:prstGeom>
        </p:spPr>
      </p:pic>
      <p:pic>
        <p:nvPicPr>
          <p:cNvPr id="12" name="Picture 11">
            <a:extLst>
              <a:ext uri="{FF2B5EF4-FFF2-40B4-BE49-F238E27FC236}">
                <a16:creationId xmlns:a16="http://schemas.microsoft.com/office/drawing/2014/main" id="{3E2FCCA4-FE94-7CE5-075D-09206436C9E0}"/>
              </a:ext>
            </a:extLst>
          </p:cNvPr>
          <p:cNvPicPr>
            <a:picLocks noChangeAspect="1"/>
          </p:cNvPicPr>
          <p:nvPr/>
        </p:nvPicPr>
        <p:blipFill rotWithShape="1">
          <a:blip r:embed="rId6"/>
          <a:srcRect l="20128" t="45579" r="19879" b="6037"/>
          <a:stretch/>
        </p:blipFill>
        <p:spPr>
          <a:xfrm>
            <a:off x="9858354" y="1302234"/>
            <a:ext cx="1405216" cy="1234694"/>
          </a:xfrm>
          <a:prstGeom prst="rect">
            <a:avLst/>
          </a:prstGeom>
        </p:spPr>
      </p:pic>
      <p:sp>
        <p:nvSpPr>
          <p:cNvPr id="13" name="TextBox 12">
            <a:extLst>
              <a:ext uri="{FF2B5EF4-FFF2-40B4-BE49-F238E27FC236}">
                <a16:creationId xmlns:a16="http://schemas.microsoft.com/office/drawing/2014/main" id="{B16D16A5-DC63-05C0-9DF3-CC7C116A8C08}"/>
              </a:ext>
            </a:extLst>
          </p:cNvPr>
          <p:cNvSpPr txBox="1"/>
          <p:nvPr/>
        </p:nvSpPr>
        <p:spPr>
          <a:xfrm>
            <a:off x="8348247" y="5580734"/>
            <a:ext cx="2915322" cy="261610"/>
          </a:xfrm>
          <a:prstGeom prst="rect">
            <a:avLst/>
          </a:prstGeom>
          <a:noFill/>
        </p:spPr>
        <p:txBody>
          <a:bodyPr wrap="square" rtlCol="0">
            <a:spAutoFit/>
          </a:bodyPr>
          <a:lstStyle/>
          <a:p>
            <a:pPr algn="ctr" defTabSz="685800" fontAlgn="auto">
              <a:spcBef>
                <a:spcPts val="0"/>
              </a:spcBef>
              <a:spcAft>
                <a:spcPts val="0"/>
              </a:spcAft>
            </a:pPr>
            <a:r>
              <a:rPr lang="en-US" sz="900" b="1" dirty="0">
                <a:solidFill>
                  <a:prstClr val="black"/>
                </a:solidFill>
                <a:latin typeface="Calibri" panose="020F0502020204030204"/>
                <a:ea typeface="Geneva" pitchFamily="121" charset="-128"/>
                <a:cs typeface="+mn-cs"/>
              </a:rPr>
              <a:t> </a:t>
            </a:r>
            <a:r>
              <a:rPr lang="en-US" sz="1100" b="1" dirty="0">
                <a:solidFill>
                  <a:prstClr val="black"/>
                </a:solidFill>
                <a:latin typeface="Calibri" panose="020F0502020204030204"/>
                <a:ea typeface="Geneva" pitchFamily="121" charset="-128"/>
                <a:cs typeface="+mn-cs"/>
              </a:rPr>
              <a:t>Various parts for the 200 KW PAs.</a:t>
            </a:r>
          </a:p>
        </p:txBody>
      </p:sp>
      <p:sp>
        <p:nvSpPr>
          <p:cNvPr id="14" name="TextBox 13">
            <a:extLst>
              <a:ext uri="{FF2B5EF4-FFF2-40B4-BE49-F238E27FC236}">
                <a16:creationId xmlns:a16="http://schemas.microsoft.com/office/drawing/2014/main" id="{8A0C5FEE-F5C4-2834-69B4-8F166AD037DE}"/>
              </a:ext>
            </a:extLst>
          </p:cNvPr>
          <p:cNvSpPr txBox="1"/>
          <p:nvPr/>
        </p:nvSpPr>
        <p:spPr>
          <a:xfrm>
            <a:off x="8289439" y="3565363"/>
            <a:ext cx="3032938" cy="430887"/>
          </a:xfrm>
          <a:prstGeom prst="rect">
            <a:avLst/>
          </a:prstGeom>
          <a:noFill/>
        </p:spPr>
        <p:txBody>
          <a:bodyPr wrap="square" rtlCol="0">
            <a:spAutoFit/>
          </a:bodyPr>
          <a:lstStyle/>
          <a:p>
            <a:pPr algn="ctr" defTabSz="685800" fontAlgn="auto">
              <a:spcBef>
                <a:spcPts val="0"/>
              </a:spcBef>
              <a:spcAft>
                <a:spcPts val="0"/>
              </a:spcAft>
            </a:pPr>
            <a:r>
              <a:rPr lang="en-US" sz="1000" b="1" dirty="0">
                <a:solidFill>
                  <a:prstClr val="black"/>
                </a:solidFill>
                <a:latin typeface="Calibri" panose="020F0502020204030204"/>
                <a:ea typeface="Geneva" pitchFamily="121" charset="-128"/>
                <a:cs typeface="+mn-cs"/>
              </a:rPr>
              <a:t> </a:t>
            </a:r>
            <a:r>
              <a:rPr lang="en-US" sz="1100" b="1" dirty="0">
                <a:solidFill>
                  <a:prstClr val="black"/>
                </a:solidFill>
                <a:latin typeface="Calibri" panose="020F0502020204030204"/>
                <a:ea typeface="Geneva" pitchFamily="121" charset="-128"/>
                <a:cs typeface="+mn-cs"/>
              </a:rPr>
              <a:t>Models of Booster gradient magnets. Current magnet (left), shorter magnet (right) (K. </a:t>
            </a:r>
            <a:r>
              <a:rPr lang="en-US" sz="1100" b="1" dirty="0" err="1">
                <a:solidFill>
                  <a:prstClr val="black"/>
                </a:solidFill>
                <a:latin typeface="Calibri" panose="020F0502020204030204"/>
                <a:ea typeface="Geneva" pitchFamily="121" charset="-128"/>
                <a:cs typeface="+mn-cs"/>
              </a:rPr>
              <a:t>Badgley</a:t>
            </a:r>
            <a:r>
              <a:rPr lang="en-US" sz="1100" b="1" dirty="0">
                <a:solidFill>
                  <a:prstClr val="black"/>
                </a:solidFill>
                <a:latin typeface="Calibri" panose="020F0502020204030204"/>
                <a:ea typeface="Geneva" pitchFamily="121" charset="-128"/>
                <a:cs typeface="+mn-cs"/>
              </a:rPr>
              <a:t>)</a:t>
            </a:r>
          </a:p>
        </p:txBody>
      </p:sp>
    </p:spTree>
    <p:extLst>
      <p:ext uri="{BB962C8B-B14F-4D97-AF65-F5344CB8AC3E}">
        <p14:creationId xmlns:p14="http://schemas.microsoft.com/office/powerpoint/2010/main" val="818813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13</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Conventional Facilities</a:t>
            </a:r>
          </a:p>
        </p:txBody>
      </p:sp>
      <p:sp>
        <p:nvSpPr>
          <p:cNvPr id="2" name="Content Placeholder 1">
            <a:extLst>
              <a:ext uri="{FF2B5EF4-FFF2-40B4-BE49-F238E27FC236}">
                <a16:creationId xmlns:a16="http://schemas.microsoft.com/office/drawing/2014/main" id="{D5137C01-65FF-10DA-8EBF-0A806B9502BE}"/>
              </a:ext>
            </a:extLst>
          </p:cNvPr>
          <p:cNvSpPr txBox="1">
            <a:spLocks/>
          </p:cNvSpPr>
          <p:nvPr/>
        </p:nvSpPr>
        <p:spPr>
          <a:xfrm>
            <a:off x="296334" y="752476"/>
            <a:ext cx="7397238" cy="4741808"/>
          </a:xfrm>
          <a:prstGeom prst="rect">
            <a:avLst/>
          </a:prstGeom>
        </p:spPr>
        <p:txBody>
          <a:bodyPr lIns="0" tIns="0" rIns="0" bIns="0" anchor="t">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indent="0">
              <a:spcAft>
                <a:spcPts val="300"/>
              </a:spcAft>
              <a:buFont typeface="Arial" charset="0"/>
              <a:buNone/>
            </a:pPr>
            <a:endParaRPr lang="en-US" sz="2000" dirty="0">
              <a:solidFill>
                <a:srgbClr val="003087"/>
              </a:solidFill>
              <a:latin typeface="Geneva"/>
              <a:cs typeface="Arial" panose="020B0604020202020204" pitchFamily="34" charset="0"/>
            </a:endParaRPr>
          </a:p>
        </p:txBody>
      </p:sp>
      <p:sp>
        <p:nvSpPr>
          <p:cNvPr id="3" name="Content Placeholder 1">
            <a:extLst>
              <a:ext uri="{FF2B5EF4-FFF2-40B4-BE49-F238E27FC236}">
                <a16:creationId xmlns:a16="http://schemas.microsoft.com/office/drawing/2014/main" id="{9201C100-B05B-DCFB-4C17-A84F87558D67}"/>
              </a:ext>
            </a:extLst>
          </p:cNvPr>
          <p:cNvSpPr txBox="1">
            <a:spLocks/>
          </p:cNvSpPr>
          <p:nvPr/>
        </p:nvSpPr>
        <p:spPr>
          <a:xfrm>
            <a:off x="448734" y="904876"/>
            <a:ext cx="7397238" cy="4741808"/>
          </a:xfrm>
          <a:prstGeom prst="rect">
            <a:avLst/>
          </a:prstGeom>
        </p:spPr>
        <p:txBody>
          <a:bodyPr lIns="0" tIns="0" rIns="0" bIns="0" anchor="t">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indent="0">
              <a:spcAft>
                <a:spcPts val="300"/>
              </a:spcAft>
              <a:buFont typeface="Arial" charset="0"/>
              <a:buNone/>
            </a:pPr>
            <a:endParaRPr lang="en-US" sz="1600" dirty="0">
              <a:solidFill>
                <a:srgbClr val="282828"/>
              </a:solidFill>
              <a:latin typeface="Geneva"/>
              <a:cs typeface="Arial" panose="020B0604020202020204" pitchFamily="34" charset="0"/>
            </a:endParaRPr>
          </a:p>
        </p:txBody>
      </p:sp>
      <p:sp>
        <p:nvSpPr>
          <p:cNvPr id="4" name="TextBox 3">
            <a:extLst>
              <a:ext uri="{FF2B5EF4-FFF2-40B4-BE49-F238E27FC236}">
                <a16:creationId xmlns:a16="http://schemas.microsoft.com/office/drawing/2014/main" id="{EC03F6FC-7AAD-3E7B-7A5C-5D1BBBC445F9}"/>
              </a:ext>
            </a:extLst>
          </p:cNvPr>
          <p:cNvSpPr txBox="1"/>
          <p:nvPr/>
        </p:nvSpPr>
        <p:spPr>
          <a:xfrm>
            <a:off x="6588684" y="6160426"/>
            <a:ext cx="3421445" cy="276999"/>
          </a:xfrm>
          <a:prstGeom prst="rect">
            <a:avLst/>
          </a:prstGeom>
          <a:noFill/>
        </p:spPr>
        <p:txBody>
          <a:bodyPr wrap="square" rtlCol="0">
            <a:spAutoFit/>
          </a:bodyPr>
          <a:lstStyle/>
          <a:p>
            <a:r>
              <a:rPr lang="en-US" sz="1200" i="1" dirty="0">
                <a:solidFill>
                  <a:srgbClr val="FF0000"/>
                </a:solidFill>
              </a:rPr>
              <a:t>Looking northwest at high bay building construction</a:t>
            </a:r>
          </a:p>
        </p:txBody>
      </p:sp>
      <p:sp>
        <p:nvSpPr>
          <p:cNvPr id="7" name="Content Placeholder 1">
            <a:extLst>
              <a:ext uri="{FF2B5EF4-FFF2-40B4-BE49-F238E27FC236}">
                <a16:creationId xmlns:a16="http://schemas.microsoft.com/office/drawing/2014/main" id="{473FE647-A29A-CEA3-D4FE-BB48B70F536F}"/>
              </a:ext>
            </a:extLst>
          </p:cNvPr>
          <p:cNvSpPr txBox="1">
            <a:spLocks/>
          </p:cNvSpPr>
          <p:nvPr/>
        </p:nvSpPr>
        <p:spPr>
          <a:xfrm>
            <a:off x="304800" y="679629"/>
            <a:ext cx="7397238" cy="5282676"/>
          </a:xfrm>
          <a:prstGeom prst="rect">
            <a:avLst/>
          </a:prstGeom>
        </p:spPr>
        <p:txBody>
          <a:bodyPr lIns="0" tIns="0" rIns="0" bIns="0" anchor="t">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indent="0">
              <a:spcAft>
                <a:spcPts val="300"/>
              </a:spcAft>
              <a:buFont typeface="Arial" charset="0"/>
              <a:buNone/>
            </a:pPr>
            <a:r>
              <a:rPr lang="en-US" sz="2000" b="1" dirty="0">
                <a:solidFill>
                  <a:srgbClr val="282828"/>
                </a:solidFill>
                <a:latin typeface="Arial" panose="020B0604020202020204" pitchFamily="34" charset="0"/>
                <a:cs typeface="Arial" panose="020B0604020202020204" pitchFamily="34" charset="0"/>
              </a:rPr>
              <a:t>WBS 121.06.07.02 - Cryogenic Plant Building</a:t>
            </a:r>
            <a:r>
              <a:rPr lang="en-US" sz="2000" dirty="0">
                <a:solidFill>
                  <a:srgbClr val="282828"/>
                </a:solidFill>
                <a:latin typeface="Arial" panose="020B0604020202020204" pitchFamily="34" charset="0"/>
                <a:cs typeface="Arial" panose="020B0604020202020204" pitchFamily="34" charset="0"/>
              </a:rPr>
              <a:t> </a:t>
            </a:r>
            <a:r>
              <a:rPr lang="en-US" sz="2000" dirty="0">
                <a:solidFill>
                  <a:srgbClr val="003087"/>
                </a:solidFill>
                <a:latin typeface="Arial" panose="020B0604020202020204" pitchFamily="34" charset="0"/>
                <a:cs typeface="Arial" panose="020B0604020202020204" pitchFamily="34" charset="0"/>
              </a:rPr>
              <a:t>​(99% complete)</a:t>
            </a:r>
            <a:endParaRPr lang="en-US" sz="2000" dirty="0">
              <a:solidFill>
                <a:srgbClr val="282828"/>
              </a:solidFill>
              <a:latin typeface="Arial" panose="020B0604020202020204" pitchFamily="34" charset="0"/>
              <a:cs typeface="Arial" panose="020B0604020202020204" pitchFamily="34" charset="0"/>
            </a:endParaRPr>
          </a:p>
          <a:p>
            <a:pPr marL="285750" indent="-285750">
              <a:spcAft>
                <a:spcPts val="300"/>
              </a:spcAft>
              <a:buFont typeface="Arial"/>
              <a:buChar char="•"/>
            </a:pPr>
            <a:r>
              <a:rPr lang="en-US" sz="1600" dirty="0">
                <a:solidFill>
                  <a:srgbClr val="282828"/>
                </a:solidFill>
                <a:latin typeface="Arial" panose="020B0604020202020204" pitchFamily="34" charset="0"/>
                <a:cs typeface="Arial" panose="020B0604020202020204" pitchFamily="34" charset="0"/>
              </a:rPr>
              <a:t>Authorization for Use and Possession (AUP) achieved January 5, 2023</a:t>
            </a:r>
            <a:endParaRPr lang="en-US" sz="1600" dirty="0">
              <a:latin typeface="Arial" panose="020B0604020202020204" pitchFamily="34" charset="0"/>
              <a:cs typeface="Arial" panose="020B0604020202020204" pitchFamily="34" charset="0"/>
            </a:endParaRPr>
          </a:p>
          <a:p>
            <a:pPr marL="285750" indent="-285750">
              <a:spcAft>
                <a:spcPts val="300"/>
              </a:spcAft>
              <a:buFont typeface="Arial"/>
              <a:buChar char="•"/>
            </a:pPr>
            <a:r>
              <a:rPr lang="en-US" sz="1600" dirty="0">
                <a:solidFill>
                  <a:srgbClr val="282828"/>
                </a:solidFill>
                <a:latin typeface="Arial" panose="020B0604020202020204" pitchFamily="34" charset="0"/>
                <a:cs typeface="Arial" panose="020B0604020202020204" pitchFamily="34" charset="0"/>
              </a:rPr>
              <a:t>Commissioning and </a:t>
            </a:r>
            <a:r>
              <a:rPr lang="en-US" sz="1600" dirty="0" err="1">
                <a:solidFill>
                  <a:srgbClr val="282828"/>
                </a:solidFill>
                <a:latin typeface="Arial" panose="020B0604020202020204" pitchFamily="34" charset="0"/>
                <a:cs typeface="Arial" panose="020B0604020202020204" pitchFamily="34" charset="0"/>
              </a:rPr>
              <a:t>punchlist</a:t>
            </a:r>
            <a:r>
              <a:rPr lang="en-US" sz="1600" dirty="0">
                <a:solidFill>
                  <a:srgbClr val="282828"/>
                </a:solidFill>
                <a:latin typeface="Arial" panose="020B0604020202020204" pitchFamily="34" charset="0"/>
                <a:cs typeface="Arial" panose="020B0604020202020204" pitchFamily="34" charset="0"/>
              </a:rPr>
              <a:t> items under way</a:t>
            </a:r>
          </a:p>
          <a:p>
            <a:pPr marL="285750" indent="-285750">
              <a:spcAft>
                <a:spcPts val="300"/>
              </a:spcAft>
              <a:buFont typeface="Arial"/>
              <a:buChar char="•"/>
            </a:pPr>
            <a:r>
              <a:rPr lang="en-US" sz="1600" dirty="0">
                <a:solidFill>
                  <a:srgbClr val="282828"/>
                </a:solidFill>
                <a:latin typeface="Arial" panose="020B0604020202020204" pitchFamily="34" charset="0"/>
                <a:ea typeface="Times New Roman" panose="02020603050405020304" pitchFamily="18" charset="0"/>
                <a:cs typeface="Arial" panose="020B0604020202020204" pitchFamily="34" charset="0"/>
              </a:rPr>
              <a:t>Factory Acceptance Testing of 4160V switchgear hut held in May – ISD electrical engineers attended.</a:t>
            </a:r>
          </a:p>
          <a:p>
            <a:pPr marL="285750" indent="-285750">
              <a:spcAft>
                <a:spcPts val="300"/>
              </a:spcAft>
              <a:buFont typeface="Arial"/>
              <a:buChar char="•"/>
            </a:pPr>
            <a:r>
              <a:rPr lang="en-US" sz="1600" dirty="0">
                <a:solidFill>
                  <a:srgbClr val="282828"/>
                </a:solidFill>
                <a:latin typeface="Arial" panose="020B0604020202020204" pitchFamily="34" charset="0"/>
                <a:ea typeface="Times New Roman" panose="02020603050405020304" pitchFamily="18" charset="0"/>
                <a:cs typeface="Arial" panose="020B0604020202020204" pitchFamily="34" charset="0"/>
              </a:rPr>
              <a:t>Installation scheduled for May/June 2023.  </a:t>
            </a:r>
          </a:p>
          <a:p>
            <a:pPr marL="285750" indent="-285750">
              <a:spcAft>
                <a:spcPts val="300"/>
              </a:spcAft>
              <a:buFont typeface="Arial"/>
              <a:buChar char="•"/>
            </a:pPr>
            <a:r>
              <a:rPr lang="en-US" sz="1600" dirty="0">
                <a:solidFill>
                  <a:srgbClr val="282828"/>
                </a:solidFill>
                <a:latin typeface="Arial" panose="020B0604020202020204" pitchFamily="34" charset="0"/>
                <a:ea typeface="Times New Roman" panose="02020603050405020304" pitchFamily="18" charset="0"/>
                <a:cs typeface="Arial" panose="020B0604020202020204" pitchFamily="34" charset="0"/>
              </a:rPr>
              <a:t>Project completion scheduled for late August 2023</a:t>
            </a:r>
          </a:p>
          <a:p>
            <a:pPr marL="0" indent="0">
              <a:spcAft>
                <a:spcPts val="300"/>
              </a:spcAft>
              <a:buFont typeface="Arial" charset="0"/>
              <a:buNone/>
            </a:pPr>
            <a:endParaRPr lang="en-US" sz="1600" dirty="0">
              <a:solidFill>
                <a:srgbClr val="282828"/>
              </a:solidFill>
              <a:latin typeface="Arial" panose="020B0604020202020204" pitchFamily="34" charset="0"/>
              <a:cs typeface="Arial" panose="020B0604020202020204" pitchFamily="34" charset="0"/>
            </a:endParaRPr>
          </a:p>
          <a:p>
            <a:pPr>
              <a:spcAft>
                <a:spcPts val="300"/>
              </a:spcAft>
            </a:pPr>
            <a:r>
              <a:rPr lang="en-US" sz="2000" b="1" dirty="0">
                <a:solidFill>
                  <a:srgbClr val="282828"/>
                </a:solidFill>
                <a:latin typeface="Arial" panose="020B0604020202020204" pitchFamily="34" charset="0"/>
                <a:cs typeface="Arial" panose="020B0604020202020204" pitchFamily="34" charset="0"/>
              </a:rPr>
              <a:t>WBS 121.06.07.03 - Isolated Cooling Loop</a:t>
            </a:r>
            <a:r>
              <a:rPr lang="en-US" sz="2000" dirty="0">
                <a:solidFill>
                  <a:srgbClr val="282828"/>
                </a:solidFill>
                <a:latin typeface="Arial" panose="020B0604020202020204" pitchFamily="34" charset="0"/>
                <a:cs typeface="Arial" panose="020B0604020202020204" pitchFamily="34" charset="0"/>
              </a:rPr>
              <a:t>​</a:t>
            </a:r>
            <a:r>
              <a:rPr lang="en-US" sz="2000" dirty="0">
                <a:solidFill>
                  <a:srgbClr val="282828"/>
                </a:solidFill>
                <a:latin typeface="Geneva"/>
                <a:cs typeface="Arial" panose="020B0604020202020204" pitchFamily="34" charset="0"/>
              </a:rPr>
              <a:t> </a:t>
            </a:r>
          </a:p>
          <a:p>
            <a:pPr marL="285750" indent="-285750">
              <a:spcAft>
                <a:spcPts val="300"/>
              </a:spcAft>
              <a:buFont typeface="Arial"/>
              <a:buChar char="•"/>
            </a:pPr>
            <a:r>
              <a:rPr lang="en-US" sz="1600" dirty="0">
                <a:solidFill>
                  <a:srgbClr val="282828"/>
                </a:solidFill>
                <a:latin typeface="Arial" panose="020B0604020202020204" pitchFamily="34" charset="0"/>
                <a:cs typeface="Arial" panose="020B0604020202020204" pitchFamily="34" charset="0"/>
              </a:rPr>
              <a:t>Notice to Proceed issued on April 28, 2023</a:t>
            </a:r>
          </a:p>
          <a:p>
            <a:pPr marL="285750" indent="-285750">
              <a:spcAft>
                <a:spcPts val="300"/>
              </a:spcAft>
              <a:buFont typeface="Arial"/>
              <a:buChar char="•"/>
            </a:pPr>
            <a:r>
              <a:rPr lang="en-US" sz="1600" dirty="0">
                <a:solidFill>
                  <a:srgbClr val="282828"/>
                </a:solidFill>
                <a:latin typeface="Arial" panose="020B0604020202020204" pitchFamily="34" charset="0"/>
                <a:cs typeface="Arial" panose="020B0604020202020204" pitchFamily="34" charset="0"/>
              </a:rPr>
              <a:t>Scheduled for completion in December 2023</a:t>
            </a:r>
          </a:p>
          <a:p>
            <a:pPr marL="285750" indent="-285750">
              <a:spcAft>
                <a:spcPts val="300"/>
              </a:spcAft>
              <a:buFont typeface="Arial"/>
              <a:buChar char="•"/>
            </a:pPr>
            <a:r>
              <a:rPr lang="en-US" sz="1600" dirty="0">
                <a:solidFill>
                  <a:srgbClr val="282828"/>
                </a:solidFill>
                <a:latin typeface="Arial" panose="020B0604020202020204" pitchFamily="34" charset="0"/>
                <a:cs typeface="Arial" panose="020B0604020202020204" pitchFamily="34" charset="0"/>
              </a:rPr>
              <a:t>Electrical equipment are long lead time.  Mitigation efforts underway (thank you Ryan Crawford) </a:t>
            </a:r>
          </a:p>
          <a:p>
            <a:pPr marL="0" indent="0">
              <a:spcAft>
                <a:spcPts val="300"/>
              </a:spcAft>
              <a:buFont typeface="Arial" charset="0"/>
              <a:buNone/>
            </a:pPr>
            <a:endParaRPr lang="en-US" sz="1600" dirty="0">
              <a:solidFill>
                <a:srgbClr val="282828"/>
              </a:solidFill>
              <a:latin typeface="Arial" panose="020B0604020202020204" pitchFamily="34" charset="0"/>
              <a:cs typeface="Arial" panose="020B0604020202020204" pitchFamily="34" charset="0"/>
            </a:endParaRPr>
          </a:p>
          <a:p>
            <a:pPr>
              <a:spcAft>
                <a:spcPts val="300"/>
              </a:spcAft>
            </a:pPr>
            <a:r>
              <a:rPr lang="en-US" sz="2000" b="1" dirty="0">
                <a:solidFill>
                  <a:srgbClr val="282828"/>
                </a:solidFill>
                <a:latin typeface="Arial" panose="020B0604020202020204" pitchFamily="34" charset="0"/>
                <a:cs typeface="Arial" panose="020B0604020202020204" pitchFamily="34" charset="0"/>
              </a:rPr>
              <a:t>WBS 121.06.05 - </a:t>
            </a:r>
            <a:r>
              <a:rPr lang="en-US" sz="2000" b="1" dirty="0" err="1">
                <a:solidFill>
                  <a:srgbClr val="282828"/>
                </a:solidFill>
                <a:latin typeface="Arial" panose="020B0604020202020204" pitchFamily="34" charset="0"/>
                <a:cs typeface="Arial" panose="020B0604020202020204" pitchFamily="34" charset="0"/>
              </a:rPr>
              <a:t>Linac</a:t>
            </a:r>
            <a:r>
              <a:rPr lang="en-US" sz="2000" b="1" dirty="0">
                <a:solidFill>
                  <a:srgbClr val="282828"/>
                </a:solidFill>
                <a:latin typeface="Arial" panose="020B0604020202020204" pitchFamily="34" charset="0"/>
                <a:cs typeface="Arial" panose="020B0604020202020204" pitchFamily="34" charset="0"/>
              </a:rPr>
              <a:t> Complex</a:t>
            </a:r>
            <a:r>
              <a:rPr lang="en-US" sz="2000" dirty="0">
                <a:solidFill>
                  <a:srgbClr val="282828"/>
                </a:solidFill>
                <a:latin typeface="Arial" panose="020B0604020202020204" pitchFamily="34" charset="0"/>
                <a:cs typeface="Arial" panose="020B0604020202020204" pitchFamily="34" charset="0"/>
              </a:rPr>
              <a:t> </a:t>
            </a:r>
            <a:r>
              <a:rPr lang="en-US" sz="2000" dirty="0">
                <a:solidFill>
                  <a:srgbClr val="003087"/>
                </a:solidFill>
                <a:latin typeface="Arial" panose="020B0604020202020204" pitchFamily="34" charset="0"/>
                <a:cs typeface="Arial" panose="020B0604020202020204" pitchFamily="34" charset="0"/>
              </a:rPr>
              <a:t>​</a:t>
            </a:r>
            <a:r>
              <a:rPr lang="en-US" sz="2000" dirty="0">
                <a:solidFill>
                  <a:srgbClr val="003087"/>
                </a:solidFill>
                <a:latin typeface="Arial"/>
                <a:cs typeface="Arial" panose="020B0604020202020204" pitchFamily="34" charset="0"/>
              </a:rPr>
              <a:t>(8% complete)</a:t>
            </a:r>
            <a:endParaRPr lang="en-US" sz="2000" dirty="0">
              <a:solidFill>
                <a:srgbClr val="003087"/>
              </a:solidFill>
              <a:latin typeface="Geneva"/>
              <a:cs typeface="Arial" panose="020B0604020202020204" pitchFamily="34" charset="0"/>
            </a:endParaRPr>
          </a:p>
          <a:p>
            <a:pPr marL="285750" indent="-285750">
              <a:spcAft>
                <a:spcPts val="300"/>
              </a:spcAft>
              <a:buFont typeface="Arial"/>
              <a:buChar char="•"/>
            </a:pPr>
            <a:r>
              <a:rPr lang="en-US" sz="1600" dirty="0">
                <a:solidFill>
                  <a:srgbClr val="282828"/>
                </a:solidFill>
                <a:latin typeface="Arial" panose="020B0604020202020204" pitchFamily="34" charset="0"/>
                <a:cs typeface="Arial" panose="020B0604020202020204" pitchFamily="34" charset="0"/>
              </a:rPr>
              <a:t>Notice to Proceed issued on February 13, 2023</a:t>
            </a:r>
          </a:p>
          <a:p>
            <a:pPr marL="285750" indent="-285750">
              <a:spcAft>
                <a:spcPts val="300"/>
              </a:spcAft>
              <a:buFont typeface="Arial"/>
              <a:buChar char="•"/>
            </a:pPr>
            <a:r>
              <a:rPr lang="en-US" sz="1600" dirty="0">
                <a:solidFill>
                  <a:srgbClr val="282828"/>
                </a:solidFill>
                <a:latin typeface="Geneva"/>
                <a:cs typeface="Arial" panose="020B0604020202020204" pitchFamily="34" charset="0"/>
              </a:rPr>
              <a:t>Last pour (3 of 3) for high bay building slab May 17, 2023</a:t>
            </a:r>
          </a:p>
          <a:p>
            <a:pPr marL="285750" indent="-285750">
              <a:spcAft>
                <a:spcPts val="300"/>
              </a:spcAft>
              <a:buFont typeface="Arial"/>
              <a:buChar char="•"/>
            </a:pPr>
            <a:r>
              <a:rPr lang="en-US" sz="1600" dirty="0">
                <a:solidFill>
                  <a:srgbClr val="282828"/>
                </a:solidFill>
                <a:latin typeface="Geneva"/>
                <a:cs typeface="Arial" panose="020B0604020202020204" pitchFamily="34" charset="0"/>
              </a:rPr>
              <a:t>Wall forms installation underway</a:t>
            </a:r>
          </a:p>
          <a:p>
            <a:pPr marL="285750" indent="-285750">
              <a:spcAft>
                <a:spcPts val="300"/>
              </a:spcAft>
              <a:buFont typeface="Arial"/>
              <a:buChar char="•"/>
            </a:pPr>
            <a:endParaRPr lang="en-US" sz="1600" dirty="0">
              <a:solidFill>
                <a:srgbClr val="282828"/>
              </a:solidFill>
              <a:latin typeface="Geneva"/>
              <a:cs typeface="Arial" panose="020B0604020202020204" pitchFamily="34" charset="0"/>
            </a:endParaRPr>
          </a:p>
        </p:txBody>
      </p:sp>
      <p:pic>
        <p:nvPicPr>
          <p:cNvPr id="11" name="Picture 10">
            <a:extLst>
              <a:ext uri="{FF2B5EF4-FFF2-40B4-BE49-F238E27FC236}">
                <a16:creationId xmlns:a16="http://schemas.microsoft.com/office/drawing/2014/main" id="{D1E7799D-0268-FAA1-45B6-2B49353DF3DA}"/>
              </a:ext>
            </a:extLst>
          </p:cNvPr>
          <p:cNvPicPr>
            <a:picLocks noChangeAspect="1"/>
          </p:cNvPicPr>
          <p:nvPr/>
        </p:nvPicPr>
        <p:blipFill>
          <a:blip r:embed="rId2"/>
          <a:stretch>
            <a:fillRect/>
          </a:stretch>
        </p:blipFill>
        <p:spPr>
          <a:xfrm>
            <a:off x="8595325" y="1291553"/>
            <a:ext cx="2966400" cy="2516459"/>
          </a:xfrm>
          <a:prstGeom prst="rect">
            <a:avLst/>
          </a:prstGeom>
        </p:spPr>
      </p:pic>
      <p:pic>
        <p:nvPicPr>
          <p:cNvPr id="13" name="Picture 12">
            <a:extLst>
              <a:ext uri="{FF2B5EF4-FFF2-40B4-BE49-F238E27FC236}">
                <a16:creationId xmlns:a16="http://schemas.microsoft.com/office/drawing/2014/main" id="{61640F7E-7120-DC2C-C619-56AE8D4AD5EF}"/>
              </a:ext>
            </a:extLst>
          </p:cNvPr>
          <p:cNvPicPr>
            <a:picLocks noChangeAspect="1"/>
          </p:cNvPicPr>
          <p:nvPr/>
        </p:nvPicPr>
        <p:blipFill>
          <a:blip r:embed="rId3"/>
          <a:stretch>
            <a:fillRect/>
          </a:stretch>
        </p:blipFill>
        <p:spPr>
          <a:xfrm>
            <a:off x="7710504" y="238936"/>
            <a:ext cx="2833913" cy="1861608"/>
          </a:xfrm>
          <a:prstGeom prst="rect">
            <a:avLst/>
          </a:prstGeom>
        </p:spPr>
      </p:pic>
      <p:pic>
        <p:nvPicPr>
          <p:cNvPr id="15" name="Picture 14">
            <a:extLst>
              <a:ext uri="{FF2B5EF4-FFF2-40B4-BE49-F238E27FC236}">
                <a16:creationId xmlns:a16="http://schemas.microsoft.com/office/drawing/2014/main" id="{F3D00482-6D90-BFCC-4E7C-6BCD1637DD68}"/>
              </a:ext>
            </a:extLst>
          </p:cNvPr>
          <p:cNvPicPr>
            <a:picLocks noChangeAspect="1"/>
          </p:cNvPicPr>
          <p:nvPr/>
        </p:nvPicPr>
        <p:blipFill>
          <a:blip r:embed="rId4"/>
          <a:stretch>
            <a:fillRect/>
          </a:stretch>
        </p:blipFill>
        <p:spPr>
          <a:xfrm>
            <a:off x="6699319" y="4176743"/>
            <a:ext cx="4202094" cy="2001628"/>
          </a:xfrm>
          <a:prstGeom prst="rect">
            <a:avLst/>
          </a:prstGeom>
        </p:spPr>
      </p:pic>
      <p:sp>
        <p:nvSpPr>
          <p:cNvPr id="16" name="TextBox 15">
            <a:extLst>
              <a:ext uri="{FF2B5EF4-FFF2-40B4-BE49-F238E27FC236}">
                <a16:creationId xmlns:a16="http://schemas.microsoft.com/office/drawing/2014/main" id="{843A3177-D88B-DD72-0C8E-938B25357608}"/>
              </a:ext>
            </a:extLst>
          </p:cNvPr>
          <p:cNvSpPr txBox="1"/>
          <p:nvPr/>
        </p:nvSpPr>
        <p:spPr>
          <a:xfrm>
            <a:off x="8513890" y="3808012"/>
            <a:ext cx="3421445" cy="276999"/>
          </a:xfrm>
          <a:prstGeom prst="rect">
            <a:avLst/>
          </a:prstGeom>
          <a:noFill/>
        </p:spPr>
        <p:txBody>
          <a:bodyPr wrap="square" rtlCol="0">
            <a:spAutoFit/>
          </a:bodyPr>
          <a:lstStyle/>
          <a:p>
            <a:r>
              <a:rPr lang="en-US" sz="1200" i="1" dirty="0">
                <a:solidFill>
                  <a:srgbClr val="FF0000"/>
                </a:solidFill>
              </a:rPr>
              <a:t>4160V Switchgear and Switchgear Hut</a:t>
            </a:r>
          </a:p>
        </p:txBody>
      </p:sp>
    </p:spTree>
    <p:extLst>
      <p:ext uri="{BB962C8B-B14F-4D97-AF65-F5344CB8AC3E}">
        <p14:creationId xmlns:p14="http://schemas.microsoft.com/office/powerpoint/2010/main" val="3858422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14</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Technical Integration</a:t>
            </a:r>
          </a:p>
        </p:txBody>
      </p:sp>
      <p:sp>
        <p:nvSpPr>
          <p:cNvPr id="5" name="Content Placeholder 2">
            <a:extLst>
              <a:ext uri="{FF2B5EF4-FFF2-40B4-BE49-F238E27FC236}">
                <a16:creationId xmlns:a16="http://schemas.microsoft.com/office/drawing/2014/main" id="{F72B8C43-BC6F-0872-066E-BA4276223232}"/>
              </a:ext>
            </a:extLst>
          </p:cNvPr>
          <p:cNvSpPr>
            <a:spLocks noGrp="1"/>
          </p:cNvSpPr>
          <p:nvPr>
            <p:ph idx="1"/>
          </p:nvPr>
        </p:nvSpPr>
        <p:spPr>
          <a:xfrm>
            <a:off x="304805" y="820190"/>
            <a:ext cx="10902887" cy="5209135"/>
          </a:xfrm>
        </p:spPr>
        <p:txBody>
          <a:bodyPr lIns="0" tIns="0" rIns="0" bIns="0" anchor="t"/>
          <a:lstStyle/>
          <a:p>
            <a:pPr marL="306705" indent="-306705">
              <a:spcBef>
                <a:spcPts val="0"/>
              </a:spcBef>
              <a:spcAft>
                <a:spcPts val="0"/>
              </a:spcAft>
            </a:pPr>
            <a:r>
              <a:rPr lang="en-US" sz="2000" b="1" dirty="0"/>
              <a:t>Design Reviews:</a:t>
            </a:r>
          </a:p>
          <a:p>
            <a:pPr lvl="1">
              <a:spcBef>
                <a:spcPts val="0"/>
              </a:spcBef>
              <a:spcAft>
                <a:spcPts val="0"/>
              </a:spcAft>
              <a:buFont typeface="Courier New" panose="02070309020205020404" pitchFamily="49" charset="0"/>
              <a:buChar char="o"/>
            </a:pPr>
            <a:r>
              <a:rPr lang="en-US" sz="1733" dirty="0"/>
              <a:t>9 Design reviews completed in April</a:t>
            </a:r>
          </a:p>
          <a:p>
            <a:pPr lvl="1">
              <a:spcBef>
                <a:spcPts val="0"/>
              </a:spcBef>
              <a:spcAft>
                <a:spcPts val="0"/>
              </a:spcAft>
              <a:buFont typeface="Courier New" panose="02070309020205020404" pitchFamily="49" charset="0"/>
              <a:buChar char="o"/>
            </a:pPr>
            <a:r>
              <a:rPr lang="en-US" sz="1733" dirty="0"/>
              <a:t>5 PDRs &amp; 47 FDRs remaining</a:t>
            </a:r>
          </a:p>
          <a:p>
            <a:pPr lvl="1">
              <a:spcBef>
                <a:spcPts val="0"/>
              </a:spcBef>
              <a:spcAft>
                <a:spcPts val="0"/>
              </a:spcAft>
              <a:buFont typeface="Courier New" panose="02070309020205020404" pitchFamily="49" charset="0"/>
              <a:buChar char="o"/>
            </a:pPr>
            <a:endParaRPr lang="en-US" sz="1733" dirty="0"/>
          </a:p>
          <a:p>
            <a:pPr marL="306705" indent="-306705">
              <a:spcBef>
                <a:spcPts val="0"/>
              </a:spcBef>
              <a:spcAft>
                <a:spcPts val="0"/>
              </a:spcAft>
            </a:pPr>
            <a:r>
              <a:rPr lang="en-US" sz="2000" b="1" dirty="0"/>
              <a:t>Requirements, Interfaces, and Acceptance Criteria:</a:t>
            </a:r>
          </a:p>
          <a:p>
            <a:pPr marL="683260" lvl="1" indent="-306705">
              <a:spcBef>
                <a:spcPts val="0"/>
              </a:spcBef>
              <a:spcAft>
                <a:spcPts val="0"/>
              </a:spcAft>
              <a:buFont typeface="Courier New" panose="02070309020205020404" pitchFamily="49" charset="0"/>
              <a:buChar char="o"/>
            </a:pPr>
            <a:r>
              <a:rPr lang="en-US" sz="1800" dirty="0"/>
              <a:t>Beam Instrumentation Requirements revised:</a:t>
            </a:r>
          </a:p>
          <a:p>
            <a:pPr marL="1070600" lvl="2" indent="-306705">
              <a:spcBef>
                <a:spcPts val="0"/>
              </a:spcBef>
              <a:spcAft>
                <a:spcPts val="0"/>
              </a:spcAft>
              <a:buFont typeface="Wingdings" panose="05000000000000000000" pitchFamily="2" charset="2"/>
              <a:buChar char="Ø"/>
            </a:pPr>
            <a:r>
              <a:rPr lang="en-US" sz="1667" dirty="0"/>
              <a:t>ED0008303 Rev B – PIP-II Beam Instrumentation FRS</a:t>
            </a:r>
          </a:p>
          <a:p>
            <a:pPr marL="1070600" lvl="2" indent="-306705">
              <a:spcBef>
                <a:spcPts val="0"/>
              </a:spcBef>
              <a:spcAft>
                <a:spcPts val="0"/>
              </a:spcAft>
              <a:buFont typeface="Wingdings" panose="05000000000000000000" pitchFamily="2" charset="2"/>
              <a:buChar char="Ø"/>
            </a:pPr>
            <a:r>
              <a:rPr lang="en-US" sz="1667" dirty="0"/>
              <a:t>ED0013713 Rev A – PIP-II TRS BI Invasive </a:t>
            </a:r>
            <a:r>
              <a:rPr lang="en-US" sz="1667" dirty="0" err="1"/>
              <a:t>BProM</a:t>
            </a:r>
            <a:endParaRPr lang="en-US" sz="1667" dirty="0"/>
          </a:p>
          <a:p>
            <a:pPr marL="683260" lvl="1" indent="-306705">
              <a:spcBef>
                <a:spcPts val="0"/>
              </a:spcBef>
              <a:spcAft>
                <a:spcPts val="0"/>
              </a:spcAft>
              <a:buFont typeface="Courier New" panose="02070309020205020404" pitchFamily="49" charset="0"/>
              <a:buChar char="o"/>
            </a:pPr>
            <a:endParaRPr lang="en-US" sz="1800" dirty="0"/>
          </a:p>
          <a:p>
            <a:pPr marL="683260" lvl="1" indent="-306705">
              <a:spcBef>
                <a:spcPts val="0"/>
              </a:spcBef>
              <a:spcAft>
                <a:spcPts val="0"/>
              </a:spcAft>
              <a:buFont typeface="Courier New" panose="02070309020205020404" pitchFamily="49" charset="0"/>
              <a:buChar char="o"/>
            </a:pPr>
            <a:r>
              <a:rPr lang="en-US" sz="1800" dirty="0"/>
              <a:t>ED0010433 Rev AF PIP-II Master ICD: Updated with updated interface information including:</a:t>
            </a:r>
          </a:p>
          <a:p>
            <a:pPr marL="1083310" lvl="2" indent="-306705">
              <a:spcBef>
                <a:spcPts val="0"/>
              </a:spcBef>
              <a:spcAft>
                <a:spcPts val="0"/>
              </a:spcAft>
              <a:buFont typeface="Wingdings" panose="05000000000000000000" pitchFamily="2" charset="2"/>
              <a:buChar char="Ø"/>
            </a:pPr>
            <a:r>
              <a:rPr lang="en-US" sz="1600" dirty="0"/>
              <a:t>2695-005 Invasive Profile Monitor to Controls interface update</a:t>
            </a:r>
          </a:p>
          <a:p>
            <a:pPr marL="1083310" lvl="2" indent="-306705">
              <a:spcBef>
                <a:spcPts val="0"/>
              </a:spcBef>
              <a:spcAft>
                <a:spcPts val="0"/>
              </a:spcAft>
              <a:buFont typeface="Wingdings" panose="05000000000000000000" pitchFamily="2" charset="2"/>
              <a:buChar char="Ø"/>
            </a:pPr>
            <a:r>
              <a:rPr lang="en-US" sz="1600" dirty="0" err="1"/>
              <a:t>BProM</a:t>
            </a:r>
            <a:r>
              <a:rPr lang="en-US" sz="1600" dirty="0"/>
              <a:t> interfaces updated with current ISD references</a:t>
            </a:r>
          </a:p>
          <a:p>
            <a:pPr marL="1083310" lvl="2" indent="-306705">
              <a:spcBef>
                <a:spcPts val="0"/>
              </a:spcBef>
              <a:spcAft>
                <a:spcPts val="0"/>
              </a:spcAft>
              <a:buFont typeface="Wingdings" panose="05000000000000000000" pitchFamily="2" charset="2"/>
              <a:buChar char="Ø"/>
            </a:pPr>
            <a:r>
              <a:rPr lang="en-US" sz="1600" dirty="0"/>
              <a:t>ED0016035 Rev A – BI Invasive </a:t>
            </a:r>
            <a:r>
              <a:rPr lang="en-US" sz="1600" dirty="0" err="1"/>
              <a:t>BProM</a:t>
            </a:r>
            <a:r>
              <a:rPr lang="en-US" sz="1600" dirty="0"/>
              <a:t> ISD updated</a:t>
            </a:r>
          </a:p>
          <a:p>
            <a:pPr marL="1083310" lvl="2" indent="-306705">
              <a:spcBef>
                <a:spcPts val="0"/>
              </a:spcBef>
              <a:spcAft>
                <a:spcPts val="0"/>
              </a:spcAft>
              <a:buFont typeface="Wingdings" panose="05000000000000000000" pitchFamily="2" charset="2"/>
              <a:buChar char="Ø"/>
            </a:pPr>
            <a:endParaRPr lang="en-US" sz="1600" dirty="0"/>
          </a:p>
          <a:p>
            <a:pPr marL="683260" lvl="1" indent="-306705">
              <a:spcBef>
                <a:spcPts val="0"/>
              </a:spcBef>
              <a:spcAft>
                <a:spcPts val="0"/>
              </a:spcAft>
              <a:buFont typeface="Courier New" panose="02070309020205020404" pitchFamily="49" charset="0"/>
              <a:buChar char="o"/>
            </a:pPr>
            <a:r>
              <a:rPr lang="en-US" sz="1800" dirty="0"/>
              <a:t>Acceptance Criteria Documentation development continues as primary focus prior to IPR</a:t>
            </a:r>
          </a:p>
          <a:p>
            <a:pPr marL="1070600" lvl="2" indent="-306705">
              <a:spcBef>
                <a:spcPts val="0"/>
              </a:spcBef>
              <a:spcAft>
                <a:spcPts val="0"/>
              </a:spcAft>
              <a:buFont typeface="Wingdings" panose="05000000000000000000" pitchFamily="2" charset="2"/>
              <a:buChar char="Ø"/>
            </a:pPr>
            <a:r>
              <a:rPr lang="en-US" sz="1800" dirty="0"/>
              <a:t>40+ Acceptance Criteria documents are currently actively being drafted by L3/L4 systems with IKC deliverables. </a:t>
            </a:r>
            <a:r>
              <a:rPr lang="en-US" sz="1400" i="1" dirty="0">
                <a:solidFill>
                  <a:srgbClr val="004C97"/>
                </a:solidFill>
              </a:rPr>
              <a:t>(52% development progress)</a:t>
            </a:r>
          </a:p>
          <a:p>
            <a:pPr marL="1070600" lvl="2" indent="-306705">
              <a:spcBef>
                <a:spcPts val="0"/>
              </a:spcBef>
              <a:spcAft>
                <a:spcPts val="0"/>
              </a:spcAft>
              <a:buFont typeface="Wingdings" panose="05000000000000000000" pitchFamily="2" charset="2"/>
              <a:buChar char="Ø"/>
            </a:pPr>
            <a:r>
              <a:rPr lang="en-US" sz="1800" dirty="0"/>
              <a:t>100+ Acceptance Criteria documents identified for other PIP-II Installation/Upgrade deliverables </a:t>
            </a:r>
            <a:r>
              <a:rPr lang="en-US" sz="1400" i="1" dirty="0">
                <a:solidFill>
                  <a:srgbClr val="004C97"/>
                </a:solidFill>
              </a:rPr>
              <a:t>(18% development progress)</a:t>
            </a:r>
          </a:p>
          <a:p>
            <a:pPr marL="306705" indent="-306705">
              <a:lnSpc>
                <a:spcPct val="200000"/>
              </a:lnSpc>
              <a:spcBef>
                <a:spcPts val="0"/>
              </a:spcBef>
              <a:spcAft>
                <a:spcPts val="0"/>
              </a:spcAft>
            </a:pPr>
            <a:r>
              <a:rPr lang="en-US" sz="2000" b="1" dirty="0"/>
              <a:t>Design Change Requests (DCRs)</a:t>
            </a:r>
            <a:r>
              <a:rPr lang="en-US" sz="1800" b="1" dirty="0"/>
              <a:t>:</a:t>
            </a:r>
            <a:r>
              <a:rPr lang="en-US" sz="1800" dirty="0"/>
              <a:t> </a:t>
            </a:r>
            <a:r>
              <a:rPr lang="en-US" sz="1800" i="1" dirty="0">
                <a:solidFill>
                  <a:schemeClr val="bg1">
                    <a:lumMod val="50000"/>
                  </a:schemeClr>
                </a:solidFill>
                <a:sym typeface="Wingdings" panose="05000000000000000000" pitchFamily="2" charset="2"/>
              </a:rPr>
              <a:t>No new DCR’s this reporting period</a:t>
            </a:r>
          </a:p>
          <a:p>
            <a:pPr marL="306705" indent="-306705">
              <a:lnSpc>
                <a:spcPts val="1000"/>
              </a:lnSpc>
              <a:spcBef>
                <a:spcPts val="600"/>
              </a:spcBef>
              <a:spcAft>
                <a:spcPts val="600"/>
              </a:spcAft>
            </a:pPr>
            <a:endParaRPr lang="en-US" sz="2800" dirty="0"/>
          </a:p>
        </p:txBody>
      </p:sp>
    </p:spTree>
    <p:extLst>
      <p:ext uri="{BB962C8B-B14F-4D97-AF65-F5344CB8AC3E}">
        <p14:creationId xmlns:p14="http://schemas.microsoft.com/office/powerpoint/2010/main" val="2823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way&#10;&#10;Description automatically generated">
            <a:extLst>
              <a:ext uri="{FF2B5EF4-FFF2-40B4-BE49-F238E27FC236}">
                <a16:creationId xmlns:a16="http://schemas.microsoft.com/office/drawing/2014/main" id="{68378CE0-F75C-2D00-E378-858BD7FBCD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53"/>
          <a:stretch/>
        </p:blipFill>
        <p:spPr>
          <a:xfrm>
            <a:off x="0" y="-5159114"/>
            <a:ext cx="12191101" cy="12017114"/>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dirty="0">
                <a:solidFill>
                  <a:schemeClr val="bg1"/>
                </a:solidFill>
                <a:latin typeface="Telegraf UltraBold" pitchFamily="2" charset="77"/>
                <a:cs typeface="Helvetica" panose="020B0604020202020204" pitchFamily="34" charset="0"/>
              </a:rPr>
              <a:t>THE FUTURE OF FERMILAB</a:t>
            </a:r>
            <a:r>
              <a:rPr lang="en-US" sz="3200" dirty="0">
                <a:solidFill>
                  <a:schemeClr val="bg1"/>
                </a:solidFill>
                <a:latin typeface="Telegraf UltraBold" pitchFamily="2" charset="77"/>
                <a:cs typeface="Helvetica" panose="020B0604020202020204" pitchFamily="34" charset="0"/>
              </a:rPr>
              <a:t> </a:t>
            </a:r>
            <a:endParaRPr lang="en-US" sz="4000" dirty="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250859" y="4658382"/>
            <a:ext cx="4281004" cy="1938992"/>
          </a:xfrm>
          <a:prstGeom prst="rect">
            <a:avLst/>
          </a:prstGeom>
          <a:noFill/>
        </p:spPr>
        <p:txBody>
          <a:bodyPr wrap="square" rtlCol="0">
            <a:spAutoFit/>
          </a:bodyPr>
          <a:lstStyle/>
          <a:p>
            <a:r>
              <a:rPr lang="en-US" sz="2000" b="1" dirty="0">
                <a:solidFill>
                  <a:schemeClr val="bg1"/>
                </a:solidFill>
                <a:latin typeface="Telegraf UltraBold" pitchFamily="2" charset="77"/>
              </a:rPr>
              <a:t>Follow us:</a:t>
            </a:r>
          </a:p>
          <a:p>
            <a:endParaRPr lang="en-US" sz="2000" b="1" dirty="0">
              <a:solidFill>
                <a:schemeClr val="bg1"/>
              </a:solidFill>
              <a:latin typeface="Telegraf UltraBold" pitchFamily="2" charset="77"/>
            </a:endParaRPr>
          </a:p>
          <a:p>
            <a:r>
              <a:rPr lang="en-US" sz="2000" dirty="0">
                <a:solidFill>
                  <a:schemeClr val="bg1"/>
                </a:solidFill>
              </a:rPr>
              <a:t>	</a:t>
            </a:r>
            <a:r>
              <a:rPr lang="en-US" sz="2000" dirty="0">
                <a:solidFill>
                  <a:schemeClr val="bg1"/>
                </a:solidFill>
                <a:latin typeface="Helvetica" pitchFamily="2" charset="0"/>
                <a:hlinkClick r:id="rId4">
                  <a:extLst>
                    <a:ext uri="{A12FA001-AC4F-418D-AE19-62706E023703}">
                      <ahyp:hlinkClr xmlns:ahyp="http://schemas.microsoft.com/office/drawing/2018/hyperlinkcolor" val="tx"/>
                    </a:ext>
                  </a:extLst>
                </a:hlinkClick>
              </a:rPr>
              <a:t>www.pip2.fnal.gov</a:t>
            </a:r>
            <a:endParaRPr lang="en-US" sz="2000" dirty="0">
              <a:solidFill>
                <a:schemeClr val="bg1"/>
              </a:solidFill>
              <a:latin typeface="Helvetica" pitchFamily="2" charset="0"/>
            </a:endParaRPr>
          </a:p>
          <a:p>
            <a:r>
              <a:rPr lang="en-US" sz="1000" dirty="0">
                <a:solidFill>
                  <a:schemeClr val="bg1"/>
                </a:solidFill>
                <a:latin typeface="Helvetica" pitchFamily="2" charset="0"/>
              </a:rPr>
              <a:t>	</a:t>
            </a:r>
          </a:p>
          <a:p>
            <a:r>
              <a:rPr lang="en-US" sz="2000" dirty="0">
                <a:solidFill>
                  <a:schemeClr val="bg1"/>
                </a:solidFill>
                <a:latin typeface="Helvetica" pitchFamily="2" charset="0"/>
              </a:rPr>
              <a:t>	</a:t>
            </a:r>
            <a:r>
              <a:rPr lang="en-US" sz="2000" b="0" i="0" dirty="0">
                <a:solidFill>
                  <a:schemeClr val="bg1"/>
                </a:solidFill>
                <a:effectLst/>
                <a:latin typeface="Helvetica" pitchFamily="2" charset="0"/>
                <a:hlinkClick r:id="rId5" tooltip="https://twitter.com/PIP2accelerator">
                  <a:extLst>
                    <a:ext uri="{A12FA001-AC4F-418D-AE19-62706E023703}">
                      <ahyp:hlinkClr xmlns:ahyp="http://schemas.microsoft.com/office/drawing/2018/hyperlinkcolor" val="tx"/>
                    </a:ext>
                  </a:extLst>
                </a:hlinkClick>
              </a:rPr>
              <a:t>@PIP2accelerator</a:t>
            </a:r>
            <a:endParaRPr lang="en-US" sz="2000" b="0" i="0" dirty="0">
              <a:solidFill>
                <a:schemeClr val="bg1"/>
              </a:solidFill>
              <a:effectLst/>
              <a:latin typeface="Helvetica" pitchFamily="2" charset="0"/>
            </a:endParaRPr>
          </a:p>
          <a:p>
            <a:endParaRPr lang="en-US" sz="1000" dirty="0">
              <a:solidFill>
                <a:schemeClr val="bg1"/>
              </a:solidFill>
              <a:latin typeface="Helvetica" pitchFamily="2" charset="0"/>
            </a:endParaRPr>
          </a:p>
          <a:p>
            <a:r>
              <a:rPr lang="en-US" sz="2000" dirty="0">
                <a:solidFill>
                  <a:schemeClr val="bg1"/>
                </a:solidFill>
                <a:latin typeface="Helvetica" pitchFamily="2" charset="0"/>
              </a:rPr>
              <a:t>	</a:t>
            </a:r>
            <a:r>
              <a:rPr lang="en-US" sz="2000" b="0" i="0" dirty="0">
                <a:solidFill>
                  <a:schemeClr val="bg1"/>
                </a:solidFill>
                <a:effectLst/>
                <a:latin typeface="Helvetica" pitchFamily="2" charset="0"/>
                <a:hlinkClick r:id="rId6" tooltip="https://www.linkedin.com/showcase/pip-ii/">
                  <a:extLst>
                    <a:ext uri="{A12FA001-AC4F-418D-AE19-62706E023703}">
                      <ahyp:hlinkClr xmlns:ahyp="http://schemas.microsoft.com/office/drawing/2018/hyperlinkcolor" val="tx"/>
                    </a:ext>
                  </a:extLst>
                </a:hlinkClick>
              </a:rPr>
              <a:t>/showcase/pip-ii/</a:t>
            </a:r>
            <a:endParaRPr lang="en-US" sz="2000" dirty="0">
              <a:solidFill>
                <a:schemeClr val="bg1"/>
              </a:solidFill>
              <a:latin typeface="Helvetica" pitchFamily="2" charset="0"/>
            </a:endParaRPr>
          </a:p>
        </p:txBody>
      </p:sp>
      <p:pic>
        <p:nvPicPr>
          <p:cNvPr id="3" name="Picture 2" descr="Logo&#10;&#10;Description automatically generated">
            <a:extLst>
              <a:ext uri="{FF2B5EF4-FFF2-40B4-BE49-F238E27FC236}">
                <a16:creationId xmlns:a16="http://schemas.microsoft.com/office/drawing/2014/main" id="{14FDC5E4-6DE3-7DB1-384F-2BFDAD3C6586}"/>
              </a:ext>
            </a:extLst>
          </p:cNvPr>
          <p:cNvPicPr>
            <a:picLocks noChangeAspect="1"/>
          </p:cNvPicPr>
          <p:nvPr/>
        </p:nvPicPr>
        <p:blipFill>
          <a:blip r:embed="rId7"/>
          <a:stretch>
            <a:fillRect/>
          </a:stretch>
        </p:blipFill>
        <p:spPr>
          <a:xfrm>
            <a:off x="300056" y="5776807"/>
            <a:ext cx="274320" cy="274320"/>
          </a:xfrm>
          <a:prstGeom prst="rect">
            <a:avLst/>
          </a:prstGeom>
        </p:spPr>
      </p:pic>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8"/>
          <a:stretch>
            <a:fillRect/>
          </a:stretch>
        </p:blipFill>
        <p:spPr>
          <a:xfrm>
            <a:off x="300056" y="6237539"/>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9"/>
          <a:stretch>
            <a:fillRect/>
          </a:stretch>
        </p:blipFill>
        <p:spPr>
          <a:xfrm>
            <a:off x="300056" y="5316074"/>
            <a:ext cx="274320" cy="274320"/>
          </a:xfrm>
          <a:prstGeom prst="rect">
            <a:avLst/>
          </a:prstGeom>
        </p:spPr>
      </p:pic>
    </p:spTree>
    <p:extLst>
      <p:ext uri="{BB962C8B-B14F-4D97-AF65-F5344CB8AC3E}">
        <p14:creationId xmlns:p14="http://schemas.microsoft.com/office/powerpoint/2010/main" val="20765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Project Management</a:t>
            </a:r>
          </a:p>
        </p:txBody>
      </p:sp>
      <p:sp>
        <p:nvSpPr>
          <p:cNvPr id="3" name="TextBox 2">
            <a:extLst>
              <a:ext uri="{FF2B5EF4-FFF2-40B4-BE49-F238E27FC236}">
                <a16:creationId xmlns:a16="http://schemas.microsoft.com/office/drawing/2014/main" id="{185883E4-CCF1-86D4-E11F-F164D5CC68A1}"/>
              </a:ext>
            </a:extLst>
          </p:cNvPr>
          <p:cNvSpPr txBox="1"/>
          <p:nvPr/>
        </p:nvSpPr>
        <p:spPr>
          <a:xfrm>
            <a:off x="276225" y="927173"/>
            <a:ext cx="11811000" cy="4708981"/>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accent6"/>
                </a:solidFill>
                <a:latin typeface="Helvetica" pitchFamily="2" charset="0"/>
              </a:rPr>
              <a:t>We continue to work on rebuilding the management team:</a:t>
            </a:r>
          </a:p>
          <a:p>
            <a:pPr marL="800100" lvl="1" indent="-342900">
              <a:buFont typeface="Arial" panose="020B0604020202020204" pitchFamily="34" charset="0"/>
              <a:buChar char="•"/>
            </a:pPr>
            <a:r>
              <a:rPr lang="en-US" sz="2000" dirty="0">
                <a:solidFill>
                  <a:schemeClr val="accent6"/>
                </a:solidFill>
                <a:latin typeface="Helvetica" pitchFamily="2" charset="0"/>
              </a:rPr>
              <a:t>Project Director search continues</a:t>
            </a:r>
          </a:p>
          <a:p>
            <a:pPr marL="800100" lvl="1" indent="-342900">
              <a:buFont typeface="Arial" panose="020B0604020202020204" pitchFamily="34" charset="0"/>
              <a:buChar char="•"/>
            </a:pPr>
            <a:r>
              <a:rPr lang="en-US" sz="2000" dirty="0" err="1">
                <a:solidFill>
                  <a:schemeClr val="accent6"/>
                </a:solidFill>
                <a:latin typeface="Helvetica" pitchFamily="2" charset="0"/>
              </a:rPr>
              <a:t>Saravan</a:t>
            </a:r>
            <a:r>
              <a:rPr lang="en-US" sz="2000" dirty="0">
                <a:solidFill>
                  <a:schemeClr val="accent6"/>
                </a:solidFill>
                <a:latin typeface="Helvetica" pitchFamily="2" charset="0"/>
              </a:rPr>
              <a:t> Chandrasekaran was appointed IKC coordinator</a:t>
            </a:r>
          </a:p>
          <a:p>
            <a:pPr lvl="1"/>
            <a:endParaRPr lang="en-US" sz="2000" dirty="0">
              <a:solidFill>
                <a:schemeClr val="accent6"/>
              </a:solidFill>
              <a:latin typeface="Helvetica" pitchFamily="2" charset="0"/>
            </a:endParaRPr>
          </a:p>
          <a:p>
            <a:pPr marL="342900" indent="-342900">
              <a:buFont typeface="Arial" panose="020B0604020202020204" pitchFamily="34" charset="0"/>
              <a:buChar char="•"/>
            </a:pPr>
            <a:r>
              <a:rPr lang="en-US" sz="2000" dirty="0">
                <a:solidFill>
                  <a:schemeClr val="accent6"/>
                </a:solidFill>
                <a:latin typeface="Helvetica" pitchFamily="2" charset="0"/>
              </a:rPr>
              <a:t>New CAMs for </a:t>
            </a:r>
            <a:r>
              <a:rPr lang="en-US" sz="2000" dirty="0" err="1">
                <a:solidFill>
                  <a:schemeClr val="accent6"/>
                </a:solidFill>
                <a:latin typeface="Helvetica" pitchFamily="2" charset="0"/>
              </a:rPr>
              <a:t>AccS</a:t>
            </a:r>
            <a:r>
              <a:rPr lang="en-US" sz="2000" dirty="0">
                <a:solidFill>
                  <a:schemeClr val="accent6"/>
                </a:solidFill>
                <a:latin typeface="Helvetica" pitchFamily="2" charset="0"/>
              </a:rPr>
              <a:t>-Instrumentation needed – ongoing discussions with AD</a:t>
            </a:r>
          </a:p>
          <a:p>
            <a:pPr marL="342900" indent="-342900">
              <a:buFont typeface="Arial" panose="020B0604020202020204" pitchFamily="34" charset="0"/>
              <a:buChar char="•"/>
            </a:pPr>
            <a:r>
              <a:rPr lang="en-US" sz="2000" dirty="0">
                <a:solidFill>
                  <a:schemeClr val="accent6"/>
                </a:solidFill>
                <a:latin typeface="Helvetica" pitchFamily="2" charset="0"/>
              </a:rPr>
              <a:t>P2PEB15 planned for June 7-8 at CEA/</a:t>
            </a:r>
            <a:r>
              <a:rPr lang="en-US" sz="2000" dirty="0" err="1">
                <a:solidFill>
                  <a:schemeClr val="accent6"/>
                </a:solidFill>
                <a:latin typeface="Helvetica" pitchFamily="2" charset="0"/>
              </a:rPr>
              <a:t>IJCLab</a:t>
            </a:r>
            <a:r>
              <a:rPr lang="en-US" sz="2000" dirty="0">
                <a:solidFill>
                  <a:schemeClr val="accent6"/>
                </a:solidFill>
                <a:latin typeface="Helvetica" pitchFamily="2" charset="0"/>
              </a:rPr>
              <a:t>.</a:t>
            </a:r>
          </a:p>
          <a:p>
            <a:pPr marL="342900" indent="-342900">
              <a:buFont typeface="Arial" panose="020B0604020202020204" pitchFamily="34" charset="0"/>
              <a:buChar char="•"/>
            </a:pPr>
            <a:r>
              <a:rPr lang="en-US" sz="2000" dirty="0" err="1">
                <a:solidFill>
                  <a:schemeClr val="accent6"/>
                </a:solidFill>
                <a:latin typeface="Helvetica" pitchFamily="2" charset="0"/>
              </a:rPr>
              <a:t>ALaT</a:t>
            </a:r>
            <a:r>
              <a:rPr lang="en-US" sz="2000" dirty="0">
                <a:solidFill>
                  <a:schemeClr val="accent6"/>
                </a:solidFill>
                <a:latin typeface="Helvetica" pitchFamily="2" charset="0"/>
              </a:rPr>
              <a:t> Hardware contract: missed May 15 deadline, working with procurement to finalize discussions</a:t>
            </a:r>
          </a:p>
          <a:p>
            <a:pPr marL="342900" indent="-342900">
              <a:buFont typeface="Arial" panose="020B0604020202020204" pitchFamily="34" charset="0"/>
              <a:buChar char="•"/>
            </a:pPr>
            <a:endParaRPr lang="en-US" sz="2000" dirty="0">
              <a:solidFill>
                <a:schemeClr val="accent6"/>
              </a:solidFill>
              <a:latin typeface="Helvetica" pitchFamily="2" charset="0"/>
            </a:endParaRPr>
          </a:p>
          <a:p>
            <a:pPr marL="342900" indent="-342900">
              <a:buFont typeface="Arial" panose="020B0604020202020204" pitchFamily="34" charset="0"/>
              <a:buChar char="•"/>
            </a:pPr>
            <a:r>
              <a:rPr lang="en-US" sz="2000" b="1" dirty="0">
                <a:solidFill>
                  <a:schemeClr val="accent6"/>
                </a:solidFill>
                <a:latin typeface="Helvetica" pitchFamily="2" charset="0"/>
              </a:rPr>
              <a:t>IPR Highlights:</a:t>
            </a:r>
          </a:p>
          <a:p>
            <a:pPr marL="800100" lvl="1" indent="-342900">
              <a:buFont typeface="Arial" panose="020B0604020202020204" pitchFamily="34" charset="0"/>
              <a:buChar char="•"/>
            </a:pPr>
            <a:r>
              <a:rPr lang="en-US" sz="2000" dirty="0">
                <a:solidFill>
                  <a:schemeClr val="accent6"/>
                </a:solidFill>
                <a:latin typeface="Helvetica" pitchFamily="2" charset="0"/>
              </a:rPr>
              <a:t>Technical progress is strong in all areas</a:t>
            </a:r>
          </a:p>
          <a:p>
            <a:pPr marL="800100" lvl="1" indent="-342900">
              <a:buFont typeface="Arial" panose="020B0604020202020204" pitchFamily="34" charset="0"/>
              <a:buChar char="•"/>
            </a:pPr>
            <a:r>
              <a:rPr lang="en-US" sz="2000" dirty="0">
                <a:solidFill>
                  <a:schemeClr val="accent6"/>
                </a:solidFill>
                <a:latin typeface="Helvetica" pitchFamily="2" charset="0"/>
              </a:rPr>
              <a:t>Schedule variance is of concern and a recovery plan was requested by June 16</a:t>
            </a:r>
          </a:p>
          <a:p>
            <a:pPr marL="800100" lvl="1" indent="-342900">
              <a:buFont typeface="Arial" panose="020B0604020202020204" pitchFamily="34" charset="0"/>
              <a:buChar char="•"/>
            </a:pPr>
            <a:r>
              <a:rPr lang="en-US" sz="2000" dirty="0">
                <a:solidFill>
                  <a:schemeClr val="accent6"/>
                </a:solidFill>
                <a:latin typeface="Helvetica" pitchFamily="2" charset="0"/>
              </a:rPr>
              <a:t>IKC non delivery and delays should be </a:t>
            </a:r>
            <a:r>
              <a:rPr lang="en-US" sz="2000" dirty="0" err="1">
                <a:solidFill>
                  <a:schemeClr val="accent6"/>
                </a:solidFill>
                <a:latin typeface="Helvetica" pitchFamily="2" charset="0"/>
              </a:rPr>
              <a:t>monitiored</a:t>
            </a:r>
            <a:r>
              <a:rPr lang="en-US" sz="2000" dirty="0">
                <a:solidFill>
                  <a:schemeClr val="accent6"/>
                </a:solidFill>
                <a:latin typeface="Helvetica" pitchFamily="2" charset="0"/>
              </a:rPr>
              <a:t> and mitigations applied</a:t>
            </a:r>
          </a:p>
          <a:p>
            <a:pPr marL="800100" lvl="1" indent="-342900">
              <a:buFont typeface="Arial" panose="020B0604020202020204" pitchFamily="34" charset="0"/>
              <a:buChar char="•"/>
            </a:pPr>
            <a:r>
              <a:rPr lang="en-US" sz="2000" dirty="0">
                <a:solidFill>
                  <a:schemeClr val="accent6"/>
                </a:solidFill>
                <a:latin typeface="Helvetica" pitchFamily="2" charset="0"/>
              </a:rPr>
              <a:t>The step up in resources for FY24 and FY25 should be secured</a:t>
            </a:r>
          </a:p>
          <a:p>
            <a:pPr marL="800100" lvl="1" indent="-342900">
              <a:buFont typeface="Arial" panose="020B0604020202020204" pitchFamily="34" charset="0"/>
              <a:buChar char="•"/>
            </a:pPr>
            <a:r>
              <a:rPr lang="en-US" sz="2000" dirty="0">
                <a:solidFill>
                  <a:schemeClr val="accent6"/>
                </a:solidFill>
                <a:latin typeface="Helvetica" pitchFamily="2" charset="0"/>
              </a:rPr>
              <a:t>The risk register should be re evaluated and RMBs held on monthly basis</a:t>
            </a:r>
          </a:p>
          <a:p>
            <a:pPr marL="800100" lvl="1" indent="-342900">
              <a:buFont typeface="Arial" panose="020B0604020202020204" pitchFamily="34" charset="0"/>
              <a:buChar char="•"/>
            </a:pPr>
            <a:r>
              <a:rPr lang="en-US" sz="2000" dirty="0">
                <a:solidFill>
                  <a:schemeClr val="accent6"/>
                </a:solidFill>
                <a:latin typeface="Helvetica" pitchFamily="2" charset="0"/>
              </a:rPr>
              <a:t>Next IPR in ~6 months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3</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Financials</a:t>
            </a:r>
          </a:p>
        </p:txBody>
      </p:sp>
      <p:pic>
        <p:nvPicPr>
          <p:cNvPr id="2" name="Picture 1">
            <a:extLst>
              <a:ext uri="{FF2B5EF4-FFF2-40B4-BE49-F238E27FC236}">
                <a16:creationId xmlns:a16="http://schemas.microsoft.com/office/drawing/2014/main" id="{22350BFF-9116-817B-0329-CD6053F807FB}"/>
              </a:ext>
            </a:extLst>
          </p:cNvPr>
          <p:cNvPicPr>
            <a:picLocks noChangeAspect="1"/>
          </p:cNvPicPr>
          <p:nvPr/>
        </p:nvPicPr>
        <p:blipFill>
          <a:blip r:embed="rId2"/>
          <a:stretch>
            <a:fillRect/>
          </a:stretch>
        </p:blipFill>
        <p:spPr>
          <a:xfrm>
            <a:off x="304800" y="3163038"/>
            <a:ext cx="3999841" cy="3227798"/>
          </a:xfrm>
          <a:prstGeom prst="rect">
            <a:avLst/>
          </a:prstGeom>
        </p:spPr>
      </p:pic>
      <p:sp>
        <p:nvSpPr>
          <p:cNvPr id="5" name="Rectangle 4">
            <a:extLst>
              <a:ext uri="{FF2B5EF4-FFF2-40B4-BE49-F238E27FC236}">
                <a16:creationId xmlns:a16="http://schemas.microsoft.com/office/drawing/2014/main" id="{FE29A03B-6338-F158-F302-9D28B9860BFB}"/>
              </a:ext>
            </a:extLst>
          </p:cNvPr>
          <p:cNvSpPr/>
          <p:nvPr/>
        </p:nvSpPr>
        <p:spPr>
          <a:xfrm>
            <a:off x="4659086" y="3120760"/>
            <a:ext cx="7432943" cy="3118773"/>
          </a:xfrm>
          <a:prstGeom prst="rect">
            <a:avLst/>
          </a:prstGeom>
        </p:spPr>
        <p:txBody>
          <a:bodyPr wrap="square">
            <a:normAutofit/>
          </a:bodyPr>
          <a:lstStyle/>
          <a:p>
            <a:pPr defTabSz="609570">
              <a:spcBef>
                <a:spcPct val="20000"/>
              </a:spcBef>
            </a:pPr>
            <a:r>
              <a:rPr lang="en-US" sz="1800" b="1" dirty="0">
                <a:solidFill>
                  <a:srgbClr val="505050"/>
                </a:solidFill>
                <a:latin typeface="Helvetica"/>
              </a:rPr>
              <a:t>SPI 0.92 </a:t>
            </a:r>
            <a:r>
              <a:rPr lang="en-US" sz="1800" b="1" dirty="0">
                <a:solidFill>
                  <a:schemeClr val="accent3"/>
                </a:solidFill>
                <a:latin typeface="Helvetica"/>
              </a:rPr>
              <a:t>0.00</a:t>
            </a:r>
            <a:r>
              <a:rPr lang="en-US" sz="1800" b="1" dirty="0">
                <a:solidFill>
                  <a:schemeClr val="accent6">
                    <a:lumMod val="50000"/>
                  </a:schemeClr>
                </a:solidFill>
                <a:latin typeface="Helvetica"/>
              </a:rPr>
              <a:t>,</a:t>
            </a:r>
            <a:r>
              <a:rPr lang="en-US" sz="1800" b="1" dirty="0">
                <a:solidFill>
                  <a:schemeClr val="accent3"/>
                </a:solidFill>
                <a:latin typeface="Helvetica"/>
              </a:rPr>
              <a:t> </a:t>
            </a:r>
            <a:r>
              <a:rPr lang="en-US" sz="1800" b="1" dirty="0">
                <a:solidFill>
                  <a:schemeClr val="accent6"/>
                </a:solidFill>
                <a:latin typeface="Helvetica"/>
              </a:rPr>
              <a:t>CPI 0.98</a:t>
            </a:r>
            <a:r>
              <a:rPr lang="en-US" sz="1800" b="1" dirty="0">
                <a:solidFill>
                  <a:schemeClr val="accent3"/>
                </a:solidFill>
                <a:latin typeface="Helvetica"/>
              </a:rPr>
              <a:t> 0.00</a:t>
            </a:r>
          </a:p>
          <a:p>
            <a:pPr algn="just" defTabSz="609570">
              <a:spcBef>
                <a:spcPct val="20000"/>
              </a:spcBef>
            </a:pPr>
            <a:r>
              <a:rPr lang="en-US" sz="1800" b="1" u="sng" dirty="0">
                <a:solidFill>
                  <a:schemeClr val="accent6"/>
                </a:solidFill>
                <a:latin typeface="Helvetica"/>
              </a:rPr>
              <a:t>It is all about schedule!</a:t>
            </a:r>
          </a:p>
          <a:p>
            <a:pPr defTabSz="609570">
              <a:spcBef>
                <a:spcPct val="20000"/>
              </a:spcBef>
            </a:pPr>
            <a:endParaRPr lang="en-US" sz="1800" b="1" dirty="0">
              <a:solidFill>
                <a:schemeClr val="accent6"/>
              </a:solidFill>
              <a:latin typeface="Helvetica"/>
            </a:endParaRPr>
          </a:p>
          <a:p>
            <a:pPr defTabSz="609570">
              <a:spcBef>
                <a:spcPct val="20000"/>
              </a:spcBef>
            </a:pPr>
            <a:r>
              <a:rPr lang="en-US" sz="1800" dirty="0">
                <a:solidFill>
                  <a:srgbClr val="505050"/>
                </a:solidFill>
                <a:latin typeface="Helvetica"/>
              </a:rPr>
              <a:t>Current Period Red Variances:</a:t>
            </a:r>
            <a:endParaRPr lang="en-US" sz="1800" dirty="0">
              <a:solidFill>
                <a:srgbClr val="505050"/>
              </a:solidFill>
              <a:latin typeface="Helvetica"/>
              <a:ea typeface="ＭＳ Ｐゴシック" charset="0"/>
            </a:endParaRPr>
          </a:p>
          <a:p>
            <a:pPr marL="226450" indent="-306903" defTabSz="609570">
              <a:spcBef>
                <a:spcPct val="20000"/>
              </a:spcBef>
              <a:buFont typeface="Arial" panose="020B0604020202020204" pitchFamily="34" charset="0"/>
              <a:buChar char="•"/>
            </a:pPr>
            <a:r>
              <a:rPr lang="en-US" sz="1800" dirty="0">
                <a:solidFill>
                  <a:srgbClr val="505050"/>
                </a:solidFill>
                <a:latin typeface="Helvetica"/>
                <a:ea typeface="ＭＳ Ｐゴシック" charset="0"/>
              </a:rPr>
              <a:t>SRF  CV is related to SSR1 cavities milestone payment</a:t>
            </a:r>
          </a:p>
          <a:p>
            <a:pPr marL="226450" indent="-306903" defTabSz="609570">
              <a:spcBef>
                <a:spcPct val="20000"/>
              </a:spcBef>
              <a:buFont typeface="Arial" panose="020B0604020202020204" pitchFamily="34" charset="0"/>
              <a:buChar char="•"/>
            </a:pPr>
            <a:r>
              <a:rPr lang="en-US" sz="1800" dirty="0" err="1">
                <a:solidFill>
                  <a:srgbClr val="505050"/>
                </a:solidFill>
                <a:latin typeface="Helvetica"/>
                <a:ea typeface="ＭＳ Ｐゴシック" charset="0"/>
              </a:rPr>
              <a:t>AccS</a:t>
            </a:r>
            <a:r>
              <a:rPr lang="en-US" sz="1800" dirty="0">
                <a:solidFill>
                  <a:srgbClr val="505050"/>
                </a:solidFill>
                <a:latin typeface="Helvetica"/>
                <a:ea typeface="ＭＳ Ｐゴシック" charset="0"/>
              </a:rPr>
              <a:t> SV is related to HPRF, </a:t>
            </a:r>
            <a:r>
              <a:rPr lang="en-US" sz="1800" dirty="0" err="1">
                <a:solidFill>
                  <a:srgbClr val="505050"/>
                </a:solidFill>
                <a:latin typeface="Helvetica"/>
                <a:ea typeface="ＭＳ Ｐゴシック" charset="0"/>
              </a:rPr>
              <a:t>MagPS</a:t>
            </a:r>
            <a:r>
              <a:rPr lang="en-US" sz="1800" dirty="0">
                <a:solidFill>
                  <a:srgbClr val="505050"/>
                </a:solidFill>
                <a:latin typeface="Helvetica"/>
                <a:ea typeface="ＭＳ Ｐゴシック" charset="0"/>
              </a:rPr>
              <a:t>, and Controls</a:t>
            </a:r>
          </a:p>
          <a:p>
            <a:pPr marL="226450" indent="-306903" defTabSz="609570">
              <a:spcBef>
                <a:spcPct val="20000"/>
              </a:spcBef>
              <a:buFont typeface="Arial" panose="020B0604020202020204" pitchFamily="34" charset="0"/>
              <a:buChar char="•"/>
            </a:pPr>
            <a:r>
              <a:rPr lang="en-US" sz="1800" dirty="0">
                <a:solidFill>
                  <a:srgbClr val="505050"/>
                </a:solidFill>
                <a:latin typeface="Helvetica"/>
                <a:ea typeface="ＭＳ Ｐゴシック" charset="0"/>
              </a:rPr>
              <a:t>LIC SV is distribute amongst several accounts</a:t>
            </a:r>
          </a:p>
          <a:p>
            <a:pPr marL="226450" indent="-306903" defTabSz="609570">
              <a:spcBef>
                <a:spcPct val="20000"/>
              </a:spcBef>
              <a:buFont typeface="Arial" panose="020B0604020202020204" pitchFamily="34" charset="0"/>
              <a:buChar char="•"/>
            </a:pPr>
            <a:r>
              <a:rPr lang="en-US" sz="1800" dirty="0">
                <a:solidFill>
                  <a:srgbClr val="505050"/>
                </a:solidFill>
                <a:latin typeface="Helvetica"/>
                <a:ea typeface="ＭＳ Ｐゴシック" charset="0"/>
              </a:rPr>
              <a:t>CF SV is related to delay in Linac complex Subcontract</a:t>
            </a:r>
          </a:p>
          <a:p>
            <a:pPr marL="226450" indent="-306903" defTabSz="609570">
              <a:spcBef>
                <a:spcPct val="20000"/>
              </a:spcBef>
              <a:buFont typeface="Arial" panose="020B0604020202020204" pitchFamily="34" charset="0"/>
              <a:buChar char="•"/>
            </a:pPr>
            <a:endParaRPr lang="en-US" sz="1800" dirty="0">
              <a:solidFill>
                <a:srgbClr val="505050"/>
              </a:solidFill>
              <a:latin typeface="Helvetica"/>
              <a:ea typeface="ＭＳ Ｐゴシック" charset="0"/>
            </a:endParaRPr>
          </a:p>
          <a:p>
            <a:pPr marL="226450" indent="-306903" defTabSz="609570">
              <a:spcBef>
                <a:spcPct val="20000"/>
              </a:spcBef>
              <a:buFont typeface="Arial" panose="020B0604020202020204" pitchFamily="34" charset="0"/>
              <a:buChar char="•"/>
            </a:pPr>
            <a:endParaRPr lang="en-US" sz="1800" dirty="0">
              <a:solidFill>
                <a:srgbClr val="505050"/>
              </a:solidFill>
              <a:latin typeface="Helvetica"/>
              <a:ea typeface="ＭＳ Ｐゴシック" charset="0"/>
            </a:endParaRPr>
          </a:p>
          <a:p>
            <a:pPr marL="226450" indent="-306903" defTabSz="609570">
              <a:spcBef>
                <a:spcPct val="20000"/>
              </a:spcBef>
              <a:buFont typeface="Arial" panose="020B0604020202020204" pitchFamily="34" charset="0"/>
              <a:buChar char="•"/>
            </a:pPr>
            <a:endParaRPr lang="en-US" sz="1800" dirty="0">
              <a:solidFill>
                <a:srgbClr val="505050"/>
              </a:solidFill>
              <a:latin typeface="Helvetica"/>
              <a:ea typeface="ＭＳ Ｐゴシック" charset="0"/>
            </a:endParaRPr>
          </a:p>
        </p:txBody>
      </p:sp>
      <p:cxnSp>
        <p:nvCxnSpPr>
          <p:cNvPr id="6" name="Straight Connector 5">
            <a:extLst>
              <a:ext uri="{FF2B5EF4-FFF2-40B4-BE49-F238E27FC236}">
                <a16:creationId xmlns:a16="http://schemas.microsoft.com/office/drawing/2014/main" id="{CAF616FF-A570-3E00-2423-6363FDC46DB3}"/>
              </a:ext>
            </a:extLst>
          </p:cNvPr>
          <p:cNvCxnSpPr/>
          <p:nvPr/>
        </p:nvCxnSpPr>
        <p:spPr>
          <a:xfrm>
            <a:off x="2275952" y="4277653"/>
            <a:ext cx="1557494" cy="0"/>
          </a:xfrm>
          <a:prstGeom prst="line">
            <a:avLst/>
          </a:prstGeom>
          <a:ln w="19050">
            <a:solidFill>
              <a:schemeClr val="accent3"/>
            </a:solidFill>
            <a:prstDash val="lgDash"/>
          </a:ln>
          <a:effectLst/>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C15D0011-34E5-47F9-0AD6-36ABB9809DEF}"/>
              </a:ext>
            </a:extLst>
          </p:cNvPr>
          <p:cNvCxnSpPr>
            <a:cxnSpLocks/>
          </p:cNvCxnSpPr>
          <p:nvPr/>
        </p:nvCxnSpPr>
        <p:spPr>
          <a:xfrm>
            <a:off x="755302" y="4681819"/>
            <a:ext cx="3078144" cy="612557"/>
          </a:xfrm>
          <a:prstGeom prst="line">
            <a:avLst/>
          </a:prstGeom>
          <a:ln w="19050">
            <a:solidFill>
              <a:schemeClr val="accent3"/>
            </a:solidFill>
            <a:prstDash val="lgDash"/>
          </a:ln>
          <a:effectLst/>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E8F9306A-8D3D-863C-40AD-26A2CAEB8806}"/>
              </a:ext>
            </a:extLst>
          </p:cNvPr>
          <p:cNvPicPr>
            <a:picLocks noChangeAspect="1"/>
          </p:cNvPicPr>
          <p:nvPr/>
        </p:nvPicPr>
        <p:blipFill>
          <a:blip r:embed="rId3"/>
          <a:stretch>
            <a:fillRect/>
          </a:stretch>
        </p:blipFill>
        <p:spPr>
          <a:xfrm>
            <a:off x="595793" y="603975"/>
            <a:ext cx="11416850" cy="2445685"/>
          </a:xfrm>
          <a:prstGeom prst="rect">
            <a:avLst/>
          </a:prstGeom>
        </p:spPr>
      </p:pic>
    </p:spTree>
    <p:extLst>
      <p:ext uri="{BB962C8B-B14F-4D97-AF65-F5344CB8AC3E}">
        <p14:creationId xmlns:p14="http://schemas.microsoft.com/office/powerpoint/2010/main" val="90829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4</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RLS Development Status</a:t>
            </a:r>
          </a:p>
        </p:txBody>
      </p:sp>
      <p:sp>
        <p:nvSpPr>
          <p:cNvPr id="2" name="Rectangle 1">
            <a:extLst>
              <a:ext uri="{FF2B5EF4-FFF2-40B4-BE49-F238E27FC236}">
                <a16:creationId xmlns:a16="http://schemas.microsoft.com/office/drawing/2014/main" id="{BC6C02F6-24D9-A8DC-11CA-07675920D16D}"/>
              </a:ext>
            </a:extLst>
          </p:cNvPr>
          <p:cNvSpPr/>
          <p:nvPr/>
        </p:nvSpPr>
        <p:spPr>
          <a:xfrm>
            <a:off x="6096000" y="5094515"/>
            <a:ext cx="5967185" cy="1287326"/>
          </a:xfrm>
          <a:prstGeom prst="rect">
            <a:avLst/>
          </a:prstGeom>
        </p:spPr>
        <p:txBody>
          <a:bodyPr wrap="square">
            <a:normAutofit/>
          </a:bodyPr>
          <a:lstStyle/>
          <a:p>
            <a:pPr marL="306903" indent="-306903" defTabSz="609570">
              <a:spcBef>
                <a:spcPct val="20000"/>
              </a:spcBef>
              <a:buFont typeface="Arial" charset="0"/>
              <a:buChar char="•"/>
            </a:pPr>
            <a:r>
              <a:rPr lang="en-US" sz="1800" dirty="0">
                <a:solidFill>
                  <a:srgbClr val="505050"/>
                </a:solidFill>
                <a:latin typeface="Helvetica"/>
              </a:rPr>
              <a:t>Contingency recovered to 27.0%  (</a:t>
            </a:r>
            <a:r>
              <a:rPr lang="en-US" sz="1800" b="1" dirty="0">
                <a:solidFill>
                  <a:schemeClr val="accent4"/>
                </a:solidFill>
                <a:latin typeface="Helvetica"/>
              </a:rPr>
              <a:t>-0.3%</a:t>
            </a:r>
            <a:r>
              <a:rPr lang="en-US" sz="1800" dirty="0">
                <a:solidFill>
                  <a:srgbClr val="505050"/>
                </a:solidFill>
                <a:latin typeface="Helvetica"/>
              </a:rPr>
              <a:t>)</a:t>
            </a:r>
          </a:p>
          <a:p>
            <a:pPr marL="306903" indent="-306903" defTabSz="609570">
              <a:spcBef>
                <a:spcPct val="20000"/>
              </a:spcBef>
              <a:buFont typeface="Arial" charset="0"/>
              <a:buChar char="•"/>
            </a:pPr>
            <a:r>
              <a:rPr lang="en-US" sz="1800" dirty="0">
                <a:solidFill>
                  <a:srgbClr val="505050"/>
                </a:solidFill>
                <a:latin typeface="Helvetica"/>
                <a:ea typeface="ＭＳ Ｐゴシック" charset="0"/>
              </a:rPr>
              <a:t>Critical path still though SRF systems (SSR and 650)</a:t>
            </a:r>
          </a:p>
          <a:p>
            <a:pPr defTabSz="609570">
              <a:spcBef>
                <a:spcPct val="20000"/>
              </a:spcBef>
            </a:pPr>
            <a:endParaRPr lang="en-US" sz="1800" dirty="0">
              <a:solidFill>
                <a:srgbClr val="505050"/>
              </a:solidFill>
              <a:latin typeface="Helvetica"/>
              <a:ea typeface="ＭＳ Ｐゴシック" charset="0"/>
            </a:endParaRPr>
          </a:p>
        </p:txBody>
      </p:sp>
      <p:pic>
        <p:nvPicPr>
          <p:cNvPr id="4" name="Picture 3">
            <a:extLst>
              <a:ext uri="{FF2B5EF4-FFF2-40B4-BE49-F238E27FC236}">
                <a16:creationId xmlns:a16="http://schemas.microsoft.com/office/drawing/2014/main" id="{9880E330-467C-54DA-FCEF-78A9D8CBCCD1}"/>
              </a:ext>
            </a:extLst>
          </p:cNvPr>
          <p:cNvPicPr>
            <a:picLocks noChangeAspect="1"/>
          </p:cNvPicPr>
          <p:nvPr/>
        </p:nvPicPr>
        <p:blipFill>
          <a:blip r:embed="rId2"/>
          <a:stretch>
            <a:fillRect/>
          </a:stretch>
        </p:blipFill>
        <p:spPr>
          <a:xfrm>
            <a:off x="296333" y="872617"/>
            <a:ext cx="5511800" cy="5422900"/>
          </a:xfrm>
          <a:prstGeom prst="rect">
            <a:avLst/>
          </a:prstGeom>
        </p:spPr>
      </p:pic>
      <p:pic>
        <p:nvPicPr>
          <p:cNvPr id="6" name="Picture 5">
            <a:extLst>
              <a:ext uri="{FF2B5EF4-FFF2-40B4-BE49-F238E27FC236}">
                <a16:creationId xmlns:a16="http://schemas.microsoft.com/office/drawing/2014/main" id="{8AF94D4F-B3EB-140F-895E-905A989F8115}"/>
              </a:ext>
            </a:extLst>
          </p:cNvPr>
          <p:cNvPicPr>
            <a:picLocks noChangeAspect="1"/>
          </p:cNvPicPr>
          <p:nvPr/>
        </p:nvPicPr>
        <p:blipFill>
          <a:blip r:embed="rId3"/>
          <a:stretch>
            <a:fillRect/>
          </a:stretch>
        </p:blipFill>
        <p:spPr>
          <a:xfrm>
            <a:off x="5935845" y="872617"/>
            <a:ext cx="6127340" cy="3194402"/>
          </a:xfrm>
          <a:prstGeom prst="rect">
            <a:avLst/>
          </a:prstGeom>
        </p:spPr>
      </p:pic>
    </p:spTree>
    <p:extLst>
      <p:ext uri="{BB962C8B-B14F-4D97-AF65-F5344CB8AC3E}">
        <p14:creationId xmlns:p14="http://schemas.microsoft.com/office/powerpoint/2010/main" val="1739096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5</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ESH</a:t>
            </a:r>
          </a:p>
        </p:txBody>
      </p:sp>
      <p:sp>
        <p:nvSpPr>
          <p:cNvPr id="4" name="TextBox 3"/>
          <p:cNvSpPr txBox="1"/>
          <p:nvPr/>
        </p:nvSpPr>
        <p:spPr>
          <a:xfrm>
            <a:off x="364067" y="1043857"/>
            <a:ext cx="7447522"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buFont typeface="Arial" panose="020B0604020202020204" pitchFamily="34" charset="0"/>
              <a:buChar char="•"/>
            </a:pPr>
            <a:r>
              <a:rPr lang="en-US" b="0" i="0" u="none" strike="noStrike" dirty="0" err="1">
                <a:solidFill>
                  <a:srgbClr val="505050"/>
                </a:solidFill>
                <a:effectLst/>
                <a:latin typeface="Calibri" panose="020F0502020204030204" pitchFamily="34" charset="0"/>
              </a:rPr>
              <a:t>Cryo</a:t>
            </a:r>
            <a:r>
              <a:rPr lang="en-US" b="0" i="0" u="none" strike="noStrike" dirty="0">
                <a:solidFill>
                  <a:srgbClr val="505050"/>
                </a:solidFill>
                <a:effectLst/>
                <a:latin typeface="Calibri" panose="020F0502020204030204" pitchFamily="34" charset="0"/>
              </a:rPr>
              <a:t> Plant - No deficiencies noted since last report (graph).</a:t>
            </a:r>
          </a:p>
          <a:p>
            <a:pPr algn="l" rtl="0" fontAlgn="base">
              <a:buFont typeface="Arial" panose="020B0604020202020204" pitchFamily="34" charset="0"/>
              <a:buChar char="•"/>
            </a:pPr>
            <a:r>
              <a:rPr lang="en-US" dirty="0" err="1">
                <a:solidFill>
                  <a:srgbClr val="505050"/>
                </a:solidFill>
                <a:latin typeface="Calibri" panose="020F0502020204030204" pitchFamily="34" charset="0"/>
              </a:rPr>
              <a:t>Linac</a:t>
            </a:r>
            <a:r>
              <a:rPr lang="en-US" dirty="0">
                <a:solidFill>
                  <a:srgbClr val="505050"/>
                </a:solidFill>
                <a:latin typeface="Calibri" panose="020F0502020204030204" pitchFamily="34" charset="0"/>
              </a:rPr>
              <a:t> Construction – (2) Housekeeping, material in pathway, (3) safety glasses not worn and hard hat not correct orientation, (1) Back up alarm on cement truck not operational, (1) guardrail not adequate</a:t>
            </a:r>
            <a:endParaRPr lang="en-US" b="0" i="0" dirty="0">
              <a:solidFill>
                <a:srgbClr val="003087"/>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505050"/>
                </a:solidFill>
                <a:effectLst/>
                <a:latin typeface="Calibri" panose="020F0502020204030204" pitchFamily="34" charset="0"/>
              </a:rPr>
              <a:t>COVID level - Low</a:t>
            </a:r>
            <a:r>
              <a:rPr lang="en-US" b="0" i="0" u="none" strike="noStrike" dirty="0">
                <a:solidFill>
                  <a:srgbClr val="003087"/>
                </a:solidFill>
                <a:effectLst/>
                <a:latin typeface="Geneva"/>
              </a:rPr>
              <a:t>​</a:t>
            </a:r>
            <a:r>
              <a:rPr lang="en-US" b="0" i="0" dirty="0">
                <a:solidFill>
                  <a:srgbClr val="003087"/>
                </a:solidFill>
                <a:effectLst/>
                <a:latin typeface="Geneva"/>
              </a:rPr>
              <a:t>​</a:t>
            </a:r>
            <a:endParaRPr lang="en-US" b="0" i="0" dirty="0">
              <a:solidFill>
                <a:srgbClr val="003087"/>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505050"/>
                </a:solidFill>
                <a:effectLst/>
                <a:latin typeface="Calibri" panose="020F0502020204030204" pitchFamily="34" charset="0"/>
              </a:rPr>
              <a:t>PHB650 module RF moves going well from the ESH perspective, involved in the traveler. </a:t>
            </a:r>
            <a:r>
              <a:rPr lang="en-US" b="0" i="0" u="none" strike="noStrike" dirty="0">
                <a:solidFill>
                  <a:srgbClr val="003087"/>
                </a:solidFill>
                <a:effectLst/>
                <a:latin typeface="Geneva"/>
              </a:rPr>
              <a:t>​</a:t>
            </a:r>
            <a:r>
              <a:rPr lang="en-US" b="0" i="0" dirty="0">
                <a:solidFill>
                  <a:srgbClr val="003087"/>
                </a:solidFill>
                <a:effectLst/>
                <a:latin typeface="Geneva"/>
              </a:rPr>
              <a:t>​</a:t>
            </a:r>
            <a:endParaRPr lang="en-US" b="0" i="0" dirty="0">
              <a:solidFill>
                <a:srgbClr val="003087"/>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505050"/>
                </a:solidFill>
                <a:effectLst/>
                <a:latin typeface="Calibri" panose="020F0502020204030204" pitchFamily="34" charset="0"/>
              </a:rPr>
              <a:t>Rad Safety completed the </a:t>
            </a:r>
            <a:r>
              <a:rPr lang="en-US" b="0" i="0" u="none" strike="noStrike" dirty="0" err="1">
                <a:solidFill>
                  <a:srgbClr val="505050"/>
                </a:solidFill>
                <a:effectLst/>
                <a:latin typeface="Calibri" panose="020F0502020204030204" pitchFamily="34" charset="0"/>
              </a:rPr>
              <a:t>ConOps</a:t>
            </a:r>
            <a:r>
              <a:rPr lang="en-US" b="0" i="0" u="none" strike="noStrike" dirty="0">
                <a:solidFill>
                  <a:srgbClr val="505050"/>
                </a:solidFill>
                <a:effectLst/>
                <a:latin typeface="Calibri" panose="020F0502020204030204" pitchFamily="34" charset="0"/>
              </a:rPr>
              <a:t> review and the EA OE reviews, much work to do, much of which was known. </a:t>
            </a:r>
            <a:r>
              <a:rPr lang="en-US" b="0" i="0" dirty="0">
                <a:solidFill>
                  <a:srgbClr val="003087"/>
                </a:solidFill>
                <a:effectLst/>
                <a:latin typeface="Calibri" panose="020F0502020204030204" pitchFamily="34" charset="0"/>
              </a:rPr>
              <a:t>​</a:t>
            </a:r>
            <a:endParaRPr lang="en-US" b="0" i="0" dirty="0">
              <a:solidFill>
                <a:srgbClr val="003087"/>
              </a:solidFill>
              <a:effectLst/>
              <a:latin typeface="Arial" panose="020B0604020202020204" pitchFamily="34" charset="0"/>
            </a:endParaRPr>
          </a:p>
          <a:p>
            <a:pPr algn="l" rtl="0" fontAlgn="base">
              <a:buFont typeface="Arial" panose="020B0604020202020204" pitchFamily="34" charset="0"/>
              <a:buChar char="•"/>
            </a:pPr>
            <a:r>
              <a:rPr lang="en-US" dirty="0">
                <a:solidFill>
                  <a:srgbClr val="505050"/>
                </a:solidFill>
                <a:latin typeface="Calibri" panose="020F0502020204030204" pitchFamily="34" charset="0"/>
              </a:rPr>
              <a:t>DOE IPR review complete, recommendations entered into </a:t>
            </a:r>
            <a:r>
              <a:rPr lang="en-US" dirty="0" err="1">
                <a:solidFill>
                  <a:srgbClr val="505050"/>
                </a:solidFill>
                <a:latin typeface="Calibri" panose="020F0502020204030204" pitchFamily="34" charset="0"/>
              </a:rPr>
              <a:t>iTrack</a:t>
            </a:r>
            <a:r>
              <a:rPr lang="en-US" b="0" i="0" u="none" strike="noStrike" dirty="0">
                <a:solidFill>
                  <a:srgbClr val="505050"/>
                </a:solidFill>
                <a:effectLst/>
                <a:latin typeface="Calibri" panose="020F0502020204030204" pitchFamily="34" charset="0"/>
              </a:rPr>
              <a:t>. </a:t>
            </a:r>
            <a:endParaRPr lang="en-US" b="0" i="0" dirty="0">
              <a:solidFill>
                <a:srgbClr val="003087"/>
              </a:solidFill>
              <a:effectLst/>
              <a:latin typeface="Arial" panose="020B0604020202020204" pitchFamily="34" charset="0"/>
            </a:endParaRPr>
          </a:p>
        </p:txBody>
      </p:sp>
      <p:pic>
        <p:nvPicPr>
          <p:cNvPr id="3" name="Picture 2">
            <a:extLst>
              <a:ext uri="{FF2B5EF4-FFF2-40B4-BE49-F238E27FC236}">
                <a16:creationId xmlns:a16="http://schemas.microsoft.com/office/drawing/2014/main" id="{989A0F1C-978B-601B-B7C5-FD4FFDFF7736}"/>
              </a:ext>
            </a:extLst>
          </p:cNvPr>
          <p:cNvPicPr>
            <a:picLocks noChangeAspect="1"/>
          </p:cNvPicPr>
          <p:nvPr/>
        </p:nvPicPr>
        <p:blipFill>
          <a:blip r:embed="rId2"/>
          <a:stretch>
            <a:fillRect/>
          </a:stretch>
        </p:blipFill>
        <p:spPr>
          <a:xfrm>
            <a:off x="7160644" y="567267"/>
            <a:ext cx="5031355" cy="5734466"/>
          </a:xfrm>
          <a:prstGeom prst="rect">
            <a:avLst/>
          </a:prstGeom>
        </p:spPr>
      </p:pic>
    </p:spTree>
    <p:extLst>
      <p:ext uri="{BB962C8B-B14F-4D97-AF65-F5344CB8AC3E}">
        <p14:creationId xmlns:p14="http://schemas.microsoft.com/office/powerpoint/2010/main" val="340725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6</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QA</a:t>
            </a:r>
          </a:p>
        </p:txBody>
      </p:sp>
      <p:sp>
        <p:nvSpPr>
          <p:cNvPr id="3" name="Content Placeholder 1">
            <a:extLst>
              <a:ext uri="{FF2B5EF4-FFF2-40B4-BE49-F238E27FC236}">
                <a16:creationId xmlns:a16="http://schemas.microsoft.com/office/drawing/2014/main" id="{537C309A-AC86-FE9A-C9A8-7FE5FEB2C24E}"/>
              </a:ext>
            </a:extLst>
          </p:cNvPr>
          <p:cNvSpPr txBox="1">
            <a:spLocks/>
          </p:cNvSpPr>
          <p:nvPr/>
        </p:nvSpPr>
        <p:spPr>
          <a:xfrm>
            <a:off x="304799" y="872270"/>
            <a:ext cx="11722359" cy="548120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accent6"/>
                </a:solidFill>
              </a:rPr>
              <a:t>Project Self-assessment on Training wrapped up and draft report has been shared. </a:t>
            </a:r>
          </a:p>
          <a:p>
            <a:pPr lvl="1"/>
            <a:r>
              <a:rPr lang="en-US" sz="1800" dirty="0">
                <a:solidFill>
                  <a:schemeClr val="accent6"/>
                </a:solidFill>
              </a:rPr>
              <a:t>Report to be finalized and distributed next week. </a:t>
            </a:r>
          </a:p>
          <a:p>
            <a:r>
              <a:rPr lang="en-US" sz="2000" dirty="0">
                <a:solidFill>
                  <a:schemeClr val="accent6"/>
                </a:solidFill>
              </a:rPr>
              <a:t>QC Planning Efforts</a:t>
            </a:r>
          </a:p>
          <a:p>
            <a:pPr lvl="1"/>
            <a:r>
              <a:rPr lang="en-US" sz="1800" dirty="0">
                <a:solidFill>
                  <a:schemeClr val="accent6"/>
                </a:solidFill>
              </a:rPr>
              <a:t>Revision made to the SSR2 CM CQ Plan and shared</a:t>
            </a:r>
          </a:p>
          <a:p>
            <a:pPr lvl="1"/>
            <a:r>
              <a:rPr lang="en-US" sz="1800" dirty="0">
                <a:solidFill>
                  <a:schemeClr val="accent6"/>
                </a:solidFill>
              </a:rPr>
              <a:t>CDS and </a:t>
            </a:r>
            <a:r>
              <a:rPr lang="en-US" sz="1800" dirty="0" err="1">
                <a:solidFill>
                  <a:schemeClr val="accent6"/>
                </a:solidFill>
              </a:rPr>
              <a:t>Cryo</a:t>
            </a:r>
            <a:r>
              <a:rPr lang="en-US" sz="1800" dirty="0">
                <a:solidFill>
                  <a:schemeClr val="accent6"/>
                </a:solidFill>
              </a:rPr>
              <a:t> Plant QC Plans Reviewed</a:t>
            </a:r>
          </a:p>
          <a:p>
            <a:pPr lvl="1"/>
            <a:r>
              <a:rPr lang="en-US" sz="1800" dirty="0">
                <a:solidFill>
                  <a:schemeClr val="accent6"/>
                </a:solidFill>
              </a:rPr>
              <a:t>Reviewed and provided feedback on a number of QC plans leading up to their associated FDR:</a:t>
            </a:r>
          </a:p>
          <a:p>
            <a:pPr lvl="2"/>
            <a:r>
              <a:rPr lang="en-US" sz="1600" dirty="0">
                <a:solidFill>
                  <a:schemeClr val="accent6"/>
                </a:solidFill>
              </a:rPr>
              <a:t>HPRF Distribution</a:t>
            </a:r>
          </a:p>
          <a:p>
            <a:pPr lvl="2"/>
            <a:r>
              <a:rPr lang="en-US" sz="1600" dirty="0">
                <a:solidFill>
                  <a:schemeClr val="accent6"/>
                </a:solidFill>
              </a:rPr>
              <a:t>Controls</a:t>
            </a:r>
          </a:p>
          <a:p>
            <a:pPr lvl="2"/>
            <a:r>
              <a:rPr lang="en-US" sz="1600" dirty="0">
                <a:solidFill>
                  <a:schemeClr val="accent6"/>
                </a:solidFill>
              </a:rPr>
              <a:t>MEBT Quadrupoles</a:t>
            </a:r>
          </a:p>
          <a:p>
            <a:pPr lvl="2"/>
            <a:r>
              <a:rPr lang="en-US" sz="1600" dirty="0" err="1">
                <a:solidFill>
                  <a:schemeClr val="accent6"/>
                </a:solidFill>
              </a:rPr>
              <a:t>Linac</a:t>
            </a:r>
            <a:r>
              <a:rPr lang="en-US" sz="1600" dirty="0">
                <a:solidFill>
                  <a:schemeClr val="accent6"/>
                </a:solidFill>
              </a:rPr>
              <a:t> Installation</a:t>
            </a:r>
          </a:p>
          <a:p>
            <a:r>
              <a:rPr lang="en-US" sz="2000" dirty="0">
                <a:solidFill>
                  <a:schemeClr val="accent6"/>
                </a:solidFill>
              </a:rPr>
              <a:t>Conventional Facilities efforts</a:t>
            </a:r>
          </a:p>
          <a:p>
            <a:pPr lvl="1"/>
            <a:r>
              <a:rPr lang="en-US" sz="1800" dirty="0">
                <a:solidFill>
                  <a:schemeClr val="accent6"/>
                </a:solidFill>
              </a:rPr>
              <a:t>Continue efforts with Barton Mallow on the outstanding </a:t>
            </a:r>
            <a:r>
              <a:rPr lang="en-US" sz="1800" dirty="0" err="1">
                <a:solidFill>
                  <a:schemeClr val="accent6"/>
                </a:solidFill>
              </a:rPr>
              <a:t>Cryoplant</a:t>
            </a:r>
            <a:r>
              <a:rPr lang="en-US" sz="1800" dirty="0">
                <a:solidFill>
                  <a:schemeClr val="accent6"/>
                </a:solidFill>
              </a:rPr>
              <a:t> Deficiencies/Nonconformances</a:t>
            </a:r>
          </a:p>
          <a:p>
            <a:pPr lvl="1"/>
            <a:r>
              <a:rPr lang="en-US" sz="1800" dirty="0">
                <a:solidFill>
                  <a:schemeClr val="accent6"/>
                </a:solidFill>
              </a:rPr>
              <a:t>Reviewed and approved Quality Control Systems (QCS) QC Plan for the Isolated Cooling Loop project</a:t>
            </a:r>
          </a:p>
          <a:p>
            <a:pPr lvl="1"/>
            <a:r>
              <a:rPr lang="en-US" sz="1800" dirty="0" err="1">
                <a:solidFill>
                  <a:schemeClr val="accent6"/>
                </a:solidFill>
              </a:rPr>
              <a:t>Linac</a:t>
            </a:r>
            <a:r>
              <a:rPr lang="en-US" sz="1800" dirty="0">
                <a:solidFill>
                  <a:schemeClr val="accent6"/>
                </a:solidFill>
              </a:rPr>
              <a:t> Complex QC deliverables continue to come in on a times basis from Whittaker</a:t>
            </a:r>
          </a:p>
          <a:p>
            <a:r>
              <a:rPr lang="en-US" sz="2000" dirty="0">
                <a:solidFill>
                  <a:schemeClr val="accent6"/>
                </a:solidFill>
              </a:rPr>
              <a:t>Documenting and following up on Project Review Outcomes in </a:t>
            </a:r>
            <a:r>
              <a:rPr lang="en-US" sz="2000" dirty="0" err="1">
                <a:solidFill>
                  <a:schemeClr val="accent6"/>
                </a:solidFill>
              </a:rPr>
              <a:t>iTrack</a:t>
            </a:r>
            <a:r>
              <a:rPr lang="en-US" sz="2000" dirty="0">
                <a:solidFill>
                  <a:schemeClr val="accent6"/>
                </a:solidFill>
              </a:rPr>
              <a:t> (Directors Review and DOE IPR) </a:t>
            </a:r>
          </a:p>
          <a:p>
            <a:pPr lvl="1"/>
            <a:endParaRPr lang="en-US" sz="1800" dirty="0">
              <a:solidFill>
                <a:schemeClr val="accent6"/>
              </a:solidFill>
            </a:endParaRPr>
          </a:p>
          <a:p>
            <a:pPr lvl="1"/>
            <a:endParaRPr lang="en-US" sz="1800" dirty="0">
              <a:solidFill>
                <a:schemeClr val="accent6"/>
              </a:solidFill>
            </a:endParaRPr>
          </a:p>
          <a:p>
            <a:pPr lvl="1"/>
            <a:endParaRPr lang="en-US" sz="1800" dirty="0">
              <a:solidFill>
                <a:schemeClr val="accent6"/>
              </a:solidFill>
            </a:endParaRPr>
          </a:p>
          <a:p>
            <a:endParaRPr lang="en-US" sz="2000" dirty="0">
              <a:solidFill>
                <a:schemeClr val="accent6"/>
              </a:solidFill>
            </a:endParaRPr>
          </a:p>
          <a:p>
            <a:pPr lvl="1"/>
            <a:endParaRPr lang="en-US" sz="1800" dirty="0">
              <a:solidFill>
                <a:schemeClr val="accent6"/>
              </a:solidFill>
            </a:endParaRPr>
          </a:p>
          <a:p>
            <a:pPr lvl="1"/>
            <a:endParaRPr lang="en-US" sz="1800" dirty="0">
              <a:solidFill>
                <a:schemeClr val="accent6"/>
              </a:solidFill>
            </a:endParaRPr>
          </a:p>
          <a:p>
            <a:pPr lvl="1"/>
            <a:endParaRPr lang="en-US" sz="1800" dirty="0">
              <a:solidFill>
                <a:schemeClr val="accent6"/>
              </a:solidFill>
            </a:endParaRPr>
          </a:p>
          <a:p>
            <a:pPr lvl="1"/>
            <a:endParaRPr lang="en-US" sz="1800" dirty="0">
              <a:solidFill>
                <a:schemeClr val="accent6"/>
              </a:solidFill>
            </a:endParaRPr>
          </a:p>
          <a:p>
            <a:pPr lvl="1"/>
            <a:endParaRPr lang="en-US" sz="1800" dirty="0">
              <a:solidFill>
                <a:schemeClr val="accent6"/>
              </a:solidFill>
            </a:endParaRPr>
          </a:p>
          <a:p>
            <a:pPr marL="706553" lvl="1" indent="-306705"/>
            <a:endParaRPr lang="en-US" sz="1800" dirty="0">
              <a:solidFill>
                <a:schemeClr val="accent6"/>
              </a:solidFill>
              <a:latin typeface="Helvetica" pitchFamily="2" charset="0"/>
            </a:endParaRPr>
          </a:p>
        </p:txBody>
      </p:sp>
    </p:spTree>
    <p:extLst>
      <p:ext uri="{BB962C8B-B14F-4D97-AF65-F5344CB8AC3E}">
        <p14:creationId xmlns:p14="http://schemas.microsoft.com/office/powerpoint/2010/main" val="60629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7</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International</a:t>
            </a:r>
          </a:p>
        </p:txBody>
      </p:sp>
      <p:sp>
        <p:nvSpPr>
          <p:cNvPr id="2" name="Content Placeholder 6">
            <a:extLst>
              <a:ext uri="{FF2B5EF4-FFF2-40B4-BE49-F238E27FC236}">
                <a16:creationId xmlns:a16="http://schemas.microsoft.com/office/drawing/2014/main" id="{F2702227-C49B-482E-D987-D520CAC3B7F6}"/>
              </a:ext>
            </a:extLst>
          </p:cNvPr>
          <p:cNvSpPr>
            <a:spLocks noGrp="1"/>
          </p:cNvSpPr>
          <p:nvPr>
            <p:ph idx="1"/>
          </p:nvPr>
        </p:nvSpPr>
        <p:spPr>
          <a:xfrm>
            <a:off x="304801" y="676202"/>
            <a:ext cx="11563351" cy="5250802"/>
          </a:xfrm>
        </p:spPr>
        <p:txBody>
          <a:bodyPr lIns="0" tIns="0" rIns="0" bIns="0" anchor="t"/>
          <a:lstStyle/>
          <a:p>
            <a:pPr marL="306705" indent="-306705"/>
            <a:r>
              <a:rPr lang="en-US" sz="2000" dirty="0">
                <a:cs typeface="Helvetica"/>
              </a:rPr>
              <a:t>DAE short term visitors as part of technology transfer process</a:t>
            </a:r>
          </a:p>
          <a:p>
            <a:pPr marL="683260" lvl="1" indent="-306705"/>
            <a:r>
              <a:rPr lang="en-US" sz="1800" dirty="0">
                <a:cs typeface="Helvetica"/>
              </a:rPr>
              <a:t>Two BARC cavity visitors completed stay, having participated in or observed cavity cleanroom activities, STC installation &amp; testing, and coupler room temperature testing. Third BARC visitor continues stay. </a:t>
            </a:r>
          </a:p>
          <a:p>
            <a:pPr marL="683260" lvl="1" indent="-306705"/>
            <a:r>
              <a:rPr lang="en-US" sz="1800" dirty="0">
                <a:cs typeface="Helvetica"/>
              </a:rPr>
              <a:t>One RRCAT RF hardware visitor is nearing completion of visit, having participated in the operation &amp; maintenance of the 650 MHz 32 kW amplifier being used for PHB CM testing. </a:t>
            </a:r>
            <a:endParaRPr lang="en-US" sz="2400" dirty="0">
              <a:cs typeface="Helvetica"/>
            </a:endParaRPr>
          </a:p>
          <a:p>
            <a:pPr marL="683260" lvl="1" indent="-306705"/>
            <a:r>
              <a:rPr lang="en-US" sz="1800" dirty="0">
                <a:cs typeface="Helvetica"/>
              </a:rPr>
              <a:t>A RRCAT RF controls visitor has arrived and will continue helping FNAL on the 650 MHz 32 kW amplifier. </a:t>
            </a:r>
            <a:endParaRPr lang="en-US" sz="2400" dirty="0">
              <a:cs typeface="Helvetica"/>
            </a:endParaRPr>
          </a:p>
          <a:p>
            <a:pPr marL="306705" indent="-306705"/>
            <a:r>
              <a:rPr lang="en-US" sz="2000" dirty="0">
                <a:cs typeface="Helvetica"/>
              </a:rPr>
              <a:t>TUL visitors with their RFPI System arrived at FNAL to test RFPI</a:t>
            </a:r>
          </a:p>
          <a:p>
            <a:pPr marL="306705" indent="-306705"/>
            <a:r>
              <a:rPr lang="en-US" sz="2000" dirty="0">
                <a:cs typeface="Helvetica"/>
              </a:rPr>
              <a:t>UKRI Cryogenics Engineer integrated into APS-TD Cryogenics Division for 3 months</a:t>
            </a:r>
          </a:p>
          <a:p>
            <a:pPr marL="683260" lvl="1" indent="-306705"/>
            <a:r>
              <a:rPr lang="en-US" sz="1800" dirty="0">
                <a:cs typeface="Helvetica"/>
              </a:rPr>
              <a:t>Will gain experience operating the cryogenics system for PHB CM testing, &amp; will assist in CM data analyses</a:t>
            </a:r>
          </a:p>
          <a:p>
            <a:pPr marL="1447357" lvl="3" indent="-306705"/>
            <a:endParaRPr lang="en-US" sz="1534" dirty="0">
              <a:cs typeface="Helvetica"/>
            </a:endParaRPr>
          </a:p>
          <a:p>
            <a:pPr marL="306070" indent="-306705"/>
            <a:r>
              <a:rPr lang="en-US" sz="2000" dirty="0">
                <a:cs typeface="Helvetica"/>
              </a:rPr>
              <a:t>DAE/BARC LLRF system has arrived at O’Hare airport. Will be at FNAL soon. </a:t>
            </a:r>
          </a:p>
          <a:p>
            <a:pPr marL="1447357" lvl="3" indent="-306705"/>
            <a:endParaRPr lang="en-US" dirty="0">
              <a:cs typeface="Helvetica"/>
            </a:endParaRPr>
          </a:p>
          <a:p>
            <a:pPr marL="306070" indent="-306705"/>
            <a:r>
              <a:rPr lang="en-US" sz="2000" dirty="0">
                <a:cs typeface="Helvetica"/>
              </a:rPr>
              <a:t>Partners (INFN &amp; UKRI) supported PIP-II DOE IPR in-person, with rest on Zoom</a:t>
            </a:r>
          </a:p>
          <a:p>
            <a:pPr marL="306070" indent="-306705"/>
            <a:r>
              <a:rPr lang="en-US" sz="2000" dirty="0">
                <a:cs typeface="Helvetica"/>
              </a:rPr>
              <a:t>P2PEB15 on 7—8 June, at CEA &amp; </a:t>
            </a:r>
            <a:r>
              <a:rPr lang="en-US" sz="2000" dirty="0" err="1">
                <a:cs typeface="Helvetica"/>
              </a:rPr>
              <a:t>IJCLab</a:t>
            </a:r>
            <a:r>
              <a:rPr lang="en-US" sz="2000" dirty="0">
                <a:cs typeface="Helvetica"/>
              </a:rPr>
              <a:t>. Satellite meetings on 6 &amp; 9 June.</a:t>
            </a:r>
          </a:p>
          <a:p>
            <a:pPr marL="306070" indent="-306705"/>
            <a:r>
              <a:rPr lang="en-US" sz="2000" dirty="0">
                <a:cs typeface="Helvetica"/>
              </a:rPr>
              <a:t>DAE Production/Construction Phase expected to start in 2—3 months</a:t>
            </a:r>
          </a:p>
          <a:p>
            <a:pPr lvl="3"/>
            <a:endParaRPr lang="en-US" sz="1450" dirty="0">
              <a:cs typeface="Helvetica"/>
            </a:endParaRPr>
          </a:p>
          <a:p>
            <a:pPr marL="306070" indent="-306705"/>
            <a:r>
              <a:rPr lang="en-US" sz="2000" dirty="0">
                <a:cs typeface="Helvetica"/>
              </a:rPr>
              <a:t>INFN: Technical Coordinator Carlo Pagani retiring</a:t>
            </a:r>
          </a:p>
          <a:p>
            <a:pPr marL="306503" indent="-306705"/>
            <a:endParaRPr lang="en-US" sz="2267" dirty="0">
              <a:cs typeface="Helvetica"/>
            </a:endParaRPr>
          </a:p>
          <a:p>
            <a:pPr marL="306705" indent="-306705"/>
            <a:endParaRPr lang="en-US" sz="2000" dirty="0">
              <a:cs typeface="Helvetica"/>
            </a:endParaRPr>
          </a:p>
          <a:p>
            <a:pPr marL="306705" indent="-306705"/>
            <a:endParaRPr lang="en-US" sz="2000" dirty="0">
              <a:cs typeface="Helvetica"/>
            </a:endParaRPr>
          </a:p>
        </p:txBody>
      </p:sp>
    </p:spTree>
    <p:extLst>
      <p:ext uri="{BB962C8B-B14F-4D97-AF65-F5344CB8AC3E}">
        <p14:creationId xmlns:p14="http://schemas.microsoft.com/office/powerpoint/2010/main" val="127801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8</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SRF </a:t>
            </a:r>
            <a:r>
              <a:rPr lang="en-US" dirty="0" err="1"/>
              <a:t>Cryo</a:t>
            </a:r>
            <a:endParaRPr lang="en-US" dirty="0"/>
          </a:p>
        </p:txBody>
      </p:sp>
      <p:sp>
        <p:nvSpPr>
          <p:cNvPr id="5" name="Content Placeholder 7"/>
          <p:cNvSpPr>
            <a:spLocks noGrp="1"/>
          </p:cNvSpPr>
          <p:nvPr/>
        </p:nvSpPr>
        <p:spPr>
          <a:xfrm>
            <a:off x="278070" y="823453"/>
            <a:ext cx="7275993" cy="5059363"/>
          </a:xfrm>
          <a:prstGeom prst="rect">
            <a:avLst/>
          </a:prstGeom>
        </p:spPr>
        <p:txBody>
          <a:bodyPr lIns="0" tIns="0" rIns="0" bIns="0" anchor="t"/>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600" b="1" dirty="0">
                <a:cs typeface="Helvetica"/>
              </a:rPr>
              <a:t>SSR cavities and cryomodules</a:t>
            </a:r>
          </a:p>
          <a:p>
            <a:pPr lvl="1"/>
            <a:r>
              <a:rPr lang="en-US" sz="1333" dirty="0">
                <a:cs typeface="Helvetica"/>
              </a:rPr>
              <a:t>Still working on resolving the field emission limiting the performance of prod SSR2 cavities. Continuing to improve the internal rinsing (HPR). ​</a:t>
            </a:r>
          </a:p>
          <a:p>
            <a:pPr lvl="1"/>
            <a:r>
              <a:rPr lang="en-US" sz="1333" dirty="0">
                <a:cs typeface="Helvetica"/>
              </a:rPr>
              <a:t>Performing technical and cost evaluation of Nb for 33 SSR2 cavities.</a:t>
            </a:r>
          </a:p>
          <a:p>
            <a:pPr lvl="1"/>
            <a:r>
              <a:rPr lang="en-US" sz="1333" dirty="0">
                <a:cs typeface="Helvetica"/>
              </a:rPr>
              <a:t>Cooldown of the prototype solenoid in the CoCoLoCo test stand was attempted but it did not reach the desired working temperature (2K). Team is working on improving efficiency of the system and integrating thermal straps used in the CM configuration.</a:t>
            </a:r>
          </a:p>
          <a:p>
            <a:pPr lvl="1"/>
            <a:r>
              <a:rPr lang="en-US" sz="1333" dirty="0">
                <a:cs typeface="Helvetica"/>
              </a:rPr>
              <a:t>Significant progresses in the fabrication of components for ppSSR2 CM.​</a:t>
            </a:r>
          </a:p>
          <a:p>
            <a:pPr marL="0" indent="0">
              <a:buNone/>
            </a:pPr>
            <a:r>
              <a:rPr lang="en-US" sz="1600" b="1" dirty="0">
                <a:cs typeface="Helvetica"/>
              </a:rPr>
              <a:t>650 cavities and cryomodules​</a:t>
            </a:r>
          </a:p>
          <a:p>
            <a:pPr lvl="1"/>
            <a:r>
              <a:rPr lang="en-US" sz="1333" dirty="0">
                <a:cs typeface="Helvetica"/>
              </a:rPr>
              <a:t>HB650 </a:t>
            </a:r>
            <a:r>
              <a:rPr lang="en-US" sz="1333" dirty="0" err="1">
                <a:cs typeface="Helvetica"/>
              </a:rPr>
              <a:t>pCM</a:t>
            </a:r>
            <a:r>
              <a:rPr lang="en-US" sz="1333" dirty="0">
                <a:cs typeface="Helvetica"/>
              </a:rPr>
              <a:t> is at 2K: performing RF cold testing and heat loads analysis. ​</a:t>
            </a:r>
          </a:p>
          <a:p>
            <a:pPr lvl="1"/>
            <a:r>
              <a:rPr lang="en-US" sz="1333" dirty="0">
                <a:cs typeface="Helvetica"/>
              </a:rPr>
              <a:t>Continue preparing LB650 cavities for ppLB650 CM.​</a:t>
            </a:r>
          </a:p>
          <a:p>
            <a:pPr lvl="1"/>
            <a:r>
              <a:rPr lang="en-US" sz="1333" dirty="0">
                <a:cs typeface="Helvetica"/>
              </a:rPr>
              <a:t>Performing technical evaluation of (6) LB650 couplers and all ceramic disks needed.</a:t>
            </a:r>
          </a:p>
          <a:p>
            <a:pPr lvl="1"/>
            <a:r>
              <a:rPr lang="en-US" sz="1333" dirty="0">
                <a:cs typeface="Helvetica"/>
              </a:rPr>
              <a:t>Working with UKRI to define procurement specification for couplers.</a:t>
            </a:r>
          </a:p>
          <a:p>
            <a:pPr marL="0" indent="0">
              <a:buNone/>
            </a:pPr>
            <a:r>
              <a:rPr lang="en-US" sz="1600" b="1" dirty="0">
                <a:cs typeface="Helvetica"/>
              </a:rPr>
              <a:t>Cryoplant ​</a:t>
            </a:r>
          </a:p>
          <a:p>
            <a:pPr lvl="1"/>
            <a:r>
              <a:rPr lang="en-US" sz="1333" dirty="0">
                <a:cs typeface="Helvetica"/>
              </a:rPr>
              <a:t>Cryoplant FDR-2 Review (covering mainly the warm compressor system) to be held on the week of May 22nd at BARC​</a:t>
            </a:r>
          </a:p>
          <a:p>
            <a:pPr lvl="1"/>
            <a:r>
              <a:rPr lang="en-US" sz="1333" dirty="0">
                <a:cs typeface="Helvetica"/>
              </a:rPr>
              <a:t>Cryoplant Transportation and Rigging Study underway.  Final report presented.​</a:t>
            </a:r>
          </a:p>
          <a:p>
            <a:pPr lvl="1"/>
            <a:r>
              <a:rPr lang="en-US" sz="1333" dirty="0">
                <a:cs typeface="Helvetica"/>
              </a:rPr>
              <a:t>Thermal cycling engineering scope awarded.  Negotiations for thermal cycling hardware scope is underway and expected to be awarded in the next few weeks.​</a:t>
            </a:r>
          </a:p>
          <a:p>
            <a:pPr marL="0" indent="0">
              <a:buNone/>
            </a:pPr>
            <a:r>
              <a:rPr lang="en-US" sz="1600" b="1" dirty="0">
                <a:cs typeface="Helvetica"/>
              </a:rPr>
              <a:t>Cryogenics Distribution System: ​</a:t>
            </a:r>
          </a:p>
          <a:p>
            <a:pPr lvl="1"/>
            <a:r>
              <a:rPr lang="en-US" sz="1333" dirty="0">
                <a:cs typeface="Helvetica"/>
              </a:rPr>
              <a:t>CDS DVB-TTL PDR-2 with WUST completed.</a:t>
            </a:r>
          </a:p>
          <a:p>
            <a:pPr lvl="1"/>
            <a:r>
              <a:rPr lang="en-US" sz="1333" dirty="0">
                <a:cs typeface="Helvetica"/>
              </a:rPr>
              <a:t>TTL 3D models and FEA are complete.​</a:t>
            </a:r>
          </a:p>
          <a:p>
            <a:pPr lvl="1"/>
            <a:r>
              <a:rPr lang="en-US" sz="1333" dirty="0">
                <a:cs typeface="Helvetica"/>
              </a:rPr>
              <a:t>ITL RFP proposals received. Performing technical and cost evaluation.</a:t>
            </a:r>
          </a:p>
          <a:p>
            <a:pPr marL="306705" indent="-306705"/>
            <a:endParaRPr lang="en-US" sz="1800" dirty="0">
              <a:cs typeface="Helvetica"/>
            </a:endParaRPr>
          </a:p>
        </p:txBody>
      </p:sp>
      <p:pic>
        <p:nvPicPr>
          <p:cNvPr id="7" name="Picture 9" descr="IMG_7209.JPG">
            <a:extLst>
              <a:ext uri="{FF2B5EF4-FFF2-40B4-BE49-F238E27FC236}">
                <a16:creationId xmlns:a16="http://schemas.microsoft.com/office/drawing/2014/main" id="{88361201-8FE4-4D43-7005-81D37FA747A0}"/>
              </a:ext>
            </a:extLst>
          </p:cNvPr>
          <p:cNvPicPr>
            <a:picLocks noChangeAspect="1"/>
          </p:cNvPicPr>
          <p:nvPr/>
        </p:nvPicPr>
        <p:blipFill rotWithShape="1">
          <a:blip r:embed="rId2"/>
          <a:srcRect l="22849" t="6106" r="24976" b="18809"/>
          <a:stretch/>
        </p:blipFill>
        <p:spPr>
          <a:xfrm>
            <a:off x="9880862" y="727648"/>
            <a:ext cx="2211947" cy="2387379"/>
          </a:xfrm>
          <a:prstGeom prst="rect">
            <a:avLst/>
          </a:prstGeom>
        </p:spPr>
      </p:pic>
      <p:pic>
        <p:nvPicPr>
          <p:cNvPr id="8" name="Picture 13" descr="IMG_1476.jpg">
            <a:extLst>
              <a:ext uri="{FF2B5EF4-FFF2-40B4-BE49-F238E27FC236}">
                <a16:creationId xmlns:a16="http://schemas.microsoft.com/office/drawing/2014/main" id="{1A2161C0-807C-1BD1-04BE-A3B4648C17E8}"/>
              </a:ext>
            </a:extLst>
          </p:cNvPr>
          <p:cNvPicPr>
            <a:picLocks noChangeAspect="1"/>
          </p:cNvPicPr>
          <p:nvPr/>
        </p:nvPicPr>
        <p:blipFill rotWithShape="1">
          <a:blip r:embed="rId3"/>
          <a:srcRect t="11538" r="730" b="10714"/>
          <a:stretch/>
        </p:blipFill>
        <p:spPr>
          <a:xfrm>
            <a:off x="7554063" y="727648"/>
            <a:ext cx="2294604" cy="2387379"/>
          </a:xfrm>
          <a:prstGeom prst="rect">
            <a:avLst/>
          </a:prstGeom>
        </p:spPr>
      </p:pic>
      <p:pic>
        <p:nvPicPr>
          <p:cNvPr id="12" name="Picture 11">
            <a:extLst>
              <a:ext uri="{FF2B5EF4-FFF2-40B4-BE49-F238E27FC236}">
                <a16:creationId xmlns:a16="http://schemas.microsoft.com/office/drawing/2014/main" id="{27CAA239-36C8-E3E2-2F69-5F39AB38003F}"/>
              </a:ext>
            </a:extLst>
          </p:cNvPr>
          <p:cNvPicPr>
            <a:picLocks noChangeAspect="1"/>
          </p:cNvPicPr>
          <p:nvPr/>
        </p:nvPicPr>
        <p:blipFill>
          <a:blip r:embed="rId4"/>
          <a:stretch>
            <a:fillRect/>
          </a:stretch>
        </p:blipFill>
        <p:spPr>
          <a:xfrm>
            <a:off x="7554063" y="3254483"/>
            <a:ext cx="4450466" cy="3182388"/>
          </a:xfrm>
          <a:prstGeom prst="rect">
            <a:avLst/>
          </a:prstGeom>
        </p:spPr>
      </p:pic>
      <p:sp>
        <p:nvSpPr>
          <p:cNvPr id="13" name="TextBox 12">
            <a:extLst>
              <a:ext uri="{FF2B5EF4-FFF2-40B4-BE49-F238E27FC236}">
                <a16:creationId xmlns:a16="http://schemas.microsoft.com/office/drawing/2014/main" id="{148C940A-29FD-5BCF-2E71-F3D11F21D519}"/>
              </a:ext>
            </a:extLst>
          </p:cNvPr>
          <p:cNvSpPr txBox="1"/>
          <p:nvPr/>
        </p:nvSpPr>
        <p:spPr>
          <a:xfrm>
            <a:off x="10953923" y="2800019"/>
            <a:ext cx="1127874" cy="307777"/>
          </a:xfrm>
          <a:prstGeom prst="rect">
            <a:avLst/>
          </a:prstGeom>
          <a:solidFill>
            <a:schemeClr val="bg1"/>
          </a:solidFill>
          <a:ln w="19050">
            <a:solidFill>
              <a:srgbClr val="004C97"/>
            </a:solidFill>
          </a:ln>
        </p:spPr>
        <p:txBody>
          <a:bodyPr wrap="square" rtlCol="0">
            <a:spAutoFit/>
          </a:bodyPr>
          <a:lstStyle/>
          <a:p>
            <a:pPr algn="ctr"/>
            <a:r>
              <a:rPr lang="en-US" sz="1400" dirty="0"/>
              <a:t>LB650 cavity</a:t>
            </a:r>
          </a:p>
        </p:txBody>
      </p:sp>
      <p:sp>
        <p:nvSpPr>
          <p:cNvPr id="14" name="TextBox 13">
            <a:extLst>
              <a:ext uri="{FF2B5EF4-FFF2-40B4-BE49-F238E27FC236}">
                <a16:creationId xmlns:a16="http://schemas.microsoft.com/office/drawing/2014/main" id="{063CEE82-B787-DF61-7EF8-B5195DA872E9}"/>
              </a:ext>
            </a:extLst>
          </p:cNvPr>
          <p:cNvSpPr txBox="1"/>
          <p:nvPr/>
        </p:nvSpPr>
        <p:spPr>
          <a:xfrm>
            <a:off x="7560159" y="730261"/>
            <a:ext cx="1248990" cy="307777"/>
          </a:xfrm>
          <a:prstGeom prst="rect">
            <a:avLst/>
          </a:prstGeom>
          <a:solidFill>
            <a:schemeClr val="bg1"/>
          </a:solidFill>
          <a:ln w="19050">
            <a:solidFill>
              <a:srgbClr val="004C97"/>
            </a:solidFill>
          </a:ln>
        </p:spPr>
        <p:txBody>
          <a:bodyPr wrap="square" rtlCol="0">
            <a:spAutoFit/>
          </a:bodyPr>
          <a:lstStyle/>
          <a:p>
            <a:pPr algn="ctr"/>
            <a:r>
              <a:rPr lang="en-US" sz="1400" dirty="0"/>
              <a:t>SSR2 solenoid</a:t>
            </a:r>
          </a:p>
        </p:txBody>
      </p:sp>
    </p:spTree>
    <p:extLst>
      <p:ext uri="{BB962C8B-B14F-4D97-AF65-F5344CB8AC3E}">
        <p14:creationId xmlns:p14="http://schemas.microsoft.com/office/powerpoint/2010/main" val="3573512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2CC78-BF2C-4B7E-85EF-FA8E26E7BDD9}"/>
              </a:ext>
            </a:extLst>
          </p:cNvPr>
          <p:cNvSpPr>
            <a:spLocks noGrp="1"/>
          </p:cNvSpPr>
          <p:nvPr>
            <p:ph type="title"/>
          </p:nvPr>
        </p:nvSpPr>
        <p:spPr/>
        <p:txBody>
          <a:bodyPr/>
          <a:lstStyle/>
          <a:p>
            <a:r>
              <a:rPr lang="en-US" dirty="0"/>
              <a:t>Procurements</a:t>
            </a:r>
          </a:p>
        </p:txBody>
      </p:sp>
      <p:sp>
        <p:nvSpPr>
          <p:cNvPr id="5" name="Footer Placeholder 4">
            <a:extLst>
              <a:ext uri="{FF2B5EF4-FFF2-40B4-BE49-F238E27FC236}">
                <a16:creationId xmlns:a16="http://schemas.microsoft.com/office/drawing/2014/main" id="{DBCF6798-DDAD-4A35-81D3-EE924425B71C}"/>
              </a:ext>
            </a:extLst>
          </p:cNvPr>
          <p:cNvSpPr>
            <a:spLocks noGrp="1"/>
          </p:cNvSpPr>
          <p:nvPr>
            <p:ph type="ftr" sz="quarter" idx="3"/>
          </p:nvPr>
        </p:nvSpPr>
        <p:spPr>
          <a:xfrm>
            <a:off x="2384214" y="6504214"/>
            <a:ext cx="8003788"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PIP-II PMG | March 2020</a:t>
            </a:r>
            <a:endParaRPr lang="en-US" b="1" dirty="0"/>
          </a:p>
        </p:txBody>
      </p:sp>
      <p:sp>
        <p:nvSpPr>
          <p:cNvPr id="6" name="Slide Number Placeholder 5">
            <a:extLst>
              <a:ext uri="{FF2B5EF4-FFF2-40B4-BE49-F238E27FC236}">
                <a16:creationId xmlns:a16="http://schemas.microsoft.com/office/drawing/2014/main" id="{16970953-31DA-4345-8FEE-D8A90CB107F1}"/>
              </a:ext>
            </a:extLst>
          </p:cNvPr>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9</a:t>
            </a:fld>
            <a:endParaRPr lang="en-US" dirty="0"/>
          </a:p>
        </p:txBody>
      </p:sp>
      <p:graphicFrame>
        <p:nvGraphicFramePr>
          <p:cNvPr id="4" name="Table 3"/>
          <p:cNvGraphicFramePr>
            <a:graphicFrameLocks noGrp="1"/>
          </p:cNvGraphicFramePr>
          <p:nvPr/>
        </p:nvGraphicFramePr>
        <p:xfrm>
          <a:off x="449747" y="664268"/>
          <a:ext cx="11210442" cy="6126383"/>
        </p:xfrm>
        <a:graphic>
          <a:graphicData uri="http://schemas.openxmlformats.org/drawingml/2006/table">
            <a:tbl>
              <a:tblPr firstRow="1" bandRow="1">
                <a:tableStyleId>{5C22544A-7EE6-4342-B048-85BDC9FD1C3A}</a:tableStyleId>
              </a:tblPr>
              <a:tblGrid>
                <a:gridCol w="1670516">
                  <a:extLst>
                    <a:ext uri="{9D8B030D-6E8A-4147-A177-3AD203B41FA5}">
                      <a16:colId xmlns:a16="http://schemas.microsoft.com/office/drawing/2014/main" val="1892436516"/>
                    </a:ext>
                  </a:extLst>
                </a:gridCol>
                <a:gridCol w="897642">
                  <a:extLst>
                    <a:ext uri="{9D8B030D-6E8A-4147-A177-3AD203B41FA5}">
                      <a16:colId xmlns:a16="http://schemas.microsoft.com/office/drawing/2014/main" val="4205062838"/>
                    </a:ext>
                  </a:extLst>
                </a:gridCol>
                <a:gridCol w="880100">
                  <a:extLst>
                    <a:ext uri="{9D8B030D-6E8A-4147-A177-3AD203B41FA5}">
                      <a16:colId xmlns:a16="http://schemas.microsoft.com/office/drawing/2014/main" val="1009729667"/>
                    </a:ext>
                  </a:extLst>
                </a:gridCol>
                <a:gridCol w="937811">
                  <a:extLst>
                    <a:ext uri="{9D8B030D-6E8A-4147-A177-3AD203B41FA5}">
                      <a16:colId xmlns:a16="http://schemas.microsoft.com/office/drawing/2014/main" val="2744699802"/>
                    </a:ext>
                  </a:extLst>
                </a:gridCol>
                <a:gridCol w="5251738">
                  <a:extLst>
                    <a:ext uri="{9D8B030D-6E8A-4147-A177-3AD203B41FA5}">
                      <a16:colId xmlns:a16="http://schemas.microsoft.com/office/drawing/2014/main" val="2405648745"/>
                    </a:ext>
                  </a:extLst>
                </a:gridCol>
                <a:gridCol w="1572635">
                  <a:extLst>
                    <a:ext uri="{9D8B030D-6E8A-4147-A177-3AD203B41FA5}">
                      <a16:colId xmlns:a16="http://schemas.microsoft.com/office/drawing/2014/main" val="2664365283"/>
                    </a:ext>
                  </a:extLst>
                </a:gridCol>
              </a:tblGrid>
              <a:tr h="768606">
                <a:tc>
                  <a:txBody>
                    <a:bodyPr/>
                    <a:lstStyle/>
                    <a:p>
                      <a:pPr marL="0" algn="ctr" rtl="0" eaLnBrk="1" latinLnBrk="0" hangingPunct="1">
                        <a:spcBef>
                          <a:spcPts val="0"/>
                        </a:spcBef>
                        <a:spcAft>
                          <a:spcPts val="0"/>
                        </a:spcAft>
                      </a:pPr>
                      <a:r>
                        <a:rPr lang="en-US" sz="1400" kern="1200" dirty="0">
                          <a:effectLst/>
                        </a:rPr>
                        <a:t>Item</a:t>
                      </a:r>
                      <a:endParaRPr lang="en-US" dirty="0">
                        <a:effectLst/>
                      </a:endParaRPr>
                    </a:p>
                  </a:txBody>
                  <a:tcPr marL="0" marR="0" marT="0" marB="0" anchor="ctr"/>
                </a:tc>
                <a:tc>
                  <a:txBody>
                    <a:bodyPr/>
                    <a:lstStyle/>
                    <a:p>
                      <a:pPr marL="0" marR="0" indent="0" algn="l" rtl="0" eaLnBrk="1" fontAlgn="auto" latinLnBrk="0" hangingPunct="1">
                        <a:spcBef>
                          <a:spcPts val="0"/>
                        </a:spcBef>
                        <a:spcAft>
                          <a:spcPts val="0"/>
                        </a:spcAft>
                      </a:pP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1400" kern="1200" dirty="0">
                          <a:effectLst/>
                        </a:rPr>
                        <a:t>Req #</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1400" kern="1200">
                          <a:effectLst/>
                        </a:rPr>
                        <a:t>Est SubK Value</a:t>
                      </a:r>
                      <a:endParaRPr lang="en-US" dirty="0">
                        <a:effectLst/>
                      </a:endParaRPr>
                    </a:p>
                  </a:txBody>
                  <a:tcPr marL="0" marR="0" marT="0" marB="0" anchor="ctr"/>
                </a:tc>
                <a:tc>
                  <a:txBody>
                    <a:bodyPr/>
                    <a:lstStyle/>
                    <a:p>
                      <a:pPr marL="0" marR="0" indent="0" algn="ctr" rtl="0" eaLnBrk="1" fontAlgn="auto" latinLnBrk="0" hangingPunct="1">
                        <a:spcBef>
                          <a:spcPts val="0"/>
                        </a:spcBef>
                        <a:spcAft>
                          <a:spcPts val="0"/>
                        </a:spcAft>
                      </a:pPr>
                      <a:r>
                        <a:rPr lang="en-US" sz="1400" kern="1200">
                          <a:effectLst/>
                        </a:rPr>
                        <a:t>Status</a:t>
                      </a:r>
                      <a:endParaRPr lang="en-US">
                        <a:effectLst/>
                      </a:endParaRPr>
                    </a:p>
                  </a:txBody>
                  <a:tcPr marL="0" marR="0" marT="0" marB="0" anchor="ctr"/>
                </a:tc>
                <a:tc>
                  <a:txBody>
                    <a:bodyPr/>
                    <a:lstStyle/>
                    <a:p>
                      <a:pPr marL="0" marR="0" indent="0" algn="ctr" rtl="0" eaLnBrk="1" fontAlgn="auto" latinLnBrk="0" hangingPunct="1">
                        <a:spcBef>
                          <a:spcPts val="0"/>
                        </a:spcBef>
                        <a:spcAft>
                          <a:spcPts val="0"/>
                        </a:spcAft>
                      </a:pPr>
                      <a:r>
                        <a:rPr lang="en-US" sz="1400" kern="1200">
                          <a:effectLst/>
                        </a:rPr>
                        <a:t>Expected Award/Delivery Date</a:t>
                      </a:r>
                      <a:endParaRPr lang="en-US">
                        <a:effectLst/>
                      </a:endParaRPr>
                    </a:p>
                  </a:txBody>
                  <a:tcPr marL="0" marR="0" marT="0" marB="0" anchor="ctr"/>
                </a:tc>
                <a:extLst>
                  <a:ext uri="{0D108BD9-81ED-4DB2-BD59-A6C34878D82A}">
                    <a16:rowId xmlns:a16="http://schemas.microsoft.com/office/drawing/2014/main" val="3144868368"/>
                  </a:ext>
                </a:extLst>
              </a:tr>
              <a:tr h="521028">
                <a:tc>
                  <a:txBody>
                    <a:bodyPr/>
                    <a:lstStyle/>
                    <a:p>
                      <a:pPr marL="0" algn="ctr" rtl="0" eaLnBrk="1" fontAlgn="ctr"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SSR2 Resonator </a:t>
                      </a:r>
                      <a:endParaRPr lang="en-US" dirty="0">
                        <a:effectLst/>
                        <a:latin typeface="Arial" panose="020B0604020202020204" pitchFamily="34" charset="0"/>
                        <a:cs typeface="Arial" panose="020B0604020202020204" pitchFamily="34" charset="0"/>
                      </a:endParaRPr>
                    </a:p>
                    <a:p>
                      <a:pPr marL="0" algn="ctr" rtl="0" eaLnBrk="1" fontAlgn="ctr"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Cavities</a:t>
                      </a: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305165</a:t>
                      </a: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fontAlgn="ctr" latinLnBrk="0" hangingPunct="1">
                        <a:spcBef>
                          <a:spcPts val="0"/>
                        </a:spcBef>
                        <a:spcAft>
                          <a:spcPts val="0"/>
                        </a:spcAft>
                      </a:pPr>
                      <a:r>
                        <a:rPr lang="en-US" sz="1000" kern="1200">
                          <a:effectLst/>
                          <a:latin typeface="Arial"/>
                          <a:cs typeface="Arial"/>
                        </a:rPr>
                        <a:t>$960K</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sz="1000" kern="1200" dirty="0">
                          <a:effectLst/>
                          <a:latin typeface="Arial"/>
                          <a:cs typeface="Arial"/>
                        </a:rPr>
                        <a:t>RI has passed Manufacturing Readiness Review and resumed progress.  RI submitted a status report on the mfg. of the three prototypes of SSR2 jacketed cavities to PIP-II on 5/15/23.  PIP-II is currently reviewing the status report submitted by RI.</a:t>
                      </a:r>
                      <a:endParaRPr lang="en-US" dirty="0">
                        <a:effectLst/>
                        <a:latin typeface="Arial"/>
                        <a:cs typeface="Arial"/>
                      </a:endParaRPr>
                    </a:p>
                  </a:txBody>
                  <a:tcPr marL="0" marR="0" marT="0" marB="0" anchor="ctr"/>
                </a:tc>
                <a:tc>
                  <a:txBody>
                    <a:bodyPr/>
                    <a:lstStyle/>
                    <a:p>
                      <a:pPr marL="0" marR="0" indent="0" algn="ctr" rtl="0" eaLnBrk="1" fontAlgn="ctr" latinLnBrk="0" hangingPunct="1">
                        <a:spcBef>
                          <a:spcPts val="0"/>
                        </a:spcBef>
                        <a:spcAft>
                          <a:spcPts val="0"/>
                        </a:spcAft>
                      </a:pPr>
                      <a:r>
                        <a:rPr lang="en-US" sz="1000" kern="1200" dirty="0">
                          <a:effectLst/>
                          <a:latin typeface="Arial"/>
                          <a:cs typeface="Arial"/>
                        </a:rPr>
                        <a:t>November </a:t>
                      </a:r>
                      <a:r>
                        <a:rPr lang="en-US" sz="1000" kern="1200">
                          <a:effectLst/>
                          <a:latin typeface="Arial"/>
                          <a:cs typeface="Arial"/>
                        </a:rPr>
                        <a:t>2023 Estimated</a:t>
                      </a:r>
                      <a:endParaRPr lang="en-US" dirty="0">
                        <a:effectLst/>
                        <a:latin typeface="Arial"/>
                        <a:cs typeface="Arial"/>
                      </a:endParaRPr>
                    </a:p>
                  </a:txBody>
                  <a:tcPr marL="0" marR="0" marT="0" marB="0" anchor="ctr"/>
                </a:tc>
                <a:extLst>
                  <a:ext uri="{0D108BD9-81ED-4DB2-BD59-A6C34878D82A}">
                    <a16:rowId xmlns:a16="http://schemas.microsoft.com/office/drawing/2014/main" val="1079376468"/>
                  </a:ext>
                </a:extLst>
              </a:tr>
              <a:tr h="433283">
                <a:tc>
                  <a:txBody>
                    <a:bodyPr/>
                    <a:lstStyle/>
                    <a:p>
                      <a:pPr marL="0" algn="ctr" rtl="0" eaLnBrk="1" fontAlgn="ctr" latinLnBrk="0" hangingPunct="1">
                        <a:spcBef>
                          <a:spcPts val="0"/>
                        </a:spcBef>
                        <a:spcAft>
                          <a:spcPts val="0"/>
                        </a:spcAft>
                      </a:pPr>
                      <a:r>
                        <a:rPr lang="en-US" sz="1000" kern="1200" dirty="0">
                          <a:effectLst/>
                          <a:latin typeface="Arial"/>
                          <a:cs typeface="Arial"/>
                        </a:rPr>
                        <a:t>SSR2 Production Cavities – 33 total</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 TBD</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sz="1000" kern="1200" dirty="0">
                          <a:effectLst/>
                          <a:latin typeface="Arial"/>
                          <a:cs typeface="Arial"/>
                        </a:rPr>
                        <a:t>$6.270M</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dirty="0">
                          <a:effectLst/>
                          <a:latin typeface="Arial" panose="020B0604020202020204" pitchFamily="34" charset="0"/>
                          <a:cs typeface="Arial" panose="020B0604020202020204" pitchFamily="34" charset="0"/>
                        </a:rPr>
                        <a:t> </a:t>
                      </a:r>
                      <a:r>
                        <a:rPr lang="en-US" sz="1000" kern="1200" dirty="0">
                          <a:solidFill>
                            <a:schemeClr val="dk1"/>
                          </a:solidFill>
                          <a:effectLst/>
                          <a:latin typeface="Arial" panose="020B0604020202020204" pitchFamily="34" charset="0"/>
                          <a:ea typeface="+mn-ea"/>
                          <a:cs typeface="Arial" panose="020B0604020202020204" pitchFamily="34" charset="0"/>
                        </a:rPr>
                        <a:t>Acquisition Procurement Plan  - in Development</a:t>
                      </a: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marR="0" indent="0" algn="ctr" rtl="0" eaLnBrk="1" fontAlgn="ctr" latinLnBrk="0" hangingPunct="1">
                        <a:spcBef>
                          <a:spcPts val="0"/>
                        </a:spcBef>
                        <a:spcAft>
                          <a:spcPts val="0"/>
                        </a:spcAft>
                      </a:pPr>
                      <a:r>
                        <a:rPr lang="en-US" sz="1000" kern="1200" dirty="0">
                          <a:effectLst/>
                          <a:latin typeface="Arial"/>
                          <a:cs typeface="Arial"/>
                        </a:rPr>
                        <a:t>TBD</a:t>
                      </a:r>
                      <a:endParaRPr lang="en-US" dirty="0">
                        <a:effectLst/>
                        <a:latin typeface="Arial"/>
                        <a:cs typeface="Arial"/>
                      </a:endParaRPr>
                    </a:p>
                  </a:txBody>
                  <a:tcPr marL="0" marR="0" marT="0" marB="0" anchor="ctr"/>
                </a:tc>
                <a:extLst>
                  <a:ext uri="{0D108BD9-81ED-4DB2-BD59-A6C34878D82A}">
                    <a16:rowId xmlns:a16="http://schemas.microsoft.com/office/drawing/2014/main" val="3293448760"/>
                  </a:ext>
                </a:extLst>
              </a:tr>
              <a:tr h="580499">
                <a:tc>
                  <a:txBody>
                    <a:bodyPr/>
                    <a:lstStyle/>
                    <a:p>
                      <a:pPr marL="0" algn="ctr" rtl="0" eaLnBrk="1" fontAlgn="ctr" latinLnBrk="0" hangingPunct="1">
                        <a:spcBef>
                          <a:spcPts val="0"/>
                        </a:spcBef>
                        <a:spcAft>
                          <a:spcPts val="0"/>
                        </a:spcAft>
                      </a:pPr>
                      <a:r>
                        <a:rPr lang="en-US" sz="1000" kern="1200" dirty="0">
                          <a:effectLst/>
                          <a:latin typeface="Arial"/>
                          <a:cs typeface="Arial"/>
                        </a:rPr>
                        <a:t>SSR2 Resonator Cavities (second PO with </a:t>
                      </a:r>
                      <a:r>
                        <a:rPr lang="en-US" sz="1000" kern="1200" dirty="0" err="1">
                          <a:effectLst/>
                          <a:latin typeface="Arial"/>
                          <a:cs typeface="Arial"/>
                        </a:rPr>
                        <a:t>Zanon</a:t>
                      </a:r>
                      <a:r>
                        <a:rPr lang="en-US" sz="1000" kern="1200" dirty="0">
                          <a:effectLst/>
                          <a:latin typeface="Arial"/>
                          <a:cs typeface="Arial"/>
                        </a:rPr>
                        <a:t>)</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328365</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sz="1000" kern="1200">
                          <a:effectLst/>
                          <a:latin typeface="Arial"/>
                          <a:cs typeface="Arial"/>
                        </a:rPr>
                        <a:t>$567K</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Second Subcontract No. 686389 was awarded to Zanon due to RI issues.  Continued progress is being made from Zanon.  Delivery on prior Subcontract No. 673794 has been completed. </a:t>
                      </a: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marR="0" indent="0" algn="ctr" rtl="0" eaLnBrk="1" fontAlgn="ctr" latinLnBrk="0" hangingPunct="1">
                        <a:spcBef>
                          <a:spcPts val="0"/>
                        </a:spcBef>
                        <a:spcAft>
                          <a:spcPts val="0"/>
                        </a:spcAft>
                      </a:pPr>
                      <a:r>
                        <a:rPr lang="en-US" sz="1000" kern="1200">
                          <a:effectLst/>
                          <a:latin typeface="Arial"/>
                          <a:cs typeface="Arial"/>
                        </a:rPr>
                        <a:t>March 2023 delivery </a:t>
                      </a:r>
                      <a:r>
                        <a:rPr lang="en-US" sz="1000" kern="1200" dirty="0">
                          <a:effectLst/>
                          <a:latin typeface="Arial"/>
                          <a:cs typeface="Arial"/>
                        </a:rPr>
                        <a:t>is running late </a:t>
                      </a:r>
                      <a:endParaRPr lang="en-US" dirty="0">
                        <a:effectLst/>
                        <a:latin typeface="Arial"/>
                        <a:cs typeface="Arial"/>
                      </a:endParaRPr>
                    </a:p>
                  </a:txBody>
                  <a:tcPr marL="0" marR="0" marT="0" marB="0" anchor="ctr"/>
                </a:tc>
                <a:extLst>
                  <a:ext uri="{0D108BD9-81ED-4DB2-BD59-A6C34878D82A}">
                    <a16:rowId xmlns:a16="http://schemas.microsoft.com/office/drawing/2014/main" val="2183358796"/>
                  </a:ext>
                </a:extLst>
              </a:tr>
              <a:tr h="886261">
                <a:tc>
                  <a:txBody>
                    <a:bodyPr/>
                    <a:lstStyle/>
                    <a:p>
                      <a:pPr marL="0" algn="ctr" rtl="0" eaLnBrk="1" latinLnBrk="0" hangingPunct="1">
                        <a:spcBef>
                          <a:spcPts val="0"/>
                        </a:spcBef>
                        <a:spcAft>
                          <a:spcPts val="0"/>
                        </a:spcAft>
                      </a:pPr>
                      <a:r>
                        <a:rPr lang="en-US" sz="1000" kern="1200" dirty="0">
                          <a:effectLst/>
                          <a:latin typeface="Arial"/>
                          <a:cs typeface="Arial"/>
                        </a:rPr>
                        <a:t>Niobium for SSR1 Cavities</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328256</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$1.03M</a:t>
                      </a:r>
                      <a:endParaRPr lang="en-US" dirty="0">
                        <a:effectLst/>
                        <a:latin typeface="Arial"/>
                        <a:cs typeface="Arial"/>
                      </a:endParaRPr>
                    </a:p>
                  </a:txBody>
                  <a:tcPr marL="0" marR="0" marT="0" marB="0" anchor="ctr"/>
                </a:tc>
                <a:tc>
                  <a:txBody>
                    <a:bodyPr/>
                    <a:lstStyle/>
                    <a:p>
                      <a:pPr marL="0" algn="l" defTabSz="457200" rtl="0" eaLnBrk="1" fontAlgn="ctr" latinLnBrk="0" hangingPunct="1">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With FRA Legal for resolution, questions remain regarding new Buy American Act Guidance from DOE.  Subcontract No. 698536 will be awarded to Ningxia. Submitted for Proc Manager’s review on 3/8/23.  Approved on 3/30/23. Submitted to Compliance on 3/30/23, approved by compliance on 4/26/23. PS submitted 698536 to Legal on 4/26/23.  FSO approval was determined to not be required by Wagner/Underwood.  Review meeting with legal held on 5/15/23.</a:t>
                      </a:r>
                    </a:p>
                  </a:txBody>
                  <a:tcPr marL="0" marR="0" marT="0" marB="0" anchor="ctr"/>
                </a:tc>
                <a:tc>
                  <a:txBody>
                    <a:bodyPr/>
                    <a:lstStyle/>
                    <a:p>
                      <a:pPr marL="0" algn="ctr" rtl="0" eaLnBrk="1" fontAlgn="ctr" latinLnBrk="0" hangingPunct="1">
                        <a:spcBef>
                          <a:spcPts val="0"/>
                        </a:spcBef>
                        <a:spcAft>
                          <a:spcPts val="0"/>
                        </a:spcAft>
                      </a:pPr>
                      <a:r>
                        <a:rPr lang="en-US" sz="1000" dirty="0">
                          <a:effectLst/>
                          <a:latin typeface="Arial"/>
                          <a:cs typeface="Arial"/>
                        </a:rPr>
                        <a:t>May 2023 / TBD </a:t>
                      </a:r>
                    </a:p>
                  </a:txBody>
                  <a:tcPr marL="0" marR="0" marT="0" marB="0" anchor="ctr"/>
                </a:tc>
                <a:extLst>
                  <a:ext uri="{0D108BD9-81ED-4DB2-BD59-A6C34878D82A}">
                    <a16:rowId xmlns:a16="http://schemas.microsoft.com/office/drawing/2014/main" val="1862989239"/>
                  </a:ext>
                </a:extLst>
              </a:tr>
              <a:tr h="584014">
                <a:tc>
                  <a:txBody>
                    <a:bodyPr/>
                    <a:lstStyle/>
                    <a:p>
                      <a:pPr marL="0" algn="ctr" rtl="0" eaLnBrk="1" latinLnBrk="0" hangingPunct="1">
                        <a:spcBef>
                          <a:spcPts val="0"/>
                        </a:spcBef>
                        <a:spcAft>
                          <a:spcPts val="0"/>
                        </a:spcAft>
                      </a:pPr>
                      <a:r>
                        <a:rPr lang="en-US" sz="1000" kern="1200" dirty="0">
                          <a:effectLst/>
                          <a:latin typeface="Arial"/>
                          <a:cs typeface="Arial"/>
                        </a:rPr>
                        <a:t>SSR 2 Niobium Material for Production Cavities</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337264</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$7.06M</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FRA has received back two proposals on RFP337264-SC Ningxia (Foreign) and </a:t>
                      </a:r>
                      <a:r>
                        <a:rPr lang="en-US" sz="1000" kern="1200" dirty="0" err="1">
                          <a:effectLst/>
                          <a:latin typeface="Arial" panose="020B0604020202020204" pitchFamily="34" charset="0"/>
                          <a:cs typeface="Arial" panose="020B0604020202020204" pitchFamily="34" charset="0"/>
                        </a:rPr>
                        <a:t>Viridis</a:t>
                      </a:r>
                      <a:r>
                        <a:rPr lang="en-US" sz="1000" kern="1200" dirty="0">
                          <a:effectLst/>
                          <a:latin typeface="Arial" panose="020B0604020202020204" pitchFamily="34" charset="0"/>
                          <a:cs typeface="Arial" panose="020B0604020202020204" pitchFamily="34" charset="0"/>
                        </a:rPr>
                        <a:t> Materials (Domestic).  Evaluation scoring of proposals underway </a:t>
                      </a:r>
                      <a:r>
                        <a:rPr lang="en-US" sz="1000" kern="1200">
                          <a:effectLst/>
                          <a:latin typeface="Arial" panose="020B0604020202020204" pitchFamily="34" charset="0"/>
                          <a:cs typeface="Arial" panose="020B0604020202020204" pitchFamily="34" charset="0"/>
                        </a:rPr>
                        <a:t>by Donato/Mattis</a:t>
                      </a:r>
                      <a:r>
                        <a:rPr lang="en-US" sz="1000" kern="1200" dirty="0">
                          <a:effectLst/>
                          <a:latin typeface="Arial" panose="020B0604020202020204" pitchFamily="34" charset="0"/>
                          <a:cs typeface="Arial" panose="020B0604020202020204" pitchFamily="34" charset="0"/>
                        </a:rPr>
                        <a:t>.</a:t>
                      </a: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n-US" sz="1000" kern="1200" dirty="0">
                          <a:effectLst/>
                          <a:latin typeface="Arial"/>
                          <a:cs typeface="Arial"/>
                        </a:rPr>
                        <a:t>July 2023 / TBD</a:t>
                      </a:r>
                      <a:endParaRPr lang="en-US" dirty="0">
                        <a:effectLst/>
                        <a:latin typeface="Arial"/>
                        <a:cs typeface="Arial"/>
                      </a:endParaRPr>
                    </a:p>
                  </a:txBody>
                  <a:tcPr marL="0" marR="0" marT="0" marB="0" anchor="ctr"/>
                </a:tc>
                <a:extLst>
                  <a:ext uri="{0D108BD9-81ED-4DB2-BD59-A6C34878D82A}">
                    <a16:rowId xmlns:a16="http://schemas.microsoft.com/office/drawing/2014/main" val="1880816798"/>
                  </a:ext>
                </a:extLst>
              </a:tr>
              <a:tr h="590841">
                <a:tc>
                  <a:txBody>
                    <a:bodyPr/>
                    <a:lstStyle/>
                    <a:p>
                      <a:pPr marL="0" algn="ctr"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p>
                      <a:pPr marL="0" algn="ctr" rtl="0" eaLnBrk="1" latinLnBrk="0" hangingPunct="1">
                        <a:spcBef>
                          <a:spcPts val="0"/>
                        </a:spcBef>
                        <a:spcAft>
                          <a:spcPts val="0"/>
                        </a:spcAft>
                      </a:pPr>
                      <a:r>
                        <a:rPr lang="en-US" sz="1000" kern="1200" dirty="0">
                          <a:effectLst/>
                          <a:latin typeface="Arial"/>
                          <a:cs typeface="Arial"/>
                        </a:rPr>
                        <a:t>HB 650 Vacuum Vessel</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316651</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r>
                        <a:rPr lang="en-US" sz="1000" kern="1200">
                          <a:effectLst/>
                          <a:latin typeface="Arial"/>
                          <a:cs typeface="Arial"/>
                        </a:rPr>
                        <a:t>$573K</a:t>
                      </a:r>
                      <a:endParaRPr lang="en-US" dirty="0">
                        <a:effectLst/>
                        <a:latin typeface="Arial"/>
                        <a:cs typeface="Arial"/>
                      </a:endParaRPr>
                    </a:p>
                  </a:txBody>
                  <a:tcPr marL="0" marR="0" marT="0" marB="0" anchor="ctr"/>
                </a:tc>
                <a:tc>
                  <a:txBody>
                    <a:bodyPr/>
                    <a:lstStyle/>
                    <a:p>
                      <a:pPr marL="0" algn="l" rtl="0" eaLnBrk="1" fontAlgn="ctr"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PHPK responded that they have made the PIP-II upgrades referenced in PIP-II drawings and are requesting to be paid accordingly.  Change order req being routed for approval to pay PHPK for upgrades referenced in PIP-II drawings.  Alternate Paint spec was approved and notice sent to PHPK May 9</a:t>
                      </a:r>
                      <a:r>
                        <a:rPr lang="en-US" sz="1000" kern="1200" baseline="30000" dirty="0">
                          <a:effectLst/>
                          <a:latin typeface="Arial" panose="020B0604020202020204" pitchFamily="34" charset="0"/>
                          <a:cs typeface="Arial" panose="020B0604020202020204" pitchFamily="34" charset="0"/>
                        </a:rPr>
                        <a:t>th</a:t>
                      </a:r>
                      <a:r>
                        <a:rPr lang="en-US" sz="1000" kern="1200" dirty="0">
                          <a:effectLst/>
                          <a:latin typeface="Arial" panose="020B0604020202020204" pitchFamily="34" charset="0"/>
                          <a:cs typeface="Arial" panose="020B0604020202020204" pitchFamily="34" charset="0"/>
                        </a:rPr>
                        <a:t>.  PHPK to submit material specs to FRA for Approval as of 5/15.</a:t>
                      </a: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n-US" sz="1000" kern="1200" dirty="0">
                          <a:effectLst/>
                          <a:latin typeface="Arial"/>
                          <a:cs typeface="Arial"/>
                        </a:rPr>
                        <a:t>PHPK late on their estimated delivery dates for the Vacuum Vessel</a:t>
                      </a:r>
                      <a:endParaRPr lang="en-US" dirty="0">
                        <a:effectLst/>
                        <a:latin typeface="Arial"/>
                        <a:cs typeface="Arial"/>
                      </a:endParaRPr>
                    </a:p>
                  </a:txBody>
                  <a:tcPr marL="0" marR="0" marT="0" marB="0" anchor="ctr"/>
                </a:tc>
                <a:extLst>
                  <a:ext uri="{0D108BD9-81ED-4DB2-BD59-A6C34878D82A}">
                    <a16:rowId xmlns:a16="http://schemas.microsoft.com/office/drawing/2014/main" val="2468420018"/>
                  </a:ext>
                </a:extLst>
              </a:tr>
              <a:tr h="468904">
                <a:tc>
                  <a:txBody>
                    <a:bodyPr/>
                    <a:lstStyle/>
                    <a:p>
                      <a:pPr marL="0" algn="ctr" rtl="0" eaLnBrk="1" latinLnBrk="0" hangingPunct="1">
                        <a:spcBef>
                          <a:spcPts val="0"/>
                        </a:spcBef>
                        <a:spcAft>
                          <a:spcPts val="0"/>
                        </a:spcAft>
                      </a:pPr>
                      <a:r>
                        <a:rPr lang="en-US" sz="1000" kern="1200" dirty="0">
                          <a:effectLst/>
                          <a:latin typeface="Arial"/>
                          <a:cs typeface="Arial"/>
                        </a:rPr>
                        <a:t>Helium Vessels</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kern="1200" dirty="0">
                          <a:effectLst/>
                          <a:latin typeface="Arial"/>
                          <a:cs typeface="Arial"/>
                        </a:rPr>
                        <a:t>309207</a:t>
                      </a:r>
                      <a:endParaRPr lang="en-US" dirty="0">
                        <a:effectLst/>
                        <a:latin typeface="Arial"/>
                        <a:cs typeface="Arial"/>
                      </a:endParaRPr>
                    </a:p>
                  </a:txBody>
                  <a:tcPr marL="0" marR="0" marT="0" marB="0" anchor="ctr"/>
                </a:tc>
                <a:tc>
                  <a:txBody>
                    <a:bodyPr/>
                    <a:lstStyle/>
                    <a:p>
                      <a:pPr marL="0" algn="l" rtl="0" eaLnBrk="1" latinLnBrk="0" hangingPunct="1">
                        <a:spcBef>
                          <a:spcPts val="0"/>
                        </a:spcBef>
                        <a:spcAft>
                          <a:spcPts val="0"/>
                        </a:spcAft>
                      </a:pPr>
                      <a:r>
                        <a:rPr lang="en-US" sz="1000" kern="1200">
                          <a:effectLst/>
                          <a:latin typeface="Arial"/>
                          <a:cs typeface="Arial"/>
                        </a:rPr>
                        <a:t>$386K</a:t>
                      </a:r>
                      <a:endParaRPr lang="en-US" dirty="0">
                        <a:effectLst/>
                        <a:latin typeface="Arial"/>
                        <a:cs typeface="Arial"/>
                      </a:endParaRPr>
                    </a:p>
                  </a:txBody>
                  <a:tcPr marL="0" marR="0" marT="0" marB="0" anchor="ct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kern="1200" dirty="0">
                          <a:effectLst/>
                          <a:latin typeface="Arial" panose="020B0604020202020204" pitchFamily="34" charset="0"/>
                          <a:cs typeface="Arial" panose="020B0604020202020204" pitchFamily="34" charset="0"/>
                        </a:rPr>
                        <a:t>On schedule to make delivery dates per the Cure Notice.  Update: End of March delivery is expected, but Roark is late on their March 14, 2023 delivery. Olderr ???</a:t>
                      </a:r>
                    </a:p>
                  </a:txBody>
                  <a:tcPr marL="0" marR="0" marT="0" marB="0" anchor="ctr"/>
                </a:tc>
                <a:tc>
                  <a:txBody>
                    <a:bodyPr/>
                    <a:lstStyle/>
                    <a:p>
                      <a:pPr marL="0" marR="0" indent="0" algn="ctr" rtl="0" eaLnBrk="1" fontAlgn="ctr" latinLnBrk="0" hangingPunct="1">
                        <a:spcBef>
                          <a:spcPts val="0"/>
                        </a:spcBef>
                        <a:spcAft>
                          <a:spcPts val="0"/>
                        </a:spcAft>
                      </a:pPr>
                      <a:r>
                        <a:rPr lang="en-US" sz="1000" kern="1200" dirty="0">
                          <a:effectLst/>
                          <a:latin typeface="Arial" panose="020B0604020202020204" pitchFamily="34" charset="0"/>
                          <a:cs typeface="Arial" panose="020B0604020202020204" pitchFamily="34" charset="0"/>
                        </a:rPr>
                        <a:t>Final delivery was not made on March 14, 2023 </a:t>
                      </a:r>
                      <a:endParaRPr lang="en-US"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981159749"/>
                  </a:ext>
                </a:extLst>
              </a:tr>
              <a:tr h="604256">
                <a:tc>
                  <a:txBody>
                    <a:bodyPr/>
                    <a:lstStyle/>
                    <a:p>
                      <a:pPr marL="0" algn="ctr" rtl="0" eaLnBrk="1" latinLnBrk="0" hangingPunct="1">
                        <a:spcBef>
                          <a:spcPts val="0"/>
                        </a:spcBef>
                        <a:spcAft>
                          <a:spcPts val="0"/>
                        </a:spcAft>
                      </a:pPr>
                      <a:r>
                        <a:rPr lang="en-US" sz="1000" dirty="0">
                          <a:effectLst/>
                          <a:latin typeface="Arial"/>
                          <a:cs typeface="Arial"/>
                        </a:rPr>
                        <a:t>Design for Cryoplant continuous operation</a:t>
                      </a: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dirty="0">
                          <a:effectLst/>
                          <a:latin typeface="Arial"/>
                          <a:cs typeface="Arial"/>
                        </a:rPr>
                        <a:t>339623</a:t>
                      </a:r>
                    </a:p>
                  </a:txBody>
                  <a:tcPr marL="0" marR="0" marT="0" marB="0" anchor="ctr"/>
                </a:tc>
                <a:tc>
                  <a:txBody>
                    <a:bodyPr/>
                    <a:lstStyle/>
                    <a:p>
                      <a:pPr marL="0" algn="l" rtl="0" eaLnBrk="1" latinLnBrk="0" hangingPunct="1">
                        <a:spcBef>
                          <a:spcPts val="0"/>
                        </a:spcBef>
                        <a:spcAft>
                          <a:spcPts val="0"/>
                        </a:spcAft>
                      </a:pPr>
                      <a:r>
                        <a:rPr lang="en-US" sz="1000" dirty="0">
                          <a:effectLst/>
                          <a:latin typeface="Arial"/>
                          <a:cs typeface="Arial"/>
                        </a:rPr>
                        <a:t>$342K</a:t>
                      </a:r>
                    </a:p>
                  </a:txBody>
                  <a:tcPr marL="0" marR="0" marT="0" marB="0" anchor="ct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kern="1200" dirty="0">
                          <a:solidFill>
                            <a:schemeClr val="dk1"/>
                          </a:solidFill>
                          <a:effectLst/>
                          <a:latin typeface="Arial" panose="020B0604020202020204" pitchFamily="34" charset="0"/>
                          <a:ea typeface="+mn-ea"/>
                          <a:cs typeface="Arial" panose="020B0604020202020204" pitchFamily="34" charset="0"/>
                        </a:rPr>
                        <a:t> Engineering design Subcontract No. 696597 was fully executed 3/10/23.  </a:t>
                      </a:r>
                      <a:endParaRPr lang="en-US" sz="1000" b="0" dirty="0">
                        <a:effectLst/>
                        <a:latin typeface="Arial" panose="020B0604020202020204" pitchFamily="34" charset="0"/>
                        <a:cs typeface="Arial" panose="020B0604020202020204" pitchFamily="34" charset="0"/>
                      </a:endParaRPr>
                    </a:p>
                  </a:txBody>
                  <a:tcPr marL="0" marR="0" marT="0" marB="0" anchor="ctr"/>
                </a:tc>
                <a:tc>
                  <a:txBody>
                    <a:bodyPr/>
                    <a:lstStyle/>
                    <a:p>
                      <a:pPr marL="0" marR="0" indent="0" algn="ctr" rtl="0" eaLnBrk="1" fontAlgn="ctr" latinLnBrk="0" hangingPunct="1">
                        <a:spcBef>
                          <a:spcPts val="0"/>
                        </a:spcBef>
                        <a:spcAft>
                          <a:spcPts val="0"/>
                        </a:spcAft>
                      </a:pPr>
                      <a:r>
                        <a:rPr lang="en-US" sz="1000" dirty="0">
                          <a:effectLst/>
                          <a:latin typeface="Arial" panose="020B0604020202020204" pitchFamily="34" charset="0"/>
                          <a:cs typeface="Arial" panose="020B0604020202020204" pitchFamily="34" charset="0"/>
                        </a:rPr>
                        <a:t>Awarded 3/10 / designs due in June (dual relief / ORS connections)  &amp; Aug (HP3)</a:t>
                      </a:r>
                    </a:p>
                  </a:txBody>
                  <a:tcPr marL="0" marR="0" marT="0" marB="0" anchor="ctr"/>
                </a:tc>
                <a:extLst>
                  <a:ext uri="{0D108BD9-81ED-4DB2-BD59-A6C34878D82A}">
                    <a16:rowId xmlns:a16="http://schemas.microsoft.com/office/drawing/2014/main" val="1561490050"/>
                  </a:ext>
                </a:extLst>
              </a:tr>
              <a:tr h="641793">
                <a:tc>
                  <a:txBody>
                    <a:bodyPr/>
                    <a:lstStyle/>
                    <a:p>
                      <a:pPr marL="0" algn="ctr" rtl="0" eaLnBrk="1" latinLnBrk="0" hangingPunct="1">
                        <a:spcBef>
                          <a:spcPts val="0"/>
                        </a:spcBef>
                        <a:spcAft>
                          <a:spcPts val="0"/>
                        </a:spcAft>
                      </a:pPr>
                      <a:r>
                        <a:rPr lang="en-US" sz="1000" dirty="0">
                          <a:effectLst/>
                          <a:latin typeface="Arial"/>
                          <a:cs typeface="Arial"/>
                        </a:rPr>
                        <a:t>Thermal Cycling Upgrade Hardware</a:t>
                      </a:r>
                    </a:p>
                  </a:txBody>
                  <a:tcPr marL="0" marR="0" marT="0" marB="0" anchor="ctr"/>
                </a:tc>
                <a:tc>
                  <a:txBody>
                    <a:bodyPr/>
                    <a:lstStyle/>
                    <a:p>
                      <a:pPr marL="0" algn="l" rtl="0" eaLnBrk="1" latinLnBrk="0" hangingPunct="1">
                        <a:spcBef>
                          <a:spcPts val="0"/>
                        </a:spcBef>
                        <a:spcAft>
                          <a:spcPts val="0"/>
                        </a:spcAft>
                      </a:pPr>
                      <a:endParaRPr lang="en-US"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spcBef>
                          <a:spcPts val="0"/>
                        </a:spcBef>
                        <a:spcAft>
                          <a:spcPts val="0"/>
                        </a:spcAft>
                      </a:pPr>
                      <a:r>
                        <a:rPr lang="en-US" sz="1000" dirty="0">
                          <a:effectLst/>
                          <a:latin typeface="Arial"/>
                          <a:cs typeface="Arial"/>
                        </a:rPr>
                        <a:t>341977</a:t>
                      </a:r>
                    </a:p>
                  </a:txBody>
                  <a:tcPr marL="0" marR="0" marT="0" marB="0" anchor="ctr"/>
                </a:tc>
                <a:tc>
                  <a:txBody>
                    <a:bodyPr/>
                    <a:lstStyle/>
                    <a:p>
                      <a:pPr marL="0" algn="l" rtl="0" eaLnBrk="1" latinLnBrk="0" hangingPunct="1">
                        <a:spcBef>
                          <a:spcPts val="0"/>
                        </a:spcBef>
                        <a:spcAft>
                          <a:spcPts val="0"/>
                        </a:spcAft>
                      </a:pPr>
                      <a:r>
                        <a:rPr lang="en-US" sz="1000" dirty="0">
                          <a:effectLst/>
                          <a:latin typeface="Arial"/>
                          <a:cs typeface="Arial"/>
                        </a:rPr>
                        <a:t>$4.18M</a:t>
                      </a:r>
                    </a:p>
                  </a:txBody>
                  <a:tcPr marL="0" marR="0" marT="0" marB="0" anchor="ct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dirty="0">
                          <a:effectLst/>
                          <a:latin typeface="Arial" panose="020B0604020202020204" pitchFamily="34" charset="0"/>
                          <a:cs typeface="Arial" panose="020B0604020202020204" pitchFamily="34" charset="0"/>
                        </a:rPr>
                        <a:t> Negotiations with </a:t>
                      </a:r>
                      <a:r>
                        <a:rPr lang="en-US" sz="1000" b="0" dirty="0" err="1">
                          <a:effectLst/>
                          <a:latin typeface="Arial" panose="020B0604020202020204" pitchFamily="34" charset="0"/>
                          <a:cs typeface="Arial" panose="020B0604020202020204" pitchFamily="34" charset="0"/>
                        </a:rPr>
                        <a:t>ALaT</a:t>
                      </a:r>
                      <a:r>
                        <a:rPr lang="en-US" sz="1000" b="0" dirty="0">
                          <a:effectLst/>
                          <a:latin typeface="Arial" panose="020B0604020202020204" pitchFamily="34" charset="0"/>
                          <a:cs typeface="Arial" panose="020B0604020202020204" pitchFamily="34" charset="0"/>
                        </a:rPr>
                        <a:t> scheduled for 12/May.  Advance Notification acknowledgement received by FSO on 10/May.  Not questions asked  </a:t>
                      </a:r>
                    </a:p>
                  </a:txBody>
                  <a:tcPr marL="0" marR="0" marT="0" marB="0" anchor="ctr"/>
                </a:tc>
                <a:tc>
                  <a:txBody>
                    <a:bodyPr/>
                    <a:lstStyle/>
                    <a:p>
                      <a:pPr marL="0" marR="0" indent="0" algn="ctr" rtl="0" eaLnBrk="1" fontAlgn="ctr" latinLnBrk="0" hangingPunct="1">
                        <a:spcBef>
                          <a:spcPts val="0"/>
                        </a:spcBef>
                        <a:spcAft>
                          <a:spcPts val="0"/>
                        </a:spcAft>
                      </a:pPr>
                      <a:r>
                        <a:rPr lang="en-US" sz="1000" dirty="0">
                          <a:effectLst/>
                          <a:latin typeface="Arial" panose="020B0604020202020204" pitchFamily="34" charset="0"/>
                          <a:cs typeface="Arial" panose="020B0604020202020204" pitchFamily="34" charset="0"/>
                        </a:rPr>
                        <a:t>May 2023</a:t>
                      </a:r>
                    </a:p>
                  </a:txBody>
                  <a:tcPr marL="0" marR="0" marT="0" marB="0" anchor="ctr"/>
                </a:tc>
                <a:extLst>
                  <a:ext uri="{0D108BD9-81ED-4DB2-BD59-A6C34878D82A}">
                    <a16:rowId xmlns:a16="http://schemas.microsoft.com/office/drawing/2014/main" val="4149848989"/>
                  </a:ext>
                </a:extLst>
              </a:tr>
            </a:tbl>
          </a:graphicData>
        </a:graphic>
      </p:graphicFrame>
      <p:sp>
        <p:nvSpPr>
          <p:cNvPr id="7" name="TextBox 6">
            <a:extLst>
              <a:ext uri="{FF2B5EF4-FFF2-40B4-BE49-F238E27FC236}">
                <a16:creationId xmlns:a16="http://schemas.microsoft.com/office/drawing/2014/main" id="{36C755DC-79FD-4578-B988-7C2D3516407B}"/>
              </a:ext>
            </a:extLst>
          </p:cNvPr>
          <p:cNvSpPr txBox="1"/>
          <p:nvPr/>
        </p:nvSpPr>
        <p:spPr>
          <a:xfrm>
            <a:off x="4154448" y="-17966"/>
            <a:ext cx="5010615" cy="7386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rPr>
              <a:t>Red= Behind schedule; actively working major issues</a:t>
            </a:r>
            <a:r>
              <a:rPr lang="en-US" sz="1400" b="1" dirty="0"/>
              <a:t>              </a:t>
            </a:r>
            <a:endParaRPr lang="en-US" sz="1400" dirty="0">
              <a:solidFill>
                <a:srgbClr val="00B050"/>
              </a:solidFill>
            </a:endParaRPr>
          </a:p>
          <a:p>
            <a:r>
              <a:rPr lang="en-US" sz="1400" b="1" dirty="0">
                <a:solidFill>
                  <a:srgbClr val="00B050"/>
                </a:solidFill>
              </a:rPr>
              <a:t>Green= On-Schedule; No major issues identified</a:t>
            </a:r>
            <a:endParaRPr lang="en-US" sz="1400" dirty="0">
              <a:solidFill>
                <a:srgbClr val="00B050"/>
              </a:solidFill>
              <a:cs typeface="Calibri"/>
            </a:endParaRPr>
          </a:p>
          <a:p>
            <a:r>
              <a:rPr lang="en-US" sz="1400" b="1" dirty="0">
                <a:solidFill>
                  <a:srgbClr val="F6AA60"/>
                </a:solidFill>
              </a:rPr>
              <a:t>Yellow= On-Schedule; Potential issues identified</a:t>
            </a:r>
            <a:endParaRPr lang="en-US" sz="1400" dirty="0">
              <a:solidFill>
                <a:srgbClr val="F6AA60"/>
              </a:solidFill>
              <a:cs typeface="Calibri"/>
            </a:endParaRPr>
          </a:p>
        </p:txBody>
      </p:sp>
      <p:sp>
        <p:nvSpPr>
          <p:cNvPr id="14" name="Flowchart: Connector 13">
            <a:extLst>
              <a:ext uri="{FF2B5EF4-FFF2-40B4-BE49-F238E27FC236}">
                <a16:creationId xmlns:a16="http://schemas.microsoft.com/office/drawing/2014/main" id="{5EAF2B5A-6F54-424A-B87D-987AEF100B05}"/>
              </a:ext>
            </a:extLst>
          </p:cNvPr>
          <p:cNvSpPr/>
          <p:nvPr/>
        </p:nvSpPr>
        <p:spPr>
          <a:xfrm>
            <a:off x="2334417" y="4585102"/>
            <a:ext cx="264718" cy="242873"/>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6B46F6DB-67B4-493D-97BD-DC6D352E87C9}"/>
              </a:ext>
            </a:extLst>
          </p:cNvPr>
          <p:cNvSpPr/>
          <p:nvPr/>
        </p:nvSpPr>
        <p:spPr>
          <a:xfrm>
            <a:off x="2348875" y="5688893"/>
            <a:ext cx="264718" cy="242873"/>
          </a:xfrm>
          <a:prstGeom prst="flowChartConnector">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E4887543-793D-44E1-BE8B-4C68C8E26AF9}"/>
              </a:ext>
            </a:extLst>
          </p:cNvPr>
          <p:cNvSpPr/>
          <p:nvPr/>
        </p:nvSpPr>
        <p:spPr>
          <a:xfrm>
            <a:off x="2334417" y="1557905"/>
            <a:ext cx="264718" cy="242873"/>
          </a:xfrm>
          <a:prstGeom prst="flowChartConnector">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B604E3F0-1BE3-E438-3637-639B335C3987}"/>
              </a:ext>
            </a:extLst>
          </p:cNvPr>
          <p:cNvSpPr/>
          <p:nvPr/>
        </p:nvSpPr>
        <p:spPr>
          <a:xfrm>
            <a:off x="2339050" y="2045532"/>
            <a:ext cx="264718" cy="242873"/>
          </a:xfrm>
          <a:prstGeom prst="flowChartConnector">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86DB3097-3591-6C09-CEF4-2DC882B5ED7C}"/>
              </a:ext>
            </a:extLst>
          </p:cNvPr>
          <p:cNvSpPr/>
          <p:nvPr/>
        </p:nvSpPr>
        <p:spPr>
          <a:xfrm>
            <a:off x="2332670" y="5178658"/>
            <a:ext cx="264718" cy="242873"/>
          </a:xfrm>
          <a:prstGeom prst="flowChartConnec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36E60F21-77B7-849F-7EAA-90E4CB8C3C54}"/>
              </a:ext>
            </a:extLst>
          </p:cNvPr>
          <p:cNvSpPr/>
          <p:nvPr/>
        </p:nvSpPr>
        <p:spPr>
          <a:xfrm>
            <a:off x="2340636" y="2531644"/>
            <a:ext cx="264718" cy="242873"/>
          </a:xfrm>
          <a:prstGeom prst="flowChartConnec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A88A0B99-1CC1-091A-EBDB-733955984584}"/>
              </a:ext>
            </a:extLst>
          </p:cNvPr>
          <p:cNvSpPr/>
          <p:nvPr/>
        </p:nvSpPr>
        <p:spPr>
          <a:xfrm>
            <a:off x="2332670" y="4001453"/>
            <a:ext cx="264718" cy="242873"/>
          </a:xfrm>
          <a:prstGeom prst="flowChartConnec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2700A09-9ADF-1322-50D8-2023E08EB8CE}"/>
              </a:ext>
            </a:extLst>
          </p:cNvPr>
          <p:cNvSpPr/>
          <p:nvPr/>
        </p:nvSpPr>
        <p:spPr>
          <a:xfrm>
            <a:off x="2332670" y="6211697"/>
            <a:ext cx="264718" cy="242873"/>
          </a:xfrm>
          <a:prstGeom prst="flowChartConnec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F85A630-01D5-CAB9-27E1-609A9A0E3239}"/>
              </a:ext>
            </a:extLst>
          </p:cNvPr>
          <p:cNvSpPr/>
          <p:nvPr/>
        </p:nvSpPr>
        <p:spPr>
          <a:xfrm>
            <a:off x="2332670" y="3266548"/>
            <a:ext cx="264718" cy="242873"/>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92725"/>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64E24DD9464F49A022D03D0CA74FBE" ma:contentTypeVersion="2" ma:contentTypeDescription="Create a new document." ma:contentTypeScope="" ma:versionID="0b28c0bd7bb263d42200fe63aabe965c">
  <xsd:schema xmlns:xsd="http://www.w3.org/2001/XMLSchema" xmlns:xs="http://www.w3.org/2001/XMLSchema" xmlns:p="http://schemas.microsoft.com/office/2006/metadata/properties" xmlns:ns2="5c9f3ab6-242c-461d-a351-c910a751d111" xmlns:ns3="bd67544a-4fdc-43d0-a9af-82cf53222c38" targetNamespace="http://schemas.microsoft.com/office/2006/metadata/properties" ma:root="true" ma:fieldsID="eb39db0f14a15b2719f29e807ba09100" ns2:_="" ns3:_="">
    <xsd:import namespace="5c9f3ab6-242c-461d-a351-c910a751d111"/>
    <xsd:import namespace="bd67544a-4fdc-43d0-a9af-82cf53222c38"/>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f3ab6-242c-461d-a351-c910a751d11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d67544a-4fdc-43d0-a9af-82cf53222c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B86F96-4204-4532-A445-FA313DF09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9f3ab6-242c-461d-a351-c910a751d111"/>
    <ds:schemaRef ds:uri="bd67544a-4fdc-43d0-a9af-82cf53222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032DC492-B001-4850-9022-C26CA9CE8273}">
  <ds:schemaRefs>
    <ds:schemaRef ds:uri="http://schemas.microsoft.com/sharepoint/events"/>
  </ds:schemaRefs>
</ds:datastoreItem>
</file>

<file path=customXml/itemProps4.xml><?xml version="1.0" encoding="utf-8"?>
<ds:datastoreItem xmlns:ds="http://schemas.openxmlformats.org/officeDocument/2006/customXml" ds:itemID="{BE1F245F-DB62-428D-A566-B113377E9116}">
  <ds:schemaRefs>
    <ds:schemaRef ds:uri="http://schemas.openxmlformats.org/package/2006/metadata/core-properties"/>
    <ds:schemaRef ds:uri="http://schemas.microsoft.com/office/2006/documentManagement/types"/>
    <ds:schemaRef ds:uri="http://schemas.microsoft.com/office/infopath/2007/PartnerControls"/>
    <ds:schemaRef ds:uri="5c9f3ab6-242c-461d-a351-c910a751d111"/>
    <ds:schemaRef ds:uri="http://purl.org/dc/elements/1.1/"/>
    <ds:schemaRef ds:uri="http://schemas.microsoft.com/office/2006/metadata/properties"/>
    <ds:schemaRef ds:uri="http://purl.org/dc/terms/"/>
    <ds:schemaRef ds:uri="bd67544a-4fdc-43d0-a9af-82cf53222c3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Fermilab_PPT_090815</Template>
  <TotalTime>55760</TotalTime>
  <Words>2181</Words>
  <Application>Microsoft Macintosh PowerPoint</Application>
  <PresentationFormat>Widescreen</PresentationFormat>
  <Paragraphs>278</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Courier New</vt:lpstr>
      <vt:lpstr>Geneva</vt:lpstr>
      <vt:lpstr>Helvetica</vt:lpstr>
      <vt:lpstr>Telegraf UltraBold</vt:lpstr>
      <vt:lpstr>Wingdings</vt:lpstr>
      <vt:lpstr>2_Fermilab_PPT_090915</vt:lpstr>
      <vt:lpstr>PowerPoint Presentation</vt:lpstr>
      <vt:lpstr>Project Management</vt:lpstr>
      <vt:lpstr>Financials</vt:lpstr>
      <vt:lpstr>RLS Development Status</vt:lpstr>
      <vt:lpstr>ESH</vt:lpstr>
      <vt:lpstr>QA</vt:lpstr>
      <vt:lpstr>International</vt:lpstr>
      <vt:lpstr>SRF Cryo</vt:lpstr>
      <vt:lpstr>Procurements</vt:lpstr>
      <vt:lpstr>Accelerator Systems</vt:lpstr>
      <vt:lpstr>Installation and Commissioning</vt:lpstr>
      <vt:lpstr>Accelerator Complex</vt:lpstr>
      <vt:lpstr>Conventional Facilities</vt:lpstr>
      <vt:lpstr>Technical Integration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Cristian Boffo</cp:lastModifiedBy>
  <cp:revision>1570</cp:revision>
  <cp:lastPrinted>2020-01-24T20:57:46Z</cp:lastPrinted>
  <dcterms:created xsi:type="dcterms:W3CDTF">2019-12-16T19:54:36Z</dcterms:created>
  <dcterms:modified xsi:type="dcterms:W3CDTF">2023-05-16T19:50:20Z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0x010100DE64E24DD9464F49A022D03D0CA74FBE</vt:lpwstr>
  </property>
</Properties>
</file>