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68" r:id="rId3"/>
    <p:sldId id="956" r:id="rId4"/>
    <p:sldId id="957" r:id="rId5"/>
    <p:sldId id="958" r:id="rId6"/>
    <p:sldId id="959" r:id="rId7"/>
    <p:sldId id="960" r:id="rId8"/>
    <p:sldId id="961" r:id="rId9"/>
    <p:sldId id="953" r:id="rId10"/>
    <p:sldId id="954" r:id="rId11"/>
    <p:sldId id="955" r:id="rId12"/>
    <p:sldId id="962" r:id="rId13"/>
    <p:sldId id="969" r:id="rId14"/>
    <p:sldId id="964" r:id="rId15"/>
    <p:sldId id="965" r:id="rId16"/>
    <p:sldId id="966" r:id="rId17"/>
    <p:sldId id="967" r:id="rId18"/>
    <p:sldId id="968" r:id="rId19"/>
    <p:sldId id="970" r:id="rId20"/>
    <p:sldId id="971" r:id="rId21"/>
    <p:sldId id="963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8D6"/>
    <a:srgbClr val="35BC11"/>
    <a:srgbClr val="3EDB13"/>
    <a:srgbClr val="FF5300"/>
    <a:srgbClr val="FF5400"/>
    <a:srgbClr val="2B2AA6"/>
    <a:srgbClr val="6689FF"/>
    <a:srgbClr val="00DA66"/>
    <a:srgbClr val="E133A9"/>
    <a:srgbClr val="3C5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94" autoAdjust="0"/>
    <p:restoredTop sz="86180" autoAdjust="0"/>
  </p:normalViewPr>
  <p:slideViewPr>
    <p:cSldViewPr snapToGrid="0">
      <p:cViewPr varScale="1">
        <p:scale>
          <a:sx n="90" d="100"/>
          <a:sy n="90" d="100"/>
        </p:scale>
        <p:origin x="1000" y="200"/>
      </p:cViewPr>
      <p:guideLst/>
    </p:cSldViewPr>
  </p:slideViewPr>
  <p:outlineViewPr>
    <p:cViewPr>
      <p:scale>
        <a:sx n="33" d="100"/>
        <a:sy n="33" d="100"/>
      </p:scale>
      <p:origin x="0" y="-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7" d="100"/>
        <a:sy n="117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1768" y="1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5/5/23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5/5/23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6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9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3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FF5400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FF54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FF540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38250"/>
            <a:ext cx="8232771" cy="48466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1248D6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1248D6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1248D6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1248D6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1248D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99316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FF54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99316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99316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4029" y="1238250"/>
            <a:ext cx="4002017" cy="48466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1248D6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1248D6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1248D6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1248D6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1248D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666493" y="1238250"/>
            <a:ext cx="4002017" cy="48466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1248D6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1248D6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1248D6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1248D6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1248D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FF540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86253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FF54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86253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86253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FF5400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FF5400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FF540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/>
          </p:nvPr>
        </p:nvSpPr>
        <p:spPr>
          <a:xfrm>
            <a:off x="454029" y="1238250"/>
            <a:ext cx="4002017" cy="3899105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1248D6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1248D6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1248D6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1248D6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1248D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/>
          </p:nvPr>
        </p:nvSpPr>
        <p:spPr>
          <a:xfrm>
            <a:off x="4684783" y="1238250"/>
            <a:ext cx="4002017" cy="3899105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1248D6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1248D6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1248D6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1248D6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1248D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86253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FF54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86253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86253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1248D6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FF540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86253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FF54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86253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86253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86253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FF54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86253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86253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FF5400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57204" y="1237610"/>
            <a:ext cx="3014278" cy="370920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1248D6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1248D6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1248D6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1248D6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1248D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4959767" cy="485298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1248D6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FF540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86253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FF54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86253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86253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24185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1248D6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686118"/>
            <a:ext cx="8229596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FF5400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45925"/>
            <a:ext cx="8229600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FF540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606657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FF54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606657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606657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/>
          <p:nvPr userDrawn="1"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FF5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FF5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50" y="5921975"/>
            <a:ext cx="2998033" cy="640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282" y="6514034"/>
            <a:ext cx="772868" cy="32607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57200" y="6500325"/>
            <a:ext cx="8229600" cy="0"/>
          </a:xfrm>
          <a:prstGeom prst="line">
            <a:avLst/>
          </a:prstGeom>
          <a:ln>
            <a:solidFill>
              <a:srgbClr val="FF5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606623"/>
            <a:ext cx="4189640" cy="15765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David Christian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606624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606624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FF54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31" y="6540621"/>
            <a:ext cx="1307001" cy="279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9" y="2051224"/>
            <a:ext cx="7327556" cy="2613468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rgbClr val="FF5400"/>
                </a:solidFill>
              </a:rPr>
              <a:t>ColdADC</a:t>
            </a:r>
            <a:r>
              <a:rPr lang="en-US" sz="4000" dirty="0">
                <a:solidFill>
                  <a:srgbClr val="FF5400"/>
                </a:solidFill>
              </a:rPr>
              <a:t> and COLDATA</a:t>
            </a:r>
            <a:br>
              <a:rPr lang="en-US" sz="4000" dirty="0">
                <a:solidFill>
                  <a:srgbClr val="FF5400"/>
                </a:solidFill>
              </a:rPr>
            </a:br>
            <a:br>
              <a:rPr lang="en-US" sz="4000" dirty="0">
                <a:solidFill>
                  <a:srgbClr val="FF5400"/>
                </a:solidFill>
              </a:rPr>
            </a:br>
            <a:r>
              <a:rPr lang="en-US" sz="4000" dirty="0"/>
              <a:t>David Christian</a:t>
            </a:r>
            <a:br>
              <a:rPr lang="en-US" sz="4000" dirty="0"/>
            </a:br>
            <a:r>
              <a:rPr lang="en-US" sz="4000" dirty="0"/>
              <a:t>May 8, 2023</a:t>
            </a:r>
            <a:endParaRPr lang="en-US" sz="4000" dirty="0">
              <a:solidFill>
                <a:srgbClr val="FF5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91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728CE5-4BB7-3CEC-4F6A-F6E2F62CC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 is very good after offline correction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446FDFA-8AA7-64BD-DE77-7C37EEB402A1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847850" y="1181466"/>
            <a:ext cx="5448300" cy="4279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B4196A-80DB-87C7-922F-0781D4E6EEA6}"/>
              </a:ext>
            </a:extLst>
          </p:cNvPr>
          <p:cNvSpPr txBox="1"/>
          <p:nvPr/>
        </p:nvSpPr>
        <p:spPr>
          <a:xfrm>
            <a:off x="1287709" y="5491868"/>
            <a:ext cx="614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12-bit INL for data corrected using the cubic fit to the 14-bit data on the right hand side of the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226400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7C91ED1-7453-A05B-0A52-247031D3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Linearity is also good after offline correction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6A1038-6ACD-1D41-2245-0492B25588B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6" y="5635016"/>
            <a:ext cx="8229601" cy="647102"/>
          </a:xfrm>
        </p:spPr>
        <p:txBody>
          <a:bodyPr/>
          <a:lstStyle/>
          <a:p>
            <a:r>
              <a:rPr lang="en-US" sz="1600" dirty="0">
                <a:effectLst/>
                <a:latin typeface="Helvetica" pitchFamily="2" charset="0"/>
              </a:rPr>
              <a:t>Typical frequency spectrum of ADC output codes (with differential inputs at 77K) after offline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>
                <a:effectLst/>
                <a:latin typeface="Helvetica" pitchFamily="2" charset="0"/>
              </a:rPr>
              <a:t>polynomial correction. The input frequency was  38.6 kHz.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10923-20F2-8C5D-D26F-BB26089C10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CC94F-98B2-EAAF-EBEE-C710B8066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BBB00A-D1D8-7D2A-C49E-FE46626EE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A51CA3-3154-E34A-1283-4BD11BF69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02" y="899433"/>
            <a:ext cx="6807530" cy="453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9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687BF55-9A60-15FB-59DE-639845F9E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ENOB as a function of frequency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4AD64-61AC-5488-BC44-B3B361AD4D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34094-1171-758F-3BF1-4C9F4C40A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BE1C44-4379-C1C4-71E1-5234E03C1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6A0404-2D4B-34E0-0AC8-E9E659B59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14" y="1115112"/>
            <a:ext cx="6865422" cy="4576948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AF3F9F40-A9A3-92C6-02CD-F71C8A02E05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5" y="5850659"/>
            <a:ext cx="8229601" cy="431459"/>
          </a:xfrm>
        </p:spPr>
        <p:txBody>
          <a:bodyPr/>
          <a:lstStyle/>
          <a:p>
            <a:r>
              <a:rPr lang="en-US" sz="1600" dirty="0" err="1">
                <a:effectLst/>
                <a:latin typeface="Helvetica" pitchFamily="2" charset="0"/>
              </a:rPr>
              <a:t>LArASIC</a:t>
            </a:r>
            <a:r>
              <a:rPr lang="en-US" sz="1600" dirty="0">
                <a:effectLst/>
                <a:latin typeface="Helvetica" pitchFamily="2" charset="0"/>
              </a:rPr>
              <a:t> -3dB bandwidth is ~205 kHz with 1 us shaping time</a:t>
            </a:r>
          </a:p>
        </p:txBody>
      </p:sp>
    </p:spTree>
    <p:extLst>
      <p:ext uri="{BB962C8B-B14F-4D97-AF65-F5344CB8AC3E}">
        <p14:creationId xmlns:p14="http://schemas.microsoft.com/office/powerpoint/2010/main" val="345829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0EFC0AB-97D8-5958-0760-1BAB841B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COLDATA Requirements &amp; Specifications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44A8C3-8D00-0619-7DEB-7AC4A5DEA4C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Total power (of all ASICs): &lt; 50 </a:t>
            </a:r>
            <a:r>
              <a:rPr lang="en-US" dirty="0" err="1"/>
              <a:t>mW</a:t>
            </a:r>
            <a:r>
              <a:rPr lang="en-US" dirty="0"/>
              <a:t>/channel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Specifications: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Number of links between FEMB &amp; WIB: 4 at 1.25 Gbps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Clock jitter: &lt; 180 </a:t>
            </a:r>
            <a:r>
              <a:rPr lang="en-US" dirty="0" err="1"/>
              <a:t>ps</a:t>
            </a:r>
            <a:r>
              <a:rPr lang="en-US" dirty="0"/>
              <a:t> [consistent with ADC ENOB of ~11 and signal bandwidth of 350 kHz]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7D32C-ABBA-F564-77B8-EED9C68F5E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E7DEB-95E0-E524-CF71-E4B1368E8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FD9393-0330-771C-FB6D-39026DDBE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89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FB3E924-A63B-FFE2-EE1A-76998462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COLDATA Design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B4E3A7-E5FC-A2CB-3264-38C4D9D4358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FNAL, BNL, SMU collaboration led by Jim Hoff (FNAL)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thin-oxide (1.2V) devices are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COLDATA controls 4 </a:t>
            </a:r>
            <a:r>
              <a:rPr lang="en-US" dirty="0" err="1"/>
              <a:t>LArASICs</a:t>
            </a:r>
            <a:r>
              <a:rPr lang="en-US" dirty="0"/>
              <a:t> and 4 </a:t>
            </a:r>
            <a:r>
              <a:rPr lang="en-US" dirty="0" err="1"/>
              <a:t>ColdADCs</a:t>
            </a:r>
            <a:endParaRPr lang="en-US" dirty="0"/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/>
              <a:t>I2C-like control path for COLDATAs &amp; </a:t>
            </a:r>
            <a:r>
              <a:rPr lang="en-US" dirty="0" err="1"/>
              <a:t>ColdADCs</a:t>
            </a:r>
            <a:endParaRPr lang="en-US" dirty="0"/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/>
              <a:t>SPI control paths for </a:t>
            </a:r>
            <a:r>
              <a:rPr lang="en-US" dirty="0" err="1"/>
              <a:t>LArASICs</a:t>
            </a: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All clocks are derived from the 62.5 MHz system clock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1.25 Gbps hybrid-mode line driver (current-mode transmitter equalization and voltage-mode pre-emphasis) designed to drive long </a:t>
            </a:r>
            <a:r>
              <a:rPr lang="en-US" dirty="0" err="1"/>
              <a:t>twinax</a:t>
            </a:r>
            <a:r>
              <a:rPr lang="en-US" dirty="0"/>
              <a:t> cables (up to ~35m)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3B0BF-14BD-26E5-D739-D82A2EE8DD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76E7-1463-4AF0-5F53-5D93B5BCE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B16FC1-B985-099A-9AB0-5246E3C8E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09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3AA307-D0CC-F586-40DF-46B1AFAB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COLDATA Block Diagram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8500F-9C6A-9552-17E8-A134687D15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0B76A-EFE7-5E3B-267E-384AF5351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B9D5E8-89D9-A826-C45A-2D71A320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CB4D6-6EAC-E568-F630-3C3D90B51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09" y="981453"/>
            <a:ext cx="7578981" cy="54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29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E4705E5-4C4C-52BF-F49A-A155962B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COLDATA Performance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8BEC0D-D076-7CAF-D46B-5A2813C2532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subcircuits operate as designed.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Total power consumption ~170 </a:t>
            </a:r>
            <a:r>
              <a:rPr lang="en-US" dirty="0" err="1"/>
              <a:t>mW</a:t>
            </a:r>
            <a:r>
              <a:rPr lang="en-US" dirty="0"/>
              <a:t> (2.7 </a:t>
            </a:r>
            <a:r>
              <a:rPr lang="en-US" dirty="0" err="1"/>
              <a:t>mW</a:t>
            </a:r>
            <a:r>
              <a:rPr lang="en-US" dirty="0"/>
              <a:t>/channel)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I2C Echo delay is ~4ns </a:t>
            </a:r>
            <a:r>
              <a:rPr lang="en-US" dirty="0">
                <a:sym typeface="Wingdings" pitchFamily="2" charset="2"/>
              </a:rPr>
              <a:t> cable delay can be accurately measured and compensated for (so all ADCs will sample simultaneously).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PLL locking range is large and changes only slightly with change in temperature (RT – LN2).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17A25-EF37-2FD4-2E0A-79CFFD210E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07C7B-E7A7-6646-153C-197AF972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260DBD-017F-8E7B-7BA0-60B38EBDA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86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8528A2-93E2-F5BB-BFCD-448028B66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driver performance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7EB012-544D-1309-CD1F-B044BCA5AD6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2709" y="5993547"/>
            <a:ext cx="8232771" cy="488405"/>
          </a:xfrm>
        </p:spPr>
        <p:txBody>
          <a:bodyPr/>
          <a:lstStyle/>
          <a:p>
            <a:r>
              <a:rPr lang="en-US" dirty="0"/>
              <a:t>PRBS7 eyes (RT): 25m </a:t>
            </a:r>
            <a:r>
              <a:rPr lang="en-US" dirty="0" err="1"/>
              <a:t>Samtec</a:t>
            </a:r>
            <a:r>
              <a:rPr lang="en-US" dirty="0"/>
              <a:t> </a:t>
            </a:r>
            <a:r>
              <a:rPr lang="en-US" dirty="0" err="1"/>
              <a:t>twinax</a:t>
            </a:r>
            <a:r>
              <a:rPr lang="en-US" dirty="0"/>
              <a:t> (top) &amp; 35m (bottom)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158E2-4371-BF8C-313A-CAC53ABCC2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83595-797D-D14E-6ED1-FAB4ACFC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19D6EB-9B60-DB6C-00B1-E45BDF788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EB63D-198B-060A-4D5B-A5105588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871" y="967291"/>
            <a:ext cx="6627023" cy="2461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690538-D838-77D0-29E0-D085EAFF1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871" y="3515470"/>
            <a:ext cx="6627022" cy="239160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60C448-2F1A-5023-E2AC-87FA9CF356DC}"/>
              </a:ext>
            </a:extLst>
          </p:cNvPr>
          <p:cNvCxnSpPr/>
          <p:nvPr/>
        </p:nvCxnSpPr>
        <p:spPr>
          <a:xfrm>
            <a:off x="7980218" y="1555668"/>
            <a:ext cx="0" cy="111628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18C51C-4785-564A-CD4B-0BCCE97B2BF1}"/>
              </a:ext>
            </a:extLst>
          </p:cNvPr>
          <p:cNvCxnSpPr>
            <a:cxnSpLocks/>
          </p:cNvCxnSpPr>
          <p:nvPr/>
        </p:nvCxnSpPr>
        <p:spPr>
          <a:xfrm>
            <a:off x="7980218" y="4267200"/>
            <a:ext cx="0" cy="8974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CA9F899-3BC1-A898-F000-2E8480B7F485}"/>
              </a:ext>
            </a:extLst>
          </p:cNvPr>
          <p:cNvSpPr txBox="1"/>
          <p:nvPr/>
        </p:nvSpPr>
        <p:spPr>
          <a:xfrm>
            <a:off x="7965649" y="1929142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~150 mV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FD9E9A-6709-B553-0123-5B4EF65B7281}"/>
              </a:ext>
            </a:extLst>
          </p:cNvPr>
          <p:cNvSpPr txBox="1"/>
          <p:nvPr/>
        </p:nvSpPr>
        <p:spPr>
          <a:xfrm>
            <a:off x="7991129" y="4505415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~100 mV</a:t>
            </a:r>
          </a:p>
        </p:txBody>
      </p:sp>
    </p:spTree>
    <p:extLst>
      <p:ext uri="{BB962C8B-B14F-4D97-AF65-F5344CB8AC3E}">
        <p14:creationId xmlns:p14="http://schemas.microsoft.com/office/powerpoint/2010/main" val="1167431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57AB16B-103C-71C4-0594-997A2D1B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ColdADC</a:t>
            </a:r>
            <a:r>
              <a:rPr lang="en-US" dirty="0"/>
              <a:t> QC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078294-EBE7-5BE6-0ED3-0F5A1AE427C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6" y="1109620"/>
            <a:ext cx="8232771" cy="48466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Power cycle at least 5 times; measure currents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Test I2C communication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Check power-on reset (verify default register values)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Write/read registers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Measure reference voltages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Perform auto calibration; check weights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Measure open channel noise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Measure DNL/INL (slow ramp or sine wave input)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Check overflow protection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Measure ENOB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Repeat at LN2 temperature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For a fraction of devices: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Measure ring oscillator frequency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Measure cross talk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B2B97-8FE2-C163-7004-61494F5901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46F24-FF29-FCDF-1299-9C847B5A8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B73BE8-3152-1DF6-96E6-14F4D60C8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45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BDDBE02-BB67-20B9-E8B8-7B6419EA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COLDATA QC (Not yet done; long lead time for sockets)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7546E5-FF4A-A7B8-28CB-813482F2BF7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Power cycle at least 5 times; measure currents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Test I2C communication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Check power-on reset (verify default register values)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Write/read registers using both LVDS and CMOS paths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Verify I2C relay (read/write registers in </a:t>
            </a:r>
            <a:r>
              <a:rPr lang="en-US" sz="1600" dirty="0" err="1"/>
              <a:t>ColdADCs</a:t>
            </a:r>
            <a:r>
              <a:rPr lang="en-US" sz="1600" dirty="0"/>
              <a:t>)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Verify </a:t>
            </a:r>
            <a:r>
              <a:rPr lang="en-US" sz="1600" dirty="0" err="1"/>
              <a:t>LArASIC</a:t>
            </a:r>
            <a:r>
              <a:rPr lang="en-US" sz="1600" dirty="0"/>
              <a:t> SPI functionality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Burn EFUSE bits (assign chip identifier)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Measure PLL locking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Verify Fast Commands (check I2C echo, reset commands, &amp; status regs)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Verify output links using FRAME 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Check FEMB control bits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Repeat at LN2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For at least a fraction of devices: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Verify all output formats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Measure output link eye (for PRBS7) with long (warm) cable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CBAD4-EEDE-4C2F-36B9-C85D3B4A0A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11079-7221-94B9-79C9-B0DBF1591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F892B20-B239-750D-42A1-2E5B59745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David Christian</a:t>
            </a:r>
          </a:p>
        </p:txBody>
      </p:sp>
    </p:spTree>
    <p:extLst>
      <p:ext uri="{BB962C8B-B14F-4D97-AF65-F5344CB8AC3E}">
        <p14:creationId xmlns:p14="http://schemas.microsoft.com/office/powerpoint/2010/main" val="285975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919B2E-523E-60F1-BF26-9F949C74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A81BD5-4251-2486-92BC-DB50993BDC2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Choice of 65nm CMOS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ColdADC</a:t>
            </a:r>
            <a:endParaRPr lang="en-US" dirty="0"/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/>
              <a:t>Requirements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/>
              <a:t>Design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/>
              <a:t>Performance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COLDATA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/>
              <a:t>Requirements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/>
              <a:t>Design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/>
              <a:t>Performance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QC testing for </a:t>
            </a:r>
            <a:r>
              <a:rPr lang="en-US" dirty="0" err="1"/>
              <a:t>ColdADC</a:t>
            </a:r>
            <a:r>
              <a:rPr lang="en-US" dirty="0"/>
              <a:t> and COLDATA</a:t>
            </a:r>
          </a:p>
          <a:p>
            <a:pPr lvl="1"/>
            <a:r>
              <a:rPr lang="en-US" dirty="0"/>
              <a:t>Preliminary yield measurements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4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67A98F9-A1B4-A871-2D23-57BF7258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AB80C0-AC1C-0FBC-BD05-A864386CE90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Statistics from </a:t>
            </a:r>
            <a:r>
              <a:rPr lang="en-US" dirty="0" err="1"/>
              <a:t>ColdADC</a:t>
            </a:r>
            <a:r>
              <a:rPr lang="en-US" dirty="0"/>
              <a:t> QC done at 3 sites (LBL, UC Irvine, &amp; LSU) indicate a yield of &gt;98%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/>
              <a:t>Most failures are obvious (power shorted to </a:t>
            </a:r>
            <a:r>
              <a:rPr lang="en-US" dirty="0" err="1"/>
              <a:t>gnd</a:t>
            </a:r>
            <a:r>
              <a:rPr lang="en-US" dirty="0"/>
              <a:t>, for example)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/>
              <a:t>Some failures may have been due to test equipment problems.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/>
              <a:t>Very few failures are observed at LN2 temperature for chips that operate properly at room temperature.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COLDATA: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/>
              <a:t>FEMB tests indicate COLDATA yield is also high (&gt;97%)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773FD-49BD-0354-D1D5-18B5D30158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EBFFF-47C4-09F5-E921-28053BF2E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BBB6509-6574-2ACF-72EB-AD228ACA1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8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0C1BAF-0169-E0F7-C80F-BB30FC322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65nm CMOS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DE8DC0-87C7-C0C3-E9B7-952BD63BBC5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 2014, the FNAL &amp; SMU ASIC groups performed a study of TSMC 65nm &amp; 130nm (standard oxide thickness) transistors to determine their suitability for cryogenic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Results were published in IEEE Trans </a:t>
            </a:r>
            <a:r>
              <a:rPr lang="en-US" sz="1800" dirty="0" err="1"/>
              <a:t>Nucl</a:t>
            </a:r>
            <a:r>
              <a:rPr lang="en-US" sz="1800" dirty="0"/>
              <a:t> Sci Vol 62, No. 3 (June 2015):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Both technologies were less sensitive to the hot carrier effect than larger feature size CMOS technologies.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65nm transistors were significantly less sensitive to the hot carrier effect than 130nm transistors were.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Minimum length 65nm transistors had a predicted lifetime of more than 20 years even if operated at 1.3V rather than the nominal 1.2V.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As a result, 65nm CMOS was chosen for COLDATA and </a:t>
            </a:r>
            <a:r>
              <a:rPr lang="en-US" sz="1800" dirty="0" err="1"/>
              <a:t>ColdADC</a:t>
            </a:r>
            <a:r>
              <a:rPr lang="en-US" sz="1800" dirty="0"/>
              <a:t>.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Logix Consulting was paid to make cryogenic measurements of a variety of 65nm transistors and extract SPICE models.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To be extra safe, the decision was taken not to use minimum length transistors in the design.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A set of custom standard cells was developed (initially at Penn), characterized using the SPICE models, and used for digital design.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DB5DB-D179-BC91-1E20-17268C56B7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E0BBA-FF38-4C4A-36AA-AB4E25456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E8EC1D-1BF5-9882-D3D5-11F48A1D3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0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65A29B-4077-37E8-4FE9-27B867F4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ColdADC</a:t>
            </a:r>
            <a:r>
              <a:rPr lang="en-US" dirty="0"/>
              <a:t> Requirements &amp; Specifications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9E5183-5D79-DBB8-5227-1582904F8A6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Sampling frequency ~2 MHz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Number of ADC bits: ≥ 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Total power (of all ASICs): &lt; 50 </a:t>
            </a:r>
            <a:r>
              <a:rPr lang="en-US" dirty="0" err="1"/>
              <a:t>mW</a:t>
            </a:r>
            <a:r>
              <a:rPr lang="en-US" dirty="0"/>
              <a:t>/channel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Noise contribution ≪ 1000 e- (negligible compared to </a:t>
            </a:r>
            <a:r>
              <a:rPr lang="en-US" dirty="0" err="1"/>
              <a:t>LArASIC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Specifications: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Crosstalk: &lt; 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Differential Nonlinearity (DNL): Absolute value &lt;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Integral Nonlinearity (INL): &lt; 1(12-bit ADC unit)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Equivalent Number of Bits (ENOB) &gt; 10.3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Overflow protection: When input signal exceeds the upper or lower ADC range, the output should be fixed at the maximum or minimum value.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961D4-15ED-91B4-F3E3-FDDEAD9E26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B7A5-AD5E-A564-78DA-645C08646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1C5A39-D07E-257B-B835-4DE69AD3F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2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4EF49AC-56F5-E04D-C2D1-64CFC8AD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ColdADC</a:t>
            </a:r>
            <a:r>
              <a:rPr lang="en-US" dirty="0"/>
              <a:t> Design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A2C296-83FA-2058-C52A-6979755D56E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LBL, FNAL, BNL collaboration led by Carl Grace (LBL)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Designed to digitize signals from 1 </a:t>
            </a:r>
            <a:r>
              <a:rPr lang="en-US" dirty="0" err="1"/>
              <a:t>LArASIC</a:t>
            </a:r>
            <a:r>
              <a:rPr lang="en-US" dirty="0"/>
              <a:t>: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/>
              <a:t>16 channels; linear output range of ~1.6V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Analog blocks are implemented using thick oxide (2.5V) devices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Digital logic is mostly implemented using thin oxide (1.2V) devices.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Uses two 15-stage pipelined ADCs operating at ~16 MHz (1.5 bit/stage)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/>
              <a:t>Digital calibration logic corrects for non-ideal stage gain and offsets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/>
              <a:t>Calibration procedure is automatic (occurs on command)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/>
              <a:t>Reference voltages and currents are produced on-chip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C1D39-BC05-0212-9D4F-CFEA394939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3C300-0EEE-F475-4ABC-9EB0CA3FF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685B2F1-DA6A-2A2A-E1EC-320691684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613604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7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330E32E-F119-5201-4C1A-0361A9B3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ColdADC</a:t>
            </a:r>
            <a:r>
              <a:rPr lang="en-US" dirty="0"/>
              <a:t> Block Diagram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B5294-DBFC-8DC1-24E8-8009EC5032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62DA1-02A6-2081-0208-D35369BCE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4DC95D-185E-A84E-00BB-D9B3F99B8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C515DE-CBB5-ED46-A15C-2A7C8C77F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07" y="1109620"/>
            <a:ext cx="6580416" cy="54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6BC851-CD82-4D71-884E-09CD5101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ColdADC</a:t>
            </a:r>
            <a:r>
              <a:rPr lang="en-US" dirty="0"/>
              <a:t> Performance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2DA7ED-8AC8-5776-014C-C6155E72FF7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6" y="1454919"/>
            <a:ext cx="3052964" cy="48466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Power consumption is within budget (&lt; 21 </a:t>
            </a:r>
            <a:r>
              <a:rPr lang="en-US" sz="2000" dirty="0" err="1"/>
              <a:t>mW</a:t>
            </a:r>
            <a:r>
              <a:rPr lang="en-US" sz="2000" dirty="0"/>
              <a:t>/channel)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Noise is very low &amp; uniform channel to channel &amp; chip to chip: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Differential inputs: ~.75 (14-bit) ADC counts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Single ended inputs ~1.5 ADC counts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Differential nonlinearity (DNL) is good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No missing 14-bit codes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INL is larger than expected.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1FE52-04D8-C4EB-1B5A-AB3D6B93EF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A7431-89CF-0497-EDC8-09C9ED094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5B932-75D5-622E-455A-C5B5BA815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A1E87710-4D4A-1A1A-782C-5FCFAA96E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550" y="1914986"/>
            <a:ext cx="5333450" cy="41699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00A314-6575-F436-DD70-A6B9798FAAC3}"/>
              </a:ext>
            </a:extLst>
          </p:cNvPr>
          <p:cNvSpPr txBox="1"/>
          <p:nvPr/>
        </p:nvSpPr>
        <p:spPr>
          <a:xfrm>
            <a:off x="5126400" y="1421519"/>
            <a:ext cx="278198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Typical DNL and INL (14-bit)</a:t>
            </a:r>
          </a:p>
        </p:txBody>
      </p:sp>
    </p:spTree>
    <p:extLst>
      <p:ext uri="{BB962C8B-B14F-4D97-AF65-F5344CB8AC3E}">
        <p14:creationId xmlns:p14="http://schemas.microsoft.com/office/powerpoint/2010/main" val="136050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E294EE7-A3B9-2DC6-97CB-E734454D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ColdADC</a:t>
            </a:r>
            <a:r>
              <a:rPr lang="en-US" dirty="0"/>
              <a:t> Integral  Nonlinearity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F4C393-2833-7A15-45E1-F1BADAE8A9C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9" y="1238249"/>
            <a:ext cx="8232771" cy="55197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INL is larger than expected (especially for channels 0 and 8).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INL (defined as the integral of DNL) is well fit by a polynomial of odd order and can be improved offline.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Increasing bias currents in ADC stages does not reduce the nonlinearity--&gt; not an MDAC settling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Linearity can be dramatically improved by decreasing the ADC clock rate </a:t>
            </a:r>
            <a:r>
              <a:rPr lang="en-US" sz="2000" dirty="0">
                <a:sym typeface="Wingdings" pitchFamily="2" charset="2"/>
              </a:rPr>
              <a:t> not a capacitor nonlinearity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Decreasing the settling time of the input buffer made no difference.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We believe the nonlinearity is consistent with the presence of dielectric absorption in the capacitors.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Dielectric absorption is a phenomenon by which charged caps only partially discharge after being charged for a long time.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Caps used are MIM structures (because they are reasonably small and accurate)… but MIM caps implemented with high-k dielectric are known to suffer from dielectric absorption.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We decided to live with the problem rather than redesign the chip using a different capacitor type (MOM).</a:t>
            </a:r>
          </a:p>
        </p:txBody>
      </p:sp>
    </p:spTree>
    <p:extLst>
      <p:ext uri="{BB962C8B-B14F-4D97-AF65-F5344CB8AC3E}">
        <p14:creationId xmlns:p14="http://schemas.microsoft.com/office/powerpoint/2010/main" val="403150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C199A2-FBB6-B4A2-5C2E-0581874FC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1248D6"/>
                </a:solidFill>
              </a:rPr>
              <a:t>Fit to data taken on 10/27/20 together with a cubic fit to the data. Temp=77K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84839B-BBB1-3F8F-9C22-509B0972CA8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>
                <a:solidFill>
                  <a:srgbClr val="1248D6"/>
                </a:solidFill>
              </a:rPr>
              <a:t>Data taken on 11/2/20 with the fit from the 10/27 data superimposed.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E29260-62F1-C42C-8D00-D2A8465D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ColdADC</a:t>
            </a:r>
            <a:r>
              <a:rPr lang="en-US" dirty="0"/>
              <a:t> INL is stable in time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ACE44-4B40-E21D-9E94-4E317D2789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May 8, 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03231-3B45-B6B1-951D-A83F19DD7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0F50E7-C0F4-3F68-F219-F0FC689C2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Christian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0D8818D-05E8-54A0-B810-C1AA7086213A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54025" y="1640597"/>
            <a:ext cx="4002088" cy="3094206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15A5D9E-B047-59AD-EAB8-2B898696844E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4684713" y="1658034"/>
            <a:ext cx="4002087" cy="30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29166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0615">
  <a:themeElements>
    <a:clrScheme name="DUNE 1">
      <a:dk1>
        <a:srgbClr val="BC5F2B"/>
      </a:dk1>
      <a:lt1>
        <a:srgbClr val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44901</TotalTime>
  <Words>1396</Words>
  <Application>Microsoft Macintosh PowerPoint</Application>
  <PresentationFormat>On-screen Show (4:3)</PresentationFormat>
  <Paragraphs>194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Helvetica</vt:lpstr>
      <vt:lpstr>Lucida Grande</vt:lpstr>
      <vt:lpstr>Dune Template_050615</vt:lpstr>
      <vt:lpstr>LBNF Content-Footer Theme</vt:lpstr>
      <vt:lpstr>ColdADC and COLDATA  David Christian May 8, 2023</vt:lpstr>
      <vt:lpstr>Outline</vt:lpstr>
      <vt:lpstr>Choice of 65nm CMOS</vt:lpstr>
      <vt:lpstr>ColdADC Requirements &amp; Specifications</vt:lpstr>
      <vt:lpstr>ColdADC Design</vt:lpstr>
      <vt:lpstr>ColdADC Block Diagram</vt:lpstr>
      <vt:lpstr>ColdADC Performance</vt:lpstr>
      <vt:lpstr>ColdADC Integral  Nonlinearity</vt:lpstr>
      <vt:lpstr>ColdADC INL is stable in time</vt:lpstr>
      <vt:lpstr>INL is very good after offline correction</vt:lpstr>
      <vt:lpstr>Dynamic Linearity is also good after offline correction </vt:lpstr>
      <vt:lpstr>ENOB as a function of frequency</vt:lpstr>
      <vt:lpstr>COLDATA Requirements &amp; Specifications</vt:lpstr>
      <vt:lpstr>COLDATA Design</vt:lpstr>
      <vt:lpstr>COLDATA Block Diagram</vt:lpstr>
      <vt:lpstr>COLDATA Performance</vt:lpstr>
      <vt:lpstr>Line driver performance</vt:lpstr>
      <vt:lpstr>ColdADC QC</vt:lpstr>
      <vt:lpstr>COLDATA QC (Not yet done; long lead time for sockets)</vt:lpstr>
      <vt:lpstr>Yield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Microsoft Office User</cp:lastModifiedBy>
  <cp:revision>837</cp:revision>
  <cp:lastPrinted>2018-02-01T06:37:46Z</cp:lastPrinted>
  <dcterms:created xsi:type="dcterms:W3CDTF">2015-04-30T14:29:22Z</dcterms:created>
  <dcterms:modified xsi:type="dcterms:W3CDTF">2023-05-08T03:00:28Z</dcterms:modified>
</cp:coreProperties>
</file>