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665" r:id="rId2"/>
    <p:sldId id="778" r:id="rId3"/>
    <p:sldId id="1861" r:id="rId4"/>
    <p:sldId id="1884" r:id="rId5"/>
    <p:sldId id="1863" r:id="rId6"/>
    <p:sldId id="1873" r:id="rId7"/>
    <p:sldId id="797" r:id="rId8"/>
    <p:sldId id="1876" r:id="rId9"/>
    <p:sldId id="1877" r:id="rId10"/>
    <p:sldId id="1864" r:id="rId11"/>
    <p:sldId id="1880" r:id="rId12"/>
    <p:sldId id="1881" r:id="rId13"/>
    <p:sldId id="1855" r:id="rId14"/>
    <p:sldId id="794" r:id="rId15"/>
    <p:sldId id="1870" r:id="rId16"/>
    <p:sldId id="1886" r:id="rId17"/>
    <p:sldId id="1887" r:id="rId18"/>
    <p:sldId id="1885" r:id="rId19"/>
    <p:sldId id="1836" r:id="rId20"/>
    <p:sldId id="833" r:id="rId21"/>
    <p:sldId id="1883" r:id="rId22"/>
    <p:sldId id="782" r:id="rId23"/>
    <p:sldId id="1871" r:id="rId24"/>
    <p:sldId id="1869" r:id="rId25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CC00CC"/>
    <a:srgbClr val="660066"/>
    <a:srgbClr val="FF0066"/>
    <a:srgbClr val="99FFCC"/>
    <a:srgbClr val="FFFFCC"/>
    <a:srgbClr val="CC6600"/>
    <a:srgbClr val="003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542"/>
    <p:restoredTop sz="94660"/>
  </p:normalViewPr>
  <p:slideViewPr>
    <p:cSldViewPr>
      <p:cViewPr varScale="1">
        <p:scale>
          <a:sx n="95" d="100"/>
          <a:sy n="95" d="100"/>
        </p:scale>
        <p:origin x="184" y="8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8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89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36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30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39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41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85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05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65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May 11, 2023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DAMSA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May 11,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DAMSA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May 11,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DAMSA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May 11,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DAMSA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ctr">
              <a:defRPr sz="4000" b="1" i="0" baseline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FF40FF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008F00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r>
              <a:rPr lang="en-US"/>
              <a:t>May 11, 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r>
              <a:rPr lang="de-DE"/>
              <a:t>DAMSA 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42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May 11,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DAMSA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May 11,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DAMSA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May 11,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DAMSA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May 11,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DAMSA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May 11, 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DAMSA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May 11,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DAMSA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May 11,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DAMSA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May 11,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DAMSA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May 11, 2023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DAMSA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047442/timetabl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journals.aps.org/prl/abstract/10.1103/PhysRevLett.126.20180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0906.5614" TargetMode="External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hyperlink" Target="https://arxiv.org/abs/1512.03852" TargetMode="External"/><Relationship Id="rId4" Type="http://schemas.openxmlformats.org/officeDocument/2006/relationships/hyperlink" Target="https://arxiv.org/abs/1205.349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journals.aps.org/prd/pdf/10.1103/PhysRevD.100.09501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98968" y="1948683"/>
            <a:ext cx="687079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accent6"/>
                </a:solidFill>
                <a:latin typeface="Monotype Corsiva" charset="0"/>
              </a:rPr>
              <a:t>Workshop on Physics Opportunities at PIP-II</a:t>
            </a:r>
          </a:p>
          <a:p>
            <a:pPr algn="ctr"/>
            <a:r>
              <a:rPr lang="en-US" sz="3200" dirty="0">
                <a:solidFill>
                  <a:schemeClr val="accent6"/>
                </a:solidFill>
                <a:latin typeface="Monotype Corsiva" charset="0"/>
              </a:rPr>
              <a:t>Fermilab</a:t>
            </a:r>
          </a:p>
          <a:p>
            <a:pPr algn="ctr"/>
            <a:r>
              <a:rPr lang="en-US" sz="3200" dirty="0">
                <a:solidFill>
                  <a:schemeClr val="accent6"/>
                </a:solidFill>
                <a:latin typeface="Monotype Corsiva" charset="0"/>
              </a:rPr>
              <a:t>May 11, 2023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67182" y="3790626"/>
            <a:ext cx="493436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err="1">
                <a:solidFill>
                  <a:schemeClr val="accent2"/>
                </a:solidFill>
                <a:latin typeface="Monotype Corsiva" charset="0"/>
              </a:rPr>
              <a:t>Jaehoon</a:t>
            </a:r>
            <a:r>
              <a:rPr lang="en-US" sz="3200" dirty="0">
                <a:solidFill>
                  <a:schemeClr val="accent2"/>
                </a:solidFill>
                <a:latin typeface="Monotype Corsiva" charset="0"/>
              </a:rPr>
              <a:t> Yu</a:t>
            </a:r>
            <a:endParaRPr lang="en-US" sz="3200" b="1" dirty="0">
              <a:solidFill>
                <a:srgbClr val="FF0066"/>
              </a:solidFill>
              <a:latin typeface="Monotype Corsiva" charset="0"/>
            </a:endParaRPr>
          </a:p>
          <a:p>
            <a:pPr algn="ctr"/>
            <a:r>
              <a:rPr lang="en-US" sz="3200" dirty="0">
                <a:solidFill>
                  <a:schemeClr val="accent2"/>
                </a:solidFill>
                <a:latin typeface="Monotype Corsiva" charset="0"/>
              </a:rPr>
              <a:t>Department of Physics</a:t>
            </a:r>
          </a:p>
          <a:p>
            <a:pPr algn="ctr"/>
            <a:r>
              <a:rPr lang="en-US" sz="3200" dirty="0">
                <a:solidFill>
                  <a:schemeClr val="accent2"/>
                </a:solidFill>
                <a:latin typeface="Monotype Corsiva" charset="0"/>
              </a:rPr>
              <a:t>University of Texas at Arlington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12941" y="284834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676FEF9-159B-B441-A6FF-3FA176EE1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sz="4800" b="1" kern="0" dirty="0"/>
              <a:t>MeV Scale Dark Sector Particle Detection</a:t>
            </a:r>
          </a:p>
        </p:txBody>
      </p:sp>
    </p:spTree>
    <p:extLst>
      <p:ext uri="{BB962C8B-B14F-4D97-AF65-F5344CB8AC3E}">
        <p14:creationId xmlns:p14="http://schemas.microsoft.com/office/powerpoint/2010/main" val="168007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D3CFD-68E2-0E49-A42B-F388EB1B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568746"/>
          </a:xfrm>
        </p:spPr>
        <p:txBody>
          <a:bodyPr/>
          <a:lstStyle/>
          <a:p>
            <a:r>
              <a:rPr lang="en-US" sz="4000" b="1" dirty="0"/>
              <a:t>Dark Photon Searches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0A67A3-2DC4-0743-AA57-6351A4C7A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" y="522386"/>
            <a:ext cx="5557815" cy="5573614"/>
          </a:xfrm>
        </p:spPr>
        <p:txBody>
          <a:bodyPr/>
          <a:lstStyle/>
          <a:p>
            <a:r>
              <a:rPr lang="en-US" sz="2400" dirty="0"/>
              <a:t>New U(1) could kinetically mix with a SM </a:t>
            </a:r>
            <a:r>
              <a:rPr lang="en-US" sz="2400" dirty="0">
                <a:latin typeface="Symbol" pitchFamily="2" charset="2"/>
              </a:rPr>
              <a:t>g</a:t>
            </a:r>
            <a:r>
              <a:rPr lang="en-US" sz="2400" dirty="0"/>
              <a:t> from scalar meson decays or direct DY</a:t>
            </a:r>
          </a:p>
          <a:p>
            <a:r>
              <a:rPr lang="en-US" sz="2400" dirty="0"/>
              <a:t>If these dark photons can live sufficiently long to reach the DUNE ND </a:t>
            </a:r>
            <a:r>
              <a:rPr lang="en-US" sz="2400" dirty="0">
                <a:sym typeface="Wingdings" pitchFamily="2" charset="2"/>
              </a:rPr>
              <a:t> Look for their decays to a charged lepton pair</a:t>
            </a:r>
            <a:endParaRPr lang="en-US" sz="2400" dirty="0"/>
          </a:p>
          <a:p>
            <a:pPr lvl="1"/>
            <a:r>
              <a:rPr lang="en-US" sz="2000" dirty="0"/>
              <a:t>A’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 err="1">
                <a:solidFill>
                  <a:srgbClr val="FF0000"/>
                </a:solidFill>
                <a:sym typeface="Wingdings" pitchFamily="2" charset="2"/>
              </a:rPr>
              <a:t>e</a:t>
            </a:r>
            <a:r>
              <a:rPr lang="en-US" sz="2000" baseline="30000" dirty="0" err="1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en-US" sz="2000" dirty="0" err="1">
                <a:solidFill>
                  <a:srgbClr val="FF0000"/>
                </a:solidFill>
                <a:sym typeface="Wingdings" pitchFamily="2" charset="2"/>
              </a:rPr>
              <a:t>e</a:t>
            </a:r>
            <a:r>
              <a:rPr lang="en-US" sz="2000" baseline="30000" dirty="0">
                <a:solidFill>
                  <a:srgbClr val="FF0000"/>
                </a:solidFill>
                <a:sym typeface="Wingdings" pitchFamily="2" charset="2"/>
              </a:rPr>
              <a:t>-</a:t>
            </a:r>
          </a:p>
          <a:p>
            <a:pPr lvl="1"/>
            <a:r>
              <a:rPr lang="en-US" sz="2000" dirty="0"/>
              <a:t>Primary background from </a:t>
            </a:r>
            <a:r>
              <a:rPr lang="en-US" sz="2000" dirty="0">
                <a:latin typeface="Symbol" pitchFamily="2" charset="2"/>
              </a:rPr>
              <a:t>p</a:t>
            </a:r>
            <a:r>
              <a:rPr lang="en-US" sz="2000" baseline="30000" dirty="0"/>
              <a:t>0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gg</a:t>
            </a:r>
          </a:p>
          <a:p>
            <a:pPr lvl="2"/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One of the </a:t>
            </a:r>
            <a:r>
              <a:rPr lang="en-US" sz="1800" dirty="0">
                <a:latin typeface="Symbol" pitchFamily="2" charset="2"/>
                <a:cs typeface="Arial Narrow" panose="020B0604020202020204" pitchFamily="34" charset="0"/>
                <a:sym typeface="Wingdings" pitchFamily="2" charset="2"/>
              </a:rPr>
              <a:t>g</a:t>
            </a: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 mid-ID’s as e and one missed</a:t>
            </a:r>
          </a:p>
          <a:p>
            <a:pPr lvl="2"/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Could a magnet help?</a:t>
            </a:r>
          </a:p>
          <a:p>
            <a:pPr lvl="1"/>
            <a:r>
              <a:rPr lang="en-US" sz="2000" dirty="0"/>
              <a:t>A’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 err="1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m</a:t>
            </a:r>
            <a:r>
              <a:rPr lang="en-US" sz="2000" baseline="30000" dirty="0" err="1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en-US" sz="2000" dirty="0" err="1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m</a:t>
            </a:r>
            <a:r>
              <a:rPr lang="en-US" sz="2000" baseline="30000" dirty="0">
                <a:solidFill>
                  <a:srgbClr val="FF0000"/>
                </a:solidFill>
                <a:sym typeface="Wingdings" pitchFamily="2" charset="2"/>
              </a:rPr>
              <a:t>-</a:t>
            </a:r>
          </a:p>
          <a:p>
            <a:pPr lvl="2"/>
            <a:r>
              <a:rPr lang="en-US" sz="1800" dirty="0"/>
              <a:t>Charged pion production from CC </a:t>
            </a:r>
          </a:p>
          <a:p>
            <a:pPr lvl="2"/>
            <a:r>
              <a:rPr lang="en-US" sz="1800" dirty="0"/>
              <a:t>Charged </a:t>
            </a:r>
            <a:r>
              <a:rPr lang="en-US" sz="1800" dirty="0">
                <a:latin typeface="Symbol" pitchFamily="2" charset="2"/>
              </a:rPr>
              <a:t>p</a:t>
            </a:r>
            <a:r>
              <a:rPr lang="en-US" sz="1800" dirty="0"/>
              <a:t> decay product mixing with other low E hadronic activities</a:t>
            </a:r>
          </a:p>
          <a:p>
            <a:pPr lvl="1"/>
            <a:r>
              <a:rPr lang="en-US" sz="2200" dirty="0"/>
              <a:t>Low E threshold &amp; precise understandings of </a:t>
            </a:r>
            <a:r>
              <a:rPr lang="en-US" sz="2200" dirty="0">
                <a:latin typeface="Symbol" pitchFamily="2" charset="2"/>
              </a:rPr>
              <a:t>n</a:t>
            </a:r>
            <a:r>
              <a:rPr lang="en-US" sz="2200" dirty="0"/>
              <a:t> CCQE and CCRES essential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ADD76-B988-C844-A353-A04F8B15E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889" y="592439"/>
            <a:ext cx="3224000" cy="1608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A7E5C2-8BAB-1641-B9C7-4B19A901E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976" y="2224528"/>
            <a:ext cx="3331424" cy="1761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127F96-6DF5-0E4C-8BD5-E4CB112E7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675" y="4009016"/>
            <a:ext cx="3334725" cy="2696583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620FDC1-5400-3F48-A2DC-330641FE9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2, 2022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496E368-086A-DB41-9674-B75E4B08F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llp11 - LLPs @ the nu Frontier                                                Jaehoon Yu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CDA1EB-201E-3140-8E3E-BD29F0A08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3" name="Picture 12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8A933C34-0169-EAB0-F0D8-4AB7DEFD1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2" y="2973485"/>
            <a:ext cx="4918024" cy="3866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79590D-7E94-C1DA-3699-0794E755BD7D}"/>
              </a:ext>
            </a:extLst>
          </p:cNvPr>
          <p:cNvSpPr txBox="1"/>
          <p:nvPr/>
        </p:nvSpPr>
        <p:spPr>
          <a:xfrm>
            <a:off x="1365573" y="6403503"/>
            <a:ext cx="54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j-lt"/>
              </a:rPr>
              <a:t>BD</a:t>
            </a:r>
          </a:p>
        </p:txBody>
      </p:sp>
    </p:spTree>
    <p:extLst>
      <p:ext uri="{BB962C8B-B14F-4D97-AF65-F5344CB8AC3E}">
        <p14:creationId xmlns:p14="http://schemas.microsoft.com/office/powerpoint/2010/main" val="37853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195" y="607850"/>
            <a:ext cx="8610600" cy="83058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BSM signal final states include charged leptons (e+/-, </a:t>
            </a:r>
            <a:r>
              <a:rPr lang="en-US" sz="2400" dirty="0">
                <a:latin typeface="Symbol" pitchFamily="2" charset="2"/>
              </a:rPr>
              <a:t>m</a:t>
            </a:r>
            <a:r>
              <a:rPr lang="en-US" sz="2400" dirty="0"/>
              <a:t>+/-), photons and nucleus (nucleon) recoil </a:t>
            </a:r>
            <a:r>
              <a:rPr lang="en-US" sz="2400" dirty="0">
                <a:sym typeface="Wingdings" pitchFamily="2" charset="2"/>
              </a:rPr>
              <a:t> </a:t>
            </a:r>
            <a:r>
              <a:rPr lang="en-US" sz="24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2400" dirty="0">
                <a:sym typeface="Wingdings" pitchFamily="2" charset="2"/>
              </a:rPr>
              <a:t>-N interactions the primary background </a:t>
            </a:r>
            <a:endParaRPr lang="en-US" sz="2400" dirty="0"/>
          </a:p>
          <a:p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86195" y="0"/>
            <a:ext cx="8371609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3600" b="1" kern="0" dirty="0"/>
              <a:t>Signature &amp; Backgrounds of BSM</a:t>
            </a:r>
            <a:endParaRPr lang="en-US" sz="3600" b="1" kern="0" dirty="0">
              <a:latin typeface="Symbol" pitchFamily="2" charset="2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C5E4A47-C51B-CE49-A0BD-E6A0A4378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9253475A-AEDD-E64A-9AB0-87326B03E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475456"/>
              </p:ext>
            </p:extLst>
          </p:nvPr>
        </p:nvGraphicFramePr>
        <p:xfrm>
          <a:off x="294409" y="1615440"/>
          <a:ext cx="8544791" cy="432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0170">
                  <a:extLst>
                    <a:ext uri="{9D8B030D-6E8A-4147-A177-3AD203B41FA5}">
                      <a16:colId xmlns:a16="http://schemas.microsoft.com/office/drawing/2014/main" val="3026072513"/>
                    </a:ext>
                  </a:extLst>
                </a:gridCol>
                <a:gridCol w="3135703">
                  <a:extLst>
                    <a:ext uri="{9D8B030D-6E8A-4147-A177-3AD203B41FA5}">
                      <a16:colId xmlns:a16="http://schemas.microsoft.com/office/drawing/2014/main" val="4180988052"/>
                    </a:ext>
                  </a:extLst>
                </a:gridCol>
                <a:gridCol w="2978918">
                  <a:extLst>
                    <a:ext uri="{9D8B030D-6E8A-4147-A177-3AD203B41FA5}">
                      <a16:colId xmlns:a16="http://schemas.microsoft.com/office/drawing/2014/main" val="736129729"/>
                    </a:ext>
                  </a:extLst>
                </a:gridCol>
              </a:tblGrid>
              <a:tr h="3932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BSM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Selected signatures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Background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656368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ALP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  <a:latin typeface="+mj-lt"/>
                        </a:rPr>
                        <a:t>Scattering: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g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</a:rPr>
                        <a:t>+e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g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</a:rPr>
                        <a:t>+N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 (n)  </a:t>
                      </a:r>
                    </a:p>
                    <a:p>
                      <a:pPr algn="ctr"/>
                      <a:r>
                        <a:rPr lang="en-US" sz="240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Decay in flight : 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gg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BRN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 coherent, NC w/ 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p</a:t>
                      </a:r>
                      <a:r>
                        <a:rPr lang="en-US" sz="2400" baseline="30000" dirty="0">
                          <a:solidFill>
                            <a:srgbClr val="0070C0"/>
                          </a:solidFill>
                        </a:rPr>
                        <a:t>0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n</a:t>
                      </a:r>
                      <a:r>
                        <a:rPr lang="en-US" sz="2400" baseline="-25000" dirty="0">
                          <a:solidFill>
                            <a:srgbClr val="0070C0"/>
                          </a:solidFill>
                        </a:rPr>
                        <a:t>e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 CC w/ 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p</a:t>
                      </a:r>
                      <a:r>
                        <a:rPr lang="en-US" sz="2400" baseline="30000" dirty="0">
                          <a:solidFill>
                            <a:srgbClr val="0070C0"/>
                          </a:solidFill>
                        </a:rPr>
                        <a:t>0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</a:rPr>
                        <a:t>etc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922514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LDM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c</a:t>
                      </a:r>
                      <a:r>
                        <a:rPr lang="en-US" sz="2400" kern="1200" dirty="0" err="1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e</a:t>
                      </a:r>
                      <a:r>
                        <a:rPr lang="en-US" sz="2400" kern="1200" baseline="300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-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  <a:sym typeface="Wingdings" pitchFamily="2" charset="2"/>
                        </a:rPr>
                        <a:t>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c</a:t>
                      </a:r>
                      <a:r>
                        <a:rPr lang="en-US" sz="2400" kern="1200" dirty="0" err="1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e</a:t>
                      </a:r>
                      <a:r>
                        <a:rPr lang="en-US" sz="2400" kern="1200" baseline="300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-</a:t>
                      </a:r>
                      <a:r>
                        <a:rPr lang="en-US" sz="240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c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+mn-lt"/>
                        </a:rPr>
                        <a:t>N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Symbol" pitchFamily="2" charset="2"/>
                          <a:sym typeface="Wingdings" pitchFamily="2" charset="2"/>
                        </a:rPr>
                        <a:t>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c</a:t>
                      </a:r>
                      <a:r>
                        <a:rPr lang="en-US" sz="2400" kern="1200" dirty="0" err="1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’N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c</a:t>
                      </a:r>
                      <a:r>
                        <a:rPr lang="en-US" sz="2400" kern="1200" dirty="0" err="1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e</a:t>
                      </a:r>
                      <a:r>
                        <a:rPr lang="en-US" sz="2400" kern="1200" baseline="30000" dirty="0" err="1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-</a:t>
                      </a:r>
                      <a:r>
                        <a:rPr lang="en-US" sz="2400" kern="1200" dirty="0" err="1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e</a:t>
                      </a:r>
                      <a:r>
                        <a:rPr lang="en-US" sz="2400" kern="1200" baseline="30000" dirty="0" err="1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-</a:t>
                      </a:r>
                      <a:r>
                        <a:rPr lang="en-US" sz="2400" kern="1200" dirty="0" err="1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N</a:t>
                      </a:r>
                      <a:r>
                        <a:rPr lang="en-US" sz="240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c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+mn-lt"/>
                        </a:rPr>
                        <a:t>N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Symbol" pitchFamily="2" charset="2"/>
                          <a:sym typeface="Wingdings" pitchFamily="2" charset="2"/>
                        </a:rPr>
                        <a:t>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c</a:t>
                      </a:r>
                      <a:r>
                        <a:rPr lang="en-US" sz="2400" kern="1200" dirty="0" err="1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’N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c</a:t>
                      </a:r>
                      <a:r>
                        <a:rPr lang="en-US" sz="2400" kern="1200" dirty="0" err="1">
                          <a:solidFill>
                            <a:srgbClr val="0070C0"/>
                          </a:solidFill>
                          <a:latin typeface="Symbol" pitchFamily="2" charset="2"/>
                          <a:ea typeface="+mn-ea"/>
                          <a:cs typeface="+mn-cs"/>
                          <a:sym typeface="Wingdings" pitchFamily="2" charset="2"/>
                        </a:rPr>
                        <a:t>g</a:t>
                      </a:r>
                      <a:r>
                        <a:rPr lang="en-US" sz="2400" kern="1200" dirty="0" err="1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N</a:t>
                      </a:r>
                      <a:r>
                        <a:rPr lang="en-US" sz="240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,  </a:t>
                      </a:r>
                      <a:endParaRPr lang="en-US" sz="2400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BRN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, NC w/ 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p</a:t>
                      </a:r>
                      <a:r>
                        <a:rPr lang="en-US" sz="2400" baseline="30000" dirty="0">
                          <a:solidFill>
                            <a:srgbClr val="0070C0"/>
                          </a:solidFill>
                        </a:rPr>
                        <a:t>0, 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n</a:t>
                      </a:r>
                      <a:r>
                        <a:rPr lang="en-US" sz="2400" baseline="-25000" dirty="0">
                          <a:solidFill>
                            <a:srgbClr val="0070C0"/>
                          </a:solidFill>
                        </a:rPr>
                        <a:t>e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 CC, QE, RES,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954112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</a:rPr>
                        <a:t>mCP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Multiple e</a:t>
                      </a:r>
                      <a:r>
                        <a:rPr lang="en-US" sz="2400" baseline="30000" dirty="0">
                          <a:solidFill>
                            <a:srgbClr val="0070C0"/>
                          </a:solidFill>
                        </a:rPr>
                        <a:t>-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 scatterings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j-lt"/>
                        </a:rPr>
                        <a:t>BRN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, n</a:t>
                      </a:r>
                      <a:r>
                        <a:rPr lang="en-US" sz="2400" baseline="-25000" dirty="0">
                          <a:solidFill>
                            <a:srgbClr val="0070C0"/>
                          </a:solidFill>
                        </a:rPr>
                        <a:t>e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 CC w/ 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p</a:t>
                      </a:r>
                      <a:r>
                        <a:rPr lang="en-US" sz="2400" baseline="30000" dirty="0">
                          <a:solidFill>
                            <a:srgbClr val="0070C0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641665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Dark Photon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70C0"/>
                          </a:solidFill>
                        </a:rPr>
                        <a:t>A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sym typeface="Wingdings" pitchFamily="2" charset="2"/>
                        </a:rPr>
                        <a:t>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</a:rPr>
                        <a:t>e</a:t>
                      </a:r>
                      <a:r>
                        <a:rPr lang="en-US" sz="2400" baseline="30000" dirty="0" err="1">
                          <a:solidFill>
                            <a:srgbClr val="0070C0"/>
                          </a:solidFill>
                        </a:rPr>
                        <a:t>-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</a:rPr>
                        <a:t>e</a:t>
                      </a:r>
                      <a:r>
                        <a:rPr lang="en-US" sz="2400" baseline="30000" dirty="0">
                          <a:solidFill>
                            <a:srgbClr val="0070C0"/>
                          </a:solidFill>
                        </a:rPr>
                        <a:t>+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400" baseline="30000" dirty="0">
                          <a:solidFill>
                            <a:srgbClr val="0070C0"/>
                          </a:solidFill>
                        </a:rPr>
                        <a:t>-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400" baseline="30000" dirty="0">
                          <a:solidFill>
                            <a:srgbClr val="0070C0"/>
                          </a:solidFill>
                        </a:rPr>
                        <a:t>+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</a:rPr>
                        <a:t>,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BRN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, n 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CC + mis-ID 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p, 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+mj-lt"/>
                        </a:rPr>
                        <a:t>Accidental overlap of CC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903911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HNL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rgbClr val="0070C0"/>
                          </a:solidFill>
                          <a:effectLst/>
                          <a:latin typeface="Symbol" pitchFamily="2" charset="2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24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→ 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  <a:sym typeface="Wingdings" pitchFamily="2" charset="2"/>
                        </a:rPr>
                        <a:t>n</a:t>
                      </a:r>
                      <a:r>
                        <a:rPr lang="en-US" sz="240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e</a:t>
                      </a:r>
                      <a:r>
                        <a:rPr lang="en-US" sz="2400" baseline="30000" dirty="0">
                          <a:solidFill>
                            <a:srgbClr val="0070C0"/>
                          </a:solidFill>
                          <a:latin typeface="Symbol" pitchFamily="2" charset="2"/>
                          <a:sym typeface="Wingdings" pitchFamily="2" charset="2"/>
                        </a:rPr>
                        <a:t>-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+mn-lt"/>
                          <a:sym typeface="Wingdings" pitchFamily="2" charset="2"/>
                        </a:rPr>
                        <a:t>e</a:t>
                      </a:r>
                      <a:r>
                        <a:rPr lang="en-US" sz="2400" baseline="30000" dirty="0">
                          <a:solidFill>
                            <a:srgbClr val="0070C0"/>
                          </a:solidFill>
                          <a:latin typeface="Symbol" pitchFamily="2" charset="2"/>
                          <a:sym typeface="Wingdings" pitchFamily="2" charset="2"/>
                        </a:rPr>
                        <a:t>+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  <a:sym typeface="Wingdings" pitchFamily="2" charset="2"/>
                        </a:rPr>
                        <a:t>, nm</a:t>
                      </a:r>
                      <a:r>
                        <a:rPr lang="en-US" sz="2400" baseline="30000" dirty="0">
                          <a:solidFill>
                            <a:srgbClr val="0070C0"/>
                          </a:solidFill>
                          <a:latin typeface="Symbol" pitchFamily="2" charset="2"/>
                          <a:sym typeface="Wingdings" pitchFamily="2" charset="2"/>
                        </a:rPr>
                        <a:t>-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  <a:sym typeface="Wingdings" pitchFamily="2" charset="2"/>
                        </a:rPr>
                        <a:t>m</a:t>
                      </a:r>
                      <a:r>
                        <a:rPr lang="en-US" sz="2400" baseline="30000" dirty="0">
                          <a:solidFill>
                            <a:srgbClr val="0070C0"/>
                          </a:solidFill>
                          <a:latin typeface="Symbol" pitchFamily="2" charset="2"/>
                          <a:sym typeface="Wingdings" pitchFamily="2" charset="2"/>
                        </a:rPr>
                        <a:t>+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  <a:sym typeface="Wingdings" pitchFamily="2" charset="2"/>
                        </a:rPr>
                        <a:t>, ng,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Symbol" pitchFamily="2" charset="2"/>
                          <a:sym typeface="Wingdings" pitchFamily="2" charset="2"/>
                        </a:rPr>
                        <a:t>n</a:t>
                      </a:r>
                      <a:r>
                        <a:rPr lang="en-US" sz="2400" kern="1200" dirty="0" err="1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e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Symbol" pitchFamily="2" charset="2"/>
                          <a:sym typeface="Wingdings" pitchFamily="2" charset="2"/>
                        </a:rPr>
                        <a:t>m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  <a:sym typeface="Wingdings" pitchFamily="2" charset="2"/>
                        </a:rPr>
                        <a:t>, np</a:t>
                      </a:r>
                      <a:r>
                        <a:rPr lang="en-US" sz="2400" baseline="30000" dirty="0">
                          <a:solidFill>
                            <a:srgbClr val="0070C0"/>
                          </a:solidFill>
                          <a:latin typeface="Symbol" pitchFamily="2" charset="2"/>
                          <a:sym typeface="Wingdings" pitchFamily="2" charset="2"/>
                        </a:rPr>
                        <a:t>0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  <a:sym typeface="Wingdings" pitchFamily="2" charset="2"/>
                        </a:rPr>
                        <a:t>, </a:t>
                      </a:r>
                      <a:r>
                        <a:rPr lang="en-US" sz="240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e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  <a:sym typeface="Wingdings" pitchFamily="2" charset="2"/>
                        </a:rPr>
                        <a:t>p,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Symbol" pitchFamily="2" charset="2"/>
                          <a:sym typeface="Wingdings" pitchFamily="2" charset="2"/>
                        </a:rPr>
                        <a:t>mp</a:t>
                      </a:r>
                      <a:endParaRPr lang="el-GR" sz="2400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BRN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, n 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CC + mis-ID 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p, n</a:t>
                      </a:r>
                      <a:r>
                        <a:rPr lang="en-US" sz="2400" baseline="-25000" dirty="0">
                          <a:solidFill>
                            <a:srgbClr val="0070C0"/>
                          </a:solidFill>
                        </a:rPr>
                        <a:t>e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 CC w/ 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Symbol" pitchFamily="2" charset="2"/>
                        </a:rPr>
                        <a:t>p</a:t>
                      </a:r>
                      <a:r>
                        <a:rPr lang="en-US" sz="2400" baseline="30000" dirty="0">
                          <a:solidFill>
                            <a:srgbClr val="0070C0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983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850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01977"/>
            <a:ext cx="8686800" cy="5486383"/>
          </a:xfrm>
        </p:spPr>
        <p:txBody>
          <a:bodyPr/>
          <a:lstStyle/>
          <a:p>
            <a:r>
              <a:rPr lang="en-US" sz="2800" dirty="0"/>
              <a:t>PIP-II energy regime difficult to compute accurately for both the DSP signatures and for the background processes</a:t>
            </a:r>
          </a:p>
          <a:p>
            <a:r>
              <a:rPr lang="en-US" sz="2800" dirty="0"/>
              <a:t>BSM production extremely rare and are in the tail ends of the SM processes </a:t>
            </a:r>
            <a:r>
              <a:rPr lang="en-US" sz="2800" dirty="0">
                <a:sym typeface="Wingdings" pitchFamily="2" charset="2"/>
              </a:rPr>
              <a:t> </a:t>
            </a:r>
            <a:r>
              <a:rPr lang="en-US" sz="2800" b="1" u="sng" dirty="0">
                <a:solidFill>
                  <a:srgbClr val="C00000"/>
                </a:solidFill>
                <a:sym typeface="Wingdings" pitchFamily="2" charset="2"/>
              </a:rPr>
              <a:t>can easily be masked by SM fluctuations</a:t>
            </a:r>
          </a:p>
          <a:p>
            <a:pPr lvl="1"/>
            <a:r>
              <a:rPr lang="en-US" sz="2400" dirty="0"/>
              <a:t>Interactions of neutrinos in the detector dominated by QE &amp; RES </a:t>
            </a:r>
            <a:r>
              <a:rPr lang="en-US" sz="2400" dirty="0">
                <a:latin typeface="Symbol" pitchFamily="2" charset="2"/>
              </a:rPr>
              <a:t>n</a:t>
            </a:r>
            <a:r>
              <a:rPr lang="en-US" sz="2400" dirty="0"/>
              <a:t>-N interactions in the </a:t>
            </a:r>
            <a:r>
              <a:rPr lang="en-US" sz="2400" dirty="0" err="1"/>
              <a:t>E</a:t>
            </a:r>
            <a:r>
              <a:rPr lang="en-US" sz="2400" baseline="-25000" dirty="0" err="1">
                <a:latin typeface="Symbol" pitchFamily="2" charset="2"/>
              </a:rPr>
              <a:t>n</a:t>
            </a:r>
            <a:r>
              <a:rPr lang="en-US" sz="2400" dirty="0"/>
              <a:t> range </a:t>
            </a:r>
            <a:r>
              <a:rPr lang="en-US" sz="2400" dirty="0">
                <a:sym typeface="Wingdings" pitchFamily="2" charset="2"/>
              </a:rPr>
              <a:t> c</a:t>
            </a:r>
            <a:r>
              <a:rPr lang="en-US" sz="2400" dirty="0"/>
              <a:t>ritical to understanding </a:t>
            </a:r>
            <a:r>
              <a:rPr lang="en-US" sz="2400" dirty="0">
                <a:latin typeface="Symbol" pitchFamily="2" charset="2"/>
              </a:rPr>
              <a:t>n</a:t>
            </a:r>
            <a:r>
              <a:rPr lang="en-US" sz="2400" dirty="0"/>
              <a:t> backgrounds</a:t>
            </a:r>
          </a:p>
          <a:p>
            <a:pPr lvl="1"/>
            <a:r>
              <a:rPr lang="en-US" sz="2400" dirty="0"/>
              <a:t>The uncertainties at these low energies become important in background estimate</a:t>
            </a:r>
          </a:p>
          <a:p>
            <a:r>
              <a:rPr lang="en-US" sz="2800" dirty="0"/>
              <a:t>Generator tools begin to incorporate BSM processes but could take a long time to implement </a:t>
            </a:r>
            <a:r>
              <a:rPr lang="en-US" sz="2800" dirty="0">
                <a:sym typeface="Wingdings" pitchFamily="2" charset="2"/>
              </a:rPr>
              <a:t>due to insufficient resources</a:t>
            </a:r>
            <a:endParaRPr lang="en-US" sz="2800" b="1" u="sng" dirty="0">
              <a:solidFill>
                <a:srgbClr val="C00000"/>
              </a:solidFill>
              <a:sym typeface="Wingdings" pitchFamily="2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 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83596" y="101600"/>
            <a:ext cx="8371609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kern="0" dirty="0"/>
              <a:t>Theoretical Predictions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C5E4A47-C51B-CE49-A0BD-E6A0A4378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5F005-BEBA-A947-961A-50DB0248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2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2239" y="-12500"/>
            <a:ext cx="8603161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kern="0" dirty="0"/>
              <a:t>At the </a:t>
            </a:r>
            <a:r>
              <a:rPr lang="en-US" sz="4000" kern="0" dirty="0">
                <a:hlinkClick r:id="rId3"/>
              </a:rPr>
              <a:t>CERN </a:t>
            </a:r>
            <a:r>
              <a:rPr lang="en-US" sz="4000" kern="0" dirty="0">
                <a:latin typeface="Symbol" pitchFamily="2" charset="2"/>
                <a:hlinkClick r:id="rId3"/>
              </a:rPr>
              <a:t>n</a:t>
            </a:r>
            <a:r>
              <a:rPr lang="en-US" sz="4000" kern="0" dirty="0">
                <a:hlinkClick r:id="rId3"/>
              </a:rPr>
              <a:t>-N Interactions workshop</a:t>
            </a:r>
            <a:r>
              <a:rPr lang="en-US" sz="4000" kern="0" dirty="0"/>
              <a:t>..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C5E4A47-C51B-CE49-A0BD-E6A0A4378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C29226-4D84-5D4B-91C8-C32F9E72F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336976"/>
            <a:ext cx="8691289" cy="29876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01231B-56AF-184A-AF1C-F0093BDB420D}"/>
              </a:ext>
            </a:extLst>
          </p:cNvPr>
          <p:cNvSpPr txBox="1"/>
          <p:nvPr/>
        </p:nvSpPr>
        <p:spPr>
          <a:xfrm>
            <a:off x="7441739" y="5912181"/>
            <a:ext cx="170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+mj-lt"/>
              </a:rPr>
              <a:t>C. </a:t>
            </a:r>
            <a:r>
              <a:rPr lang="en-US" sz="1800" b="1" dirty="0" err="1">
                <a:solidFill>
                  <a:schemeClr val="accent2"/>
                </a:solidFill>
                <a:latin typeface="+mj-lt"/>
              </a:rPr>
              <a:t>Andreopoulos</a:t>
            </a:r>
            <a:endParaRPr lang="en-US" sz="18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15B16BC5-0562-C440-BDDC-7D948F01C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11" y="609600"/>
            <a:ext cx="4271689" cy="2717402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5990FC91-36DC-F244-8C98-7233D54E6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510" y="635398"/>
            <a:ext cx="4271690" cy="27174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23751D-53D0-D141-807B-711BE8DCFBAE}"/>
              </a:ext>
            </a:extLst>
          </p:cNvPr>
          <p:cNvSpPr txBox="1"/>
          <p:nvPr/>
        </p:nvSpPr>
        <p:spPr>
          <a:xfrm>
            <a:off x="7635024" y="3059668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+mj-lt"/>
              </a:rPr>
              <a:t>A. </a:t>
            </a:r>
            <a:r>
              <a:rPr lang="en-US" sz="1800" b="1" dirty="0" err="1">
                <a:solidFill>
                  <a:schemeClr val="accent2"/>
                </a:solidFill>
                <a:latin typeface="+mj-lt"/>
              </a:rPr>
              <a:t>Kronfeld</a:t>
            </a:r>
            <a:endParaRPr lang="en-US" sz="18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6BD4B1-C343-2C4C-B9C6-A9F752D3FEA8}"/>
              </a:ext>
            </a:extLst>
          </p:cNvPr>
          <p:cNvSpPr txBox="1"/>
          <p:nvPr/>
        </p:nvSpPr>
        <p:spPr>
          <a:xfrm>
            <a:off x="1066800" y="3618674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j-lt"/>
              </a:rPr>
              <a:t>2GeV </a:t>
            </a:r>
            <a:r>
              <a:rPr lang="en-US" sz="1800" dirty="0" err="1">
                <a:solidFill>
                  <a:srgbClr val="C00000"/>
                </a:solidFill>
                <a:latin typeface="Symbol" pitchFamily="2" charset="2"/>
              </a:rPr>
              <a:t>n</a:t>
            </a:r>
            <a:r>
              <a:rPr lang="en-US" sz="1800" baseline="-25000" dirty="0" err="1">
                <a:solidFill>
                  <a:srgbClr val="C00000"/>
                </a:solidFill>
                <a:latin typeface="Symbol" pitchFamily="2" charset="2"/>
              </a:rPr>
              <a:t>m</a:t>
            </a:r>
            <a:r>
              <a:rPr lang="en-US" sz="1800" dirty="0" err="1">
                <a:solidFill>
                  <a:srgbClr val="C00000"/>
                </a:solidFill>
                <a:latin typeface="+mj-lt"/>
              </a:rPr>
              <a:t>+Ar</a:t>
            </a:r>
            <a:endParaRPr lang="en-US" sz="1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DF6A41-30EF-9741-8B30-10AA8EDF256A}"/>
              </a:ext>
            </a:extLst>
          </p:cNvPr>
          <p:cNvSpPr txBox="1"/>
          <p:nvPr/>
        </p:nvSpPr>
        <p:spPr>
          <a:xfrm>
            <a:off x="838200" y="791880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C00000"/>
                </a:solidFill>
                <a:latin typeface="Symbol" pitchFamily="2" charset="2"/>
              </a:rPr>
              <a:t>n</a:t>
            </a:r>
            <a:r>
              <a:rPr lang="en-US" sz="1800" dirty="0" err="1">
                <a:solidFill>
                  <a:srgbClr val="C00000"/>
                </a:solidFill>
                <a:latin typeface="+mj-lt"/>
              </a:rPr>
              <a:t>+n</a:t>
            </a:r>
            <a:endParaRPr lang="en-US" sz="1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0220BF-E5A3-8F4F-B2E8-B600438392B4}"/>
              </a:ext>
            </a:extLst>
          </p:cNvPr>
          <p:cNvSpPr txBox="1"/>
          <p:nvPr/>
        </p:nvSpPr>
        <p:spPr>
          <a:xfrm>
            <a:off x="5105400" y="3581400"/>
            <a:ext cx="158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j-lt"/>
              </a:rPr>
              <a:t>Resonant single </a:t>
            </a:r>
            <a:r>
              <a:rPr lang="en-US" sz="1800" dirty="0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US" sz="1800" dirty="0">
                <a:solidFill>
                  <a:srgbClr val="C00000"/>
                </a:solidFill>
                <a:latin typeface="+mj-lt"/>
              </a:rPr>
              <a:t> production</a:t>
            </a:r>
          </a:p>
        </p:txBody>
      </p:sp>
    </p:spTree>
    <p:extLst>
      <p:ext uri="{BB962C8B-B14F-4D97-AF65-F5344CB8AC3E}">
        <p14:creationId xmlns:p14="http://schemas.microsoft.com/office/powerpoint/2010/main" val="186780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19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DAMSA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14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06856"/>
            <a:ext cx="8991601" cy="609600"/>
          </a:xfrm>
        </p:spPr>
        <p:txBody>
          <a:bodyPr/>
          <a:lstStyle/>
          <a:p>
            <a:pPr lvl="0" latinLnBrk="1"/>
            <a:r>
              <a:rPr lang="en-US" b="1" dirty="0"/>
              <a:t>Experimental Considerations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1" y="762000"/>
            <a:ext cx="8839199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>
                <a:sym typeface="Wingdings" pitchFamily="2" charset="2"/>
              </a:rPr>
              <a:t>Signatures focus on lepton and photon final states</a:t>
            </a:r>
          </a:p>
          <a:p>
            <a:pPr lvl="1">
              <a:lnSpc>
                <a:spcPct val="90000"/>
              </a:lnSpc>
            </a:pPr>
            <a:r>
              <a:rPr lang="en-US" sz="3200" dirty="0">
                <a:sym typeface="Wingdings" pitchFamily="2" charset="2"/>
              </a:rPr>
              <a:t>Discovery is the primary goal, start with the signatures most accessible and easy to reduce background</a:t>
            </a:r>
          </a:p>
          <a:p>
            <a:pPr>
              <a:lnSpc>
                <a:spcPct val="90000"/>
              </a:lnSpc>
            </a:pPr>
            <a:r>
              <a:rPr lang="en-US" sz="3600" dirty="0">
                <a:sym typeface="Wingdings" pitchFamily="2" charset="2"/>
              </a:rPr>
              <a:t>What are the primary backgrounds</a:t>
            </a:r>
          </a:p>
          <a:p>
            <a:pPr lvl="1">
              <a:lnSpc>
                <a:spcPct val="90000"/>
              </a:lnSpc>
            </a:pPr>
            <a:r>
              <a:rPr lang="en-US" sz="3200" dirty="0">
                <a:sym typeface="Wingdings" pitchFamily="2" charset="2"/>
              </a:rPr>
              <a:t>What would be the strategy to mitigate them without compromising the efficiencies for signals? </a:t>
            </a:r>
          </a:p>
          <a:p>
            <a:pPr>
              <a:lnSpc>
                <a:spcPct val="90000"/>
              </a:lnSpc>
            </a:pPr>
            <a:r>
              <a:rPr lang="en-US" sz="3600" dirty="0">
                <a:sym typeface="Wingdings" pitchFamily="2" charset="2"/>
              </a:rPr>
              <a:t>What would be the beam characteristics and target to accomplish the above?</a:t>
            </a:r>
          </a:p>
          <a:p>
            <a:pPr>
              <a:lnSpc>
                <a:spcPct val="90000"/>
              </a:lnSpc>
            </a:pPr>
            <a:r>
              <a:rPr lang="en-US" sz="3600" dirty="0">
                <a:sym typeface="Wingdings" pitchFamily="2" charset="2"/>
              </a:rPr>
              <a:t>What is the necessary detector capabilities?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6D8C82-8CF2-3A4E-B3B9-94A1C5F8C60F}"/>
              </a:ext>
            </a:extLst>
          </p:cNvPr>
          <p:cNvSpPr/>
          <p:nvPr/>
        </p:nvSpPr>
        <p:spPr bwMode="auto">
          <a:xfrm>
            <a:off x="2438400" y="6225824"/>
            <a:ext cx="685800" cy="5148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89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DAMSA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15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1" cy="609600"/>
          </a:xfrm>
        </p:spPr>
        <p:txBody>
          <a:bodyPr/>
          <a:lstStyle/>
          <a:p>
            <a:pPr lvl="0" latinLnBrk="1"/>
            <a:r>
              <a:rPr lang="en-US" sz="4000" b="1" dirty="0"/>
              <a:t>Physics Signatures and Backgrounds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1" y="609600"/>
            <a:ext cx="8915399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The most optimal signatures involves photons and electrons in the final states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Two EM particle final states, such as ALP’s and dark photons, have a clear advantage over single EM particle final states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The impact of the </a:t>
            </a:r>
            <a:r>
              <a:rPr lang="en-US" sz="24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2400" dirty="0">
                <a:sym typeface="Wingdings" pitchFamily="2" charset="2"/>
              </a:rPr>
              <a:t>-N interaction backgrounds less for more EM particle final states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The uncertainties in </a:t>
            </a:r>
            <a:r>
              <a:rPr lang="en-US" sz="24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2400" dirty="0">
                <a:sym typeface="Wingdings" pitchFamily="2" charset="2"/>
              </a:rPr>
              <a:t>-N interaction modeling effect smaller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BRNs become primary backgrounds for PIP-II energy level, especially for the shorter distances between the beam source and the detector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These should factor into the selection of detector technologies and the experimental environments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6D8C82-8CF2-3A4E-B3B9-94A1C5F8C60F}"/>
              </a:ext>
            </a:extLst>
          </p:cNvPr>
          <p:cNvSpPr/>
          <p:nvPr/>
        </p:nvSpPr>
        <p:spPr bwMode="auto">
          <a:xfrm>
            <a:off x="2438400" y="6225824"/>
            <a:ext cx="685800" cy="5148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46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DAMSA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16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06856"/>
            <a:ext cx="8991601" cy="609600"/>
          </a:xfrm>
        </p:spPr>
        <p:txBody>
          <a:bodyPr/>
          <a:lstStyle/>
          <a:p>
            <a:pPr lvl="0" latinLnBrk="1"/>
            <a:r>
              <a:rPr lang="en-US" b="1" dirty="0"/>
              <a:t>Beam and Target Considerations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1" y="762000"/>
            <a:ext cx="8610599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00B050"/>
                </a:solidFill>
                <a:sym typeface="Wingdings" pitchFamily="2" charset="2"/>
              </a:rPr>
              <a:t>Goal: Create many source particles for signal production while enabling minimizing the source of backgrounds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Beams  of course, we need as high an intensity protons as possible but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What would be the optimal E</a:t>
            </a:r>
            <a:r>
              <a:rPr lang="en-US" sz="2000" baseline="-25000" dirty="0">
                <a:sym typeface="Wingdings" pitchFamily="2" charset="2"/>
              </a:rPr>
              <a:t>p</a:t>
            </a:r>
            <a:r>
              <a:rPr lang="en-US" sz="2000" dirty="0">
                <a:sym typeface="Wingdings" pitchFamily="2" charset="2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Should the beam be pulsed? Why and what intervals?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Should the beam transverse size </a:t>
            </a:r>
            <a:r>
              <a:rPr lang="en-US" sz="2000" dirty="0" err="1">
                <a:sym typeface="Wingdings" pitchFamily="2" charset="2"/>
              </a:rPr>
              <a:t>braodened</a:t>
            </a:r>
            <a:r>
              <a:rPr lang="en-US" sz="2000" dirty="0">
                <a:sym typeface="Wingdings" pitchFamily="2" charset="2"/>
              </a:rPr>
              <a:t>?  Why and what would be the most optimal?  Can the accelerators do this?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Target  Ideally, we want to absorb 100% of the protons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We can almost accomplish this with a 3m long carbon target but is this the right material for the goal?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Would the dump be better?  What would be the most optimal material and the dimensions to accomplish the goal?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If we find a good combination of these, it becomes a facility  What other physics can we do with this?</a:t>
            </a:r>
          </a:p>
        </p:txBody>
      </p:sp>
    </p:spTree>
    <p:extLst>
      <p:ext uri="{BB962C8B-B14F-4D97-AF65-F5344CB8AC3E}">
        <p14:creationId xmlns:p14="http://schemas.microsoft.com/office/powerpoint/2010/main" val="95206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DAMSA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17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06856"/>
            <a:ext cx="8991601" cy="609600"/>
          </a:xfrm>
        </p:spPr>
        <p:txBody>
          <a:bodyPr/>
          <a:lstStyle/>
          <a:p>
            <a:pPr lvl="0" latinLnBrk="1"/>
            <a:r>
              <a:rPr lang="en-US" b="1" dirty="0"/>
              <a:t>Detector Considerations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1" y="762000"/>
            <a:ext cx="8610599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00B050"/>
                </a:solidFill>
                <a:sym typeface="Wingdings" pitchFamily="2" charset="2"/>
              </a:rPr>
              <a:t>Goal: Capture the signal at the high efficiency while enabling minimizing the backgrounds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The characteristics of detector depends on the signal and the kinematic phase space we want to search for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Decay signatures  Low detector mass, large volume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What would be the most optimal dimensions of the detector?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Can we implement decay volume in the upstream of the detector?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What would be the thinnest wall thickness that can help minimizing background interactions, such as those from BRNs?</a:t>
            </a:r>
            <a:endParaRPr lang="en-US" sz="2400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What are the capabilities of the detector for the above goals?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What is the position, momentum and energy resolutions to accomplish the above at MeV range signals?  The final state particle energies are of the order few 100s of MeV..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Do we need good timing?  How good do we need and why?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Low energy threshold definite be the most optimal material and the dimensions to accomplish the goal?</a:t>
            </a:r>
          </a:p>
        </p:txBody>
      </p:sp>
    </p:spTree>
    <p:extLst>
      <p:ext uri="{BB962C8B-B14F-4D97-AF65-F5344CB8AC3E}">
        <p14:creationId xmlns:p14="http://schemas.microsoft.com/office/powerpoint/2010/main" val="121578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1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DAMSA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18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1" cy="609600"/>
          </a:xfrm>
        </p:spPr>
        <p:txBody>
          <a:bodyPr/>
          <a:lstStyle/>
          <a:p>
            <a:pPr lvl="0" latinLnBrk="1"/>
            <a:r>
              <a:rPr lang="en-US" sz="4000" b="1" dirty="0"/>
              <a:t>Background Mitigation Strategy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1" y="609600"/>
            <a:ext cx="8762999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Need to have a clear idea what the significant backgrounds are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For low Ep beams, such as the 800MeV PIP-II LINAC onto beam dump, BRNs rather than the beam generated neutrinos would become the significant background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These determine what technological capabilities are required for detectors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EM particle identification  </a:t>
            </a:r>
            <a:r>
              <a:rPr lang="en-US" sz="2000" dirty="0" err="1">
                <a:sym typeface="Wingdings" pitchFamily="2" charset="2"/>
              </a:rPr>
              <a:t>LArTPC</a:t>
            </a:r>
            <a:r>
              <a:rPr lang="en-US" sz="2000" dirty="0">
                <a:sym typeface="Wingdings" pitchFamily="2" charset="2"/>
              </a:rPr>
              <a:t>, fine granular total absorption calorimetry, magnetized detectors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High position and angular resolution  </a:t>
            </a:r>
            <a:r>
              <a:rPr lang="en-US" sz="2000" dirty="0" err="1">
                <a:sym typeface="Wingdings" pitchFamily="2" charset="2"/>
              </a:rPr>
              <a:t>LArTPC</a:t>
            </a:r>
            <a:endParaRPr lang="en-US" sz="2000" dirty="0">
              <a:sym typeface="Wingdings" pitchFamily="2" charset="2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Low energy threshold  </a:t>
            </a:r>
            <a:r>
              <a:rPr lang="en-US" sz="2000" dirty="0" err="1">
                <a:sym typeface="Wingdings" pitchFamily="2" charset="2"/>
              </a:rPr>
              <a:t>LArTPC</a:t>
            </a:r>
            <a:r>
              <a:rPr lang="en-US" sz="2000" dirty="0">
                <a:sym typeface="Wingdings" pitchFamily="2" charset="2"/>
              </a:rPr>
              <a:t>, total absorption calorimetry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Fine energy, momentum and invariant mass resolution  fine granular total absorption calorimetry, </a:t>
            </a:r>
            <a:r>
              <a:rPr lang="en-US" sz="2000" dirty="0" err="1">
                <a:sym typeface="Wingdings" pitchFamily="2" charset="2"/>
              </a:rPr>
              <a:t>LArTPC</a:t>
            </a:r>
            <a:r>
              <a:rPr lang="en-US" sz="2000" dirty="0">
                <a:sym typeface="Wingdings" pitchFamily="2" charset="2"/>
              </a:rPr>
              <a:t>, gas TPC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Vertex pointing capability  Some combination of precision </a:t>
            </a:r>
            <a:r>
              <a:rPr lang="en-US" sz="2000" dirty="0" err="1">
                <a:sym typeface="Wingdings" pitchFamily="2" charset="2"/>
              </a:rPr>
              <a:t>si</a:t>
            </a:r>
            <a:r>
              <a:rPr lang="en-US" sz="2000" dirty="0">
                <a:sym typeface="Wingdings" pitchFamily="2" charset="2"/>
              </a:rPr>
              <a:t> layers sandwiched in longitudinal layers of fine granular total absorption calorimeter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Fast timing (sub-ns) with a well separated beam pulses helps a great deal in beating down the BRN backgrounds  Crystal or Scintillator based photon detectors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ym typeface="Wingdings" pitchFamily="2" charset="2"/>
              </a:rPr>
              <a:t>The necessary timing depends heavily on the distance from the beam source to the detector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ym typeface="Wingdings" pitchFamily="2" charset="2"/>
              </a:rPr>
              <a:t>For 10m distance, it takes ~30ns for the speed of light  Mass dependent parameter</a:t>
            </a:r>
          </a:p>
        </p:txBody>
      </p:sp>
    </p:spTree>
    <p:extLst>
      <p:ext uri="{BB962C8B-B14F-4D97-AF65-F5344CB8AC3E}">
        <p14:creationId xmlns:p14="http://schemas.microsoft.com/office/powerpoint/2010/main" val="159001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b="1" dirty="0"/>
              <a:t>The Time Projection Chamber (TPC)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33400"/>
            <a:ext cx="8991600" cy="5715000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800" dirty="0"/>
              <a:t>Invented in 1974 by David Nygren at LBNL (now at UTA)</a:t>
            </a:r>
          </a:p>
          <a:p>
            <a:pPr>
              <a:buFont typeface="Arial"/>
              <a:buChar char="•"/>
            </a:pPr>
            <a:r>
              <a:rPr lang="en-US" sz="2800" dirty="0"/>
              <a:t>Provide a precise 3-dimensional image of a particle interaction</a:t>
            </a:r>
          </a:p>
          <a:p>
            <a:pPr>
              <a:buFont typeface="Arial"/>
              <a:buChar char="•"/>
            </a:pPr>
            <a:r>
              <a:rPr lang="en-US" sz="2800" dirty="0"/>
              <a:t>Can be made to reach sub-MeV level threshold</a:t>
            </a:r>
          </a:p>
          <a:p>
            <a:pPr>
              <a:buFont typeface="Arial"/>
              <a:buChar char="•"/>
            </a:pPr>
            <a:r>
              <a:rPr lang="en-US" sz="2800" dirty="0"/>
              <a:t>Working principle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Utilize ionization of an inert element, drifting the ionization electrons to the anode plane with 2D readout for position info on 2 of the 3 spatial coordinates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Determine the time of interaction (t</a:t>
            </a:r>
            <a:r>
              <a:rPr lang="en-US" sz="2400" baseline="-25000" dirty="0"/>
              <a:t>0</a:t>
            </a:r>
            <a:r>
              <a:rPr lang="en-US" sz="2400" dirty="0"/>
              <a:t>) from the first flash of the scintillation light resulting from a neutrino-atom interaction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Measure the time of arrival of the drifting ionization electrons under the uniform electric field, providing the 3</a:t>
            </a:r>
            <a:r>
              <a:rPr lang="en-US" sz="2400" baseline="30000" dirty="0"/>
              <a:t>rd</a:t>
            </a:r>
            <a:r>
              <a:rPr lang="en-US" sz="2400" dirty="0"/>
              <a:t> coordinate</a:t>
            </a:r>
          </a:p>
          <a:p>
            <a:pPr marL="514350" indent="-457200"/>
            <a:r>
              <a:rPr lang="en-US" sz="2800" dirty="0"/>
              <a:t>First one built in 1981 using a gas medium</a:t>
            </a:r>
          </a:p>
          <a:p>
            <a:pPr marL="514350" indent="-457200"/>
            <a:r>
              <a:rPr lang="en-US" sz="2800" dirty="0" err="1"/>
              <a:t>LAr</a:t>
            </a:r>
            <a:r>
              <a:rPr lang="en-US" sz="2800" dirty="0"/>
              <a:t> medium proposed by Carlo Rubbia in 1977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E5629-FEC5-6A45-87C7-CDBB4972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11,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62C104-D9E1-004D-AC90-841F4C551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1D323-6D67-8C40-966F-501623266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DAMSA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2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76200"/>
            <a:ext cx="8915400" cy="609600"/>
          </a:xfrm>
        </p:spPr>
        <p:txBody>
          <a:bodyPr/>
          <a:lstStyle/>
          <a:p>
            <a:pPr lvl="0" latinLnBrk="1"/>
            <a:r>
              <a:rPr lang="en-US" b="1" dirty="0"/>
              <a:t>MeV Scale Physics at PIP-II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736600"/>
            <a:ext cx="8801100" cy="5359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Fixed target experiments at PIP-II beam energy scales enable exploration of MeV scale physics which are difficult to access at the collider experiment environments</a:t>
            </a:r>
          </a:p>
          <a:p>
            <a:pPr>
              <a:lnSpc>
                <a:spcPct val="90000"/>
              </a:lnSpc>
            </a:pPr>
            <a:r>
              <a:rPr lang="en-US" dirty="0"/>
              <a:t>High intensity proton beams in a sufficiently long target or thick dump at the PIP-II generates a large number of mesons and photons that could couple to dark sector mediators and produce dark sector particles</a:t>
            </a:r>
          </a:p>
          <a:p>
            <a:pPr>
              <a:lnSpc>
                <a:spcPct val="90000"/>
              </a:lnSpc>
            </a:pPr>
            <a:r>
              <a:rPr lang="en-US" dirty="0"/>
              <a:t>In order to take full advantage of the capabilities of the facility, several experimental considerations must be reflected into designing an experiment</a:t>
            </a:r>
          </a:p>
        </p:txBody>
      </p:sp>
    </p:spTree>
    <p:extLst>
      <p:ext uri="{BB962C8B-B14F-4D97-AF65-F5344CB8AC3E}">
        <p14:creationId xmlns:p14="http://schemas.microsoft.com/office/powerpoint/2010/main" val="95357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A56A81-B3A1-4049-97D6-C216E5C89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4" y="662632"/>
            <a:ext cx="9144000" cy="56952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15530"/>
            <a:ext cx="8229600" cy="647102"/>
          </a:xfrm>
        </p:spPr>
        <p:txBody>
          <a:bodyPr>
            <a:noAutofit/>
          </a:bodyPr>
          <a:lstStyle/>
          <a:p>
            <a:r>
              <a:rPr lang="en-GB" sz="5400" dirty="0"/>
              <a:t>Liquid Argon TPC</a:t>
            </a:r>
            <a:endParaRPr lang="en-GB" sz="54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May 11, 2023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DAMSA 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20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5FBB21E-347A-6140-8E6D-45332F897AE2}"/>
              </a:ext>
            </a:extLst>
          </p:cNvPr>
          <p:cNvCxnSpPr/>
          <p:nvPr/>
        </p:nvCxnSpPr>
        <p:spPr>
          <a:xfrm>
            <a:off x="227971" y="5989288"/>
            <a:ext cx="3291606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A4A971D-A2BE-E64A-BAE0-F4C9A2CF1031}"/>
              </a:ext>
            </a:extLst>
          </p:cNvPr>
          <p:cNvSpPr txBox="1"/>
          <p:nvPr/>
        </p:nvSpPr>
        <p:spPr>
          <a:xfrm>
            <a:off x="454025" y="5943600"/>
            <a:ext cx="3166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</a:t>
            </a:r>
            <a:r>
              <a:rPr lang="en-US" sz="2800" baseline="-250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</a:t>
            </a:r>
            <a:r>
              <a:rPr lang="en-US" sz="28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=3.6m for DUNE HD</a:t>
            </a:r>
          </a:p>
        </p:txBody>
      </p:sp>
    </p:spTree>
    <p:extLst>
      <p:ext uri="{BB962C8B-B14F-4D97-AF65-F5344CB8AC3E}">
        <p14:creationId xmlns:p14="http://schemas.microsoft.com/office/powerpoint/2010/main" val="205180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DAMSA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21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06856"/>
            <a:ext cx="8991601" cy="609600"/>
          </a:xfrm>
        </p:spPr>
        <p:txBody>
          <a:bodyPr/>
          <a:lstStyle/>
          <a:p>
            <a:pPr lvl="0" latinLnBrk="1"/>
            <a:r>
              <a:rPr lang="en-US" b="1" dirty="0"/>
              <a:t>Potential Detectors at PIP-II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1" y="762000"/>
            <a:ext cx="8762999" cy="3048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 err="1">
                <a:sym typeface="Wingdings" pitchFamily="2" charset="2"/>
              </a:rPr>
              <a:t>LArTPC</a:t>
            </a:r>
            <a:r>
              <a:rPr lang="en-US" sz="3600" dirty="0">
                <a:sym typeface="Wingdings" pitchFamily="2" charset="2"/>
              </a:rPr>
              <a:t> with low E threshold capability</a:t>
            </a:r>
          </a:p>
          <a:p>
            <a:pPr lvl="1">
              <a:lnSpc>
                <a:spcPct val="90000"/>
              </a:lnSpc>
            </a:pPr>
            <a:r>
              <a:rPr lang="en-US" sz="3200" dirty="0">
                <a:sym typeface="Wingdings" pitchFamily="2" charset="2"/>
              </a:rPr>
              <a:t>A 2x2 </a:t>
            </a:r>
            <a:r>
              <a:rPr lang="en-US" sz="3200" dirty="0" err="1">
                <a:sym typeface="Wingdings" pitchFamily="2" charset="2"/>
              </a:rPr>
              <a:t>LAr</a:t>
            </a:r>
            <a:r>
              <a:rPr lang="en-US" sz="3200" dirty="0">
                <a:sym typeface="Wingdings" pitchFamily="2" charset="2"/>
              </a:rPr>
              <a:t>-ND Prototype immediately available  Utilizes pixelated readout, could self trigger</a:t>
            </a:r>
          </a:p>
          <a:p>
            <a:pPr>
              <a:lnSpc>
                <a:spcPct val="90000"/>
              </a:lnSpc>
            </a:pPr>
            <a:r>
              <a:rPr lang="en-US" sz="3600" dirty="0">
                <a:sym typeface="Wingdings" pitchFamily="2" charset="2"/>
              </a:rPr>
              <a:t>A version of </a:t>
            </a:r>
            <a:r>
              <a:rPr lang="en-US" sz="3600" dirty="0" err="1">
                <a:sym typeface="Wingdings" pitchFamily="2" charset="2"/>
              </a:rPr>
              <a:t>LArTPC</a:t>
            </a:r>
            <a:r>
              <a:rPr lang="en-US" sz="3600" dirty="0">
                <a:sym typeface="Wingdings" pitchFamily="2" charset="2"/>
              </a:rPr>
              <a:t> with similar configuration can be built rather quickly in time for 2029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6D8C82-8CF2-3A4E-B3B9-94A1C5F8C60F}"/>
              </a:ext>
            </a:extLst>
          </p:cNvPr>
          <p:cNvSpPr/>
          <p:nvPr/>
        </p:nvSpPr>
        <p:spPr bwMode="auto">
          <a:xfrm>
            <a:off x="2438400" y="6225824"/>
            <a:ext cx="685800" cy="5148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E5814-C3AB-A464-8E8B-2F0E4CD19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4" y="3505200"/>
            <a:ext cx="8710806" cy="247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0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644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DAMSA Exp. Concept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99" y="479777"/>
            <a:ext cx="8762999" cy="554002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DAMSA (</a:t>
            </a:r>
            <a:r>
              <a:rPr lang="ko-KR" altLang="en-US" sz="2400" dirty="0" err="1"/>
              <a:t>담사</a:t>
            </a:r>
            <a:r>
              <a:rPr lang="en-US" altLang="ko-KR" sz="2400" dirty="0"/>
              <a:t> (</a:t>
            </a:r>
            <a:r>
              <a:rPr lang="ko-KR" altLang="en-US" sz="2400" dirty="0" err="1"/>
              <a:t>冥想</a:t>
            </a:r>
            <a:r>
              <a:rPr lang="en-US" altLang="ko-KR" sz="2400" dirty="0"/>
              <a:t>) = </a:t>
            </a:r>
            <a:r>
              <a:rPr lang="ko-KR" altLang="en-US" sz="2400" dirty="0" err="1"/>
              <a:t>깊은생각</a:t>
            </a:r>
            <a:r>
              <a:rPr lang="ko-KR" altLang="en-US" sz="2400" dirty="0"/>
              <a:t> </a:t>
            </a:r>
            <a:r>
              <a:rPr lang="en-US" altLang="ko-KR" sz="2800" dirty="0"/>
              <a:t>– Rumination or Reflection) consists of</a:t>
            </a:r>
          </a:p>
          <a:p>
            <a:pPr lvl="1">
              <a:lnSpc>
                <a:spcPct val="90000"/>
              </a:lnSpc>
            </a:pPr>
            <a:r>
              <a:rPr lang="en-US" altLang="ko-KR" sz="2400" dirty="0"/>
              <a:t>1m diameter, 1m long Tungsten beam dump with some moderators to mitigate BRNs</a:t>
            </a:r>
          </a:p>
          <a:p>
            <a:pPr lvl="1">
              <a:lnSpc>
                <a:spcPct val="90000"/>
              </a:lnSpc>
            </a:pPr>
            <a:r>
              <a:rPr lang="en-US" altLang="ko-KR" sz="2400" dirty="0"/>
              <a:t>10m diameter, 10m long decay volume with as thinnest possible walls</a:t>
            </a:r>
          </a:p>
          <a:p>
            <a:pPr lvl="1">
              <a:lnSpc>
                <a:spcPct val="90000"/>
              </a:lnSpc>
            </a:pPr>
            <a:r>
              <a:rPr lang="en-US" altLang="ko-KR" sz="2400" dirty="0"/>
              <a:t>Fast timing, fine granularity, superb E resolution total absorption EM calorimeter </a:t>
            </a:r>
            <a:r>
              <a:rPr lang="en-US" altLang="ko-KR" sz="2400" dirty="0">
                <a:sym typeface="Wingdings" pitchFamily="2" charset="2"/>
              </a:rPr>
              <a:t> potentially be augmented with some Si layers</a:t>
            </a:r>
            <a:r>
              <a:rPr lang="en-US" altLang="ko-KR" sz="2400" dirty="0"/>
              <a:t>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3400" y="6182755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/>
              <a:t>May 11, 2023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2D629F0-63AF-D24C-95C7-FAA86CF57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 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8B2D041-CB68-B54D-85F7-3400EFFB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D4D17E-E873-D04D-91CA-32CC20801577}"/>
              </a:ext>
            </a:extLst>
          </p:cNvPr>
          <p:cNvGrpSpPr/>
          <p:nvPr/>
        </p:nvGrpSpPr>
        <p:grpSpPr>
          <a:xfrm>
            <a:off x="1025647" y="2484994"/>
            <a:ext cx="6367341" cy="4132263"/>
            <a:chOff x="904877" y="1493838"/>
            <a:chExt cx="7859711" cy="5305425"/>
          </a:xfrm>
        </p:grpSpPr>
        <p:sp>
          <p:nvSpPr>
            <p:cNvPr id="21" name="AutoShape 2">
              <a:extLst>
                <a:ext uri="{FF2B5EF4-FFF2-40B4-BE49-F238E27FC236}">
                  <a16:creationId xmlns:a16="http://schemas.microsoft.com/office/drawing/2014/main" id="{9DA62673-4527-5440-AB46-D121FD2167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347913" y="3649662"/>
              <a:ext cx="914400" cy="1006475"/>
            </a:xfrm>
            <a:prstGeom prst="can">
              <a:avLst>
                <a:gd name="adj" fmla="val 14528"/>
              </a:avLst>
            </a:prstGeom>
            <a:solidFill>
              <a:srgbClr val="729FCF">
                <a:alpha val="50000"/>
              </a:srgbClr>
            </a:solidFill>
            <a:ln w="9525" cap="flat">
              <a:solidFill>
                <a:srgbClr val="3465A4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3">
              <a:extLst>
                <a:ext uri="{FF2B5EF4-FFF2-40B4-BE49-F238E27FC236}">
                  <a16:creationId xmlns:a16="http://schemas.microsoft.com/office/drawing/2014/main" id="{93FE25D9-CC9D-5E42-A11E-781771D7EF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2188" y="4152900"/>
              <a:ext cx="1309687" cy="158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4">
              <a:extLst>
                <a:ext uri="{FF2B5EF4-FFF2-40B4-BE49-F238E27FC236}">
                  <a16:creationId xmlns:a16="http://schemas.microsoft.com/office/drawing/2014/main" id="{08B2C483-4144-3945-BC0B-8CEEC2F964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653507" y="3952081"/>
              <a:ext cx="914400" cy="395287"/>
            </a:xfrm>
            <a:prstGeom prst="can">
              <a:avLst>
                <a:gd name="adj" fmla="val 24157"/>
              </a:avLst>
            </a:prstGeom>
            <a:solidFill>
              <a:srgbClr val="FF972F">
                <a:alpha val="50000"/>
              </a:srgbClr>
            </a:solidFill>
            <a:ln w="9525" cap="flat">
              <a:solidFill>
                <a:srgbClr val="FFBF00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utoShape 5">
              <a:extLst>
                <a:ext uri="{FF2B5EF4-FFF2-40B4-BE49-F238E27FC236}">
                  <a16:creationId xmlns:a16="http://schemas.microsoft.com/office/drawing/2014/main" id="{FB258829-7F09-5241-8FEB-872F4433C4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277394" y="2340769"/>
              <a:ext cx="3565525" cy="3709987"/>
            </a:xfrm>
            <a:prstGeom prst="can">
              <a:avLst>
                <a:gd name="adj" fmla="val 10819"/>
              </a:avLst>
            </a:prstGeom>
            <a:solidFill>
              <a:srgbClr val="E8F2A1">
                <a:alpha val="50000"/>
              </a:srgbClr>
            </a:solidFill>
            <a:ln w="9525" cap="flat">
              <a:solidFill>
                <a:srgbClr val="AFD095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ED775245-F1E9-2848-95B8-EB62247851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1875" y="1493838"/>
              <a:ext cx="6462713" cy="266065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7">
              <a:extLst>
                <a:ext uri="{FF2B5EF4-FFF2-40B4-BE49-F238E27FC236}">
                  <a16:creationId xmlns:a16="http://schemas.microsoft.com/office/drawing/2014/main" id="{B2E75E35-96A8-F84C-A7AC-1DB7EA45C6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875" y="4152900"/>
              <a:ext cx="6096000" cy="264636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8">
              <a:extLst>
                <a:ext uri="{FF2B5EF4-FFF2-40B4-BE49-F238E27FC236}">
                  <a16:creationId xmlns:a16="http://schemas.microsoft.com/office/drawing/2014/main" id="{49844D8E-88CF-0C4D-82A0-0B3133F09B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580063" y="3328988"/>
              <a:ext cx="3565525" cy="1736725"/>
            </a:xfrm>
            <a:prstGeom prst="can">
              <a:avLst>
                <a:gd name="adj" fmla="val 27343"/>
              </a:avLst>
            </a:prstGeom>
            <a:solidFill>
              <a:srgbClr val="FFD7D7">
                <a:alpha val="50000"/>
              </a:srgbClr>
            </a:solidFill>
            <a:ln w="9525" cap="flat">
              <a:solidFill>
                <a:srgbClr val="FF0000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9">
              <a:extLst>
                <a:ext uri="{FF2B5EF4-FFF2-40B4-BE49-F238E27FC236}">
                  <a16:creationId xmlns:a16="http://schemas.microsoft.com/office/drawing/2014/main" id="{433117ED-9728-5442-8153-342CDC86E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875" y="4152900"/>
              <a:ext cx="5273675" cy="158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 Box 10">
              <a:extLst>
                <a:ext uri="{FF2B5EF4-FFF2-40B4-BE49-F238E27FC236}">
                  <a16:creationId xmlns:a16="http://schemas.microsoft.com/office/drawing/2014/main" id="{037BFEDC-FA0E-064B-A1AE-9957A4E16E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77" y="3780970"/>
              <a:ext cx="1311275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6002" rIns="0" bIns="0"/>
            <a:lstStyle>
              <a:lvl1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1pPr>
              <a:lvl2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2pPr>
              <a:lvl3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3pPr>
              <a:lvl4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4pPr>
              <a:lvl5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5pPr>
              <a:lvl6pPr marL="25146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6pPr>
              <a:lvl7pPr marL="29718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7pPr>
              <a:lvl8pPr marL="34290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8pPr>
              <a:lvl9pPr marL="38862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altLang="en-US" sz="1800" b="1" dirty="0">
                  <a:solidFill>
                    <a:srgbClr val="FF0000"/>
                  </a:solidFill>
                  <a:latin typeface="+mn-lt"/>
                </a:rPr>
                <a:t>Proton beam</a:t>
              </a:r>
            </a:p>
          </p:txBody>
        </p:sp>
      </p:grpSp>
      <p:sp>
        <p:nvSpPr>
          <p:cNvPr id="30" name="Text Box 10">
            <a:extLst>
              <a:ext uri="{FF2B5EF4-FFF2-40B4-BE49-F238E27FC236}">
                <a16:creationId xmlns:a16="http://schemas.microsoft.com/office/drawing/2014/main" id="{5F0EA1BA-876E-3641-90F5-C50B8A7ED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062" y="4991814"/>
            <a:ext cx="685122" cy="27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W Dump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L=1m</a:t>
            </a:r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BCA31066-6F21-CE4D-86AD-427E80F85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228938"/>
            <a:ext cx="2133973" cy="58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Vacuum Decay Volume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L=10m</a:t>
            </a: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A2E1888D-B7CA-DC4A-A690-E592FE363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035" y="3224734"/>
            <a:ext cx="869102" cy="27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Detector</a:t>
            </a:r>
          </a:p>
        </p:txBody>
      </p:sp>
      <p:sp>
        <p:nvSpPr>
          <p:cNvPr id="33" name="Text Box 10">
            <a:extLst>
              <a:ext uri="{FF2B5EF4-FFF2-40B4-BE49-F238E27FC236}">
                <a16:creationId xmlns:a16="http://schemas.microsoft.com/office/drawing/2014/main" id="{220837AF-7170-1F4E-9A32-2AD1B202F55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463766" y="4444305"/>
            <a:ext cx="685122" cy="27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1600" b="1" dirty="0">
                <a:solidFill>
                  <a:schemeClr val="accent2"/>
                </a:solidFill>
                <a:latin typeface="+mn-lt"/>
              </a:rPr>
              <a:t>Moderator</a:t>
            </a:r>
          </a:p>
        </p:txBody>
      </p:sp>
    </p:spTree>
    <p:extLst>
      <p:ext uri="{BB962C8B-B14F-4D97-AF65-F5344CB8AC3E}">
        <p14:creationId xmlns:p14="http://schemas.microsoft.com/office/powerpoint/2010/main" val="393265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9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4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30" grpId="0"/>
      <p:bldP spid="31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DAMSA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23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1" cy="609600"/>
          </a:xfrm>
        </p:spPr>
        <p:txBody>
          <a:bodyPr/>
          <a:lstStyle/>
          <a:p>
            <a:pPr lvl="0" latinLnBrk="1"/>
            <a:r>
              <a:rPr lang="en-US" sz="4000" b="1" dirty="0"/>
              <a:t>Timeline Considerations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1" y="609600"/>
            <a:ext cx="8915399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2029: PIP-II 800MeV LINAC  Definitive</a:t>
            </a:r>
          </a:p>
          <a:p>
            <a:pPr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2034’ish: LINAC Extension, PAR, CAR and other higher energy AR options require additional time for development and construction</a:t>
            </a:r>
          </a:p>
          <a:p>
            <a:pPr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2031’ish: DUNE-LBNF turns on</a:t>
            </a:r>
          </a:p>
          <a:p>
            <a:pPr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The window of opportunity exists for quick measurements without distracting the DUNE efforts in 2029 – 2031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Even after this period, many experiments could subsequently happen, depending on the lab’s strategy</a:t>
            </a:r>
          </a:p>
          <a:p>
            <a:pPr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To fully take advantage of this opportunity, experiments must be ready in the next 5 – 6 years</a:t>
            </a:r>
          </a:p>
        </p:txBody>
      </p:sp>
    </p:spTree>
    <p:extLst>
      <p:ext uri="{BB962C8B-B14F-4D97-AF65-F5344CB8AC3E}">
        <p14:creationId xmlns:p14="http://schemas.microsoft.com/office/powerpoint/2010/main" val="81765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DAMSA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24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1" cy="609600"/>
          </a:xfrm>
        </p:spPr>
        <p:txBody>
          <a:bodyPr/>
          <a:lstStyle/>
          <a:p>
            <a:pPr lvl="0" latinLnBrk="1"/>
            <a:r>
              <a:rPr lang="en-US" sz="4000" b="1" dirty="0"/>
              <a:t>Conclusions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399" y="607031"/>
            <a:ext cx="8915401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High intensity PIP-II LINAC and other future accelerator facilities at Fermilab is a window to dark sector particle search and discovery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The kinematic space inaccessible by energy frontier experiments can be explored by these experiments at the MeV mass scale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Depending on the energy of the protons and the signal final states of interests at these facilities, different sources of backgrounds should be considered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Experimental configurations must reflect these factors, starting from the beams, target, dump to vacuum chamber and detector capabilities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Timing is of the essence, and a good demonstrator experiment that is ready and take data in 2029 would be essential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We need to be vigilant, help lab determine its strategic direction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Convince them to utilize the full capacity of the facility, making it become a dark matter discovery and beam power-house in the world</a:t>
            </a:r>
            <a:endParaRPr lang="en-US" sz="24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4339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154" y="533401"/>
            <a:ext cx="8615855" cy="5714999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400" dirty="0">
                <a:sym typeface="Wingdings" pitchFamily="2" charset="2"/>
              </a:rPr>
              <a:t>Direct Observation Signatures from the beams</a:t>
            </a:r>
            <a:endParaRPr lang="en-US" sz="2000" dirty="0">
              <a:sym typeface="Wingdings" pitchFamily="2" charset="2"/>
            </a:endParaRPr>
          </a:p>
          <a:p>
            <a:pPr lvl="1">
              <a:spcBef>
                <a:spcPts val="300"/>
              </a:spcBef>
            </a:pPr>
            <a:r>
              <a:rPr lang="en-US" sz="2000" dirty="0">
                <a:sym typeface="Wingdings" pitchFamily="2" charset="2"/>
              </a:rPr>
              <a:t>High beam flux</a:t>
            </a:r>
          </a:p>
          <a:p>
            <a:pPr lvl="1">
              <a:spcBef>
                <a:spcPts val="300"/>
              </a:spcBef>
            </a:pPr>
            <a:r>
              <a:rPr lang="en-US" sz="2000" dirty="0">
                <a:sym typeface="Wingdings" pitchFamily="2" charset="2"/>
              </a:rPr>
              <a:t>Large mass, high density detectors for scattering signatures</a:t>
            </a:r>
          </a:p>
          <a:p>
            <a:pPr lvl="1">
              <a:spcBef>
                <a:spcPts val="300"/>
              </a:spcBef>
            </a:pPr>
            <a:r>
              <a:rPr lang="en-US" sz="2000" dirty="0">
                <a:sym typeface="Wingdings" pitchFamily="2" charset="2"/>
              </a:rPr>
              <a:t>Large volume, low density detectors for decay signatures</a:t>
            </a:r>
          </a:p>
          <a:p>
            <a:pPr lvl="1">
              <a:spcBef>
                <a:spcPts val="300"/>
              </a:spcBef>
            </a:pPr>
            <a:r>
              <a:rPr lang="en-US" sz="2000" dirty="0">
                <a:sym typeface="Wingdings" pitchFamily="2" charset="2"/>
              </a:rPr>
              <a:t>Capable near detector complex</a:t>
            </a:r>
          </a:p>
          <a:p>
            <a:pPr lvl="1">
              <a:spcBef>
                <a:spcPts val="300"/>
              </a:spcBef>
            </a:pPr>
            <a:r>
              <a:rPr lang="en-US" sz="2000" dirty="0">
                <a:sym typeface="Wingdings" pitchFamily="2" charset="2"/>
              </a:rPr>
              <a:t>Low threshold energy</a:t>
            </a:r>
          </a:p>
          <a:p>
            <a:pPr lvl="1">
              <a:spcBef>
                <a:spcPts val="300"/>
              </a:spcBef>
            </a:pPr>
            <a:r>
              <a:rPr lang="en-US" sz="2000" dirty="0">
                <a:sym typeface="Wingdings" pitchFamily="2" charset="2"/>
              </a:rPr>
              <a:t>Low background from cosmic sources</a:t>
            </a:r>
          </a:p>
          <a:p>
            <a:pPr>
              <a:spcBef>
                <a:spcPts val="300"/>
              </a:spcBef>
            </a:pPr>
            <a:r>
              <a:rPr lang="en-US" sz="2400" dirty="0">
                <a:sym typeface="Wingdings" pitchFamily="2" charset="2"/>
              </a:rPr>
              <a:t>Can we consider inferred Observation Signatures from the beam?</a:t>
            </a:r>
          </a:p>
          <a:p>
            <a:pPr lvl="1">
              <a:spcBef>
                <a:spcPts val="300"/>
              </a:spcBef>
            </a:pPr>
            <a:r>
              <a:rPr lang="en-US" sz="2000" dirty="0">
                <a:sym typeface="Wingdings" pitchFamily="2" charset="2"/>
              </a:rPr>
              <a:t>Leverage oscillatory behaviors at low E?</a:t>
            </a:r>
          </a:p>
          <a:p>
            <a:pPr lvl="1">
              <a:spcBef>
                <a:spcPts val="300"/>
              </a:spcBef>
            </a:pPr>
            <a:r>
              <a:rPr lang="en-US" sz="2000" dirty="0">
                <a:sym typeface="Wingdings" pitchFamily="2" charset="2"/>
              </a:rPr>
              <a:t>Sterile neutrinos at the inaccessible range?</a:t>
            </a:r>
          </a:p>
          <a:p>
            <a:pPr lvl="1">
              <a:spcBef>
                <a:spcPts val="300"/>
              </a:spcBef>
            </a:pPr>
            <a:r>
              <a:rPr lang="en-US" sz="2000" dirty="0">
                <a:sym typeface="Wingdings" pitchFamily="2" charset="2"/>
              </a:rPr>
              <a:t>How about LEDs?</a:t>
            </a:r>
          </a:p>
          <a:p>
            <a:pPr>
              <a:spcBef>
                <a:spcPts val="300"/>
              </a:spcBef>
            </a:pPr>
            <a:r>
              <a:rPr lang="en-US" sz="2400" dirty="0">
                <a:sym typeface="Wingdings" pitchFamily="2" charset="2"/>
              </a:rPr>
              <a:t>What do we need to know?</a:t>
            </a:r>
          </a:p>
          <a:p>
            <a:pPr lvl="1">
              <a:spcBef>
                <a:spcPts val="300"/>
              </a:spcBef>
            </a:pPr>
            <a:r>
              <a:rPr lang="en-US" sz="2000" dirty="0">
                <a:sym typeface="Wingdings" pitchFamily="2" charset="2"/>
              </a:rPr>
              <a:t>Signal flux and realistic behaviors in the detector</a:t>
            </a:r>
          </a:p>
          <a:p>
            <a:pPr lvl="1">
              <a:spcBef>
                <a:spcPts val="300"/>
              </a:spcBef>
            </a:pPr>
            <a:r>
              <a:rPr lang="en-US" sz="2000" dirty="0">
                <a:sym typeface="Wingdings" pitchFamily="2" charset="2"/>
              </a:rPr>
              <a:t>Neutrino flux and their interactions in the detector as backgrounds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 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38991" y="25978"/>
            <a:ext cx="8371609" cy="58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3600" b="1" kern="0" dirty="0"/>
              <a:t>BSM and DSP Signature Categories at PIP-II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C5E4A47-C51B-CE49-A0BD-E6A0A4378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05086-60D4-4B4A-9486-09AA2CA0D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3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1" descr="Diagram&#10;&#10;Description automatically generated">
            <a:extLst>
              <a:ext uri="{FF2B5EF4-FFF2-40B4-BE49-F238E27FC236}">
                <a16:creationId xmlns:a16="http://schemas.microsoft.com/office/drawing/2014/main" id="{A51FB42E-2060-3E15-DA3A-EAF5C3DA9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304800"/>
            <a:ext cx="9220200" cy="5881143"/>
          </a:xfr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578070" y="0"/>
            <a:ext cx="8460828" cy="672057"/>
          </a:xfrm>
          <a:ln/>
        </p:spPr>
        <p:txBody>
          <a:bodyPr/>
          <a:lstStyle/>
          <a:p>
            <a:r>
              <a:rPr lang="en-US" sz="4000" b="1" dirty="0"/>
              <a:t>Dark Matter Search Motivation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18AAB-4CC8-FD47-BBB5-6BB948495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6125F-DE3E-9140-929A-55D0F6000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447801" y="796968"/>
            <a:ext cx="2590799" cy="4689432"/>
          </a:xfrm>
          <a:prstGeom prst="rect">
            <a:avLst/>
          </a:prstGeom>
          <a:solidFill>
            <a:srgbClr val="FFFFCC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18871499">
            <a:off x="4457701" y="1915311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9" name="Notched Right Arrow 18">
            <a:extLst>
              <a:ext uri="{FF2B5EF4-FFF2-40B4-BE49-F238E27FC236}">
                <a16:creationId xmlns:a16="http://schemas.microsoft.com/office/drawing/2014/main" id="{8DEC0B56-6C34-EFB5-51EE-3D85C4A7BB19}"/>
              </a:ext>
            </a:extLst>
          </p:cNvPr>
          <p:cNvSpPr/>
          <p:nvPr/>
        </p:nvSpPr>
        <p:spPr bwMode="auto">
          <a:xfrm flipH="1">
            <a:off x="1447800" y="2224605"/>
            <a:ext cx="2438398" cy="733663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Opportunity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ACDC2-0B11-C045-895C-61744A501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11, 2023</a:t>
            </a:r>
          </a:p>
        </p:txBody>
      </p:sp>
    </p:spTree>
    <p:extLst>
      <p:ext uri="{BB962C8B-B14F-4D97-AF65-F5344CB8AC3E}">
        <p14:creationId xmlns:p14="http://schemas.microsoft.com/office/powerpoint/2010/main" val="291258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ock, watch, antenna&#10;&#10;Description automatically generated">
            <a:extLst>
              <a:ext uri="{FF2B5EF4-FFF2-40B4-BE49-F238E27FC236}">
                <a16:creationId xmlns:a16="http://schemas.microsoft.com/office/drawing/2014/main" id="{84380D22-9ECA-AE4B-BED6-2A63CC32B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4" y="2666602"/>
            <a:ext cx="2434762" cy="1569638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461A45EE-AEBD-7147-8477-94E2F1D84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228" y="2590800"/>
            <a:ext cx="2774853" cy="1645439"/>
          </a:xfrm>
          <a:prstGeom prst="rect">
            <a:avLst/>
          </a:prstGeom>
        </p:spPr>
      </p:pic>
      <p:pic>
        <p:nvPicPr>
          <p:cNvPr id="28" name="Picture 27" descr="A picture containing text, opener, tool, tripod&#10;&#10;Description automatically generated">
            <a:extLst>
              <a:ext uri="{FF2B5EF4-FFF2-40B4-BE49-F238E27FC236}">
                <a16:creationId xmlns:a16="http://schemas.microsoft.com/office/drawing/2014/main" id="{D994D3B0-CEC0-2649-BE3C-8C11E8A85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696" y="2642186"/>
            <a:ext cx="2201504" cy="1398765"/>
          </a:xfrm>
          <a:prstGeom prst="rect">
            <a:avLst/>
          </a:prstGeom>
        </p:spPr>
      </p:pic>
      <p:pic>
        <p:nvPicPr>
          <p:cNvPr id="26" name="Picture 25" descr="A picture containing text, opener, tool&#10;&#10;Description automatically generated">
            <a:extLst>
              <a:ext uri="{FF2B5EF4-FFF2-40B4-BE49-F238E27FC236}">
                <a16:creationId xmlns:a16="http://schemas.microsoft.com/office/drawing/2014/main" id="{93954A5C-27FB-6F41-AA2B-F8BFE465B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4759348"/>
            <a:ext cx="2845713" cy="1381892"/>
          </a:xfrm>
          <a:prstGeom prst="rect">
            <a:avLst/>
          </a:prstGeom>
        </p:spPr>
      </p:pic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96036D3D-057F-E346-AFA3-38EC2B878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487" y="4648200"/>
            <a:ext cx="2851177" cy="156963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6B50A04-B9AE-B94E-A909-A26ABC2C1848}"/>
              </a:ext>
            </a:extLst>
          </p:cNvPr>
          <p:cNvSpPr txBox="1">
            <a:spLocks/>
          </p:cNvSpPr>
          <p:nvPr/>
        </p:nvSpPr>
        <p:spPr bwMode="auto">
          <a:xfrm>
            <a:off x="152400" y="838200"/>
            <a:ext cx="8915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Set of new particles which </a:t>
            </a:r>
            <a:r>
              <a:rPr lang="en-US" sz="2400" b="1" u="sng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do not experience the known forces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DSPs can be weakly coupled to visible sector thru a mediator or “portal”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kern="0" dirty="0"/>
              <a:t>Photons from </a:t>
            </a:r>
            <a:r>
              <a:rPr lang="en-US" sz="2400" kern="0" dirty="0" err="1"/>
              <a:t>brem</a:t>
            </a:r>
            <a:r>
              <a:rPr lang="en-US" sz="2400" kern="0" dirty="0"/>
              <a:t>, DY and neutral mesons decays </a:t>
            </a:r>
            <a:r>
              <a:rPr lang="en-US" sz="2400" kern="0" dirty="0">
                <a:sym typeface="Wingdings" pitchFamily="2" charset="2"/>
              </a:rPr>
              <a:t> Make it possible to contemplate couplings of new U(1) gauge to SM </a:t>
            </a:r>
            <a:r>
              <a:rPr lang="en-US" sz="2400" kern="0" dirty="0">
                <a:latin typeface="Symbol" pitchFamily="2" charset="2"/>
                <a:sym typeface="Wingdings" pitchFamily="2" charset="2"/>
              </a:rPr>
              <a:t>g</a:t>
            </a:r>
          </a:p>
          <a:p>
            <a:endParaRPr lang="en-US" sz="2400" kern="0" dirty="0">
              <a:sym typeface="Wingdings" pitchFamily="2" charset="2"/>
            </a:endParaRPr>
          </a:p>
          <a:p>
            <a:endParaRPr lang="en-US" sz="2400" kern="0" dirty="0">
              <a:sym typeface="Wingdings" pitchFamily="2" charset="2"/>
            </a:endParaRPr>
          </a:p>
          <a:p>
            <a:pPr marL="0" indent="0">
              <a:buNone/>
            </a:pPr>
            <a:endParaRPr lang="en-US" sz="2400" kern="0" dirty="0">
              <a:sym typeface="Wingdings" pitchFamily="2" charset="2"/>
            </a:endParaRPr>
          </a:p>
          <a:p>
            <a:endParaRPr lang="en-US" sz="2400" kern="0" dirty="0">
              <a:sym typeface="Wingdings" pitchFamily="2" charset="2"/>
            </a:endParaRPr>
          </a:p>
          <a:p>
            <a:r>
              <a:rPr lang="en-US" sz="2400" kern="0" dirty="0">
                <a:sym typeface="Wingdings" pitchFamily="2" charset="2"/>
              </a:rPr>
              <a:t>Detection through an electron scattering, N(n) recoil</a:t>
            </a:r>
            <a:r>
              <a:rPr lang="ko-KR" altLang="en-US" sz="2400" kern="0" dirty="0">
                <a:sym typeface="Wingdings" pitchFamily="2" charset="2"/>
              </a:rPr>
              <a:t> </a:t>
            </a:r>
            <a:r>
              <a:rPr lang="en-US" altLang="ko-KR" sz="2400" kern="0" dirty="0">
                <a:sym typeface="Wingdings" pitchFamily="2" charset="2"/>
              </a:rPr>
              <a:t>or 1, 2 </a:t>
            </a:r>
            <a:r>
              <a:rPr lang="en-US" altLang="ko-KR" sz="2400" kern="0" dirty="0">
                <a:latin typeface="Symbol" pitchFamily="2" charset="2"/>
                <a:sym typeface="Wingdings" pitchFamily="2" charset="2"/>
              </a:rPr>
              <a:t>g</a:t>
            </a:r>
            <a:r>
              <a:rPr lang="en-US" altLang="ko-KR" sz="2400" kern="0" dirty="0">
                <a:sym typeface="Wingdings" pitchFamily="2" charset="2"/>
              </a:rPr>
              <a:t> final states</a:t>
            </a:r>
            <a:endParaRPr lang="en-US" sz="2000" kern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4D3CFD-68E2-0E49-A42B-F388EB1B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3254"/>
            <a:ext cx="9144000" cy="568746"/>
          </a:xfrm>
        </p:spPr>
        <p:txBody>
          <a:bodyPr/>
          <a:lstStyle/>
          <a:p>
            <a:r>
              <a:rPr lang="en-US" sz="4000" b="1" dirty="0"/>
              <a:t>DSP’s? How are they made &amp; seen?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D3394-E67E-AD4B-8D8C-CF3759705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28B17-2178-8D49-8B6B-E66D85408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AEEF06-7835-6B49-9C2B-271AE13B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4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524203" y="107112"/>
            <a:ext cx="8153400" cy="582111"/>
          </a:xfrm>
          <a:ln/>
        </p:spPr>
        <p:txBody>
          <a:bodyPr/>
          <a:lstStyle/>
          <a:p>
            <a:r>
              <a:rPr lang="en-US" sz="3600" b="1" dirty="0"/>
              <a:t>Selected BSM Topics @ DUNE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399" y="685800"/>
            <a:ext cx="8897008" cy="5672958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000" dirty="0"/>
              <a:t>High beam power, large detector mass + highly capable, precision near and far detectors with low E threshold make </a:t>
            </a:r>
            <a:r>
              <a:rPr lang="en-US" sz="2000" b="1" u="sng" dirty="0">
                <a:solidFill>
                  <a:srgbClr val="FF0000"/>
                </a:solidFill>
              </a:rPr>
              <a:t>DUNE a BSM machine</a:t>
            </a:r>
          </a:p>
          <a:p>
            <a:pPr lvl="1">
              <a:buFont typeface="Arial"/>
              <a:buChar char="•"/>
            </a:pPr>
            <a:r>
              <a:rPr lang="en-US" sz="1800" dirty="0"/>
              <a:t>Recall the signal to background ratio </a:t>
            </a:r>
            <a:r>
              <a:rPr lang="en-US" sz="1800" dirty="0">
                <a:solidFill>
                  <a:srgbClr val="FF0000"/>
                </a:solidFill>
              </a:rPr>
              <a:t>grows by the sqrt of the beam power</a:t>
            </a:r>
          </a:p>
          <a:p>
            <a:pPr lvl="1">
              <a:buFont typeface="Arial"/>
              <a:buChar char="•"/>
            </a:pPr>
            <a:r>
              <a:rPr lang="en-US" sz="1800" dirty="0"/>
              <a:t>Near Detector Searches </a:t>
            </a:r>
            <a:r>
              <a:rPr lang="en-US" sz="1800" dirty="0">
                <a:sym typeface="Wingdings" pitchFamily="2" charset="2"/>
              </a:rPr>
              <a:t> Take advantage of high beam power</a:t>
            </a:r>
            <a:endParaRPr lang="en-US" sz="1800" dirty="0"/>
          </a:p>
          <a:p>
            <a:pPr lvl="2">
              <a:buFont typeface="Arial"/>
              <a:buChar char="•"/>
            </a:pPr>
            <a:r>
              <a:rPr lang="en-US" sz="1600" dirty="0"/>
              <a:t>Axion-like Particles (ALP) - Dutta</a:t>
            </a:r>
          </a:p>
          <a:p>
            <a:pPr lvl="2">
              <a:buFont typeface="Arial"/>
              <a:buChar char="•"/>
            </a:pPr>
            <a:r>
              <a:rPr lang="en-US" sz="1600" dirty="0"/>
              <a:t>Low mass Dark Matter (LDM) - Dutta</a:t>
            </a:r>
          </a:p>
          <a:p>
            <a:pPr lvl="2">
              <a:buFont typeface="Arial"/>
              <a:buChar char="•"/>
            </a:pPr>
            <a:r>
              <a:rPr lang="en-US" sz="1600" dirty="0"/>
              <a:t>Heavy Neutral Leptons (HNL) </a:t>
            </a:r>
          </a:p>
          <a:p>
            <a:pPr lvl="2">
              <a:buFont typeface="Arial"/>
              <a:buChar char="•"/>
            </a:pPr>
            <a:r>
              <a:rPr lang="en-US" sz="1600" dirty="0"/>
              <a:t>Dark Photon - Dutta</a:t>
            </a:r>
          </a:p>
          <a:p>
            <a:pPr lvl="2">
              <a:buFont typeface="Arial"/>
              <a:buChar char="•"/>
            </a:pPr>
            <a:r>
              <a:rPr lang="en-US" sz="1600" dirty="0"/>
              <a:t>Neutrino Trident </a:t>
            </a:r>
          </a:p>
          <a:p>
            <a:pPr lvl="2">
              <a:buFont typeface="Arial"/>
              <a:buChar char="•"/>
            </a:pPr>
            <a:r>
              <a:rPr lang="en-US" sz="1600" dirty="0"/>
              <a:t>Milli-charge Particles (</a:t>
            </a:r>
            <a:r>
              <a:rPr lang="en-US" sz="1600" dirty="0" err="1"/>
              <a:t>mCP</a:t>
            </a:r>
            <a:r>
              <a:rPr lang="en-US" sz="1600" dirty="0"/>
              <a:t>) - ZL</a:t>
            </a:r>
          </a:p>
          <a:p>
            <a:pPr lvl="2">
              <a:buFont typeface="Arial"/>
              <a:buChar char="•"/>
            </a:pPr>
            <a:r>
              <a:rPr lang="en-US" sz="1600" b="1" u="sng" dirty="0"/>
              <a:t>And many many more.. - RH</a:t>
            </a:r>
          </a:p>
          <a:p>
            <a:pPr lvl="1">
              <a:buFont typeface="Arial"/>
              <a:buChar char="•"/>
            </a:pPr>
            <a:r>
              <a:rPr lang="en-US" sz="1800" dirty="0"/>
              <a:t>Far Detector Searches </a:t>
            </a:r>
            <a:r>
              <a:rPr lang="en-US" sz="1800" dirty="0">
                <a:sym typeface="Wingdings" pitchFamily="2" charset="2"/>
              </a:rPr>
              <a:t> Take advantage of ND, large V</a:t>
            </a:r>
            <a:r>
              <a:rPr lang="en-US" sz="1800" baseline="-25000" dirty="0">
                <a:sym typeface="Wingdings" pitchFamily="2" charset="2"/>
              </a:rPr>
              <a:t>A</a:t>
            </a:r>
            <a:r>
              <a:rPr lang="en-US" sz="1800" dirty="0">
                <a:sym typeface="Wingdings" pitchFamily="2" charset="2"/>
              </a:rPr>
              <a:t> FD &amp; long baseline</a:t>
            </a:r>
            <a:endParaRPr lang="en-US" sz="1800" dirty="0"/>
          </a:p>
          <a:p>
            <a:pPr lvl="2">
              <a:buFont typeface="Arial"/>
              <a:buChar char="•"/>
            </a:pPr>
            <a:r>
              <a:rPr lang="en-US" sz="1600" dirty="0"/>
              <a:t>Sterile neutrino searches</a:t>
            </a:r>
          </a:p>
          <a:p>
            <a:pPr lvl="2">
              <a:buFont typeface="Arial"/>
              <a:buChar char="•"/>
            </a:pPr>
            <a:r>
              <a:rPr lang="en-US" sz="1600" dirty="0"/>
              <a:t>Non-standard Interactions, Non-Unitarity, CPT violation</a:t>
            </a:r>
          </a:p>
          <a:p>
            <a:pPr lvl="2">
              <a:buFont typeface="Arial"/>
              <a:buChar char="•"/>
            </a:pPr>
            <a:r>
              <a:rPr lang="en-US" sz="1600" dirty="0"/>
              <a:t>Large Extra Dimensions (LED)</a:t>
            </a:r>
          </a:p>
          <a:p>
            <a:pPr lvl="2">
              <a:buFont typeface="Arial"/>
              <a:buChar char="•"/>
            </a:pPr>
            <a:r>
              <a:rPr lang="en-US" sz="1600" dirty="0"/>
              <a:t>Boosted Dark Matter (BDM) &amp; Inelastic Boosted Dark Matter (</a:t>
            </a:r>
            <a:r>
              <a:rPr lang="en-US" sz="1600" dirty="0" err="1"/>
              <a:t>iBDM</a:t>
            </a:r>
            <a:r>
              <a:rPr lang="en-US" sz="1600" dirty="0"/>
              <a:t>)</a:t>
            </a:r>
          </a:p>
          <a:p>
            <a:pPr lvl="2">
              <a:buFont typeface="Arial"/>
              <a:buChar char="•"/>
            </a:pPr>
            <a:r>
              <a:rPr lang="en-US" sz="1600" b="1" u="sng" dirty="0"/>
              <a:t>And many many more…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11, 2023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02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5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5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50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50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0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D3CFD-68E2-0E49-A42B-F388EB1B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61" y="40854"/>
            <a:ext cx="8229600" cy="568746"/>
          </a:xfrm>
        </p:spPr>
        <p:txBody>
          <a:bodyPr/>
          <a:lstStyle/>
          <a:p>
            <a:r>
              <a:rPr lang="en-US" altLang="ko-KR" sz="4800" b="1" dirty="0"/>
              <a:t>Opportunities on ALP Searches</a:t>
            </a:r>
            <a:endParaRPr lang="en-US" sz="48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D3394-E67E-AD4B-8D8C-CF3759705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28B17-2178-8D49-8B6B-E66D85408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4EB51-46E8-D04E-BC64-BBE6B4111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6B50A04-B9AE-B94E-A909-A26ABC2C1848}"/>
              </a:ext>
            </a:extLst>
          </p:cNvPr>
          <p:cNvSpPr txBox="1">
            <a:spLocks/>
          </p:cNvSpPr>
          <p:nvPr/>
        </p:nvSpPr>
        <p:spPr bwMode="auto">
          <a:xfrm>
            <a:off x="228600" y="609600"/>
            <a:ext cx="3589124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400" kern="0" dirty="0"/>
              <a:t>Axion-like particles (ALP) can be produced via the </a:t>
            </a:r>
            <a:r>
              <a:rPr lang="en-US" sz="2400" kern="0" dirty="0" err="1"/>
              <a:t>Primakoff</a:t>
            </a:r>
            <a:r>
              <a:rPr lang="en-US" sz="2400" kern="0" dirty="0"/>
              <a:t> process in high intensity proton beams</a:t>
            </a:r>
          </a:p>
          <a:p>
            <a:r>
              <a:rPr lang="en-US" sz="2400" kern="0" dirty="0">
                <a:sym typeface="Wingdings" pitchFamily="2" charset="2"/>
              </a:rPr>
              <a:t>Detection via the inverse </a:t>
            </a:r>
            <a:r>
              <a:rPr lang="en-US" sz="2400" kern="0" dirty="0" err="1">
                <a:sym typeface="Wingdings" pitchFamily="2" charset="2"/>
              </a:rPr>
              <a:t>Primakoff</a:t>
            </a:r>
            <a:r>
              <a:rPr lang="en-US" sz="2400" kern="0" dirty="0">
                <a:sym typeface="Wingdings" pitchFamily="2" charset="2"/>
              </a:rPr>
              <a:t> process either in a scattering with </a:t>
            </a:r>
            <a:r>
              <a:rPr lang="en-US" sz="2400" kern="0" dirty="0">
                <a:solidFill>
                  <a:srgbClr val="FF0000"/>
                </a:solidFill>
                <a:sym typeface="Wingdings" pitchFamily="2" charset="2"/>
              </a:rPr>
              <a:t>e/N + </a:t>
            </a:r>
            <a:r>
              <a:rPr lang="en-US" sz="2400" kern="0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g</a:t>
            </a:r>
            <a:r>
              <a:rPr lang="en-US" sz="2400" kern="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2400" kern="0" dirty="0">
                <a:sym typeface="Wingdings" pitchFamily="2" charset="2"/>
              </a:rPr>
              <a:t>or decays of the ALP to </a:t>
            </a:r>
            <a:r>
              <a:rPr lang="en-US" sz="2400" kern="0" dirty="0">
                <a:solidFill>
                  <a:srgbClr val="FF0000"/>
                </a:solidFill>
                <a:sym typeface="Wingdings" pitchFamily="2" charset="2"/>
              </a:rPr>
              <a:t>two </a:t>
            </a:r>
            <a:r>
              <a:rPr lang="en-US" sz="2400" kern="0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g</a:t>
            </a:r>
          </a:p>
          <a:p>
            <a:r>
              <a:rPr lang="en-US" sz="2400" kern="0" dirty="0">
                <a:sym typeface="Wingdings" pitchFamily="2" charset="2"/>
              </a:rPr>
              <a:t>A case study on DUNE ND shows a potential to fully close the cosmic triangle</a:t>
            </a:r>
          </a:p>
          <a:p>
            <a:pPr lvl="1"/>
            <a:r>
              <a:rPr lang="en-US" sz="2000" kern="0" dirty="0" err="1">
                <a:sym typeface="Wingdings" pitchFamily="2" charset="2"/>
              </a:rPr>
              <a:t>Brdar</a:t>
            </a:r>
            <a:r>
              <a:rPr lang="en-US" sz="2000" kern="0" dirty="0">
                <a:sym typeface="Wingdings" pitchFamily="2" charset="2"/>
              </a:rPr>
              <a:t> </a:t>
            </a:r>
            <a:r>
              <a:rPr lang="en-US" sz="2000" i="1" kern="0" dirty="0">
                <a:sym typeface="Wingdings" pitchFamily="2" charset="2"/>
              </a:rPr>
              <a:t>et al</a:t>
            </a:r>
            <a:r>
              <a:rPr lang="en-US" sz="2000" kern="0" dirty="0">
                <a:sym typeface="Wingdings" pitchFamily="2" charset="2"/>
              </a:rPr>
              <a:t>., </a:t>
            </a:r>
            <a:r>
              <a:rPr lang="en-US" sz="2000" kern="0" dirty="0">
                <a:sym typeface="Wingdings" pitchFamily="2" charset="2"/>
                <a:hlinkClick r:id="rId2"/>
              </a:rPr>
              <a:t>PRL126, 201801</a:t>
            </a:r>
            <a:r>
              <a:rPr lang="en-US" sz="2000" kern="0" dirty="0">
                <a:sym typeface="Wingdings" pitchFamily="2" charset="2"/>
              </a:rPr>
              <a:t> (2021)</a:t>
            </a:r>
            <a:endParaRPr lang="en-US" sz="1600" kern="0" dirty="0">
              <a:sym typeface="Wingdings" pitchFamily="2" charset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2A4654-C761-EF48-8C38-D09675DB3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724" y="1141927"/>
            <a:ext cx="2387628" cy="12964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895449-41A7-3E44-BAF3-278747A83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822" y="1149459"/>
            <a:ext cx="2472125" cy="1281409"/>
          </a:xfrm>
          <a:prstGeom prst="rect">
            <a:avLst/>
          </a:prstGeom>
        </p:spPr>
      </p:pic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5868863-0B1B-4B40-98D0-B84D33CF6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0516" y="2501245"/>
            <a:ext cx="5134186" cy="39624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0EAD23C-CA40-9C4A-96C5-5825FDE985DD}"/>
              </a:ext>
            </a:extLst>
          </p:cNvPr>
          <p:cNvSpPr/>
          <p:nvPr/>
        </p:nvSpPr>
        <p:spPr bwMode="auto">
          <a:xfrm rot="16200000">
            <a:off x="6160644" y="3956151"/>
            <a:ext cx="797610" cy="1079298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45F770-BD1A-E94D-B294-442203C7A05C}"/>
              </a:ext>
            </a:extLst>
          </p:cNvPr>
          <p:cNvSpPr txBox="1"/>
          <p:nvPr/>
        </p:nvSpPr>
        <p:spPr>
          <a:xfrm>
            <a:off x="6629400" y="742890"/>
            <a:ext cx="21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Detection - scattering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E357A6-4087-5B47-BBF8-3770E3AA5E33}"/>
              </a:ext>
            </a:extLst>
          </p:cNvPr>
          <p:cNvSpPr txBox="1"/>
          <p:nvPr/>
        </p:nvSpPr>
        <p:spPr>
          <a:xfrm>
            <a:off x="3926066" y="742890"/>
            <a:ext cx="2198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Production in </a:t>
            </a:r>
            <a:r>
              <a:rPr lang="en-US" sz="2000" dirty="0">
                <a:solidFill>
                  <a:srgbClr val="FF0000"/>
                </a:solidFill>
                <a:latin typeface="Symbol" pitchFamily="2" charset="2"/>
              </a:rPr>
              <a:t>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target</a:t>
            </a:r>
          </a:p>
        </p:txBody>
      </p:sp>
      <p:sp>
        <p:nvSpPr>
          <p:cNvPr id="15" name="Notched Right Arrow 14">
            <a:extLst>
              <a:ext uri="{FF2B5EF4-FFF2-40B4-BE49-F238E27FC236}">
                <a16:creationId xmlns:a16="http://schemas.microsoft.com/office/drawing/2014/main" id="{483CB7D0-6A9E-D34C-BF32-39EDEAD24520}"/>
              </a:ext>
            </a:extLst>
          </p:cNvPr>
          <p:cNvSpPr/>
          <p:nvPr/>
        </p:nvSpPr>
        <p:spPr bwMode="auto">
          <a:xfrm rot="18808504">
            <a:off x="7348836" y="4098397"/>
            <a:ext cx="1144680" cy="794802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Oppo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B52FB4-CCD7-1219-03ED-DEF445003341}"/>
              </a:ext>
            </a:extLst>
          </p:cNvPr>
          <p:cNvSpPr txBox="1"/>
          <p:nvPr/>
        </p:nvSpPr>
        <p:spPr>
          <a:xfrm rot="3584926">
            <a:off x="6787288" y="2852706"/>
            <a:ext cx="2067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This edge constrained by the distance from the source to the detector</a:t>
            </a:r>
          </a:p>
        </p:txBody>
      </p:sp>
      <p:pic>
        <p:nvPicPr>
          <p:cNvPr id="11" name="Picture 10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A4DB0EB5-8324-5A67-332E-D7A0F3B92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46" y="2082801"/>
            <a:ext cx="5575300" cy="4673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D14A81-DBE6-837B-7C1A-D0252D88F29A}"/>
              </a:ext>
            </a:extLst>
          </p:cNvPr>
          <p:cNvSpPr txBox="1"/>
          <p:nvPr/>
        </p:nvSpPr>
        <p:spPr>
          <a:xfrm>
            <a:off x="4038600" y="3124200"/>
            <a:ext cx="1094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j-lt"/>
              </a:rPr>
              <a:t>BD</a:t>
            </a:r>
          </a:p>
          <a:p>
            <a:r>
              <a:rPr lang="en-US" sz="1800" dirty="0">
                <a:solidFill>
                  <a:srgbClr val="C00000"/>
                </a:solidFill>
                <a:latin typeface="+mj-lt"/>
              </a:rPr>
              <a:t>20m beam to det.</a:t>
            </a:r>
          </a:p>
        </p:txBody>
      </p:sp>
    </p:spTree>
    <p:extLst>
      <p:ext uri="{BB962C8B-B14F-4D97-AF65-F5344CB8AC3E}">
        <p14:creationId xmlns:p14="http://schemas.microsoft.com/office/powerpoint/2010/main" val="105242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14" grpId="0"/>
      <p:bldP spid="15" grpId="0" animBg="1"/>
      <p:bldP spid="9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D3CFD-68E2-0E49-A42B-F388EB1B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40852"/>
            <a:ext cx="8991600" cy="568746"/>
          </a:xfrm>
        </p:spPr>
        <p:txBody>
          <a:bodyPr/>
          <a:lstStyle/>
          <a:p>
            <a:r>
              <a:rPr lang="en-US" sz="4000" b="1" dirty="0"/>
              <a:t>Light Dark Matter (LDM) Search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0A67A3-2DC4-0743-AA57-6351A4C7A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0" y="568746"/>
            <a:ext cx="4380974" cy="5761360"/>
          </a:xfrm>
        </p:spPr>
        <p:txBody>
          <a:bodyPr/>
          <a:lstStyle/>
          <a:p>
            <a:r>
              <a:rPr lang="en-US" sz="2000" dirty="0"/>
              <a:t>LDM’s produced in the target via coupling of dark photon with a SM </a:t>
            </a:r>
            <a:r>
              <a:rPr lang="en-US" sz="2000" dirty="0">
                <a:latin typeface="Symbol" pitchFamily="2" charset="2"/>
              </a:rPr>
              <a:t>g</a:t>
            </a:r>
            <a:r>
              <a:rPr lang="en-US" sz="2000" dirty="0"/>
              <a:t> from </a:t>
            </a:r>
            <a:r>
              <a:rPr lang="en-US" sz="2000" dirty="0" err="1"/>
              <a:t>brem</a:t>
            </a:r>
            <a:r>
              <a:rPr lang="en-US" sz="2000" dirty="0"/>
              <a:t>, scalar meson decays or direct DY</a:t>
            </a:r>
          </a:p>
          <a:p>
            <a:r>
              <a:rPr lang="en-US" sz="2000" dirty="0"/>
              <a:t>Identify the signal using </a:t>
            </a:r>
            <a:r>
              <a:rPr lang="en-US" sz="2000" dirty="0">
                <a:solidFill>
                  <a:srgbClr val="FF0000"/>
                </a:solidFill>
              </a:rPr>
              <a:t>e</a:t>
            </a:r>
            <a:r>
              <a:rPr lang="en-US" sz="2000" baseline="30000" dirty="0">
                <a:solidFill>
                  <a:srgbClr val="FF0000"/>
                </a:solidFill>
              </a:rPr>
              <a:t>-</a:t>
            </a:r>
            <a:r>
              <a:rPr lang="en-US" sz="2000" dirty="0"/>
              <a:t> or </a:t>
            </a:r>
            <a:r>
              <a:rPr lang="en-US" sz="2000" dirty="0">
                <a:solidFill>
                  <a:srgbClr val="FF0000"/>
                </a:solidFill>
              </a:rPr>
              <a:t>nucleon recoil</a:t>
            </a:r>
            <a:r>
              <a:rPr lang="en-US" sz="2000" dirty="0"/>
              <a:t> by LDM via dark photon kinetic coupling with SM </a:t>
            </a:r>
            <a:r>
              <a:rPr lang="en-US" sz="2000" dirty="0">
                <a:latin typeface="Symbol" pitchFamily="2" charset="2"/>
              </a:rPr>
              <a:t>g</a:t>
            </a:r>
            <a:r>
              <a:rPr lang="en-US" sz="2000" dirty="0"/>
              <a:t> </a:t>
            </a:r>
          </a:p>
          <a:p>
            <a:pPr lvl="1"/>
            <a:r>
              <a:rPr lang="en-US" sz="1800" dirty="0" err="1"/>
              <a:t>Batell</a:t>
            </a:r>
            <a:r>
              <a:rPr lang="en-US" sz="1800" dirty="0"/>
              <a:t> </a:t>
            </a:r>
            <a:r>
              <a:rPr lang="en-US" sz="1800" i="1" dirty="0"/>
              <a:t>et al</a:t>
            </a:r>
            <a:r>
              <a:rPr lang="en-US" sz="1800" dirty="0"/>
              <a:t>. [</a:t>
            </a:r>
            <a:r>
              <a:rPr lang="en-US" sz="1800" dirty="0">
                <a:hlinkClick r:id="rId3"/>
              </a:rPr>
              <a:t>0906.5614</a:t>
            </a:r>
            <a:r>
              <a:rPr lang="en-US" sz="1800" dirty="0"/>
              <a:t>],</a:t>
            </a:r>
          </a:p>
          <a:p>
            <a:pPr lvl="1"/>
            <a:r>
              <a:rPr lang="en-US" sz="1800" dirty="0" err="1"/>
              <a:t>deNiverville</a:t>
            </a:r>
            <a:r>
              <a:rPr lang="en-US" sz="1800" dirty="0"/>
              <a:t> </a:t>
            </a:r>
            <a:r>
              <a:rPr lang="en-US" sz="1800" i="1" dirty="0"/>
              <a:t>et al</a:t>
            </a:r>
            <a:r>
              <a:rPr lang="en-US" sz="1800" dirty="0"/>
              <a:t>. [</a:t>
            </a:r>
            <a:r>
              <a:rPr lang="en-US" sz="1800" dirty="0">
                <a:hlinkClick r:id="rId4"/>
              </a:rPr>
              <a:t>1205.3499</a:t>
            </a:r>
            <a:r>
              <a:rPr lang="en-US" sz="1800" dirty="0"/>
              <a:t>]</a:t>
            </a:r>
          </a:p>
          <a:p>
            <a:pPr lvl="1"/>
            <a:r>
              <a:rPr lang="en-US" sz="1800" dirty="0"/>
              <a:t>Coloma </a:t>
            </a:r>
            <a:r>
              <a:rPr lang="en-US" sz="1800" i="1" dirty="0"/>
              <a:t>et al. </a:t>
            </a: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1512.03852</a:t>
            </a:r>
            <a:r>
              <a:rPr lang="en-US" sz="1800" dirty="0"/>
              <a:t>]</a:t>
            </a:r>
            <a:endParaRPr lang="en-US" sz="2000" dirty="0"/>
          </a:p>
          <a:p>
            <a:r>
              <a:rPr lang="en-US" sz="2000" dirty="0"/>
              <a:t>Ability to identify </a:t>
            </a:r>
            <a:r>
              <a:rPr lang="en-US" sz="2000" dirty="0">
                <a:solidFill>
                  <a:srgbClr val="FF0000"/>
                </a:solidFill>
              </a:rPr>
              <a:t>e</a:t>
            </a:r>
            <a:r>
              <a:rPr lang="en-US" sz="2000" baseline="30000" dirty="0">
                <a:solidFill>
                  <a:srgbClr val="FF0000"/>
                </a:solidFill>
              </a:rPr>
              <a:t>-</a:t>
            </a:r>
            <a:r>
              <a:rPr lang="en-US" sz="2000" dirty="0"/>
              <a:t> recoil w/ low E threshold</a:t>
            </a:r>
            <a:r>
              <a:rPr lang="en-US" sz="2000" dirty="0">
                <a:sym typeface="Wingdings" pitchFamily="2" charset="2"/>
              </a:rPr>
              <a:t> key</a:t>
            </a:r>
          </a:p>
          <a:p>
            <a:pPr lvl="1"/>
            <a:r>
              <a:rPr lang="en-US" sz="1800" dirty="0">
                <a:sym typeface="Wingdings" pitchFamily="2" charset="2"/>
              </a:rPr>
              <a:t>Expands the LDM mass coverage</a:t>
            </a:r>
            <a:endParaRPr lang="en-US" sz="1400" dirty="0">
              <a:sym typeface="Wingdings" pitchFamily="2" charset="2"/>
            </a:endParaRPr>
          </a:p>
          <a:p>
            <a:pPr lvl="1"/>
            <a:r>
              <a:rPr lang="en-US" sz="1800" dirty="0">
                <a:sym typeface="Wingdings" pitchFamily="2" charset="2"/>
              </a:rPr>
              <a:t>Recoil </a:t>
            </a:r>
            <a:r>
              <a:rPr lang="en-US" sz="1800" dirty="0" err="1">
                <a:sym typeface="Wingdings" pitchFamily="2" charset="2"/>
              </a:rPr>
              <a:t>E</a:t>
            </a:r>
            <a:r>
              <a:rPr lang="en-US" sz="1800" baseline="-25000" dirty="0" err="1">
                <a:sym typeface="Wingdings" pitchFamily="2" charset="2"/>
              </a:rPr>
              <a:t>e</a:t>
            </a:r>
            <a:r>
              <a:rPr lang="en-US" sz="1800" dirty="0">
                <a:sym typeface="Wingdings" pitchFamily="2" charset="2"/>
              </a:rPr>
              <a:t> peaks at low E for low LDM mass</a:t>
            </a:r>
          </a:p>
          <a:p>
            <a:pPr lvl="1"/>
            <a:r>
              <a:rPr lang="en-US" sz="1800" dirty="0">
                <a:sym typeface="Wingdings" pitchFamily="2" charset="2"/>
              </a:rPr>
              <a:t>Significant background from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sz="1800" dirty="0">
                <a:sym typeface="Wingdings" pitchFamily="2" charset="2"/>
              </a:rPr>
              <a:t> scattering off e</a:t>
            </a:r>
            <a:r>
              <a:rPr lang="en-US" sz="1800" baseline="30000" dirty="0">
                <a:sym typeface="Wingdings" pitchFamily="2" charset="2"/>
              </a:rPr>
              <a:t>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6A9DCA-4CCC-B14D-979F-C1A029A7FF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420" y="763605"/>
            <a:ext cx="4570160" cy="2451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DC404D-246B-A24B-A84B-3C7A90C9AC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4420" y="3436977"/>
            <a:ext cx="4723822" cy="234433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AA5B895-630D-EB4E-AE7C-FC7C7FCBB50F}"/>
              </a:ext>
            </a:extLst>
          </p:cNvPr>
          <p:cNvSpPr/>
          <p:nvPr/>
        </p:nvSpPr>
        <p:spPr bwMode="auto">
          <a:xfrm rot="16200000">
            <a:off x="3784802" y="4229098"/>
            <a:ext cx="2286002" cy="533401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3007F-EF30-4947-A54A-61E2858E6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51552-15DD-D74C-B659-1EE3967A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7DBB943-07B9-484A-9A4F-6577792EF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0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D3CFD-68E2-0E49-A42B-F388EB1B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568746"/>
          </a:xfrm>
        </p:spPr>
        <p:txBody>
          <a:bodyPr/>
          <a:lstStyle/>
          <a:p>
            <a:r>
              <a:rPr lang="en-US" sz="4000" b="1" dirty="0"/>
              <a:t>LDM Search Sensitivity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0A67A3-2DC4-0743-AA57-6351A4C7A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18" y="623309"/>
            <a:ext cx="8793480" cy="5761361"/>
          </a:xfrm>
        </p:spPr>
        <p:txBody>
          <a:bodyPr/>
          <a:lstStyle/>
          <a:p>
            <a:r>
              <a:rPr lang="en-US" sz="2000" dirty="0">
                <a:sym typeface="Wingdings" pitchFamily="2" charset="2"/>
              </a:rPr>
              <a:t>Search benefits from DUNE PRISM for neutral meson induced LDM</a:t>
            </a:r>
          </a:p>
          <a:p>
            <a:pPr lvl="1"/>
            <a:r>
              <a:rPr lang="en-US" sz="2000" dirty="0">
                <a:sym typeface="Wingdings" pitchFamily="2" charset="2"/>
              </a:rPr>
              <a:t>Leverage more rapid reduction of 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2000" baseline="-25000" dirty="0">
                <a:latin typeface="Symbol" pitchFamily="2" charset="2"/>
                <a:sym typeface="Wingdings" pitchFamily="2" charset="2"/>
              </a:rPr>
              <a:t>m </a:t>
            </a:r>
            <a:r>
              <a:rPr lang="en-US" sz="2000" dirty="0">
                <a:sym typeface="Wingdings" pitchFamily="2" charset="2"/>
              </a:rPr>
              <a:t>flux than the signal off-axis (De </a:t>
            </a:r>
            <a:r>
              <a:rPr lang="en-US" sz="2000" dirty="0" err="1">
                <a:sym typeface="Wingdings" pitchFamily="2" charset="2"/>
              </a:rPr>
              <a:t>Romeri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i="1" dirty="0">
                <a:sym typeface="Wingdings" pitchFamily="2" charset="2"/>
              </a:rPr>
              <a:t>et al</a:t>
            </a:r>
            <a:r>
              <a:rPr lang="en-US" sz="2000" dirty="0">
                <a:sym typeface="Wingdings" pitchFamily="2" charset="2"/>
              </a:rPr>
              <a:t>., </a:t>
            </a:r>
            <a:r>
              <a:rPr lang="en-US" sz="2000" dirty="0">
                <a:hlinkClick r:id="rId2"/>
              </a:rPr>
              <a:t>PRD</a:t>
            </a:r>
            <a:r>
              <a:rPr lang="en-US" sz="2000" b="1" dirty="0">
                <a:hlinkClick r:id="rId2"/>
              </a:rPr>
              <a:t>100</a:t>
            </a:r>
            <a:r>
              <a:rPr lang="en-US" sz="2000" dirty="0">
                <a:hlinkClick r:id="rId2"/>
              </a:rPr>
              <a:t>, 095010, 2019</a:t>
            </a:r>
            <a:r>
              <a:rPr lang="en-US" sz="2000" dirty="0"/>
              <a:t>)</a:t>
            </a:r>
            <a:endParaRPr lang="en-US" sz="2000" dirty="0">
              <a:sym typeface="Wingdings" pitchFamily="2" charset="2"/>
            </a:endParaRPr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FCAC13A-37FE-F242-83E9-FF4CCF59B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1"/>
            <a:ext cx="7036398" cy="4491278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3007F-EF30-4947-A54A-61E2858E6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11,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51552-15DD-D74C-B659-1EE3967A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7DBB943-07B9-484A-9A4F-6577792EF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64955" y="5869670"/>
            <a:ext cx="3874045" cy="744039"/>
          </a:xfrm>
        </p:spPr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0D7559-6F5E-7146-968A-76EA2F772F7E}"/>
              </a:ext>
            </a:extLst>
          </p:cNvPr>
          <p:cNvSpPr/>
          <p:nvPr/>
        </p:nvSpPr>
        <p:spPr bwMode="auto">
          <a:xfrm>
            <a:off x="3889611" y="2119956"/>
            <a:ext cx="3598121" cy="744039"/>
          </a:xfrm>
          <a:prstGeom prst="rect">
            <a:avLst/>
          </a:prstGeom>
          <a:solidFill>
            <a:srgbClr val="FFC000">
              <a:alpha val="14118"/>
            </a:srgb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3B5A9C-9B92-B940-B36D-41785C5D1C20}"/>
              </a:ext>
            </a:extLst>
          </p:cNvPr>
          <p:cNvSpPr/>
          <p:nvPr/>
        </p:nvSpPr>
        <p:spPr bwMode="auto">
          <a:xfrm>
            <a:off x="1752600" y="2119956"/>
            <a:ext cx="5017699" cy="3595044"/>
          </a:xfrm>
          <a:prstGeom prst="rect">
            <a:avLst/>
          </a:prstGeom>
          <a:solidFill>
            <a:srgbClr val="99FFCC">
              <a:alpha val="14118"/>
            </a:srgbClr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C0296-DD7B-CC80-1BDC-2C4318E8F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22" y="76200"/>
            <a:ext cx="9109037" cy="6705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F7BB97-EFA2-4A0A-28EB-23056A0A5C43}"/>
              </a:ext>
            </a:extLst>
          </p:cNvPr>
          <p:cNvSpPr txBox="1"/>
          <p:nvPr/>
        </p:nvSpPr>
        <p:spPr>
          <a:xfrm>
            <a:off x="445147" y="6189702"/>
            <a:ext cx="54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j-lt"/>
              </a:rPr>
              <a:t>BD</a:t>
            </a:r>
          </a:p>
        </p:txBody>
      </p:sp>
    </p:spTree>
    <p:extLst>
      <p:ext uri="{BB962C8B-B14F-4D97-AF65-F5344CB8AC3E}">
        <p14:creationId xmlns:p14="http://schemas.microsoft.com/office/powerpoint/2010/main" val="192475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1" grpId="0" animBg="1"/>
      <p:bldP spid="12" grpId="0" animBg="1"/>
      <p:bldP spid="4" grpId="0"/>
    </p:bld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103871</TotalTime>
  <Words>2365</Words>
  <Application>Microsoft Macintosh PowerPoint</Application>
  <PresentationFormat>On-screen Show (4:3)</PresentationFormat>
  <Paragraphs>297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 Narrow</vt:lpstr>
      <vt:lpstr>Lucida Grande</vt:lpstr>
      <vt:lpstr>Monotype Corsiva</vt:lpstr>
      <vt:lpstr>Symbol</vt:lpstr>
      <vt:lpstr>Times New Roman</vt:lpstr>
      <vt:lpstr>Wingdings</vt:lpstr>
      <vt:lpstr>phys1443-spring02</vt:lpstr>
      <vt:lpstr>PowerPoint Presentation</vt:lpstr>
      <vt:lpstr>MeV Scale Physics at PIP-II</vt:lpstr>
      <vt:lpstr>PowerPoint Presentation</vt:lpstr>
      <vt:lpstr>Dark Matter Search Motivation</vt:lpstr>
      <vt:lpstr>DSP’s? How are they made &amp; seen?</vt:lpstr>
      <vt:lpstr>Selected BSM Topics @ DUNE</vt:lpstr>
      <vt:lpstr>Opportunities on ALP Searches</vt:lpstr>
      <vt:lpstr>Light Dark Matter (LDM) Search</vt:lpstr>
      <vt:lpstr>LDM Search Sensitivity</vt:lpstr>
      <vt:lpstr>Dark Photon Searches</vt:lpstr>
      <vt:lpstr>PowerPoint Presentation</vt:lpstr>
      <vt:lpstr>PowerPoint Presentation</vt:lpstr>
      <vt:lpstr>PowerPoint Presentation</vt:lpstr>
      <vt:lpstr>Experimental Considerations</vt:lpstr>
      <vt:lpstr>Physics Signatures and Backgrounds</vt:lpstr>
      <vt:lpstr>Beam and Target Considerations</vt:lpstr>
      <vt:lpstr>Detector Considerations</vt:lpstr>
      <vt:lpstr>Background Mitigation Strategy</vt:lpstr>
      <vt:lpstr>The Time Projection Chamber (TPC)</vt:lpstr>
      <vt:lpstr>Liquid Argon TPC</vt:lpstr>
      <vt:lpstr>Potential Detectors at PIP-II</vt:lpstr>
      <vt:lpstr>DAMSA Exp. Concept</vt:lpstr>
      <vt:lpstr>Timeline Considerations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2783</cp:revision>
  <cp:lastPrinted>2022-04-11T14:16:13Z</cp:lastPrinted>
  <dcterms:created xsi:type="dcterms:W3CDTF">2012-01-19T04:21:20Z</dcterms:created>
  <dcterms:modified xsi:type="dcterms:W3CDTF">2023-05-11T13:45:35Z</dcterms:modified>
</cp:coreProperties>
</file>