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665" r:id="rId2"/>
    <p:sldId id="1867" r:id="rId3"/>
    <p:sldId id="803" r:id="rId4"/>
    <p:sldId id="779" r:id="rId5"/>
    <p:sldId id="781" r:id="rId6"/>
    <p:sldId id="785" r:id="rId7"/>
    <p:sldId id="802" r:id="rId8"/>
    <p:sldId id="1865" r:id="rId9"/>
    <p:sldId id="801" r:id="rId10"/>
    <p:sldId id="1866" r:id="rId11"/>
    <p:sldId id="797" r:id="rId12"/>
    <p:sldId id="783" r:id="rId13"/>
    <p:sldId id="784" r:id="rId14"/>
    <p:sldId id="786" r:id="rId15"/>
    <p:sldId id="787" r:id="rId16"/>
    <p:sldId id="789" r:id="rId17"/>
    <p:sldId id="792" r:id="rId18"/>
    <p:sldId id="793" r:id="rId19"/>
    <p:sldId id="794" r:id="rId20"/>
    <p:sldId id="795" r:id="rId21"/>
    <p:sldId id="769" r:id="rId22"/>
    <p:sldId id="796" r:id="rId23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611"/>
    <a:srgbClr val="FFFFCC"/>
    <a:srgbClr val="EFFFAE"/>
    <a:srgbClr val="FFFF99"/>
    <a:srgbClr val="EFFFD2"/>
    <a:srgbClr val="EFFFF4"/>
    <a:srgbClr val="EFFFC2"/>
    <a:srgbClr val="CC6600"/>
    <a:srgbClr val="B54211"/>
    <a:srgbClr val="B343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72"/>
    <p:restoredTop sz="94660"/>
  </p:normalViewPr>
  <p:slideViewPr>
    <p:cSldViewPr>
      <p:cViewPr varScale="1">
        <p:scale>
          <a:sx n="112" d="100"/>
          <a:sy n="112" d="100"/>
        </p:scale>
        <p:origin x="1472" y="2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May 12,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DAMSA Concept and Meeting Goals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May 12,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DAMSA Concept and Meeting Goals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May 12, 2023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DAMSA Concept and Meeting Goals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z="1600" smtClean="0">
                <a:solidFill>
                  <a:schemeClr val="accent2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/>
              <a:t>May 12,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algn="ctr">
              <a:defRPr sz="1600" smtClean="0">
                <a:solidFill>
                  <a:srgbClr val="C00000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/>
              <a:t>DAMSA Concept and Meeting Goals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1000" y="6248400"/>
            <a:ext cx="457200" cy="457200"/>
          </a:xfrm>
          <a:prstGeom prst="rect">
            <a:avLst/>
          </a:prstGeom>
        </p:spPr>
        <p:txBody>
          <a:bodyPr/>
          <a:lstStyle>
            <a:lvl1pPr>
              <a:defRPr sz="1600" smtClean="0">
                <a:solidFill>
                  <a:srgbClr val="00B050"/>
                </a:solidFill>
                <a:latin typeface="+mj-lt"/>
              </a:defRPr>
            </a:lvl1pPr>
          </a:lstStyle>
          <a:p>
            <a:pPr>
              <a:defRPr/>
            </a:pPr>
            <a:fld id="{BEF3D8A4-74EF-534D-976E-1FB9C4B728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3FC08C6-FD5B-8241-B46B-E309510378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z="1600" smtClean="0">
                <a:solidFill>
                  <a:schemeClr val="accent2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/>
              <a:t>May 12, 2023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ADFD581-70C0-7A4F-BD45-281489E48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algn="ctr">
              <a:defRPr sz="1600" smtClean="0">
                <a:solidFill>
                  <a:srgbClr val="C00000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/>
              <a:t>DAMSA Concept and Meeting Goals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75131F4-90C4-5D48-B2DB-E03FF3D76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248400"/>
            <a:ext cx="381000" cy="457200"/>
          </a:xfrm>
          <a:prstGeom prst="rect">
            <a:avLst/>
          </a:prstGeom>
        </p:spPr>
        <p:txBody>
          <a:bodyPr/>
          <a:lstStyle>
            <a:lvl1pPr>
              <a:defRPr sz="1600" smtClean="0">
                <a:solidFill>
                  <a:srgbClr val="00B050"/>
                </a:solidFill>
                <a:latin typeface="+mj-lt"/>
              </a:defRPr>
            </a:lvl1pPr>
          </a:lstStyle>
          <a:p>
            <a:pPr>
              <a:defRPr/>
            </a:pPr>
            <a:fld id="{BEF3D8A4-74EF-534D-976E-1FB9C4B728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CAB21EC-0AD1-D74A-9502-16DE98A2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z="1600" smtClean="0">
                <a:solidFill>
                  <a:schemeClr val="accent2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/>
              <a:t>May 12, 2023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57AC375-621E-7C49-895D-2E38375DF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algn="ctr">
              <a:defRPr sz="1600" smtClean="0">
                <a:solidFill>
                  <a:srgbClr val="C00000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/>
              <a:t>DAMSA Concept and Meeting Goals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A61460-AA36-3C49-95BE-6F0467E25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248400"/>
            <a:ext cx="381000" cy="457200"/>
          </a:xfrm>
          <a:prstGeom prst="rect">
            <a:avLst/>
          </a:prstGeom>
        </p:spPr>
        <p:txBody>
          <a:bodyPr/>
          <a:lstStyle>
            <a:lvl1pPr>
              <a:defRPr sz="1600" smtClean="0">
                <a:solidFill>
                  <a:srgbClr val="00B050"/>
                </a:solidFill>
                <a:latin typeface="+mj-lt"/>
              </a:defRPr>
            </a:lvl1pPr>
          </a:lstStyle>
          <a:p>
            <a:pPr>
              <a:defRPr/>
            </a:pPr>
            <a:fld id="{BEF3D8A4-74EF-534D-976E-1FB9C4B728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FA5275A8-1530-0B43-A316-1571205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z="1600" smtClean="0">
                <a:solidFill>
                  <a:schemeClr val="accent2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/>
              <a:t>May 12, 2023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7D2CB81-7E8A-B04F-9010-60F46C615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algn="ctr">
              <a:defRPr sz="1600" smtClean="0">
                <a:solidFill>
                  <a:srgbClr val="C00000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/>
              <a:t>DAMSA Concept and Meeting Goals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1A657A9-50BA-B84D-9310-D83DE6ADB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01000" y="6248400"/>
            <a:ext cx="457200" cy="457200"/>
          </a:xfrm>
          <a:prstGeom prst="rect">
            <a:avLst/>
          </a:prstGeom>
        </p:spPr>
        <p:txBody>
          <a:bodyPr/>
          <a:lstStyle>
            <a:lvl1pPr>
              <a:defRPr sz="1600" smtClean="0">
                <a:solidFill>
                  <a:srgbClr val="00B050"/>
                </a:solidFill>
                <a:latin typeface="+mj-lt"/>
              </a:defRPr>
            </a:lvl1pPr>
          </a:lstStyle>
          <a:p>
            <a:pPr>
              <a:defRPr/>
            </a:pPr>
            <a:fld id="{BEF3D8A4-74EF-534D-976E-1FB9C4B728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76511D7-2B68-8445-9211-98889C5084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z="1600" smtClean="0">
                <a:solidFill>
                  <a:schemeClr val="accent2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/>
              <a:t>May 12, 2023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0B7061A-6915-8C49-AE9B-EC670EFBB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algn="ctr">
              <a:defRPr sz="1600" smtClean="0">
                <a:solidFill>
                  <a:srgbClr val="C00000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/>
              <a:t>DAMSA Concept and Meeting Goals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BE3D05F-5C2B-D246-8FD7-D0DA3640F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01000" y="6248400"/>
            <a:ext cx="457200" cy="457200"/>
          </a:xfrm>
          <a:prstGeom prst="rect">
            <a:avLst/>
          </a:prstGeom>
        </p:spPr>
        <p:txBody>
          <a:bodyPr/>
          <a:lstStyle>
            <a:lvl1pPr>
              <a:defRPr sz="1600" smtClean="0">
                <a:solidFill>
                  <a:srgbClr val="00B050"/>
                </a:solidFill>
                <a:latin typeface="+mj-lt"/>
              </a:defRPr>
            </a:lvl1pPr>
          </a:lstStyle>
          <a:p>
            <a:pPr>
              <a:defRPr/>
            </a:pPr>
            <a:fld id="{BEF3D8A4-74EF-534D-976E-1FB9C4B728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EB49106-7695-8142-BA0B-D34BCB7E1A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z="1600" smtClean="0">
                <a:solidFill>
                  <a:schemeClr val="accent2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/>
              <a:t>May 12, 2023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857EA20-CDBF-BE47-A70A-8624E230D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algn="ctr">
              <a:defRPr sz="1600" smtClean="0">
                <a:solidFill>
                  <a:srgbClr val="C00000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/>
              <a:t>DAMSA Concept and Meeting Goals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12E7087-1461-D942-9383-44CA043B7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01000" y="6248400"/>
            <a:ext cx="457200" cy="457200"/>
          </a:xfrm>
          <a:prstGeom prst="rect">
            <a:avLst/>
          </a:prstGeom>
        </p:spPr>
        <p:txBody>
          <a:bodyPr/>
          <a:lstStyle>
            <a:lvl1pPr>
              <a:defRPr sz="1600" smtClean="0">
                <a:solidFill>
                  <a:srgbClr val="00B050"/>
                </a:solidFill>
                <a:latin typeface="+mj-lt"/>
              </a:defRPr>
            </a:lvl1pPr>
          </a:lstStyle>
          <a:p>
            <a:pPr>
              <a:defRPr/>
            </a:pPr>
            <a:fld id="{BEF3D8A4-74EF-534D-976E-1FB9C4B728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52904F9-125A-424B-9B22-BB376640B8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z="1600" smtClean="0">
                <a:solidFill>
                  <a:schemeClr val="accent2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/>
              <a:t>May 12, 2023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C93AB89-E7A8-B94C-9233-338253529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algn="ctr">
              <a:defRPr sz="1600" smtClean="0">
                <a:solidFill>
                  <a:srgbClr val="C00000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/>
              <a:t>DAMSA Concept and Meeting Goals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A9F1C98-038E-4F4B-A16E-1047000CD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01000" y="6248400"/>
            <a:ext cx="457200" cy="457200"/>
          </a:xfrm>
          <a:prstGeom prst="rect">
            <a:avLst/>
          </a:prstGeom>
        </p:spPr>
        <p:txBody>
          <a:bodyPr/>
          <a:lstStyle>
            <a:lvl1pPr>
              <a:defRPr sz="1600" smtClean="0">
                <a:solidFill>
                  <a:srgbClr val="00B050"/>
                </a:solidFill>
                <a:latin typeface="+mj-lt"/>
              </a:defRPr>
            </a:lvl1pPr>
          </a:lstStyle>
          <a:p>
            <a:pPr>
              <a:defRPr/>
            </a:pPr>
            <a:fld id="{BEF3D8A4-74EF-534D-976E-1FB9C4B728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May 12, 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DAMSA Concept and Meeting Goals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journals.aps.org/prd/pdf/10.1103/PhysRevD.107.L03190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998968" y="1948683"/>
            <a:ext cx="687079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chemeClr val="accent6"/>
                </a:solidFill>
                <a:latin typeface="Monotype Corsiva" charset="0"/>
              </a:rPr>
              <a:t>Workshop on Physics Opportunities at PIP-II</a:t>
            </a:r>
          </a:p>
          <a:p>
            <a:pPr algn="ctr"/>
            <a:r>
              <a:rPr lang="en-US" sz="3200" dirty="0">
                <a:solidFill>
                  <a:schemeClr val="accent6"/>
                </a:solidFill>
                <a:latin typeface="Monotype Corsiva" charset="0"/>
              </a:rPr>
              <a:t>Fermilab</a:t>
            </a:r>
          </a:p>
          <a:p>
            <a:pPr algn="ctr"/>
            <a:r>
              <a:rPr lang="en-US" sz="3200" dirty="0">
                <a:solidFill>
                  <a:schemeClr val="accent6"/>
                </a:solidFill>
                <a:latin typeface="Monotype Corsiva" charset="0"/>
              </a:rPr>
              <a:t>May 11, 2023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967182" y="3790626"/>
            <a:ext cx="493436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 err="1">
                <a:solidFill>
                  <a:schemeClr val="accent2"/>
                </a:solidFill>
                <a:latin typeface="Monotype Corsiva" charset="0"/>
              </a:rPr>
              <a:t>Jaehoon</a:t>
            </a:r>
            <a:r>
              <a:rPr lang="en-US" sz="3200" dirty="0">
                <a:solidFill>
                  <a:schemeClr val="accent2"/>
                </a:solidFill>
                <a:latin typeface="Monotype Corsiva" charset="0"/>
              </a:rPr>
              <a:t> Yu</a:t>
            </a:r>
            <a:endParaRPr lang="en-US" sz="3200" b="1" dirty="0">
              <a:solidFill>
                <a:srgbClr val="FF0066"/>
              </a:solidFill>
              <a:latin typeface="Monotype Corsiva" charset="0"/>
            </a:endParaRPr>
          </a:p>
          <a:p>
            <a:pPr algn="ctr"/>
            <a:r>
              <a:rPr lang="en-US" sz="3200" dirty="0">
                <a:solidFill>
                  <a:schemeClr val="accent2"/>
                </a:solidFill>
                <a:latin typeface="Monotype Corsiva" charset="0"/>
              </a:rPr>
              <a:t>Department of Physics</a:t>
            </a:r>
          </a:p>
          <a:p>
            <a:pPr algn="ctr"/>
            <a:r>
              <a:rPr lang="en-US" sz="3200" dirty="0">
                <a:solidFill>
                  <a:schemeClr val="accent2"/>
                </a:solidFill>
                <a:latin typeface="Monotype Corsiva" charset="0"/>
              </a:rPr>
              <a:t>University of Texas at Arlington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412941" y="2848341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0676FEF9-159B-B441-A6FF-3FA176EE1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US" altLang="ko-KR" sz="4800" b="1" dirty="0">
                <a:ea typeface="ＭＳ Ｐゴシック" pitchFamily="-84" charset="-128"/>
                <a:cs typeface="ＭＳ Ｐゴシック" pitchFamily="-84" charset="-128"/>
              </a:rPr>
              <a:t>DAMSA Concept and Meeting Goals</a:t>
            </a:r>
            <a:endParaRPr lang="en-US" sz="4800" b="1" kern="0" dirty="0"/>
          </a:p>
        </p:txBody>
      </p:sp>
    </p:spTree>
    <p:extLst>
      <p:ext uri="{BB962C8B-B14F-4D97-AF65-F5344CB8AC3E}">
        <p14:creationId xmlns:p14="http://schemas.microsoft.com/office/powerpoint/2010/main" val="168007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644"/>
            <a:ext cx="8077200" cy="609600"/>
          </a:xfrm>
        </p:spPr>
        <p:txBody>
          <a:bodyPr/>
          <a:lstStyle/>
          <a:p>
            <a:pPr lvl="0" latinLnBrk="1"/>
            <a:r>
              <a:rPr lang="en-US" b="1" dirty="0"/>
              <a:t>DAMSA Exp. Concept – II 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599" y="568190"/>
            <a:ext cx="8762999" cy="554002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Inject and absorb as many low-E (1GeV or less) proton beam particles in the dump as possible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Allow higher mass ALP’s to decay with as small number of neutrons which produce spurious photons as possible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Place the detector as close to the dump as possible on axis to expand the mass reach to higher mass region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4D3B3307-DBCC-5C46-ACD1-B2DA5E640C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3400" y="6182755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/>
              <a:t>May 11, 2023</a:t>
            </a:r>
            <a:endParaRPr lang="en-US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D2D629F0-63AF-D24C-95C7-FAA86CF57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DAMSA </a:t>
            </a:r>
            <a:endParaRPr lang="en-US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38B2D041-CB68-B54D-85F7-3400EFFB0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3D8A4-74EF-534D-976E-1FB9C4B7280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5D4D17E-E873-D04D-91CA-32CC20801577}"/>
              </a:ext>
            </a:extLst>
          </p:cNvPr>
          <p:cNvGrpSpPr/>
          <p:nvPr/>
        </p:nvGrpSpPr>
        <p:grpSpPr>
          <a:xfrm>
            <a:off x="1025647" y="2484994"/>
            <a:ext cx="6367341" cy="4132263"/>
            <a:chOff x="904877" y="1493838"/>
            <a:chExt cx="7859711" cy="5305425"/>
          </a:xfrm>
        </p:grpSpPr>
        <p:sp>
          <p:nvSpPr>
            <p:cNvPr id="21" name="AutoShape 2">
              <a:extLst>
                <a:ext uri="{FF2B5EF4-FFF2-40B4-BE49-F238E27FC236}">
                  <a16:creationId xmlns:a16="http://schemas.microsoft.com/office/drawing/2014/main" id="{9DA62673-4527-5440-AB46-D121FD21670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347913" y="3649662"/>
              <a:ext cx="914400" cy="1006475"/>
            </a:xfrm>
            <a:prstGeom prst="can">
              <a:avLst>
                <a:gd name="adj" fmla="val 14528"/>
              </a:avLst>
            </a:prstGeom>
            <a:solidFill>
              <a:srgbClr val="729FCF">
                <a:alpha val="50000"/>
              </a:srgbClr>
            </a:solidFill>
            <a:ln w="9525" cap="flat">
              <a:solidFill>
                <a:srgbClr val="3465A4">
                  <a:alpha val="50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3">
              <a:extLst>
                <a:ext uri="{FF2B5EF4-FFF2-40B4-BE49-F238E27FC236}">
                  <a16:creationId xmlns:a16="http://schemas.microsoft.com/office/drawing/2014/main" id="{93FE25D9-CC9D-5E42-A11E-781771D7EF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2188" y="4152900"/>
              <a:ext cx="1309687" cy="158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AutoShape 4">
              <a:extLst>
                <a:ext uri="{FF2B5EF4-FFF2-40B4-BE49-F238E27FC236}">
                  <a16:creationId xmlns:a16="http://schemas.microsoft.com/office/drawing/2014/main" id="{08B2C483-4144-3945-BC0B-8CEEC2F964A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653507" y="3952081"/>
              <a:ext cx="914400" cy="395287"/>
            </a:xfrm>
            <a:prstGeom prst="can">
              <a:avLst>
                <a:gd name="adj" fmla="val 24157"/>
              </a:avLst>
            </a:prstGeom>
            <a:solidFill>
              <a:srgbClr val="FF972F">
                <a:alpha val="50000"/>
              </a:srgbClr>
            </a:solidFill>
            <a:ln w="9525" cap="flat">
              <a:solidFill>
                <a:srgbClr val="FFBF00">
                  <a:alpha val="50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AutoShape 5">
              <a:extLst>
                <a:ext uri="{FF2B5EF4-FFF2-40B4-BE49-F238E27FC236}">
                  <a16:creationId xmlns:a16="http://schemas.microsoft.com/office/drawing/2014/main" id="{FB258829-7F09-5241-8FEB-872F4433C44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277394" y="2340769"/>
              <a:ext cx="3565525" cy="3709987"/>
            </a:xfrm>
            <a:prstGeom prst="can">
              <a:avLst>
                <a:gd name="adj" fmla="val 10819"/>
              </a:avLst>
            </a:prstGeom>
            <a:solidFill>
              <a:srgbClr val="E8F2A1">
                <a:alpha val="50000"/>
              </a:srgbClr>
            </a:solidFill>
            <a:ln w="9525" cap="flat">
              <a:solidFill>
                <a:srgbClr val="AFD095">
                  <a:alpha val="50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6">
              <a:extLst>
                <a:ext uri="{FF2B5EF4-FFF2-40B4-BE49-F238E27FC236}">
                  <a16:creationId xmlns:a16="http://schemas.microsoft.com/office/drawing/2014/main" id="{ED775245-F1E9-2848-95B8-EB62247851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01875" y="1493838"/>
              <a:ext cx="6462713" cy="266065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7">
              <a:extLst>
                <a:ext uri="{FF2B5EF4-FFF2-40B4-BE49-F238E27FC236}">
                  <a16:creationId xmlns:a16="http://schemas.microsoft.com/office/drawing/2014/main" id="{B2E75E35-96A8-F84C-A7AC-1DB7EA45C6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1875" y="4152900"/>
              <a:ext cx="6096000" cy="2646363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AutoShape 8">
              <a:extLst>
                <a:ext uri="{FF2B5EF4-FFF2-40B4-BE49-F238E27FC236}">
                  <a16:creationId xmlns:a16="http://schemas.microsoft.com/office/drawing/2014/main" id="{49844D8E-88CF-0C4D-82A0-0B3133F09B0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80063" y="3328988"/>
              <a:ext cx="3565525" cy="1736725"/>
            </a:xfrm>
            <a:prstGeom prst="can">
              <a:avLst>
                <a:gd name="adj" fmla="val 27343"/>
              </a:avLst>
            </a:prstGeom>
            <a:solidFill>
              <a:srgbClr val="FFD7D7">
                <a:alpha val="50000"/>
              </a:srgbClr>
            </a:solidFill>
            <a:ln w="9525" cap="flat">
              <a:solidFill>
                <a:srgbClr val="FF0000">
                  <a:alpha val="50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9">
              <a:extLst>
                <a:ext uri="{FF2B5EF4-FFF2-40B4-BE49-F238E27FC236}">
                  <a16:creationId xmlns:a16="http://schemas.microsoft.com/office/drawing/2014/main" id="{433117ED-9728-5442-8153-342CDC86E7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1875" y="4152900"/>
              <a:ext cx="5273675" cy="158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 Box 10">
              <a:extLst>
                <a:ext uri="{FF2B5EF4-FFF2-40B4-BE49-F238E27FC236}">
                  <a16:creationId xmlns:a16="http://schemas.microsoft.com/office/drawing/2014/main" id="{037BFEDC-FA0E-064B-A1AE-9957A4E16E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4877" y="3780970"/>
              <a:ext cx="1311275" cy="276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16002" rIns="0" bIns="0"/>
            <a:lstStyle>
              <a:lvl1pPr>
                <a:tabLst>
                  <a:tab pos="449263" algn="l"/>
                  <a:tab pos="898525" algn="l"/>
                </a:tabLst>
                <a:defRPr>
                  <a:solidFill>
                    <a:srgbClr val="000000"/>
                  </a:solidFill>
                  <a:latin typeface="Book Antiqua" panose="02040602050305030304" pitchFamily="18" charset="0"/>
                  <a:ea typeface="굴림" panose="020B0600000101010101" pitchFamily="34" charset="-127"/>
                </a:defRPr>
              </a:lvl1pPr>
              <a:lvl2pPr>
                <a:tabLst>
                  <a:tab pos="449263" algn="l"/>
                  <a:tab pos="898525" algn="l"/>
                </a:tabLst>
                <a:defRPr>
                  <a:solidFill>
                    <a:srgbClr val="000000"/>
                  </a:solidFill>
                  <a:latin typeface="Book Antiqua" panose="02040602050305030304" pitchFamily="18" charset="0"/>
                  <a:ea typeface="굴림" panose="020B0600000101010101" pitchFamily="34" charset="-127"/>
                </a:defRPr>
              </a:lvl2pPr>
              <a:lvl3pPr>
                <a:tabLst>
                  <a:tab pos="449263" algn="l"/>
                  <a:tab pos="898525" algn="l"/>
                </a:tabLst>
                <a:defRPr>
                  <a:solidFill>
                    <a:srgbClr val="000000"/>
                  </a:solidFill>
                  <a:latin typeface="Book Antiqua" panose="02040602050305030304" pitchFamily="18" charset="0"/>
                  <a:ea typeface="굴림" panose="020B0600000101010101" pitchFamily="34" charset="-127"/>
                </a:defRPr>
              </a:lvl3pPr>
              <a:lvl4pPr>
                <a:tabLst>
                  <a:tab pos="449263" algn="l"/>
                  <a:tab pos="898525" algn="l"/>
                </a:tabLst>
                <a:defRPr>
                  <a:solidFill>
                    <a:srgbClr val="000000"/>
                  </a:solidFill>
                  <a:latin typeface="Book Antiqua" panose="02040602050305030304" pitchFamily="18" charset="0"/>
                  <a:ea typeface="굴림" panose="020B0600000101010101" pitchFamily="34" charset="-127"/>
                </a:defRPr>
              </a:lvl4pPr>
              <a:lvl5pPr>
                <a:tabLst>
                  <a:tab pos="449263" algn="l"/>
                  <a:tab pos="898525" algn="l"/>
                </a:tabLst>
                <a:defRPr>
                  <a:solidFill>
                    <a:srgbClr val="000000"/>
                  </a:solidFill>
                  <a:latin typeface="Book Antiqua" panose="02040602050305030304" pitchFamily="18" charset="0"/>
                  <a:ea typeface="굴림" panose="020B0600000101010101" pitchFamily="34" charset="-127"/>
                </a:defRPr>
              </a:lvl5pPr>
              <a:lvl6pPr marL="2514600" indent="-228600" defTabSz="449263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>
                  <a:solidFill>
                    <a:srgbClr val="000000"/>
                  </a:solidFill>
                  <a:latin typeface="Book Antiqua" panose="02040602050305030304" pitchFamily="18" charset="0"/>
                  <a:ea typeface="굴림" panose="020B0600000101010101" pitchFamily="34" charset="-127"/>
                </a:defRPr>
              </a:lvl6pPr>
              <a:lvl7pPr marL="2971800" indent="-228600" defTabSz="449263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>
                  <a:solidFill>
                    <a:srgbClr val="000000"/>
                  </a:solidFill>
                  <a:latin typeface="Book Antiqua" panose="02040602050305030304" pitchFamily="18" charset="0"/>
                  <a:ea typeface="굴림" panose="020B0600000101010101" pitchFamily="34" charset="-127"/>
                </a:defRPr>
              </a:lvl7pPr>
              <a:lvl8pPr marL="3429000" indent="-228600" defTabSz="449263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>
                  <a:solidFill>
                    <a:srgbClr val="000000"/>
                  </a:solidFill>
                  <a:latin typeface="Book Antiqua" panose="02040602050305030304" pitchFamily="18" charset="0"/>
                  <a:ea typeface="굴림" panose="020B0600000101010101" pitchFamily="34" charset="-127"/>
                </a:defRPr>
              </a:lvl8pPr>
              <a:lvl9pPr marL="3886200" indent="-228600" defTabSz="449263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>
                  <a:solidFill>
                    <a:srgbClr val="000000"/>
                  </a:solidFill>
                  <a:latin typeface="Book Antiqua" panose="02040602050305030304" pitchFamily="18" charset="0"/>
                  <a:ea typeface="굴림" panose="020B0600000101010101" pitchFamily="34" charset="-127"/>
                </a:defRPr>
              </a:lvl9pPr>
            </a:lstStyle>
            <a:p>
              <a:pPr>
                <a:lnSpc>
                  <a:spcPct val="93000"/>
                </a:lnSpc>
              </a:pPr>
              <a:r>
                <a:rPr lang="en-US" altLang="en-US" sz="1800" b="1" dirty="0">
                  <a:solidFill>
                    <a:srgbClr val="FF0000"/>
                  </a:solidFill>
                  <a:latin typeface="+mn-lt"/>
                </a:rPr>
                <a:t>Proton beam</a:t>
              </a:r>
            </a:p>
          </p:txBody>
        </p:sp>
      </p:grpSp>
      <p:sp>
        <p:nvSpPr>
          <p:cNvPr id="30" name="Text Box 10">
            <a:extLst>
              <a:ext uri="{FF2B5EF4-FFF2-40B4-BE49-F238E27FC236}">
                <a16:creationId xmlns:a16="http://schemas.microsoft.com/office/drawing/2014/main" id="{5F0EA1BA-876E-3641-90F5-C50B8A7ED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3062" y="4991814"/>
            <a:ext cx="685122" cy="27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16002" rIns="0" bIns="0"/>
          <a:lstStyle>
            <a:lvl1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Book Antiqua" panose="02040602050305030304" pitchFamily="18" charset="0"/>
                <a:ea typeface="굴림" panose="020B0600000101010101" pitchFamily="34" charset="-127"/>
              </a:defRPr>
            </a:lvl1pPr>
            <a:lvl2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Book Antiqua" panose="02040602050305030304" pitchFamily="18" charset="0"/>
                <a:ea typeface="굴림" panose="020B0600000101010101" pitchFamily="34" charset="-127"/>
              </a:defRPr>
            </a:lvl2pPr>
            <a:lvl3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Book Antiqua" panose="02040602050305030304" pitchFamily="18" charset="0"/>
                <a:ea typeface="굴림" panose="020B0600000101010101" pitchFamily="34" charset="-127"/>
              </a:defRPr>
            </a:lvl3pPr>
            <a:lvl4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Book Antiqua" panose="02040602050305030304" pitchFamily="18" charset="0"/>
                <a:ea typeface="굴림" panose="020B0600000101010101" pitchFamily="34" charset="-127"/>
              </a:defRPr>
            </a:lvl4pPr>
            <a:lvl5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Book Antiqua" panose="02040602050305030304" pitchFamily="18" charset="0"/>
                <a:ea typeface="굴림" panose="020B0600000101010101" pitchFamily="34" charset="-127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Book Antiqua" panose="02040602050305030304" pitchFamily="18" charset="0"/>
                <a:ea typeface="굴림" panose="020B0600000101010101" pitchFamily="34" charset="-127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Book Antiqua" panose="02040602050305030304" pitchFamily="18" charset="0"/>
                <a:ea typeface="굴림" panose="020B0600000101010101" pitchFamily="34" charset="-127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Book Antiqua" panose="02040602050305030304" pitchFamily="18" charset="0"/>
                <a:ea typeface="굴림" panose="020B0600000101010101" pitchFamily="34" charset="-127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Book Antiqua" panose="02040602050305030304" pitchFamily="18" charset="0"/>
                <a:ea typeface="굴림" panose="020B0600000101010101" pitchFamily="34" charset="-127"/>
              </a:defRPr>
            </a:lvl9pPr>
          </a:lstStyle>
          <a:p>
            <a:pPr algn="ctr">
              <a:lnSpc>
                <a:spcPct val="93000"/>
              </a:lnSpc>
            </a:pPr>
            <a:r>
              <a:rPr lang="en-US" altLang="en-US" sz="1800" b="1" dirty="0">
                <a:solidFill>
                  <a:srgbClr val="FF0000"/>
                </a:solidFill>
                <a:latin typeface="+mn-lt"/>
              </a:rPr>
              <a:t>W Dump</a:t>
            </a:r>
          </a:p>
          <a:p>
            <a:pPr algn="ctr">
              <a:lnSpc>
                <a:spcPct val="93000"/>
              </a:lnSpc>
            </a:pPr>
            <a:r>
              <a:rPr lang="en-US" altLang="en-US" sz="1800" b="1" dirty="0">
                <a:solidFill>
                  <a:srgbClr val="FF0000"/>
                </a:solidFill>
                <a:latin typeface="+mn-lt"/>
              </a:rPr>
              <a:t>L=1m</a:t>
            </a:r>
          </a:p>
        </p:txBody>
      </p:sp>
      <p:sp>
        <p:nvSpPr>
          <p:cNvPr id="31" name="Text Box 10">
            <a:extLst>
              <a:ext uri="{FF2B5EF4-FFF2-40B4-BE49-F238E27FC236}">
                <a16:creationId xmlns:a16="http://schemas.microsoft.com/office/drawing/2014/main" id="{BCA31066-6F21-CE4D-86AD-427E80F85F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228938"/>
            <a:ext cx="2133973" cy="581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16002" rIns="0" bIns="0"/>
          <a:lstStyle>
            <a:lvl1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Book Antiqua" panose="02040602050305030304" pitchFamily="18" charset="0"/>
                <a:ea typeface="굴림" panose="020B0600000101010101" pitchFamily="34" charset="-127"/>
              </a:defRPr>
            </a:lvl1pPr>
            <a:lvl2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Book Antiqua" panose="02040602050305030304" pitchFamily="18" charset="0"/>
                <a:ea typeface="굴림" panose="020B0600000101010101" pitchFamily="34" charset="-127"/>
              </a:defRPr>
            </a:lvl2pPr>
            <a:lvl3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Book Antiqua" panose="02040602050305030304" pitchFamily="18" charset="0"/>
                <a:ea typeface="굴림" panose="020B0600000101010101" pitchFamily="34" charset="-127"/>
              </a:defRPr>
            </a:lvl3pPr>
            <a:lvl4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Book Antiqua" panose="02040602050305030304" pitchFamily="18" charset="0"/>
                <a:ea typeface="굴림" panose="020B0600000101010101" pitchFamily="34" charset="-127"/>
              </a:defRPr>
            </a:lvl4pPr>
            <a:lvl5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Book Antiqua" panose="02040602050305030304" pitchFamily="18" charset="0"/>
                <a:ea typeface="굴림" panose="020B0600000101010101" pitchFamily="34" charset="-127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Book Antiqua" panose="02040602050305030304" pitchFamily="18" charset="0"/>
                <a:ea typeface="굴림" panose="020B0600000101010101" pitchFamily="34" charset="-127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Book Antiqua" panose="02040602050305030304" pitchFamily="18" charset="0"/>
                <a:ea typeface="굴림" panose="020B0600000101010101" pitchFamily="34" charset="-127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Book Antiqua" panose="02040602050305030304" pitchFamily="18" charset="0"/>
                <a:ea typeface="굴림" panose="020B0600000101010101" pitchFamily="34" charset="-127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Book Antiqua" panose="02040602050305030304" pitchFamily="18" charset="0"/>
                <a:ea typeface="굴림" panose="020B0600000101010101" pitchFamily="34" charset="-127"/>
              </a:defRPr>
            </a:lvl9pPr>
          </a:lstStyle>
          <a:p>
            <a:pPr algn="ctr">
              <a:lnSpc>
                <a:spcPct val="93000"/>
              </a:lnSpc>
            </a:pPr>
            <a:r>
              <a:rPr lang="en-US" altLang="en-US" sz="1800" b="1" dirty="0">
                <a:solidFill>
                  <a:srgbClr val="FF0000"/>
                </a:solidFill>
                <a:latin typeface="+mn-lt"/>
              </a:rPr>
              <a:t>Vacuum Decay Volume</a:t>
            </a:r>
          </a:p>
          <a:p>
            <a:pPr algn="ctr">
              <a:lnSpc>
                <a:spcPct val="93000"/>
              </a:lnSpc>
            </a:pPr>
            <a:r>
              <a:rPr lang="en-US" altLang="en-US" sz="1800" b="1" dirty="0">
                <a:solidFill>
                  <a:srgbClr val="FF0000"/>
                </a:solidFill>
                <a:latin typeface="+mn-lt"/>
              </a:rPr>
              <a:t>L=10m</a:t>
            </a:r>
          </a:p>
        </p:txBody>
      </p:sp>
      <p:sp>
        <p:nvSpPr>
          <p:cNvPr id="32" name="Text Box 10">
            <a:extLst>
              <a:ext uri="{FF2B5EF4-FFF2-40B4-BE49-F238E27FC236}">
                <a16:creationId xmlns:a16="http://schemas.microsoft.com/office/drawing/2014/main" id="{A2E1888D-B7CA-DC4A-A690-E592FE363B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6035" y="3224734"/>
            <a:ext cx="869102" cy="27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16002" rIns="0" bIns="0"/>
          <a:lstStyle>
            <a:lvl1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Book Antiqua" panose="02040602050305030304" pitchFamily="18" charset="0"/>
                <a:ea typeface="굴림" panose="020B0600000101010101" pitchFamily="34" charset="-127"/>
              </a:defRPr>
            </a:lvl1pPr>
            <a:lvl2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Book Antiqua" panose="02040602050305030304" pitchFamily="18" charset="0"/>
                <a:ea typeface="굴림" panose="020B0600000101010101" pitchFamily="34" charset="-127"/>
              </a:defRPr>
            </a:lvl2pPr>
            <a:lvl3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Book Antiqua" panose="02040602050305030304" pitchFamily="18" charset="0"/>
                <a:ea typeface="굴림" panose="020B0600000101010101" pitchFamily="34" charset="-127"/>
              </a:defRPr>
            </a:lvl3pPr>
            <a:lvl4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Book Antiqua" panose="02040602050305030304" pitchFamily="18" charset="0"/>
                <a:ea typeface="굴림" panose="020B0600000101010101" pitchFamily="34" charset="-127"/>
              </a:defRPr>
            </a:lvl4pPr>
            <a:lvl5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Book Antiqua" panose="02040602050305030304" pitchFamily="18" charset="0"/>
                <a:ea typeface="굴림" panose="020B0600000101010101" pitchFamily="34" charset="-127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Book Antiqua" panose="02040602050305030304" pitchFamily="18" charset="0"/>
                <a:ea typeface="굴림" panose="020B0600000101010101" pitchFamily="34" charset="-127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Book Antiqua" panose="02040602050305030304" pitchFamily="18" charset="0"/>
                <a:ea typeface="굴림" panose="020B0600000101010101" pitchFamily="34" charset="-127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Book Antiqua" panose="02040602050305030304" pitchFamily="18" charset="0"/>
                <a:ea typeface="굴림" panose="020B0600000101010101" pitchFamily="34" charset="-127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Book Antiqua" panose="02040602050305030304" pitchFamily="18" charset="0"/>
                <a:ea typeface="굴림" panose="020B0600000101010101" pitchFamily="34" charset="-127"/>
              </a:defRPr>
            </a:lvl9pPr>
          </a:lstStyle>
          <a:p>
            <a:pPr>
              <a:lnSpc>
                <a:spcPct val="93000"/>
              </a:lnSpc>
            </a:pPr>
            <a:r>
              <a:rPr lang="en-US" altLang="en-US" sz="1800" b="1" dirty="0">
                <a:solidFill>
                  <a:srgbClr val="FF0000"/>
                </a:solidFill>
                <a:latin typeface="+mn-lt"/>
              </a:rPr>
              <a:t>Detector</a:t>
            </a:r>
          </a:p>
        </p:txBody>
      </p:sp>
      <p:sp>
        <p:nvSpPr>
          <p:cNvPr id="33" name="Text Box 10">
            <a:extLst>
              <a:ext uri="{FF2B5EF4-FFF2-40B4-BE49-F238E27FC236}">
                <a16:creationId xmlns:a16="http://schemas.microsoft.com/office/drawing/2014/main" id="{220837AF-7170-1F4E-9A32-2AD1B202F556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2463766" y="4444305"/>
            <a:ext cx="685122" cy="27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16002" rIns="0" bIns="0"/>
          <a:lstStyle>
            <a:lvl1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Book Antiqua" panose="02040602050305030304" pitchFamily="18" charset="0"/>
                <a:ea typeface="굴림" panose="020B0600000101010101" pitchFamily="34" charset="-127"/>
              </a:defRPr>
            </a:lvl1pPr>
            <a:lvl2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Book Antiqua" panose="02040602050305030304" pitchFamily="18" charset="0"/>
                <a:ea typeface="굴림" panose="020B0600000101010101" pitchFamily="34" charset="-127"/>
              </a:defRPr>
            </a:lvl2pPr>
            <a:lvl3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Book Antiqua" panose="02040602050305030304" pitchFamily="18" charset="0"/>
                <a:ea typeface="굴림" panose="020B0600000101010101" pitchFamily="34" charset="-127"/>
              </a:defRPr>
            </a:lvl3pPr>
            <a:lvl4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Book Antiqua" panose="02040602050305030304" pitchFamily="18" charset="0"/>
                <a:ea typeface="굴림" panose="020B0600000101010101" pitchFamily="34" charset="-127"/>
              </a:defRPr>
            </a:lvl4pPr>
            <a:lvl5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Book Antiqua" panose="02040602050305030304" pitchFamily="18" charset="0"/>
                <a:ea typeface="굴림" panose="020B0600000101010101" pitchFamily="34" charset="-127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Book Antiqua" panose="02040602050305030304" pitchFamily="18" charset="0"/>
                <a:ea typeface="굴림" panose="020B0600000101010101" pitchFamily="34" charset="-127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Book Antiqua" panose="02040602050305030304" pitchFamily="18" charset="0"/>
                <a:ea typeface="굴림" panose="020B0600000101010101" pitchFamily="34" charset="-127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Book Antiqua" panose="02040602050305030304" pitchFamily="18" charset="0"/>
                <a:ea typeface="굴림" panose="020B0600000101010101" pitchFamily="34" charset="-127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Book Antiqua" panose="02040602050305030304" pitchFamily="18" charset="0"/>
                <a:ea typeface="굴림" panose="020B0600000101010101" pitchFamily="34" charset="-127"/>
              </a:defRPr>
            </a:lvl9pPr>
          </a:lstStyle>
          <a:p>
            <a:pPr>
              <a:lnSpc>
                <a:spcPct val="93000"/>
              </a:lnSpc>
            </a:pPr>
            <a:r>
              <a:rPr lang="en-US" altLang="en-US" sz="1600" b="1" dirty="0">
                <a:solidFill>
                  <a:schemeClr val="accent2"/>
                </a:solidFill>
                <a:latin typeface="+mn-lt"/>
              </a:rPr>
              <a:t>Moderator</a:t>
            </a:r>
          </a:p>
        </p:txBody>
      </p:sp>
    </p:spTree>
    <p:extLst>
      <p:ext uri="{BB962C8B-B14F-4D97-AF65-F5344CB8AC3E}">
        <p14:creationId xmlns:p14="http://schemas.microsoft.com/office/powerpoint/2010/main" val="160675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 uiExpand="1" build="p"/>
      <p:bldP spid="30" grpId="0"/>
      <p:bldP spid="31" grpId="0"/>
      <p:bldP spid="32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12, 2023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DAMSA Concept and Meeting Goals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9387-AE02-FF40-8DC3-FBC6431E85BA}" type="slidenum">
              <a:rPr lang="en-US"/>
              <a:pPr/>
              <a:t>11</a:t>
            </a:fld>
            <a:endParaRPr lang="en-US"/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644"/>
            <a:ext cx="8077200" cy="609600"/>
          </a:xfrm>
        </p:spPr>
        <p:txBody>
          <a:bodyPr/>
          <a:lstStyle/>
          <a:p>
            <a:pPr lvl="0" latinLnBrk="1"/>
            <a:r>
              <a:rPr lang="en-US" b="1" dirty="0"/>
              <a:t>DAMSA Requirements – The Beam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533400"/>
            <a:ext cx="8724900" cy="563315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PIP-II LINAC’s 800MeV beam energy enables access to the tangible ALP mass range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Need to have as much beam as possible after the use of beams at all upstream experiments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~1x10</a:t>
            </a:r>
            <a:r>
              <a:rPr lang="en-US" sz="2400" baseline="30000" dirty="0"/>
              <a:t>23</a:t>
            </a:r>
            <a:r>
              <a:rPr lang="en-US" sz="2400" dirty="0"/>
              <a:t> POT/</a:t>
            </a:r>
            <a:r>
              <a:rPr lang="en-US" sz="2400" dirty="0" err="1"/>
              <a:t>yr</a:t>
            </a:r>
            <a:r>
              <a:rPr lang="en-US" sz="2400" dirty="0"/>
              <a:t> was assumed in 600MeV physics study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~3x10</a:t>
            </a:r>
            <a:r>
              <a:rPr lang="en-US" sz="2400" baseline="30000" dirty="0"/>
              <a:t>23</a:t>
            </a:r>
            <a:r>
              <a:rPr lang="en-US" sz="2400" dirty="0"/>
              <a:t> POT/</a:t>
            </a:r>
            <a:r>
              <a:rPr lang="en-US" sz="2400" dirty="0" err="1"/>
              <a:t>yr</a:t>
            </a:r>
            <a:r>
              <a:rPr lang="en-US" sz="2400" dirty="0"/>
              <a:t> for PIP-II 800MeV and 1GeV physics study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800" dirty="0"/>
              <a:t>PIP-II CW beam characteristics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Bunch length: 1ns 8x10</a:t>
            </a:r>
            <a:r>
              <a:rPr lang="en-US" sz="2400" baseline="30000" dirty="0"/>
              <a:t>7</a:t>
            </a:r>
            <a:r>
              <a:rPr lang="en-US" sz="2400" dirty="0"/>
              <a:t> p/bunch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N</a:t>
            </a:r>
            <a:r>
              <a:rPr lang="en-US" sz="2400" baseline="-25000" dirty="0"/>
              <a:t>p</a:t>
            </a:r>
            <a:r>
              <a:rPr lang="en-US" sz="2400" dirty="0"/>
              <a:t>/bunch : 8x10</a:t>
            </a:r>
            <a:r>
              <a:rPr lang="en-US" sz="2400" baseline="30000" dirty="0"/>
              <a:t>7</a:t>
            </a:r>
            <a:r>
              <a:rPr lang="en-US" sz="2400" dirty="0"/>
              <a:t> p/bunch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Bunch spacing: 6.2ns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PIP-II CW Chopping possibility?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Symbol" pitchFamily="2" charset="2"/>
              </a:rPr>
              <a:t>m-</a:t>
            </a:r>
            <a:r>
              <a:rPr lang="en-US" sz="2400" dirty="0"/>
              <a:t>pulses w/ two 14x10</a:t>
            </a:r>
            <a:r>
              <a:rPr lang="en-US" sz="2400" baseline="30000" dirty="0"/>
              <a:t>7</a:t>
            </a:r>
            <a:r>
              <a:rPr lang="en-US" sz="2400" dirty="0"/>
              <a:t> p-bunches separated by 6.2ns and the next pair separated by 16.2ns, repeating every 22.4ns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Each </a:t>
            </a:r>
            <a:r>
              <a:rPr lang="en-US" sz="2400" dirty="0">
                <a:latin typeface="Symbol" pitchFamily="2" charset="2"/>
              </a:rPr>
              <a:t>m-</a:t>
            </a:r>
            <a:r>
              <a:rPr lang="en-US" sz="2400" dirty="0"/>
              <a:t>pulse lasts for 0.6ms spaced every 50ms </a:t>
            </a:r>
            <a:r>
              <a:rPr lang="en-US" sz="2400" dirty="0">
                <a:sym typeface="Wingdings" pitchFamily="2" charset="2"/>
              </a:rPr>
              <a:t> I=2mA/</a:t>
            </a:r>
            <a:r>
              <a:rPr lang="en-US" sz="2400" dirty="0">
                <a:latin typeface="Symbol" pitchFamily="2" charset="2"/>
              </a:rPr>
              <a:t>m-</a:t>
            </a:r>
            <a:r>
              <a:rPr lang="en-US" sz="2400" dirty="0"/>
              <a:t>pulse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4850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8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8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8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12, 2023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DAMSA Concept and Meeting Goals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9387-AE02-FF40-8DC3-FBC6431E85BA}" type="slidenum">
              <a:rPr lang="en-US"/>
              <a:pPr/>
              <a:t>12</a:t>
            </a:fld>
            <a:endParaRPr lang="en-US"/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644"/>
            <a:ext cx="8077200" cy="609600"/>
          </a:xfrm>
        </p:spPr>
        <p:txBody>
          <a:bodyPr/>
          <a:lstStyle/>
          <a:p>
            <a:pPr lvl="0" latinLnBrk="1"/>
            <a:r>
              <a:rPr lang="en-US" b="1" dirty="0"/>
              <a:t>DAMSA Requirements – The Dump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32176"/>
            <a:ext cx="8610600" cy="554002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What material on what depth would be most optimal?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Produce most photons per unit length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Produce least number of neutrons out the dump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Absorb most particles per unit length</a:t>
            </a:r>
          </a:p>
          <a:p>
            <a:pPr>
              <a:lnSpc>
                <a:spcPct val="90000"/>
              </a:lnSpc>
            </a:pPr>
            <a:r>
              <a:rPr lang="en-US" dirty="0"/>
              <a:t>GEANT4 based study shows 1m diameter, 1m long cylindrical shape tungsten dump (~10 nuclear interaction lengths) produce most photons and absorb ~99.995% 600MeV protons </a:t>
            </a:r>
            <a:r>
              <a:rPr lang="en-US" dirty="0">
                <a:sym typeface="Wingdings" pitchFamily="2" charset="2"/>
              </a:rPr>
              <a:t> See WYJ’s talk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Neutrons produce additional photons in the dump, providing additional source for ALP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0DFD82-B9B9-A246-AAFA-39B74F498DEE}"/>
              </a:ext>
            </a:extLst>
          </p:cNvPr>
          <p:cNvSpPr/>
          <p:nvPr/>
        </p:nvSpPr>
        <p:spPr bwMode="auto">
          <a:xfrm>
            <a:off x="6172200" y="5943600"/>
            <a:ext cx="28956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6D8C82-8CF2-3A4E-B3B9-94A1C5F8C60F}"/>
              </a:ext>
            </a:extLst>
          </p:cNvPr>
          <p:cNvSpPr/>
          <p:nvPr/>
        </p:nvSpPr>
        <p:spPr bwMode="auto">
          <a:xfrm>
            <a:off x="2438400" y="6225824"/>
            <a:ext cx="685800" cy="5148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84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12, 2023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DAMSA Concept and Meeting Goals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9387-AE02-FF40-8DC3-FBC6431E85BA}" type="slidenum">
              <a:rPr lang="en-US"/>
              <a:pPr/>
              <a:t>13</a:t>
            </a:fld>
            <a:endParaRPr lang="en-US"/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644"/>
            <a:ext cx="8839200" cy="609600"/>
          </a:xfrm>
        </p:spPr>
        <p:txBody>
          <a:bodyPr/>
          <a:lstStyle/>
          <a:p>
            <a:pPr lvl="0" latinLnBrk="1"/>
            <a:r>
              <a:rPr lang="en-US" b="1" dirty="0"/>
              <a:t>DAMSA Requirements – The moderator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8839200" cy="563879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Need to further reduce the number of neutron background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What material at what depth for an optimal neutron moderation?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GEANT4 based study shows </a:t>
            </a:r>
            <a:r>
              <a:rPr lang="en-US" sz="2800"/>
              <a:t>the polyurethane </a:t>
            </a:r>
            <a:r>
              <a:rPr lang="en-US" sz="2800" dirty="0"/>
              <a:t>provide most cost-effective solution for neutron moderation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0DFD82-B9B9-A246-AAFA-39B74F498DEE}"/>
              </a:ext>
            </a:extLst>
          </p:cNvPr>
          <p:cNvSpPr/>
          <p:nvPr/>
        </p:nvSpPr>
        <p:spPr bwMode="auto">
          <a:xfrm>
            <a:off x="6172200" y="5943600"/>
            <a:ext cx="28956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6D8C82-8CF2-3A4E-B3B9-94A1C5F8C60F}"/>
              </a:ext>
            </a:extLst>
          </p:cNvPr>
          <p:cNvSpPr/>
          <p:nvPr/>
        </p:nvSpPr>
        <p:spPr bwMode="auto">
          <a:xfrm>
            <a:off x="2438400" y="6225824"/>
            <a:ext cx="685800" cy="5148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21F79568-DF72-1D43-83FA-940B0338A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362200"/>
            <a:ext cx="7961586" cy="427639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41396CA-61A7-2B45-A4DC-C34E67A8B6DE}"/>
              </a:ext>
            </a:extLst>
          </p:cNvPr>
          <p:cNvSpPr/>
          <p:nvPr/>
        </p:nvSpPr>
        <p:spPr bwMode="auto">
          <a:xfrm>
            <a:off x="6324600" y="5324802"/>
            <a:ext cx="2398986" cy="3048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52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 uiExpand="1" build="p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12, 2023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DAMSA Concept and Meeting Goals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9387-AE02-FF40-8DC3-FBC6431E85BA}" type="slidenum">
              <a:rPr lang="en-US"/>
              <a:pPr/>
              <a:t>14</a:t>
            </a:fld>
            <a:endParaRPr lang="en-US"/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644"/>
            <a:ext cx="8839200" cy="609600"/>
          </a:xfrm>
        </p:spPr>
        <p:txBody>
          <a:bodyPr/>
          <a:lstStyle/>
          <a:p>
            <a:pPr lvl="0" latinLnBrk="1"/>
            <a:r>
              <a:rPr lang="en-US" b="1" dirty="0"/>
              <a:t>DAMSA Requirements – The Detector 1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533400"/>
            <a:ext cx="8839200" cy="563879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What detector capabilities are needed to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Capture as many ALP’s as possible in as wide a mass range as possible</a:t>
            </a:r>
          </a:p>
          <a:p>
            <a:pPr lvl="2">
              <a:lnSpc>
                <a:spcPct val="90000"/>
              </a:lnSpc>
            </a:pPr>
            <a:r>
              <a:rPr lang="en-US" sz="2000" b="1" u="sng" dirty="0">
                <a:solidFill>
                  <a:srgbClr val="FF0000"/>
                </a:solidFill>
              </a:rPr>
              <a:t>High mass </a:t>
            </a:r>
            <a:r>
              <a:rPr lang="en-US" sz="2000" dirty="0"/>
              <a:t>ALP’s have </a:t>
            </a:r>
            <a:r>
              <a:rPr lang="en-US" sz="2000" b="1" u="sng" dirty="0">
                <a:solidFill>
                  <a:srgbClr val="FF0000"/>
                </a:solidFill>
              </a:rPr>
              <a:t>shorter lifetime </a:t>
            </a:r>
            <a:r>
              <a:rPr lang="en-US" sz="2000" dirty="0">
                <a:sym typeface="Wingdings" pitchFamily="2" charset="2"/>
              </a:rPr>
              <a:t> Need to be able to capture two photons from the ALP decays before arriving the detector</a:t>
            </a:r>
            <a:endParaRPr lang="en-US" sz="2000" dirty="0"/>
          </a:p>
          <a:p>
            <a:pPr lvl="2">
              <a:lnSpc>
                <a:spcPct val="90000"/>
              </a:lnSpc>
            </a:pPr>
            <a:r>
              <a:rPr lang="en-US" sz="2000" b="1" u="sng" dirty="0">
                <a:solidFill>
                  <a:srgbClr val="FF0000"/>
                </a:solidFill>
              </a:rPr>
              <a:t>Low mass </a:t>
            </a:r>
            <a:r>
              <a:rPr lang="en-US" sz="2000" dirty="0"/>
              <a:t>ALP’s </a:t>
            </a:r>
            <a:r>
              <a:rPr lang="en-US" sz="2000" b="1" u="sng" dirty="0">
                <a:solidFill>
                  <a:srgbClr val="FF0000"/>
                </a:solidFill>
              </a:rPr>
              <a:t>live longer </a:t>
            </a:r>
            <a:r>
              <a:rPr lang="en-US" sz="2000" dirty="0">
                <a:sym typeface="Wingdings" pitchFamily="2" charset="2"/>
              </a:rPr>
              <a:t> Allow them to decay and interact in the detector and capture decay products upstream of the detector as much as possible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Reject accidental backgrounds from neutron spallation in the detector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Reduce the materials upstream of the detector for neutron to interact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Place a large decay volume in vacuum to fill the gap between the dump and the detector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Vacuum decay chamber w/ 0.6cm SS wall thickness assumed </a:t>
            </a:r>
            <a:r>
              <a:rPr lang="en-US" sz="2400" dirty="0">
                <a:sym typeface="Wingdings" pitchFamily="2" charset="2"/>
              </a:rPr>
              <a:t> this may have to be thicker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Allows high mass ALPs to decay </a:t>
            </a:r>
            <a:r>
              <a:rPr lang="en-US" sz="2400" dirty="0">
                <a:sym typeface="Wingdings" pitchFamily="2" charset="2"/>
              </a:rPr>
              <a:t> giving clear vertices where the two final state photons originate from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ym typeface="Wingdings" pitchFamily="2" charset="2"/>
              </a:rPr>
              <a:t>Neutron interactions confined to the decay chamber walls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482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3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3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6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8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9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8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12, 2023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DAMSA Concept and Meeting Goals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9387-AE02-FF40-8DC3-FBC6431E85BA}" type="slidenum">
              <a:rPr lang="en-US"/>
              <a:pPr/>
              <a:t>15</a:t>
            </a:fld>
            <a:endParaRPr lang="en-US"/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644"/>
            <a:ext cx="8839200" cy="609600"/>
          </a:xfrm>
        </p:spPr>
        <p:txBody>
          <a:bodyPr/>
          <a:lstStyle/>
          <a:p>
            <a:pPr lvl="0" latinLnBrk="1"/>
            <a:r>
              <a:rPr lang="en-US" b="1" dirty="0"/>
              <a:t>DAMSA Requirements – The Detector 2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613623"/>
            <a:ext cx="8991600" cy="555695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What are other possible ways to further reduce the background from neutron spallation? </a:t>
            </a:r>
            <a:r>
              <a:rPr lang="en-US" sz="2800" dirty="0">
                <a:sym typeface="Wingdings" pitchFamily="2" charset="2"/>
              </a:rPr>
              <a:t> Aim to reduce by order &gt;=10</a:t>
            </a:r>
            <a:r>
              <a:rPr lang="en-US" sz="2800" baseline="30000" dirty="0">
                <a:sym typeface="Wingdings" pitchFamily="2" charset="2"/>
              </a:rPr>
              <a:t>10</a:t>
            </a:r>
            <a:r>
              <a:rPr lang="en-US" sz="2800" dirty="0">
                <a:sym typeface="Wingdings" pitchFamily="2" charset="2"/>
              </a:rPr>
              <a:t> 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7030A0"/>
                </a:solidFill>
              </a:rPr>
              <a:t>Leverage the speed of the neutron </a:t>
            </a:r>
            <a:r>
              <a:rPr lang="en-US" sz="2400" dirty="0">
                <a:sym typeface="Wingdings" pitchFamily="2" charset="2"/>
              </a:rPr>
              <a:t> Neutrons are 10 – 1000 times heavier than the ALPs, thus for the given momentum, the a</a:t>
            </a:r>
            <a:r>
              <a:rPr lang="en-US" sz="2400" dirty="0"/>
              <a:t>rrival time of the neutron induced photon accidentals would be slower than that of the ALP’s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Leverage the distance of the closest approach of the two photon traces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Requiring the traceback of the overlapping two photon momentum sum be inside the dump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Invariant mass of the two photon momenta be within the interested mass range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Arrival time difference between two photons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 large number of neutrons have low kinetic energy </a:t>
            </a:r>
            <a:r>
              <a:rPr lang="en-US" sz="2400" dirty="0">
                <a:sym typeface="Wingdings" pitchFamily="2" charset="2"/>
              </a:rPr>
              <a:t> Require the photon energy to be greater than 5 MeV</a:t>
            </a:r>
            <a:endParaRPr lang="en-US" sz="2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6D8C82-8CF2-3A4E-B3B9-94A1C5F8C60F}"/>
              </a:ext>
            </a:extLst>
          </p:cNvPr>
          <p:cNvSpPr/>
          <p:nvPr/>
        </p:nvSpPr>
        <p:spPr bwMode="auto">
          <a:xfrm>
            <a:off x="2438400" y="6225824"/>
            <a:ext cx="685800" cy="5148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04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7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8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12, 2023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DAMSA Concept and Meeting Goals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9387-AE02-FF40-8DC3-FBC6431E85BA}" type="slidenum">
              <a:rPr lang="en-US"/>
              <a:pPr/>
              <a:t>16</a:t>
            </a:fld>
            <a:endParaRPr lang="en-US"/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644"/>
            <a:ext cx="8839200" cy="609600"/>
          </a:xfrm>
        </p:spPr>
        <p:txBody>
          <a:bodyPr/>
          <a:lstStyle/>
          <a:p>
            <a:pPr lvl="0" latinLnBrk="1"/>
            <a:r>
              <a:rPr lang="en-US" b="1" dirty="0"/>
              <a:t>DAMSA Requirements – The Detector 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6D8C82-8CF2-3A4E-B3B9-94A1C5F8C60F}"/>
              </a:ext>
            </a:extLst>
          </p:cNvPr>
          <p:cNvSpPr/>
          <p:nvPr/>
        </p:nvSpPr>
        <p:spPr bwMode="auto">
          <a:xfrm>
            <a:off x="2438400" y="6225824"/>
            <a:ext cx="685800" cy="5148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5ABD9B79-18E2-6B46-8F18-52979D0F9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3341"/>
            <a:ext cx="9144000" cy="563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4028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12, 2023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DAMSA Concept and Meeting Goals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9387-AE02-FF40-8DC3-FBC6431E85BA}" type="slidenum">
              <a:rPr lang="en-US"/>
              <a:pPr/>
              <a:t>17</a:t>
            </a:fld>
            <a:endParaRPr lang="en-US"/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644"/>
            <a:ext cx="8839200" cy="609600"/>
          </a:xfrm>
        </p:spPr>
        <p:txBody>
          <a:bodyPr/>
          <a:lstStyle/>
          <a:p>
            <a:pPr lvl="0" latinLnBrk="1"/>
            <a:r>
              <a:rPr lang="en-US" b="1" dirty="0"/>
              <a:t>DAMSA Detector – The </a:t>
            </a:r>
            <a:r>
              <a:rPr lang="en-US" b="1" dirty="0">
                <a:latin typeface="Symbol" pitchFamily="2" charset="2"/>
              </a:rPr>
              <a:t>g</a:t>
            </a:r>
            <a:r>
              <a:rPr lang="en-US" b="1" dirty="0"/>
              <a:t> pair traceback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647" y="676603"/>
            <a:ext cx="3987944" cy="17381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sym typeface="Wingdings" pitchFamily="2" charset="2"/>
              </a:rPr>
              <a:t>Require two photon track trace back position be inside the dump perimeter</a:t>
            </a:r>
            <a:endParaRPr lang="en-US" sz="2400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ym typeface="Wingdings" pitchFamily="2" charset="2"/>
              </a:rPr>
              <a:t>2x10</a:t>
            </a:r>
            <a:r>
              <a:rPr lang="en-US" sz="2800" baseline="30000" dirty="0">
                <a:sym typeface="Wingdings" pitchFamily="2" charset="2"/>
              </a:rPr>
              <a:t>-2</a:t>
            </a:r>
            <a:r>
              <a:rPr lang="en-US" sz="2800" dirty="0">
                <a:sym typeface="Wingdings" pitchFamily="2" charset="2"/>
              </a:rPr>
              <a:t> of </a:t>
            </a:r>
            <a:r>
              <a:rPr lang="en-US" sz="2800" dirty="0">
                <a:latin typeface="Symbol" pitchFamily="2" charset="2"/>
                <a:sym typeface="Wingdings" pitchFamily="2" charset="2"/>
              </a:rPr>
              <a:t>g</a:t>
            </a:r>
            <a:r>
              <a:rPr lang="en-US" sz="2800" dirty="0">
                <a:sym typeface="Wingdings" pitchFamily="2" charset="2"/>
              </a:rPr>
              <a:t> pairs remain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>
              <a:sym typeface="Wingdings" pitchFamily="2" charset="2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6D8C82-8CF2-3A4E-B3B9-94A1C5F8C60F}"/>
              </a:ext>
            </a:extLst>
          </p:cNvPr>
          <p:cNvSpPr/>
          <p:nvPr/>
        </p:nvSpPr>
        <p:spPr bwMode="auto">
          <a:xfrm>
            <a:off x="2438400" y="6225824"/>
            <a:ext cx="685800" cy="5148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pic>
        <p:nvPicPr>
          <p:cNvPr id="9" name="Picture 8" descr="A picture containing text, sky, map&#10;&#10;Description automatically generated">
            <a:extLst>
              <a:ext uri="{FF2B5EF4-FFF2-40B4-BE49-F238E27FC236}">
                <a16:creationId xmlns:a16="http://schemas.microsoft.com/office/drawing/2014/main" id="{C313F395-023B-D743-B811-9859E137F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1791" y="609600"/>
            <a:ext cx="4315009" cy="232591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2C288C8-0898-F444-9565-E7A161CD7550}"/>
              </a:ext>
            </a:extLst>
          </p:cNvPr>
          <p:cNvGrpSpPr/>
          <p:nvPr/>
        </p:nvGrpSpPr>
        <p:grpSpPr>
          <a:xfrm>
            <a:off x="152401" y="2590800"/>
            <a:ext cx="4540762" cy="3481503"/>
            <a:chOff x="152401" y="2590800"/>
            <a:chExt cx="4540762" cy="348150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7523CAD-E873-BE42-A713-8E1B1F1A03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2401" y="2590800"/>
              <a:ext cx="4540762" cy="3481503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BD7298F-AEA8-0140-A3F4-907491AD64CF}"/>
                </a:ext>
              </a:extLst>
            </p:cNvPr>
            <p:cNvSpPr txBox="1"/>
            <p:nvPr/>
          </p:nvSpPr>
          <p:spPr>
            <a:xfrm>
              <a:off x="785782" y="2701504"/>
              <a:ext cx="142378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j-lt"/>
                </a:rPr>
                <a:t>Before cut </a:t>
              </a:r>
            </a:p>
            <a:p>
              <a:r>
                <a:rPr lang="en-US" dirty="0">
                  <a:latin typeface="+mj-lt"/>
                </a:rPr>
                <a:t>in unit of m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0ED3548-9026-9A47-B2C6-CA8241346327}"/>
              </a:ext>
            </a:extLst>
          </p:cNvPr>
          <p:cNvGrpSpPr/>
          <p:nvPr/>
        </p:nvGrpSpPr>
        <p:grpSpPr>
          <a:xfrm>
            <a:off x="4879427" y="2826603"/>
            <a:ext cx="4127938" cy="3245699"/>
            <a:chOff x="4879427" y="2826603"/>
            <a:chExt cx="4127938" cy="324569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47E8926-9135-6C43-A9B3-E5A6F5F355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79427" y="3063873"/>
              <a:ext cx="4127938" cy="3008429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48D98D0-E076-F34B-B9D2-75D8E755F770}"/>
                </a:ext>
              </a:extLst>
            </p:cNvPr>
            <p:cNvSpPr txBox="1"/>
            <p:nvPr/>
          </p:nvSpPr>
          <p:spPr>
            <a:xfrm>
              <a:off x="5307576" y="2826603"/>
              <a:ext cx="155042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j-lt"/>
                </a:rPr>
                <a:t>After cut</a:t>
              </a:r>
            </a:p>
            <a:p>
              <a:r>
                <a:rPr lang="en-US" dirty="0">
                  <a:latin typeface="+mj-lt"/>
                </a:rPr>
                <a:t>in unit of cm</a:t>
              </a:r>
            </a:p>
          </p:txBody>
        </p:sp>
      </p:grp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B7B5CB5-4F81-394A-BC67-A6A0568B1B06}"/>
              </a:ext>
            </a:extLst>
          </p:cNvPr>
          <p:cNvCxnSpPr>
            <a:cxnSpLocks/>
          </p:cNvCxnSpPr>
          <p:nvPr/>
        </p:nvCxnSpPr>
        <p:spPr bwMode="auto">
          <a:xfrm>
            <a:off x="3886200" y="1371600"/>
            <a:ext cx="1676400" cy="524203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7147BE2-B98A-1C4E-94D2-F7E77B31CA3B}"/>
              </a:ext>
            </a:extLst>
          </p:cNvPr>
          <p:cNvGrpSpPr/>
          <p:nvPr/>
        </p:nvGrpSpPr>
        <p:grpSpPr>
          <a:xfrm>
            <a:off x="6410316" y="3352800"/>
            <a:ext cx="533080" cy="2133600"/>
            <a:chOff x="6410316" y="3352800"/>
            <a:chExt cx="533080" cy="2133600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C4DA1C21-6A74-9D4D-902F-2CC149475CB3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943396" y="3352800"/>
              <a:ext cx="0" cy="2133600"/>
            </a:xfrm>
            <a:prstGeom prst="straightConnector1">
              <a:avLst/>
            </a:prstGeom>
            <a:noFill/>
            <a:ln w="730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5EC9F7A-24EC-D940-BC04-C2124930C07F}"/>
                </a:ext>
              </a:extLst>
            </p:cNvPr>
            <p:cNvSpPr txBox="1"/>
            <p:nvPr/>
          </p:nvSpPr>
          <p:spPr>
            <a:xfrm rot="16010976">
              <a:off x="6119211" y="4188768"/>
              <a:ext cx="1043876" cy="461665"/>
            </a:xfrm>
            <a:prstGeom prst="rect">
              <a:avLst/>
            </a:prstGeom>
            <a:solidFill>
              <a:srgbClr val="EFFFAE">
                <a:alpha val="60000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+mj-lt"/>
                </a:rPr>
                <a:t>100 cm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361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5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644"/>
            <a:ext cx="8839200" cy="609600"/>
          </a:xfrm>
        </p:spPr>
        <p:txBody>
          <a:bodyPr/>
          <a:lstStyle/>
          <a:p>
            <a:pPr lvl="0" latinLnBrk="1"/>
            <a:r>
              <a:rPr lang="en-US" b="1" dirty="0"/>
              <a:t>DAMSA Detector – Invariant Mass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1" y="609600"/>
            <a:ext cx="3505199" cy="244759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sym typeface="Wingdings" pitchFamily="2" charset="2"/>
              </a:rPr>
              <a:t>Optimize the selection based on the interested mass range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ym typeface="Wingdings" pitchFamily="2" charset="2"/>
              </a:rPr>
              <a:t>Could obtain an additional reduction factor of 10</a:t>
            </a:r>
            <a:r>
              <a:rPr lang="en-US" sz="2800" baseline="30000" dirty="0">
                <a:sym typeface="Wingdings" pitchFamily="2" charset="2"/>
              </a:rPr>
              <a:t>-3</a:t>
            </a:r>
            <a:r>
              <a:rPr lang="en-US" sz="2800" dirty="0">
                <a:sym typeface="Wingdings" pitchFamily="2" charset="2"/>
              </a:rPr>
              <a:t> depending on mass range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44F980D-C642-2845-A695-FB1F83F69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637" y="676603"/>
            <a:ext cx="5640363" cy="3218357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E9C034B-7946-0B42-B4A8-1375448435A3}"/>
              </a:ext>
            </a:extLst>
          </p:cNvPr>
          <p:cNvGrpSpPr/>
          <p:nvPr/>
        </p:nvGrpSpPr>
        <p:grpSpPr>
          <a:xfrm>
            <a:off x="260788" y="3865777"/>
            <a:ext cx="8622424" cy="2883858"/>
            <a:chOff x="521576" y="3854669"/>
            <a:chExt cx="8117061" cy="288385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211701B-AF3B-EB4C-989C-42B99F214C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1576" y="3854669"/>
              <a:ext cx="8100848" cy="271458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20C0CEA-B9E6-BF4D-8D6F-9D259C5FC4FD}"/>
                </a:ext>
              </a:extLst>
            </p:cNvPr>
            <p:cNvSpPr txBox="1"/>
            <p:nvPr/>
          </p:nvSpPr>
          <p:spPr>
            <a:xfrm>
              <a:off x="7255213" y="6399973"/>
              <a:ext cx="138342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err="1">
                  <a:latin typeface="Symbol" pitchFamily="2" charset="2"/>
                </a:rPr>
                <a:t>D</a:t>
              </a:r>
              <a:r>
                <a:rPr lang="en-US" sz="1600" dirty="0" err="1">
                  <a:latin typeface="+mj-lt"/>
                </a:rPr>
                <a:t>M</a:t>
              </a:r>
              <a:r>
                <a:rPr lang="en-US" sz="1600" baseline="-25000" dirty="0" err="1">
                  <a:latin typeface="+mj-lt"/>
                </a:rPr>
                <a:t>Inv</a:t>
              </a:r>
              <a:r>
                <a:rPr lang="en-US" sz="1600" dirty="0">
                  <a:latin typeface="+mj-lt"/>
                </a:rPr>
                <a:t> (MeV/c</a:t>
              </a:r>
              <a:r>
                <a:rPr lang="en-US" sz="1600" baseline="30000" dirty="0">
                  <a:latin typeface="+mj-lt"/>
                </a:rPr>
                <a:t>2</a:t>
              </a:r>
              <a:r>
                <a:rPr lang="en-US" sz="1600" dirty="0">
                  <a:latin typeface="+mj-lt"/>
                </a:rPr>
                <a:t>)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259E8AC-2A44-AF46-8581-7841E1C89209}"/>
                </a:ext>
              </a:extLst>
            </p:cNvPr>
            <p:cNvSpPr/>
            <p:nvPr/>
          </p:nvSpPr>
          <p:spPr bwMode="auto">
            <a:xfrm>
              <a:off x="3880288" y="6400800"/>
              <a:ext cx="2438400" cy="24465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ECB4E79-6CCD-504D-BD45-0D9E03AD50F9}"/>
              </a:ext>
            </a:extLst>
          </p:cNvPr>
          <p:cNvCxnSpPr>
            <a:cxnSpLocks/>
          </p:cNvCxnSpPr>
          <p:nvPr/>
        </p:nvCxnSpPr>
        <p:spPr bwMode="auto">
          <a:xfrm flipH="1">
            <a:off x="1219200" y="6019800"/>
            <a:ext cx="1524000" cy="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AC0697-50EB-D3E2-315C-5588709DE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12,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18A752-5EA5-142A-FE57-5130C4DD6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DAMSA Concept and Meeting Goals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3F909C-6499-223B-F4FB-E87F52444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3D8A4-74EF-534D-976E-1FB9C4B7280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75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12, 2023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DAMSA Concept and Meeting Goals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9387-AE02-FF40-8DC3-FBC6431E85BA}" type="slidenum">
              <a:rPr lang="en-US"/>
              <a:pPr/>
              <a:t>19</a:t>
            </a:fld>
            <a:endParaRPr lang="en-US"/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1" y="106856"/>
            <a:ext cx="8839200" cy="609600"/>
          </a:xfrm>
        </p:spPr>
        <p:txBody>
          <a:bodyPr/>
          <a:lstStyle/>
          <a:p>
            <a:pPr lvl="0" latinLnBrk="1"/>
            <a:r>
              <a:rPr lang="en-US" b="1" dirty="0"/>
              <a:t>DAMSA Detector Requirements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1" y="762000"/>
            <a:ext cx="8686799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dirty="0">
                <a:sym typeface="Wingdings" pitchFamily="2" charset="2"/>
              </a:rPr>
              <a:t>Based on the concept studies using GEANT4 and neutron background rejection studies  The detector must be</a:t>
            </a:r>
          </a:p>
          <a:p>
            <a:pPr lvl="1">
              <a:lnSpc>
                <a:spcPct val="90000"/>
              </a:lnSpc>
            </a:pPr>
            <a:r>
              <a:rPr lang="en-US" sz="3200" dirty="0">
                <a:sym typeface="Wingdings" pitchFamily="2" charset="2"/>
              </a:rPr>
              <a:t>Capable of measuring up to 500 MeV photons with a MeV or better mass resolution</a:t>
            </a:r>
          </a:p>
          <a:p>
            <a:pPr lvl="1">
              <a:lnSpc>
                <a:spcPct val="90000"/>
              </a:lnSpc>
            </a:pPr>
            <a:r>
              <a:rPr lang="en-US" sz="3200" dirty="0">
                <a:sym typeface="Wingdings" pitchFamily="2" charset="2"/>
              </a:rPr>
              <a:t>Fine granularity for superb shower position (1cm or better) and angular resolution</a:t>
            </a:r>
          </a:p>
          <a:p>
            <a:pPr lvl="1">
              <a:lnSpc>
                <a:spcPct val="90000"/>
              </a:lnSpc>
            </a:pPr>
            <a:r>
              <a:rPr lang="en-US" sz="3200" dirty="0">
                <a:sym typeface="Wingdings" pitchFamily="2" charset="2"/>
              </a:rPr>
              <a:t>Fast timing capability, ideally at the sub-ns (100ps or better) level resolution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6D8C82-8CF2-3A4E-B3B9-94A1C5F8C60F}"/>
              </a:ext>
            </a:extLst>
          </p:cNvPr>
          <p:cNvSpPr/>
          <p:nvPr/>
        </p:nvSpPr>
        <p:spPr bwMode="auto">
          <a:xfrm>
            <a:off x="2438400" y="6225824"/>
            <a:ext cx="685800" cy="5148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89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3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6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12, 2023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DAMSA Concept and Meeting Goals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9387-AE02-FF40-8DC3-FBC6431E85BA}" type="slidenum">
              <a:rPr lang="en-US"/>
              <a:pPr/>
              <a:t>2</a:t>
            </a:fld>
            <a:endParaRPr lang="en-US"/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2041"/>
            <a:ext cx="8648700" cy="609600"/>
          </a:xfrm>
        </p:spPr>
        <p:txBody>
          <a:bodyPr/>
          <a:lstStyle/>
          <a:p>
            <a:pPr lvl="0" latinLnBrk="1"/>
            <a:r>
              <a:rPr lang="en-US" b="1" dirty="0"/>
              <a:t>Meeting Goals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" y="761999"/>
            <a:ext cx="8846820" cy="492646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Introduce DAMSA in detail</a:t>
            </a:r>
          </a:p>
          <a:p>
            <a:pPr>
              <a:lnSpc>
                <a:spcPct val="90000"/>
              </a:lnSpc>
            </a:pPr>
            <a:r>
              <a:rPr lang="en-US" dirty="0"/>
              <a:t>Receive feedback and input to the concept</a:t>
            </a:r>
          </a:p>
          <a:p>
            <a:pPr>
              <a:lnSpc>
                <a:spcPct val="90000"/>
              </a:lnSpc>
            </a:pPr>
            <a:r>
              <a:rPr lang="en-US" dirty="0"/>
              <a:t>Form a team to perform further studies to transform the concept to an experiment and prepare a proposal for Fermilab PAC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Beams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Dump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Vacuum chamber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Detector </a:t>
            </a:r>
            <a:r>
              <a:rPr lang="en-US" dirty="0">
                <a:sym typeface="Wingdings" pitchFamily="2" charset="2"/>
              </a:rPr>
              <a:t> Technological choices, design, cost estimate, </a:t>
            </a:r>
            <a:r>
              <a:rPr lang="en-US" dirty="0" err="1">
                <a:sym typeface="Wingdings" pitchFamily="2" charset="2"/>
              </a:rPr>
              <a:t>etc</a:t>
            </a:r>
            <a:endParaRPr lang="en-US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Set up an </a:t>
            </a:r>
            <a:r>
              <a:rPr lang="en-US" dirty="0" err="1">
                <a:sym typeface="Wingdings" pitchFamily="2" charset="2"/>
              </a:rPr>
              <a:t>egroup</a:t>
            </a:r>
            <a:r>
              <a:rPr lang="en-US" dirty="0">
                <a:sym typeface="Wingdings" pitchFamily="2" charset="2"/>
              </a:rPr>
              <a:t> and start regular follow up discussions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58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12, 2023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DAMSA Concept and Meeting Goals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9387-AE02-FF40-8DC3-FBC6431E85BA}" type="slidenum">
              <a:rPr lang="en-US"/>
              <a:pPr/>
              <a:t>20</a:t>
            </a:fld>
            <a:endParaRPr lang="en-US"/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644"/>
            <a:ext cx="8839200" cy="609600"/>
          </a:xfrm>
        </p:spPr>
        <p:txBody>
          <a:bodyPr/>
          <a:lstStyle/>
          <a:p>
            <a:pPr lvl="0" latinLnBrk="1"/>
            <a:r>
              <a:rPr lang="en-US" b="1" dirty="0"/>
              <a:t>Potential DAMSA Detector Technology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6559" y="457200"/>
            <a:ext cx="8762999" cy="3276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dirty="0">
                <a:sym typeface="Wingdings" pitchFamily="2" charset="2"/>
              </a:rPr>
              <a:t>A total absorption EM calorimeter</a:t>
            </a:r>
          </a:p>
          <a:p>
            <a:pPr lvl="1">
              <a:lnSpc>
                <a:spcPct val="90000"/>
              </a:lnSpc>
            </a:pPr>
            <a:r>
              <a:rPr lang="en-US" sz="3200" dirty="0">
                <a:sym typeface="Wingdings" pitchFamily="2" charset="2"/>
              </a:rPr>
              <a:t>Sufficient depth to absorb photons up to 500MeV</a:t>
            </a:r>
          </a:p>
          <a:p>
            <a:pPr lvl="1">
              <a:lnSpc>
                <a:spcPct val="90000"/>
              </a:lnSpc>
            </a:pPr>
            <a:r>
              <a:rPr lang="en-US" sz="3200" dirty="0">
                <a:sym typeface="Wingdings" pitchFamily="2" charset="2"/>
              </a:rPr>
              <a:t>Need further optimization for low mass ALP decays</a:t>
            </a:r>
          </a:p>
          <a:p>
            <a:pPr>
              <a:lnSpc>
                <a:spcPct val="90000"/>
              </a:lnSpc>
            </a:pPr>
            <a:r>
              <a:rPr lang="en-US" sz="3600" dirty="0">
                <a:sym typeface="Wingdings" pitchFamily="2" charset="2"/>
              </a:rPr>
              <a:t>Crystal or scintillation counter with fine lateral and longitudinal granularity</a:t>
            </a:r>
          </a:p>
          <a:p>
            <a:pPr lvl="1">
              <a:lnSpc>
                <a:spcPct val="90000"/>
              </a:lnSpc>
            </a:pPr>
            <a:r>
              <a:rPr lang="en-US" sz="3200" dirty="0">
                <a:sym typeface="Wingdings" pitchFamily="2" charset="2"/>
              </a:rPr>
              <a:t>A thin (&lt;5cm) triangular pixels with a fast photon detector attached to the pixel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Lateral and longitudinal granularity</a:t>
            </a:r>
          </a:p>
          <a:p>
            <a:pPr lvl="1">
              <a:lnSpc>
                <a:spcPct val="90000"/>
              </a:lnSpc>
            </a:pPr>
            <a:r>
              <a:rPr lang="en-US" sz="3200" dirty="0">
                <a:sym typeface="Wingdings" pitchFamily="2" charset="2"/>
              </a:rPr>
              <a:t>SPAD, MCP, Hybrid </a:t>
            </a:r>
            <a:r>
              <a:rPr lang="en-US" sz="3200" dirty="0" err="1">
                <a:sym typeface="Wingdings" pitchFamily="2" charset="2"/>
              </a:rPr>
              <a:t>SiPM</a:t>
            </a:r>
            <a:r>
              <a:rPr lang="en-US" sz="3200" dirty="0">
                <a:sym typeface="Wingdings" pitchFamily="2" charset="2"/>
              </a:rPr>
              <a:t>, </a:t>
            </a:r>
            <a:r>
              <a:rPr lang="en-US" sz="3200" dirty="0" err="1">
                <a:sym typeface="Wingdings" pitchFamily="2" charset="2"/>
              </a:rPr>
              <a:t>etc</a:t>
            </a:r>
            <a:endParaRPr lang="en-US" sz="3200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sz="3600" dirty="0">
                <a:sym typeface="Wingdings" pitchFamily="2" charset="2"/>
              </a:rPr>
              <a:t>Requires detailed study to develop the most optimal detector for the physics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6D8C82-8CF2-3A4E-B3B9-94A1C5F8C60F}"/>
              </a:ext>
            </a:extLst>
          </p:cNvPr>
          <p:cNvSpPr/>
          <p:nvPr/>
        </p:nvSpPr>
        <p:spPr bwMode="auto">
          <a:xfrm>
            <a:off x="2438400" y="6225824"/>
            <a:ext cx="685800" cy="5148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2DF30E-30DC-D8EB-0C5D-B27C94F6B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5274" y="3657600"/>
            <a:ext cx="3608726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87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8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12, 2023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DAMSA Concept and Meeting Goals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9387-AE02-FF40-8DC3-FBC6431E85BA}" type="slidenum">
              <a:rPr lang="en-US"/>
              <a:pPr/>
              <a:t>21</a:t>
            </a:fld>
            <a:endParaRPr lang="en-US"/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2041"/>
            <a:ext cx="8648700" cy="609600"/>
          </a:xfrm>
        </p:spPr>
        <p:txBody>
          <a:bodyPr/>
          <a:lstStyle/>
          <a:p>
            <a:pPr lvl="0" latinLnBrk="1"/>
            <a:r>
              <a:rPr lang="en-US" b="1" dirty="0"/>
              <a:t>Potential DAMSA Experiment Timeline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" y="612618"/>
            <a:ext cx="89154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2029: Complete the detector construction and start commissioning for data taking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Request 1 – 3x10</a:t>
            </a:r>
            <a:r>
              <a:rPr lang="en-US" baseline="30000" dirty="0"/>
              <a:t>23</a:t>
            </a:r>
            <a:r>
              <a:rPr lang="en-US" dirty="0"/>
              <a:t> POT total</a:t>
            </a:r>
          </a:p>
          <a:p>
            <a:pPr>
              <a:lnSpc>
                <a:spcPct val="90000"/>
              </a:lnSpc>
            </a:pPr>
            <a:r>
              <a:rPr lang="en-US" dirty="0"/>
              <a:t>2025/2026 – 2028: experiment construction</a:t>
            </a:r>
          </a:p>
          <a:p>
            <a:pPr>
              <a:lnSpc>
                <a:spcPct val="90000"/>
              </a:lnSpc>
            </a:pPr>
            <a:r>
              <a:rPr lang="en-US" dirty="0"/>
              <a:t>2024 – 2025/2026: experiment approval and project establishment</a:t>
            </a:r>
          </a:p>
          <a:p>
            <a:pPr>
              <a:lnSpc>
                <a:spcPct val="90000"/>
              </a:lnSpc>
            </a:pPr>
            <a:r>
              <a:rPr lang="en-US" dirty="0"/>
              <a:t>Jan. 2024: Submit the DAMSA proposal to PAC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Form a team (proto-collaboration?) to prepare a proposal 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Physics goals and sensitivity reach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Detector design and rough cost estimates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Internationality would be important – Korean colleagues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34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8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12, 2023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DAMSA Concept and Meeting Goals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9EC9387-AE02-FF40-8DC3-FBC6431E85BA}" type="slidenum">
              <a:rPr lang="en-US"/>
              <a:pPr algn="r"/>
              <a:t>22</a:t>
            </a:fld>
            <a:endParaRPr lang="en-US" dirty="0"/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1502"/>
            <a:ext cx="8001000" cy="685800"/>
          </a:xfrm>
        </p:spPr>
        <p:txBody>
          <a:bodyPr/>
          <a:lstStyle/>
          <a:p>
            <a:pPr lvl="0" latinLnBrk="1"/>
            <a:r>
              <a:rPr lang="en-US" sz="4800" b="1" dirty="0"/>
              <a:t>Conclusions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" y="717302"/>
            <a:ext cx="8915400" cy="537869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DAMSA searches for dark sector particles in the unexplored mass regime</a:t>
            </a:r>
          </a:p>
          <a:p>
            <a:pPr>
              <a:lnSpc>
                <a:spcPct val="90000"/>
              </a:lnSpc>
            </a:pPr>
            <a:r>
              <a:rPr lang="en-US" dirty="0"/>
              <a:t>DAMSA can take fully advantage of the PIP-II facility </a:t>
            </a:r>
          </a:p>
          <a:p>
            <a:pPr>
              <a:lnSpc>
                <a:spcPct val="90000"/>
              </a:lnSpc>
            </a:pPr>
            <a:r>
              <a:rPr lang="en-US" dirty="0"/>
              <a:t>A significant level of detailed studies have been performed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Many experimental parameters and requirements rather well understood but still real R&amp;D needs to be carried out</a:t>
            </a:r>
          </a:p>
          <a:p>
            <a:pPr>
              <a:lnSpc>
                <a:spcPct val="90000"/>
              </a:lnSpc>
            </a:pPr>
            <a:r>
              <a:rPr lang="en-US" dirty="0"/>
              <a:t>Need to put together a team to transform a concept into an experiment</a:t>
            </a:r>
          </a:p>
        </p:txBody>
      </p:sp>
    </p:spTree>
    <p:extLst>
      <p:ext uri="{BB962C8B-B14F-4D97-AF65-F5344CB8AC3E}">
        <p14:creationId xmlns:p14="http://schemas.microsoft.com/office/powerpoint/2010/main" val="65502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12, 2023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DAMSA Concept and Meeting Goals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9387-AE02-FF40-8DC3-FBC6431E85BA}" type="slidenum">
              <a:rPr lang="en-US"/>
              <a:pPr/>
              <a:t>3</a:t>
            </a:fld>
            <a:endParaRPr lang="en-US"/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" y="76200"/>
            <a:ext cx="8915400" cy="609600"/>
          </a:xfrm>
        </p:spPr>
        <p:txBody>
          <a:bodyPr/>
          <a:lstStyle/>
          <a:p>
            <a:pPr lvl="0" latinLnBrk="1"/>
            <a:r>
              <a:rPr lang="en-US" b="1" dirty="0"/>
              <a:t>What is DAMSA?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609600"/>
            <a:ext cx="8801100" cy="5359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Dark sector particle (DSP) search concept at low E, high intensity proton beam facility </a:t>
            </a:r>
          </a:p>
          <a:p>
            <a:pPr>
              <a:lnSpc>
                <a:spcPct val="90000"/>
              </a:lnSpc>
            </a:pPr>
            <a:r>
              <a:rPr lang="en-US" dirty="0"/>
              <a:t>Stands for </a:t>
            </a:r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dirty="0"/>
              <a:t>ump produced </a:t>
            </a:r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/>
              <a:t>boriginal </a:t>
            </a:r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dirty="0"/>
              <a:t>atter </a:t>
            </a: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/>
              <a:t>earch at an </a:t>
            </a:r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/>
              <a:t>ccelerator (DAMSA)</a:t>
            </a:r>
          </a:p>
          <a:p>
            <a:pPr lvl="1">
              <a:lnSpc>
                <a:spcPct val="90000"/>
              </a:lnSpc>
            </a:pPr>
            <a:r>
              <a:rPr lang="ko-KR" altLang="en-US" sz="2400" dirty="0" err="1"/>
              <a:t>담사</a:t>
            </a:r>
            <a:r>
              <a:rPr lang="en-US" altLang="ko-KR" sz="2400" dirty="0"/>
              <a:t> (</a:t>
            </a:r>
            <a:r>
              <a:rPr lang="ko-KR" altLang="en-US" sz="2400" dirty="0" err="1"/>
              <a:t>冥想</a:t>
            </a:r>
            <a:r>
              <a:rPr lang="en-US" altLang="ko-KR" sz="2400" dirty="0"/>
              <a:t>) = </a:t>
            </a:r>
            <a:r>
              <a:rPr lang="ko-KR" altLang="en-US" sz="2400" dirty="0" err="1"/>
              <a:t>깊은생각</a:t>
            </a:r>
            <a:r>
              <a:rPr lang="ko-KR" altLang="en-US" sz="2400" dirty="0"/>
              <a:t> </a:t>
            </a:r>
            <a:r>
              <a:rPr lang="en-US" altLang="ko-KR" dirty="0"/>
              <a:t>– Rumination or Reflection</a:t>
            </a:r>
          </a:p>
          <a:p>
            <a:pPr lvl="2">
              <a:lnSpc>
                <a:spcPct val="90000"/>
              </a:lnSpc>
            </a:pPr>
            <a:r>
              <a:rPr lang="en-US" altLang="ko-KR" dirty="0">
                <a:hlinkClick r:id="rId2"/>
              </a:rPr>
              <a:t>Jang </a:t>
            </a:r>
            <a:r>
              <a:rPr lang="en-US" altLang="ko-KR" i="1" dirty="0">
                <a:hlinkClick r:id="rId2"/>
              </a:rPr>
              <a:t>et al</a:t>
            </a:r>
            <a:r>
              <a:rPr lang="en-US" altLang="ko-KR" dirty="0">
                <a:hlinkClick r:id="rId2"/>
              </a:rPr>
              <a:t>., PRD 107, L031901 (2023) </a:t>
            </a:r>
            <a:r>
              <a:rPr lang="en-US" altLang="ko-KR" dirty="0"/>
              <a:t> 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Search for DSP in the low mass regime, using low energy, high intensity beam capability </a:t>
            </a:r>
            <a:r>
              <a:rPr lang="en-US" dirty="0">
                <a:sym typeface="Wingdings" pitchFamily="2" charset="2"/>
              </a:rPr>
              <a:t> ideally below the pion threshold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Originally developed for 600MeV rare nuclear isotope facility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3xpand the search beyond the ALP</a:t>
            </a:r>
          </a:p>
          <a:p>
            <a:pPr>
              <a:lnSpc>
                <a:spcPct val="90000"/>
              </a:lnSpc>
            </a:pPr>
            <a:r>
              <a:rPr lang="en-US" dirty="0"/>
              <a:t>The 800MeV PIP-II LINAC beams fit the bill</a:t>
            </a:r>
          </a:p>
        </p:txBody>
      </p:sp>
    </p:spTree>
    <p:extLst>
      <p:ext uri="{BB962C8B-B14F-4D97-AF65-F5344CB8AC3E}">
        <p14:creationId xmlns:p14="http://schemas.microsoft.com/office/powerpoint/2010/main" val="372382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12, 2023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DAMSA Concept and Meeting Goals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9387-AE02-FF40-8DC3-FBC6431E85BA}" type="slidenum">
              <a:rPr lang="en-US"/>
              <a:pPr/>
              <a:t>4</a:t>
            </a:fld>
            <a:endParaRPr lang="en-US"/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44"/>
            <a:ext cx="8458200" cy="609600"/>
          </a:xfrm>
        </p:spPr>
        <p:txBody>
          <a:bodyPr/>
          <a:lstStyle/>
          <a:p>
            <a:pPr lvl="0" latinLnBrk="1"/>
            <a:r>
              <a:rPr lang="en-US" b="1" dirty="0"/>
              <a:t>Who participated in DAMSA concept?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57200"/>
            <a:ext cx="8763000" cy="5791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DAMSA study conducted by a healthy combination of theorists and experimentalists in Korea and in the U.S. for about 2 years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Theorists</a:t>
            </a:r>
          </a:p>
          <a:p>
            <a:pPr lvl="1">
              <a:lnSpc>
                <a:spcPct val="90000"/>
              </a:lnSpc>
            </a:pPr>
            <a:r>
              <a:rPr lang="en-US" sz="2400" dirty="0" err="1">
                <a:solidFill>
                  <a:srgbClr val="DE1611"/>
                </a:solidFill>
              </a:rPr>
              <a:t>Doojin</a:t>
            </a:r>
            <a:r>
              <a:rPr lang="en-US" sz="2400" dirty="0">
                <a:solidFill>
                  <a:srgbClr val="DE1611"/>
                </a:solidFill>
              </a:rPr>
              <a:t> Kim (Texas A&amp;M)</a:t>
            </a:r>
          </a:p>
          <a:p>
            <a:pPr lvl="1">
              <a:lnSpc>
                <a:spcPct val="90000"/>
              </a:lnSpc>
            </a:pPr>
            <a:r>
              <a:rPr lang="en-US" sz="2400" dirty="0" err="1">
                <a:solidFill>
                  <a:srgbClr val="DE1611"/>
                </a:solidFill>
              </a:rPr>
              <a:t>Kyoungchul</a:t>
            </a:r>
            <a:r>
              <a:rPr lang="en-US" sz="2400" dirty="0">
                <a:solidFill>
                  <a:srgbClr val="DE1611"/>
                </a:solidFill>
              </a:rPr>
              <a:t> Kong (U. of Kansas)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Jong-</a:t>
            </a:r>
            <a:r>
              <a:rPr lang="en-US" sz="2400" dirty="0" err="1"/>
              <a:t>Chul</a:t>
            </a:r>
            <a:r>
              <a:rPr lang="en-US" sz="2400" dirty="0"/>
              <a:t> Park (</a:t>
            </a:r>
            <a:r>
              <a:rPr lang="en-US" sz="2400" dirty="0" err="1"/>
              <a:t>Chungnam</a:t>
            </a:r>
            <a:r>
              <a:rPr lang="en-US" sz="2400" dirty="0"/>
              <a:t> National Univ.)</a:t>
            </a:r>
          </a:p>
          <a:p>
            <a:pPr lvl="1">
              <a:lnSpc>
                <a:spcPct val="90000"/>
              </a:lnSpc>
            </a:pPr>
            <a:r>
              <a:rPr lang="en-US" sz="2400" dirty="0" err="1"/>
              <a:t>Seodong</a:t>
            </a:r>
            <a:r>
              <a:rPr lang="en-US" sz="2400" dirty="0"/>
              <a:t> Shin (</a:t>
            </a:r>
            <a:r>
              <a:rPr lang="en-US" sz="2400" dirty="0" err="1"/>
              <a:t>Jeonbuk</a:t>
            </a:r>
            <a:r>
              <a:rPr lang="en-US" sz="2400" dirty="0"/>
              <a:t> National Univ.)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Experimentalists</a:t>
            </a:r>
          </a:p>
          <a:p>
            <a:pPr lvl="1">
              <a:lnSpc>
                <a:spcPct val="90000"/>
              </a:lnSpc>
            </a:pPr>
            <a:r>
              <a:rPr lang="en-US" sz="2400" dirty="0" err="1">
                <a:solidFill>
                  <a:srgbClr val="DE1611"/>
                </a:solidFill>
              </a:rPr>
              <a:t>Wooyoung</a:t>
            </a:r>
            <a:r>
              <a:rPr lang="en-US" sz="2400" dirty="0">
                <a:solidFill>
                  <a:srgbClr val="DE1611"/>
                </a:solidFill>
              </a:rPr>
              <a:t> Jang and </a:t>
            </a:r>
            <a:r>
              <a:rPr lang="en-US" sz="2400" dirty="0" err="1">
                <a:solidFill>
                  <a:srgbClr val="DE1611"/>
                </a:solidFill>
              </a:rPr>
              <a:t>Jaehoon</a:t>
            </a:r>
            <a:r>
              <a:rPr lang="en-US" sz="2400" dirty="0">
                <a:solidFill>
                  <a:srgbClr val="DE1611"/>
                </a:solidFill>
              </a:rPr>
              <a:t> Yu (U. of Texas at Arlington)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DE1611"/>
                </a:solidFill>
              </a:rPr>
              <a:t>Richard van de Water (LANL)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Un-Ki Yang (Seoul National University)</a:t>
            </a:r>
          </a:p>
          <a:p>
            <a:pPr lvl="1">
              <a:lnSpc>
                <a:spcPct val="90000"/>
              </a:lnSpc>
            </a:pPr>
            <a:r>
              <a:rPr lang="en-US" sz="2400" dirty="0" err="1"/>
              <a:t>Youngjoon</a:t>
            </a:r>
            <a:r>
              <a:rPr lang="en-US" sz="2400" dirty="0"/>
              <a:t> Kwon (Yonsei University)</a:t>
            </a:r>
          </a:p>
          <a:p>
            <a:pPr lvl="1">
              <a:lnSpc>
                <a:spcPct val="90000"/>
              </a:lnSpc>
            </a:pPr>
            <a:r>
              <a:rPr lang="en-US" sz="2400" dirty="0" err="1"/>
              <a:t>Inkyu</a:t>
            </a:r>
            <a:r>
              <a:rPr lang="en-US" sz="2400" dirty="0"/>
              <a:t> Park (Univ. of Seoul)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Min Sang Ryu (Kyungpook National Univ. &amp; U. of Seoul)</a:t>
            </a:r>
          </a:p>
        </p:txBody>
      </p:sp>
    </p:spTree>
    <p:extLst>
      <p:ext uri="{BB962C8B-B14F-4D97-AF65-F5344CB8AC3E}">
        <p14:creationId xmlns:p14="http://schemas.microsoft.com/office/powerpoint/2010/main" val="83615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8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8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8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8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8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84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52EF81B-C2D2-F049-A062-37871DEBE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533400"/>
            <a:ext cx="4114800" cy="1518356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12, 2023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DAMSA Concept and Meeting Goals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9387-AE02-FF40-8DC3-FBC6431E85BA}" type="slidenum">
              <a:rPr lang="en-US"/>
              <a:pPr/>
              <a:t>5</a:t>
            </a:fld>
            <a:endParaRPr lang="en-US"/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644"/>
            <a:ext cx="8077200" cy="609600"/>
          </a:xfrm>
        </p:spPr>
        <p:txBody>
          <a:bodyPr/>
          <a:lstStyle/>
          <a:p>
            <a:pPr lvl="0" latinLnBrk="1"/>
            <a:r>
              <a:rPr lang="en-US" b="1" dirty="0"/>
              <a:t>DAMSA Experiment Requirements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4800600" cy="129225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Focus on Axion-like particles (ALP) search through their two- photon final states via the </a:t>
            </a:r>
            <a:r>
              <a:rPr lang="en-US" sz="2800" dirty="0" err="1"/>
              <a:t>Primakoff</a:t>
            </a:r>
            <a:r>
              <a:rPr lang="en-US" sz="2800" dirty="0"/>
              <a:t> process</a:t>
            </a:r>
            <a:endParaRPr lang="en-US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B61436F3-FD4B-9F4F-9D1E-1188A2B95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057400"/>
            <a:ext cx="8763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800" kern="0" dirty="0"/>
              <a:t>Produce as many photons as possible in the beam source, namely the dump</a:t>
            </a:r>
          </a:p>
        </p:txBody>
      </p:sp>
    </p:spTree>
    <p:extLst>
      <p:ext uri="{BB962C8B-B14F-4D97-AF65-F5344CB8AC3E}">
        <p14:creationId xmlns:p14="http://schemas.microsoft.com/office/powerpoint/2010/main" val="256202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3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 uiExpand="1" build="p"/>
      <p:bldP spid="9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12, 2023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DAMSA Concept and Meeting Goals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9387-AE02-FF40-8DC3-FBC6431E85BA}" type="slidenum">
              <a:rPr lang="en-US"/>
              <a:pPr/>
              <a:t>6</a:t>
            </a:fld>
            <a:endParaRPr lang="en-US"/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644"/>
            <a:ext cx="8077200" cy="609600"/>
          </a:xfrm>
        </p:spPr>
        <p:txBody>
          <a:bodyPr/>
          <a:lstStyle/>
          <a:p>
            <a:pPr lvl="0" latinLnBrk="1"/>
            <a:r>
              <a:rPr lang="en-US" b="1" dirty="0"/>
              <a:t>DAMSA Experiment Signature</a:t>
            </a:r>
          </a:p>
        </p:txBody>
      </p:sp>
      <p:pic>
        <p:nvPicPr>
          <p:cNvPr id="3" name="Picture 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52EF81B-C2D2-F049-A062-37871DEBE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510" y="680934"/>
            <a:ext cx="7315200" cy="1518356"/>
          </a:xfrm>
          <a:prstGeom prst="rect">
            <a:avLst/>
          </a:prstGeom>
        </p:spPr>
      </p:pic>
      <p:pic>
        <p:nvPicPr>
          <p:cNvPr id="4" name="Picture 3" descr="A picture containing text, sky, outdoor&#10;&#10;Description automatically generated">
            <a:extLst>
              <a:ext uri="{FF2B5EF4-FFF2-40B4-BE49-F238E27FC236}">
                <a16:creationId xmlns:a16="http://schemas.microsoft.com/office/drawing/2014/main" id="{9330E9D6-A2ED-6743-976E-318778CCA7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6000"/>
            <a:ext cx="9144000" cy="39479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CCA8327-6B1C-394A-BBC0-F521C90744D7}"/>
              </a:ext>
            </a:extLst>
          </p:cNvPr>
          <p:cNvSpPr txBox="1"/>
          <p:nvPr/>
        </p:nvSpPr>
        <p:spPr>
          <a:xfrm>
            <a:off x="271955" y="4419600"/>
            <a:ext cx="117584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Beam</a:t>
            </a:r>
          </a:p>
        </p:txBody>
      </p:sp>
    </p:spTree>
    <p:extLst>
      <p:ext uri="{BB962C8B-B14F-4D97-AF65-F5344CB8AC3E}">
        <p14:creationId xmlns:p14="http://schemas.microsoft.com/office/powerpoint/2010/main" val="233547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52EF81B-C2D2-F049-A062-37871DEBE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533400"/>
            <a:ext cx="4114800" cy="1518356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12, 2023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DAMSA Concept and Meeting Goals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9387-AE02-FF40-8DC3-FBC6431E85BA}" type="slidenum">
              <a:rPr lang="en-US"/>
              <a:pPr/>
              <a:t>7</a:t>
            </a:fld>
            <a:endParaRPr lang="en-US"/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644"/>
            <a:ext cx="8077200" cy="609600"/>
          </a:xfrm>
        </p:spPr>
        <p:txBody>
          <a:bodyPr/>
          <a:lstStyle/>
          <a:p>
            <a:pPr lvl="0" latinLnBrk="1"/>
            <a:r>
              <a:rPr lang="en-US" b="1" dirty="0"/>
              <a:t>DAMSA Experiment Requirements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4800600" cy="129225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Focus on Axion-like particles (ALP) search through their two- photon final state via the </a:t>
            </a:r>
            <a:r>
              <a:rPr lang="en-US" sz="2800" dirty="0" err="1"/>
              <a:t>Primakoff</a:t>
            </a:r>
            <a:r>
              <a:rPr lang="en-US" sz="2800" dirty="0"/>
              <a:t> process</a:t>
            </a:r>
            <a:endParaRPr lang="en-US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B61436F3-FD4B-9F4F-9D1E-1188A2B95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112523"/>
            <a:ext cx="8763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800" kern="0" dirty="0"/>
              <a:t>Produce as many photons as possible in the beam source, namely the dump</a:t>
            </a:r>
          </a:p>
          <a:p>
            <a:pPr>
              <a:lnSpc>
                <a:spcPct val="90000"/>
              </a:lnSpc>
            </a:pPr>
            <a:r>
              <a:rPr lang="en-US" sz="2800" kern="0" dirty="0"/>
              <a:t>Capture as many ALPs as possible in as wide a mass range as possible</a:t>
            </a:r>
          </a:p>
        </p:txBody>
      </p:sp>
    </p:spTree>
    <p:extLst>
      <p:ext uri="{BB962C8B-B14F-4D97-AF65-F5344CB8AC3E}">
        <p14:creationId xmlns:p14="http://schemas.microsoft.com/office/powerpoint/2010/main" val="2227864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screenshot, diagram, line&#10;&#10;Description automatically generated">
            <a:extLst>
              <a:ext uri="{FF2B5EF4-FFF2-40B4-BE49-F238E27FC236}">
                <a16:creationId xmlns:a16="http://schemas.microsoft.com/office/drawing/2014/main" id="{B0C6AC9A-0DE1-9629-159C-F0B7EA657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215" y="685799"/>
            <a:ext cx="9162215" cy="618335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C5AD2-1DA4-4640-92BC-275C4C9CC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3D8A4-74EF-534D-976E-1FB9C4B7280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7CBA76-EB91-9548-A779-9F48B1AE7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sz="4000" b="1" dirty="0"/>
              <a:t>Expected DAMSA Sensitivity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29F959-6A83-3F47-98F7-A48D37CE0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12, 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C8704A-C97F-0845-A2EB-CBCD97F47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DAMSA Concept and Meeting Goals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1522317-A46C-B748-BFBC-C1B4B0002427}"/>
              </a:ext>
            </a:extLst>
          </p:cNvPr>
          <p:cNvSpPr/>
          <p:nvPr/>
        </p:nvSpPr>
        <p:spPr bwMode="auto">
          <a:xfrm rot="18613013">
            <a:off x="5859825" y="570202"/>
            <a:ext cx="1313523" cy="5179966"/>
          </a:xfrm>
          <a:prstGeom prst="ellipse">
            <a:avLst/>
          </a:prstGeom>
          <a:solidFill>
            <a:schemeClr val="accent1">
              <a:lumMod val="60000"/>
              <a:lumOff val="40000"/>
              <a:alpha val="20039"/>
            </a:schemeClr>
          </a:solidFill>
          <a:ln w="5715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6144822-1B1B-5747-AF69-57F140FBE9DE}"/>
              </a:ext>
            </a:extLst>
          </p:cNvPr>
          <p:cNvSpPr/>
          <p:nvPr/>
        </p:nvSpPr>
        <p:spPr bwMode="auto">
          <a:xfrm rot="17498222">
            <a:off x="3229527" y="2066285"/>
            <a:ext cx="925110" cy="4133935"/>
          </a:xfrm>
          <a:prstGeom prst="ellipse">
            <a:avLst/>
          </a:prstGeom>
          <a:solidFill>
            <a:schemeClr val="accent1">
              <a:lumMod val="60000"/>
              <a:lumOff val="40000"/>
              <a:alpha val="19832"/>
            </a:schemeClr>
          </a:solidFill>
          <a:ln w="5715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0D723E-458C-2941-967A-4669B2C788AD}"/>
              </a:ext>
            </a:extLst>
          </p:cNvPr>
          <p:cNvSpPr txBox="1"/>
          <p:nvPr/>
        </p:nvSpPr>
        <p:spPr>
          <a:xfrm>
            <a:off x="6436655" y="1833452"/>
            <a:ext cx="1676400" cy="1015663"/>
          </a:xfrm>
          <a:prstGeom prst="rect">
            <a:avLst/>
          </a:prstGeom>
          <a:solidFill>
            <a:srgbClr val="FFFF99">
              <a:alpha val="28000"/>
            </a:srgbClr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</a:rPr>
              <a:t>Short lived! </a:t>
            </a:r>
            <a:r>
              <a:rPr lang="en-US" sz="2000" dirty="0">
                <a:solidFill>
                  <a:srgbClr val="FF0000"/>
                </a:solidFill>
                <a:latin typeface="+mj-lt"/>
                <a:sym typeface="Wingdings" pitchFamily="2" charset="2"/>
              </a:rPr>
              <a:t> 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Capture decay products b4 det.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9AC37D-3034-3842-9523-2C266C240BF8}"/>
              </a:ext>
            </a:extLst>
          </p:cNvPr>
          <p:cNvSpPr txBox="1"/>
          <p:nvPr/>
        </p:nvSpPr>
        <p:spPr>
          <a:xfrm>
            <a:off x="1959511" y="3861137"/>
            <a:ext cx="1676400" cy="1015663"/>
          </a:xfrm>
          <a:prstGeom prst="rect">
            <a:avLst/>
          </a:prstGeom>
          <a:solidFill>
            <a:srgbClr val="FFFF99">
              <a:alpha val="28000"/>
            </a:srgbClr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</a:rPr>
              <a:t>Long lived! </a:t>
            </a:r>
            <a:r>
              <a:rPr lang="en-US" sz="2000" dirty="0">
                <a:solidFill>
                  <a:srgbClr val="FF0000"/>
                </a:solidFill>
                <a:latin typeface="+mj-lt"/>
                <a:sym typeface="Wingdings" pitchFamily="2" charset="2"/>
              </a:rPr>
              <a:t> 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Capture decays in the detector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24A304-8DBD-E1D5-FB56-4CE2E937C67C}"/>
              </a:ext>
            </a:extLst>
          </p:cNvPr>
          <p:cNvSpPr txBox="1"/>
          <p:nvPr/>
        </p:nvSpPr>
        <p:spPr>
          <a:xfrm>
            <a:off x="7833416" y="5543490"/>
            <a:ext cx="1158184" cy="400110"/>
          </a:xfrm>
          <a:prstGeom prst="rect">
            <a:avLst/>
          </a:prstGeom>
          <a:solidFill>
            <a:srgbClr val="FFFF99">
              <a:alpha val="28000"/>
            </a:srgbClr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</a:rPr>
              <a:t>DJK’s talk</a:t>
            </a:r>
          </a:p>
        </p:txBody>
      </p:sp>
    </p:spTree>
    <p:extLst>
      <p:ext uri="{BB962C8B-B14F-4D97-AF65-F5344CB8AC3E}">
        <p14:creationId xmlns:p14="http://schemas.microsoft.com/office/powerpoint/2010/main" val="392486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8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52EF81B-C2D2-F049-A062-37871DEBE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533400"/>
            <a:ext cx="4114800" cy="1518356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12, 2023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DAMSA Concept and Meeting Goals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9387-AE02-FF40-8DC3-FBC6431E85BA}" type="slidenum">
              <a:rPr lang="en-US"/>
              <a:pPr/>
              <a:t>9</a:t>
            </a:fld>
            <a:endParaRPr lang="en-US"/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644"/>
            <a:ext cx="8077200" cy="609600"/>
          </a:xfrm>
        </p:spPr>
        <p:txBody>
          <a:bodyPr/>
          <a:lstStyle/>
          <a:p>
            <a:pPr lvl="0" latinLnBrk="1"/>
            <a:r>
              <a:rPr lang="en-US" b="1" dirty="0"/>
              <a:t>DAMSA Experiment Requirements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4800600" cy="129225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Focus on Axion-like particles (ALP) search through their two- photon final state via the </a:t>
            </a:r>
            <a:r>
              <a:rPr lang="en-US" sz="2800" dirty="0" err="1"/>
              <a:t>Primakoff</a:t>
            </a:r>
            <a:r>
              <a:rPr lang="en-US" sz="2800" dirty="0"/>
              <a:t> process</a:t>
            </a:r>
            <a:endParaRPr lang="en-US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B61436F3-FD4B-9F4F-9D1E-1188A2B95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057400"/>
            <a:ext cx="8763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800" kern="0" dirty="0"/>
              <a:t>Produce as many photons as possible in the beam source, namely the dump</a:t>
            </a:r>
          </a:p>
          <a:p>
            <a:pPr>
              <a:lnSpc>
                <a:spcPct val="90000"/>
              </a:lnSpc>
            </a:pPr>
            <a:r>
              <a:rPr lang="en-US" sz="2800" kern="0" dirty="0"/>
              <a:t>Capture as many ALPs as possible in as wide a mass range as possible</a:t>
            </a:r>
          </a:p>
          <a:p>
            <a:pPr lvl="1">
              <a:lnSpc>
                <a:spcPct val="90000"/>
              </a:lnSpc>
            </a:pPr>
            <a:r>
              <a:rPr lang="en-US" sz="2400" kern="0" dirty="0"/>
              <a:t>Shorten the distance from the source to the detector</a:t>
            </a:r>
          </a:p>
          <a:p>
            <a:pPr lvl="1">
              <a:lnSpc>
                <a:spcPct val="90000"/>
              </a:lnSpc>
            </a:pPr>
            <a:r>
              <a:rPr lang="en-US" sz="2400" kern="0" dirty="0"/>
              <a:t>Increase the detector angular coverage</a:t>
            </a:r>
          </a:p>
          <a:p>
            <a:pPr>
              <a:lnSpc>
                <a:spcPct val="90000"/>
              </a:lnSpc>
            </a:pPr>
            <a:r>
              <a:rPr lang="en-US" sz="2800" kern="0" dirty="0"/>
              <a:t>Minimize the background from neutral particles</a:t>
            </a:r>
          </a:p>
          <a:p>
            <a:pPr lvl="1">
              <a:lnSpc>
                <a:spcPct val="90000"/>
              </a:lnSpc>
            </a:pPr>
            <a:r>
              <a:rPr lang="en-US" sz="2400" kern="0" dirty="0"/>
              <a:t>Neutron spallation </a:t>
            </a:r>
            <a:r>
              <a:rPr lang="en-US" sz="2400" kern="0" dirty="0">
                <a:sym typeface="Wingdings" pitchFamily="2" charset="2"/>
              </a:rPr>
              <a:t> accidental photon overlaps</a:t>
            </a:r>
          </a:p>
          <a:p>
            <a:pPr lvl="1">
              <a:lnSpc>
                <a:spcPct val="90000"/>
              </a:lnSpc>
            </a:pPr>
            <a:r>
              <a:rPr lang="en-US" sz="2400" kern="0" dirty="0"/>
              <a:t>Neutrino NC and CCQE interactions </a:t>
            </a:r>
            <a:r>
              <a:rPr lang="en-US" sz="2400" kern="0" dirty="0">
                <a:sym typeface="Wingdings" pitchFamily="2" charset="2"/>
              </a:rPr>
              <a:t> produce </a:t>
            </a:r>
            <a:r>
              <a:rPr lang="en-US" sz="2400" kern="0" dirty="0">
                <a:latin typeface="Symbol" pitchFamily="2" charset="2"/>
                <a:sym typeface="Wingdings" pitchFamily="2" charset="2"/>
              </a:rPr>
              <a:t>p</a:t>
            </a:r>
            <a:r>
              <a:rPr lang="en-US" sz="2400" kern="0" baseline="30000" dirty="0">
                <a:sym typeface="Wingdings" pitchFamily="2" charset="2"/>
              </a:rPr>
              <a:t>0</a:t>
            </a:r>
            <a:r>
              <a:rPr lang="en-US" sz="2400" kern="0" dirty="0">
                <a:sym typeface="Wingdings" pitchFamily="2" charset="2"/>
              </a:rPr>
              <a:t> 2</a:t>
            </a:r>
            <a:r>
              <a:rPr lang="en-US" sz="2400" kern="0" dirty="0">
                <a:latin typeface="Symbol" pitchFamily="2" charset="2"/>
                <a:sym typeface="Wingdings" pitchFamily="2" charset="2"/>
              </a:rPr>
              <a:t>g</a:t>
            </a:r>
            <a:endParaRPr lang="en-US" sz="2400" kern="0" dirty="0">
              <a:latin typeface="Symbol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69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48803</TotalTime>
  <Words>1666</Words>
  <Application>Microsoft Macintosh PowerPoint</Application>
  <PresentationFormat>On-screen Show (4:3)</PresentationFormat>
  <Paragraphs>220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 Narrow</vt:lpstr>
      <vt:lpstr>Monotype Corsiva</vt:lpstr>
      <vt:lpstr>Symbol</vt:lpstr>
      <vt:lpstr>Times New Roman</vt:lpstr>
      <vt:lpstr>phys1443-spring02</vt:lpstr>
      <vt:lpstr>PowerPoint Presentation</vt:lpstr>
      <vt:lpstr>Meeting Goals</vt:lpstr>
      <vt:lpstr>What is DAMSA?</vt:lpstr>
      <vt:lpstr>Who participated in DAMSA concept?</vt:lpstr>
      <vt:lpstr>DAMSA Experiment Requirements</vt:lpstr>
      <vt:lpstr>DAMSA Experiment Signature</vt:lpstr>
      <vt:lpstr>DAMSA Experiment Requirements</vt:lpstr>
      <vt:lpstr>Expected DAMSA Sensitivity</vt:lpstr>
      <vt:lpstr>DAMSA Experiment Requirements</vt:lpstr>
      <vt:lpstr>DAMSA Exp. Concept – II </vt:lpstr>
      <vt:lpstr>DAMSA Requirements – The Beam</vt:lpstr>
      <vt:lpstr>DAMSA Requirements – The Dump</vt:lpstr>
      <vt:lpstr>DAMSA Requirements – The moderator</vt:lpstr>
      <vt:lpstr>DAMSA Requirements – The Detector 1</vt:lpstr>
      <vt:lpstr>DAMSA Requirements – The Detector 2</vt:lpstr>
      <vt:lpstr>DAMSA Requirements – The Detector 2</vt:lpstr>
      <vt:lpstr>DAMSA Detector – The g pair traceback</vt:lpstr>
      <vt:lpstr>DAMSA Detector – Invariant Mass</vt:lpstr>
      <vt:lpstr>DAMSA Detector Requirements</vt:lpstr>
      <vt:lpstr>Potential DAMSA Detector Technology</vt:lpstr>
      <vt:lpstr>Potential DAMSA Experiment Timeline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Yu, Jaehoon</cp:lastModifiedBy>
  <cp:revision>1514</cp:revision>
  <dcterms:created xsi:type="dcterms:W3CDTF">2012-01-19T04:21:20Z</dcterms:created>
  <dcterms:modified xsi:type="dcterms:W3CDTF">2023-05-12T18:18:28Z</dcterms:modified>
</cp:coreProperties>
</file>