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665" r:id="rId2"/>
    <p:sldId id="1867" r:id="rId3"/>
    <p:sldId id="1868" r:id="rId4"/>
    <p:sldId id="769" r:id="rId5"/>
    <p:sldId id="1869" r:id="rId6"/>
    <p:sldId id="779" r:id="rId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1611"/>
    <a:srgbClr val="FFFFCC"/>
    <a:srgbClr val="EFFFAE"/>
    <a:srgbClr val="FFFF99"/>
    <a:srgbClr val="EFFFD2"/>
    <a:srgbClr val="EFFFF4"/>
    <a:srgbClr val="EFFFC2"/>
    <a:srgbClr val="CC6600"/>
    <a:srgbClr val="B54211"/>
    <a:srgbClr val="B34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72"/>
    <p:restoredTop sz="94660"/>
  </p:normalViewPr>
  <p:slideViewPr>
    <p:cSldViewPr>
      <p:cViewPr varScale="1">
        <p:scale>
          <a:sx n="112" d="100"/>
          <a:sy n="112" d="100"/>
        </p:scale>
        <p:origin x="1472" y="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May 13,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DAMSA for PAC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May 13,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DAMSA for PAC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May 13,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DAMSA for PAC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600" smtClean="0">
                <a:solidFill>
                  <a:schemeClr val="accent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May 13,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>
              <a:defRPr sz="1600" smtClean="0">
                <a:solidFill>
                  <a:srgbClr val="C00000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DAMSA for PAC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248400"/>
            <a:ext cx="457200" cy="457200"/>
          </a:xfrm>
          <a:prstGeom prst="rect">
            <a:avLst/>
          </a:prstGeom>
        </p:spPr>
        <p:txBody>
          <a:bodyPr/>
          <a:lstStyle>
            <a:lvl1pPr>
              <a:defRPr sz="1600" smtClean="0">
                <a:solidFill>
                  <a:srgbClr val="00B050"/>
                </a:solidFill>
                <a:latin typeface="+mj-lt"/>
              </a:defRPr>
            </a:lvl1pPr>
          </a:lstStyle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3FC08C6-FD5B-8241-B46B-E309510378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600" smtClean="0">
                <a:solidFill>
                  <a:schemeClr val="accent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May 13, 2023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ADFD581-70C0-7A4F-BD45-281489E48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>
              <a:defRPr sz="1600" smtClean="0">
                <a:solidFill>
                  <a:srgbClr val="C00000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DAMSA for PAC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75131F4-90C4-5D48-B2DB-E03FF3D76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248400"/>
            <a:ext cx="381000" cy="457200"/>
          </a:xfrm>
          <a:prstGeom prst="rect">
            <a:avLst/>
          </a:prstGeom>
        </p:spPr>
        <p:txBody>
          <a:bodyPr/>
          <a:lstStyle>
            <a:lvl1pPr>
              <a:defRPr sz="1600" smtClean="0">
                <a:solidFill>
                  <a:srgbClr val="00B050"/>
                </a:solidFill>
                <a:latin typeface="+mj-lt"/>
              </a:defRPr>
            </a:lvl1pPr>
          </a:lstStyle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CAB21EC-0AD1-D74A-9502-16DE98A2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600" smtClean="0">
                <a:solidFill>
                  <a:schemeClr val="accent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May 13, 2023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57AC375-621E-7C49-895D-2E38375DF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>
              <a:defRPr sz="1600" smtClean="0">
                <a:solidFill>
                  <a:srgbClr val="C00000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DAMSA for PAC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EA61460-AA36-3C49-95BE-6F0467E25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248400"/>
            <a:ext cx="381000" cy="457200"/>
          </a:xfrm>
          <a:prstGeom prst="rect">
            <a:avLst/>
          </a:prstGeom>
        </p:spPr>
        <p:txBody>
          <a:bodyPr/>
          <a:lstStyle>
            <a:lvl1pPr>
              <a:defRPr sz="1600" smtClean="0">
                <a:solidFill>
                  <a:srgbClr val="00B050"/>
                </a:solidFill>
                <a:latin typeface="+mj-lt"/>
              </a:defRPr>
            </a:lvl1pPr>
          </a:lstStyle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A5275A8-1530-0B43-A316-1571205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600" smtClean="0">
                <a:solidFill>
                  <a:schemeClr val="accent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May 13, 2023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7D2CB81-7E8A-B04F-9010-60F46C615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>
              <a:defRPr sz="1600" smtClean="0">
                <a:solidFill>
                  <a:srgbClr val="C00000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DAMSA for PAC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1A657A9-50BA-B84D-9310-D83DE6ADB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1000" y="6248400"/>
            <a:ext cx="457200" cy="457200"/>
          </a:xfrm>
          <a:prstGeom prst="rect">
            <a:avLst/>
          </a:prstGeom>
        </p:spPr>
        <p:txBody>
          <a:bodyPr/>
          <a:lstStyle>
            <a:lvl1pPr>
              <a:defRPr sz="1600" smtClean="0">
                <a:solidFill>
                  <a:srgbClr val="00B050"/>
                </a:solidFill>
                <a:latin typeface="+mj-lt"/>
              </a:defRPr>
            </a:lvl1pPr>
          </a:lstStyle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76511D7-2B68-8445-9211-98889C5084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600" smtClean="0">
                <a:solidFill>
                  <a:schemeClr val="accent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May 13, 2023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0B7061A-6915-8C49-AE9B-EC670EFBB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>
              <a:defRPr sz="1600" smtClean="0">
                <a:solidFill>
                  <a:srgbClr val="C00000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DAMSA for PAC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BE3D05F-5C2B-D246-8FD7-D0DA3640F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1000" y="6248400"/>
            <a:ext cx="457200" cy="457200"/>
          </a:xfrm>
          <a:prstGeom prst="rect">
            <a:avLst/>
          </a:prstGeom>
        </p:spPr>
        <p:txBody>
          <a:bodyPr/>
          <a:lstStyle>
            <a:lvl1pPr>
              <a:defRPr sz="1600" smtClean="0">
                <a:solidFill>
                  <a:srgbClr val="00B050"/>
                </a:solidFill>
                <a:latin typeface="+mj-lt"/>
              </a:defRPr>
            </a:lvl1pPr>
          </a:lstStyle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EB49106-7695-8142-BA0B-D34BCB7E1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600" smtClean="0">
                <a:solidFill>
                  <a:schemeClr val="accent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May 13, 2023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857EA20-CDBF-BE47-A70A-8624E230D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>
              <a:defRPr sz="1600" smtClean="0">
                <a:solidFill>
                  <a:srgbClr val="C00000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DAMSA for PAC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12E7087-1461-D942-9383-44CA043B7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1000" y="6248400"/>
            <a:ext cx="457200" cy="457200"/>
          </a:xfrm>
          <a:prstGeom prst="rect">
            <a:avLst/>
          </a:prstGeom>
        </p:spPr>
        <p:txBody>
          <a:bodyPr/>
          <a:lstStyle>
            <a:lvl1pPr>
              <a:defRPr sz="1600" smtClean="0">
                <a:solidFill>
                  <a:srgbClr val="00B050"/>
                </a:solidFill>
                <a:latin typeface="+mj-lt"/>
              </a:defRPr>
            </a:lvl1pPr>
          </a:lstStyle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2904F9-125A-424B-9B22-BB376640B8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600" smtClean="0">
                <a:solidFill>
                  <a:schemeClr val="accent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May 13, 2023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C93AB89-E7A8-B94C-9233-338253529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>
              <a:defRPr sz="1600" smtClean="0">
                <a:solidFill>
                  <a:srgbClr val="C00000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DAMSA for PAC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A9F1C98-038E-4F4B-A16E-1047000CD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1000" y="6248400"/>
            <a:ext cx="457200" cy="457200"/>
          </a:xfrm>
          <a:prstGeom prst="rect">
            <a:avLst/>
          </a:prstGeom>
        </p:spPr>
        <p:txBody>
          <a:bodyPr/>
          <a:lstStyle>
            <a:lvl1pPr>
              <a:defRPr sz="1600" smtClean="0">
                <a:solidFill>
                  <a:srgbClr val="00B050"/>
                </a:solidFill>
                <a:latin typeface="+mj-lt"/>
              </a:defRPr>
            </a:lvl1pPr>
          </a:lstStyle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May 13,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DAMSA for PAC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597966" y="1948683"/>
            <a:ext cx="3672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>
                <a:solidFill>
                  <a:schemeClr val="accent6"/>
                </a:solidFill>
                <a:latin typeface="Monotype Corsiva" charset="0"/>
              </a:rPr>
              <a:t>DAMSA Team Meeting</a:t>
            </a:r>
          </a:p>
          <a:p>
            <a:pPr algn="ctr"/>
            <a:r>
              <a:rPr lang="en-US" sz="3200" dirty="0">
                <a:solidFill>
                  <a:schemeClr val="accent6"/>
                </a:solidFill>
                <a:latin typeface="Monotype Corsiva" charset="0"/>
              </a:rPr>
              <a:t>Fermilab</a:t>
            </a:r>
          </a:p>
          <a:p>
            <a:pPr algn="ctr"/>
            <a:r>
              <a:rPr lang="en-US" sz="3200" dirty="0">
                <a:solidFill>
                  <a:schemeClr val="accent6"/>
                </a:solidFill>
                <a:latin typeface="Monotype Corsiva" charset="0"/>
              </a:rPr>
              <a:t>May 13, 2023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967182" y="3790626"/>
            <a:ext cx="493436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 err="1">
                <a:solidFill>
                  <a:schemeClr val="accent2"/>
                </a:solidFill>
                <a:latin typeface="Monotype Corsiva" charset="0"/>
              </a:rPr>
              <a:t>Jaehoon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 Yu</a:t>
            </a:r>
            <a:endParaRPr lang="en-US" sz="3200" b="1" dirty="0">
              <a:solidFill>
                <a:srgbClr val="FF0066"/>
              </a:solidFill>
              <a:latin typeface="Monotype Corsiva" charset="0"/>
            </a:endParaRPr>
          </a:p>
          <a:p>
            <a:pPr algn="ctr"/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Department of Physics</a:t>
            </a:r>
          </a:p>
          <a:p>
            <a:pPr algn="ctr"/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University of Texas at Arlington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412941" y="284834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0676FEF9-159B-B441-A6FF-3FA176EE1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US" altLang="ko-KR" sz="4800" b="1" dirty="0">
                <a:ea typeface="ＭＳ Ｐゴシック" pitchFamily="-84" charset="-128"/>
                <a:cs typeface="ＭＳ Ｐゴシック" pitchFamily="-84" charset="-128"/>
              </a:rPr>
              <a:t>Transforming DAMSA to an experiment  </a:t>
            </a:r>
            <a:endParaRPr lang="en-US" sz="4800" b="1" kern="0" dirty="0"/>
          </a:p>
        </p:txBody>
      </p:sp>
    </p:spTree>
    <p:extLst>
      <p:ext uri="{BB962C8B-B14F-4D97-AF65-F5344CB8AC3E}">
        <p14:creationId xmlns:p14="http://schemas.microsoft.com/office/powerpoint/2010/main" val="168007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13, 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DAMSA for PAC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9387-AE02-FF40-8DC3-FBC6431E85BA}" type="slidenum">
              <a:rPr lang="en-US"/>
              <a:pPr/>
              <a:t>2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2041"/>
            <a:ext cx="8648700" cy="609600"/>
          </a:xfrm>
        </p:spPr>
        <p:txBody>
          <a:bodyPr/>
          <a:lstStyle/>
          <a:p>
            <a:pPr lvl="0" latinLnBrk="1"/>
            <a:r>
              <a:rPr lang="en-US" b="1" dirty="0"/>
              <a:t>Meeting Goals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" y="559939"/>
            <a:ext cx="8846820" cy="4926461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>
                <a:solidFill>
                  <a:srgbClr val="00B050"/>
                </a:solidFill>
              </a:rPr>
              <a:t>Introduce DAMSA in detail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>
                <a:solidFill>
                  <a:srgbClr val="00B050"/>
                </a:solidFill>
              </a:rPr>
              <a:t>Receive feedback and input to the concept</a:t>
            </a:r>
          </a:p>
          <a:p>
            <a:pPr>
              <a:lnSpc>
                <a:spcPct val="90000"/>
              </a:lnSpc>
            </a:pPr>
            <a:r>
              <a:rPr lang="en-US" dirty="0"/>
              <a:t>Form a team to perform further studies to transform the concept to an experiment and prepare a proposal for Fermilab PAC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Physics program : ALP, Dark Photon, </a:t>
            </a:r>
            <a:r>
              <a:rPr lang="en-US" dirty="0" err="1"/>
              <a:t>etc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Beams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Dump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Vacuum chamber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Detector </a:t>
            </a:r>
            <a:r>
              <a:rPr lang="en-US" dirty="0">
                <a:sym typeface="Wingdings" pitchFamily="2" charset="2"/>
              </a:rPr>
              <a:t> Technological choices, design, cost estimate, </a:t>
            </a:r>
            <a:r>
              <a:rPr lang="en-US" dirty="0" err="1">
                <a:sym typeface="Wingdings" pitchFamily="2" charset="2"/>
              </a:rPr>
              <a:t>etc</a:t>
            </a:r>
            <a:endParaRPr lang="en-US" dirty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dirty="0">
                <a:sym typeface="Wingdings" pitchFamily="2" charset="2"/>
              </a:rPr>
              <a:t>Set up an </a:t>
            </a:r>
            <a:r>
              <a:rPr lang="en-US" dirty="0" err="1">
                <a:sym typeface="Wingdings" pitchFamily="2" charset="2"/>
              </a:rPr>
              <a:t>egroup</a:t>
            </a:r>
            <a:r>
              <a:rPr lang="en-US" dirty="0">
                <a:sym typeface="Wingdings" pitchFamily="2" charset="2"/>
              </a:rPr>
              <a:t> and start regular follow up discussions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58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13, 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DAMSA for PAC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9387-AE02-FF40-8DC3-FBC6431E85BA}" type="slidenum">
              <a:rPr lang="en-US"/>
              <a:pPr/>
              <a:t>3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91601" cy="609600"/>
          </a:xfrm>
        </p:spPr>
        <p:txBody>
          <a:bodyPr/>
          <a:lstStyle/>
          <a:p>
            <a:pPr lvl="0" latinLnBrk="1"/>
            <a:r>
              <a:rPr lang="en-US" sz="4800" b="1" dirty="0"/>
              <a:t>DAMSA Experiment Strategy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1" y="632176"/>
            <a:ext cx="8762999" cy="538762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00B050"/>
                </a:solidFill>
                <a:sym typeface="Wingdings" pitchFamily="2" charset="2"/>
              </a:rPr>
              <a:t>Overarching strategic goal: Get the detector ready to take data in time for PIP-II LINAC completion in 2029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sym typeface="Wingdings" pitchFamily="2" charset="2"/>
              </a:rPr>
              <a:t>Design and build detectors to meet the requirements with minimal R&amp;D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sym typeface="Wingdings" pitchFamily="2" charset="2"/>
              </a:rPr>
              <a:t>Fast timing (~0.1ns or better)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sym typeface="Wingdings" pitchFamily="2" charset="2"/>
              </a:rPr>
              <a:t>High position resolution (~0.1mm or better)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sym typeface="Wingdings" pitchFamily="2" charset="2"/>
              </a:rPr>
              <a:t>Excellent energy and invariant mass resolution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sym typeface="Wingdings" pitchFamily="2" charset="2"/>
              </a:rPr>
              <a:t>Low threshold energy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sym typeface="Wingdings" pitchFamily="2" charset="2"/>
              </a:rPr>
              <a:t>Discover Dark Sector Particles in the beam</a:t>
            </a:r>
          </a:p>
        </p:txBody>
      </p:sp>
    </p:spTree>
    <p:extLst>
      <p:ext uri="{BB962C8B-B14F-4D97-AF65-F5344CB8AC3E}">
        <p14:creationId xmlns:p14="http://schemas.microsoft.com/office/powerpoint/2010/main" val="35333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1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9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13, 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DAMSA for PAC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9387-AE02-FF40-8DC3-FBC6431E85BA}" type="slidenum">
              <a:rPr lang="en-US"/>
              <a:pPr/>
              <a:t>4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2041"/>
            <a:ext cx="8648700" cy="609600"/>
          </a:xfrm>
        </p:spPr>
        <p:txBody>
          <a:bodyPr/>
          <a:lstStyle/>
          <a:p>
            <a:pPr lvl="0" latinLnBrk="1"/>
            <a:r>
              <a:rPr lang="en-US" b="1" dirty="0"/>
              <a:t>Potential DAMSA Experiment Timeline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612618"/>
            <a:ext cx="8915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2029: Complete the detector construction and start commissioning for data taking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Request 1 – 3x10</a:t>
            </a:r>
            <a:r>
              <a:rPr lang="en-US" baseline="30000" dirty="0"/>
              <a:t>23</a:t>
            </a:r>
            <a:r>
              <a:rPr lang="en-US" dirty="0"/>
              <a:t> POT total</a:t>
            </a:r>
          </a:p>
          <a:p>
            <a:pPr>
              <a:lnSpc>
                <a:spcPct val="90000"/>
              </a:lnSpc>
            </a:pPr>
            <a:r>
              <a:rPr lang="en-US" dirty="0"/>
              <a:t>2025/2026 – 2028: experiment construction</a:t>
            </a:r>
          </a:p>
          <a:p>
            <a:pPr>
              <a:lnSpc>
                <a:spcPct val="90000"/>
              </a:lnSpc>
            </a:pPr>
            <a:r>
              <a:rPr lang="en-US" dirty="0"/>
              <a:t>2024 – 2025/2026: experiment approval and project establishment</a:t>
            </a:r>
          </a:p>
          <a:p>
            <a:pPr>
              <a:lnSpc>
                <a:spcPct val="90000"/>
              </a:lnSpc>
            </a:pPr>
            <a:r>
              <a:rPr lang="en-US" dirty="0"/>
              <a:t>Jan. 2024: Submit the DAMSA proposal to PAC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Form a team to prepare a proposal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Physics goals and sensitivity reach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Detector design and rough cost estimates</a:t>
            </a:r>
          </a:p>
          <a:p>
            <a:pPr>
              <a:lnSpc>
                <a:spcPct val="90000"/>
              </a:lnSpc>
            </a:pPr>
            <a:r>
              <a:rPr lang="en-US" dirty="0"/>
              <a:t>Internationality would be important – Korean and European colleagues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4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13, 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DAMSA for PAC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9387-AE02-FF40-8DC3-FBC6431E85BA}" type="slidenum">
              <a:rPr lang="en-US"/>
              <a:pPr/>
              <a:t>5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2041"/>
            <a:ext cx="8648700" cy="609600"/>
          </a:xfrm>
        </p:spPr>
        <p:txBody>
          <a:bodyPr/>
          <a:lstStyle/>
          <a:p>
            <a:pPr lvl="0" latinLnBrk="1"/>
            <a:r>
              <a:rPr lang="en-US" b="1" dirty="0"/>
              <a:t>DAMSA Proposal Timeline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762000"/>
            <a:ext cx="8953500" cy="503221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End of Aug. - Sept. 2023: DAMSA workshop for updates </a:t>
            </a:r>
            <a:r>
              <a:rPr lang="en-US" dirty="0">
                <a:sym typeface="Wingdings" pitchFamily="2" charset="2"/>
              </a:rPr>
              <a:t> proposal writing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Physics goals and sensitivity reach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Experiment design and rough cost estimates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Facility requirements</a:t>
            </a:r>
          </a:p>
          <a:p>
            <a:pPr>
              <a:lnSpc>
                <a:spcPct val="90000"/>
              </a:lnSpc>
            </a:pPr>
            <a:r>
              <a:rPr lang="en-US" dirty="0"/>
              <a:t>Oct. 15, 2023: Finish 1</a:t>
            </a:r>
            <a:r>
              <a:rPr lang="en-US" baseline="30000" dirty="0"/>
              <a:t>st</a:t>
            </a:r>
            <a:r>
              <a:rPr lang="en-US" dirty="0"/>
              <a:t> draft proposal to the team</a:t>
            </a:r>
          </a:p>
          <a:p>
            <a:pPr>
              <a:lnSpc>
                <a:spcPct val="90000"/>
              </a:lnSpc>
            </a:pPr>
            <a:r>
              <a:rPr lang="en-US" dirty="0"/>
              <a:t>Oct. 15 – Nov. 1, 2023: Feedback and comments </a:t>
            </a:r>
          </a:p>
          <a:p>
            <a:pPr>
              <a:lnSpc>
                <a:spcPct val="90000"/>
              </a:lnSpc>
            </a:pPr>
            <a:r>
              <a:rPr lang="en-US" dirty="0"/>
              <a:t>Nov. 7: 2</a:t>
            </a:r>
            <a:r>
              <a:rPr lang="en-US" baseline="30000" dirty="0"/>
              <a:t>nd</a:t>
            </a:r>
            <a:r>
              <a:rPr lang="en-US" dirty="0"/>
              <a:t> draft released to the team </a:t>
            </a:r>
          </a:p>
          <a:p>
            <a:pPr>
              <a:lnSpc>
                <a:spcPct val="90000"/>
              </a:lnSpc>
            </a:pPr>
            <a:r>
              <a:rPr lang="en-US" dirty="0"/>
              <a:t>Nov. 15, 2023: Submit completed proposal to PAC</a:t>
            </a:r>
          </a:p>
          <a:p>
            <a:pPr>
              <a:lnSpc>
                <a:spcPct val="90000"/>
              </a:lnSpc>
            </a:pPr>
            <a:r>
              <a:rPr lang="en-US" dirty="0"/>
              <a:t>Jan. 2024: Submit the DAMSA proposal to PAC</a:t>
            </a:r>
          </a:p>
        </p:txBody>
      </p:sp>
    </p:spTree>
    <p:extLst>
      <p:ext uri="{BB962C8B-B14F-4D97-AF65-F5344CB8AC3E}">
        <p14:creationId xmlns:p14="http://schemas.microsoft.com/office/powerpoint/2010/main" val="263673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13, 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DAMSA for PAC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9387-AE02-FF40-8DC3-FBC6431E85BA}" type="slidenum">
              <a:rPr lang="en-US"/>
              <a:pPr/>
              <a:t>6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609600"/>
          </a:xfrm>
        </p:spPr>
        <p:txBody>
          <a:bodyPr/>
          <a:lstStyle/>
          <a:p>
            <a:pPr lvl="0" latinLnBrk="1"/>
            <a:r>
              <a:rPr lang="en-US" sz="5400" b="1" dirty="0"/>
              <a:t>DAMSA Team 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Proposed Leads: Juan Estrada (Fermilab) and Jae Yu (UTA)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Institutions expressed interests thus far: 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US (7): FNAL, OU, TAMU, UCR, U. of Kansas, LANL, UTA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SK (5): SNU, </a:t>
            </a:r>
            <a:r>
              <a:rPr lang="en-US" sz="3200" dirty="0" err="1"/>
              <a:t>Yeonsei</a:t>
            </a:r>
            <a:r>
              <a:rPr lang="en-US" sz="3200" dirty="0"/>
              <a:t> U., U. of Seoul, </a:t>
            </a:r>
            <a:r>
              <a:rPr lang="en-US" sz="3200" dirty="0" err="1"/>
              <a:t>Chungnam</a:t>
            </a:r>
            <a:r>
              <a:rPr lang="en-US" sz="3200" dirty="0"/>
              <a:t> U., </a:t>
            </a:r>
            <a:r>
              <a:rPr lang="en-US" sz="3200" dirty="0" err="1"/>
              <a:t>Jeonbuk</a:t>
            </a:r>
            <a:r>
              <a:rPr lang="en-US" sz="3200" dirty="0"/>
              <a:t> U.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Portugal: LIP</a:t>
            </a:r>
          </a:p>
        </p:txBody>
      </p:sp>
    </p:spTree>
    <p:extLst>
      <p:ext uri="{BB962C8B-B14F-4D97-AF65-F5344CB8AC3E}">
        <p14:creationId xmlns:p14="http://schemas.microsoft.com/office/powerpoint/2010/main" val="83615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50036</TotalTime>
  <Words>425</Words>
  <Application>Microsoft Macintosh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 Narrow</vt:lpstr>
      <vt:lpstr>Monotype Corsiva</vt:lpstr>
      <vt:lpstr>Times New Roman</vt:lpstr>
      <vt:lpstr>Wingdings</vt:lpstr>
      <vt:lpstr>phys1443-spring02</vt:lpstr>
      <vt:lpstr>PowerPoint Presentation</vt:lpstr>
      <vt:lpstr>Meeting Goals</vt:lpstr>
      <vt:lpstr>DAMSA Experiment Strategy</vt:lpstr>
      <vt:lpstr>Potential DAMSA Experiment Timeline</vt:lpstr>
      <vt:lpstr>DAMSA Proposal Timeline</vt:lpstr>
      <vt:lpstr>DAMSA Team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1550</cp:revision>
  <dcterms:created xsi:type="dcterms:W3CDTF">2012-01-19T04:21:20Z</dcterms:created>
  <dcterms:modified xsi:type="dcterms:W3CDTF">2023-05-13T14:51:28Z</dcterms:modified>
</cp:coreProperties>
</file>