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311" r:id="rId3"/>
    <p:sldId id="315" r:id="rId4"/>
    <p:sldId id="316" r:id="rId5"/>
    <p:sldId id="313" r:id="rId6"/>
    <p:sldId id="314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 R Edstrom, Jr" initials="DE" lastIdx="1" clrIdx="0">
    <p:extLst>
      <p:ext uri="{19B8F6BF-5375-455C-9EA6-DF929625EA0E}">
        <p15:presenceInfo xmlns:p15="http://schemas.microsoft.com/office/powerpoint/2012/main" userId="Dean R Edstrom, J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000000"/>
    <a:srgbClr val="004C97"/>
    <a:srgbClr val="50504E"/>
    <a:srgbClr val="4E4E4E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33" autoAdjust="0"/>
    <p:restoredTop sz="94660"/>
  </p:normalViewPr>
  <p:slideViewPr>
    <p:cSldViewPr snapToGrid="0" snapToObjects="1" showGuides="1">
      <p:cViewPr varScale="1">
        <p:scale>
          <a:sx n="138" d="100"/>
          <a:sy n="138" d="100"/>
        </p:scale>
        <p:origin x="476" y="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Dean (Chip) Edstrom</a:t>
            </a:r>
          </a:p>
          <a:p>
            <a:r>
              <a:rPr lang="en-US" dirty="0"/>
              <a:t>04/14/2023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Proton Injector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20677-688E-FA13-0B2A-14FE6761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25370"/>
            <a:ext cx="8672513" cy="5059363"/>
          </a:xfrm>
        </p:spPr>
        <p:txBody>
          <a:bodyPr/>
          <a:lstStyle/>
          <a:p>
            <a:r>
              <a:rPr lang="en-US" sz="1400" dirty="0"/>
              <a:t>HV Enclosure components connected to Aux Chassis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FFC000"/>
                </a:solidFill>
              </a:rPr>
              <a:t>✔ </a:t>
            </a:r>
            <a:r>
              <a:rPr lang="en-US" sz="1400" dirty="0"/>
              <a:t>	Ready to connect to the PLC and begin checkout (</a:t>
            </a:r>
            <a:r>
              <a:rPr lang="en-US" sz="1400" dirty="0">
                <a:solidFill>
                  <a:srgbClr val="FF0000"/>
                </a:solidFill>
              </a:rPr>
              <a:t>Extractor HVPS loaned out…)</a:t>
            </a:r>
          </a:p>
          <a:p>
            <a:r>
              <a:rPr lang="en-US" sz="1600" dirty="0"/>
              <a:t>Remaining Items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✔</a:t>
            </a:r>
            <a:r>
              <a:rPr lang="en-US" sz="1400" dirty="0">
                <a:solidFill>
                  <a:srgbClr val="FFC000"/>
                </a:solidFill>
              </a:rPr>
              <a:t> 	</a:t>
            </a:r>
            <a:r>
              <a:rPr lang="en-US" sz="1400" dirty="0"/>
              <a:t>Replace patch fiber in Aux Chassis (Greg Brown &amp; Chip)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✔ 	</a:t>
            </a:r>
            <a:r>
              <a:rPr lang="en-US" sz="1400" dirty="0">
                <a:solidFill>
                  <a:srgbClr val="404040"/>
                </a:solidFill>
              </a:rPr>
              <a:t>Route Fiber for patching into the HV Enclosure in/around Source Test Cage (Chip)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✔</a:t>
            </a:r>
            <a:r>
              <a:rPr lang="en-US" sz="1400" dirty="0"/>
              <a:t> 	Replace eyebolt with routing ring for AC &amp; fiber (Daniel)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✔</a:t>
            </a:r>
            <a:r>
              <a:rPr lang="en-US" sz="1400" dirty="0">
                <a:solidFill>
                  <a:srgbClr val="FFC000"/>
                </a:solidFill>
              </a:rPr>
              <a:t> 	</a:t>
            </a:r>
            <a:r>
              <a:rPr lang="en-US" sz="1400" dirty="0"/>
              <a:t>Verify routes to HV Common &amp; install fixtures for grounding (Chip)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✔</a:t>
            </a:r>
            <a:r>
              <a:rPr lang="en-US" sz="1400" dirty="0">
                <a:solidFill>
                  <a:srgbClr val="FFC000"/>
                </a:solidFill>
              </a:rPr>
              <a:t> 	</a:t>
            </a:r>
            <a:r>
              <a:rPr lang="en-US" sz="1400" dirty="0"/>
              <a:t>Install Arc Modulator Toroid (Daniel)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FFC000"/>
                </a:solidFill>
              </a:rPr>
              <a:t>🕑</a:t>
            </a:r>
            <a:r>
              <a:rPr lang="en-US" sz="1400" dirty="0">
                <a:solidFill>
                  <a:srgbClr val="FFC000"/>
                </a:solidFill>
              </a:rPr>
              <a:t>	</a:t>
            </a:r>
            <a:r>
              <a:rPr lang="en-US" sz="1400" dirty="0"/>
              <a:t>Install 24V relay switch for VAT Valve Control (</a:t>
            </a:r>
            <a:r>
              <a:rPr lang="en-US" sz="1400" dirty="0">
                <a:solidFill>
                  <a:srgbClr val="FF0000"/>
                </a:solidFill>
              </a:rPr>
              <a:t>backordered</a:t>
            </a:r>
            <a:r>
              <a:rPr lang="en-US" sz="1400" dirty="0"/>
              <a:t>) 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FFC000"/>
                </a:solidFill>
              </a:rPr>
              <a:t>🕑</a:t>
            </a:r>
            <a:r>
              <a:rPr lang="en-US" sz="1400" dirty="0">
                <a:solidFill>
                  <a:srgbClr val="FFC000"/>
                </a:solidFill>
              </a:rPr>
              <a:t>	</a:t>
            </a:r>
            <a:r>
              <a:rPr lang="en-US" sz="1400" dirty="0"/>
              <a:t>Install new fire detector (</a:t>
            </a:r>
            <a:r>
              <a:rPr lang="en-US" sz="1400" dirty="0">
                <a:solidFill>
                  <a:srgbClr val="FF0000"/>
                </a:solidFill>
              </a:rPr>
              <a:t>order canceled</a:t>
            </a:r>
            <a:r>
              <a:rPr lang="en-US" sz="1400" dirty="0"/>
              <a:t>)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FFC000"/>
                </a:solidFill>
              </a:rPr>
              <a:t>✔ 	</a:t>
            </a:r>
            <a:r>
              <a:rPr lang="en-US" sz="1400" dirty="0"/>
              <a:t>Finish installation of HV Enclosure door interlocks &amp; lighting</a:t>
            </a:r>
          </a:p>
          <a:p>
            <a:r>
              <a:rPr lang="en-US" sz="1600" dirty="0"/>
              <a:t>Once these are taken care of…</a:t>
            </a:r>
          </a:p>
          <a:p>
            <a:pPr lvl="1"/>
            <a:r>
              <a:rPr lang="en-US" sz="1400" dirty="0"/>
              <a:t>Move HV Enclosure into Source Test Cage</a:t>
            </a:r>
          </a:p>
          <a:p>
            <a:pPr lvl="1"/>
            <a:r>
              <a:rPr lang="en-US" sz="1400" dirty="0"/>
              <a:t>Make Source Stand adjustments:</a:t>
            </a:r>
          </a:p>
          <a:p>
            <a:pPr lvl="2"/>
            <a:r>
              <a:rPr lang="en-US" sz="1300" dirty="0"/>
              <a:t>Turn off the source vacuum</a:t>
            </a:r>
          </a:p>
          <a:p>
            <a:pPr lvl="2"/>
            <a:r>
              <a:rPr lang="en-US" sz="1300" dirty="0"/>
              <a:t>Measure and cut the HV Bridge</a:t>
            </a:r>
          </a:p>
          <a:p>
            <a:pPr lvl="2"/>
            <a:r>
              <a:rPr lang="en-US" sz="1300" dirty="0"/>
              <a:t>Connect HV Enclosure door interlocks / lighting through the Source Stand Interlocks box.</a:t>
            </a:r>
          </a:p>
          <a:p>
            <a:pPr lvl="2"/>
            <a:r>
              <a:rPr lang="en-US" sz="1300" dirty="0"/>
              <a:t>Run / measure / cut / connect source connection cables </a:t>
            </a:r>
          </a:p>
          <a:p>
            <a:pPr lvl="3"/>
            <a:r>
              <a:rPr lang="en-US" sz="1100" dirty="0"/>
              <a:t>Extractor / Magnet (incl. </a:t>
            </a:r>
            <a:r>
              <a:rPr lang="en-US" sz="1100" dirty="0" err="1"/>
              <a:t>Fluorinert</a:t>
            </a:r>
            <a:r>
              <a:rPr lang="en-US" sz="1100" dirty="0"/>
              <a:t> flow &amp; </a:t>
            </a:r>
            <a:r>
              <a:rPr lang="en-US" sz="1100" dirty="0" err="1"/>
              <a:t>klixon</a:t>
            </a:r>
            <a:r>
              <a:rPr lang="en-US" sz="1100" dirty="0"/>
              <a:t>) / Filament / Arc Modulator / VAT Valve</a:t>
            </a:r>
          </a:p>
          <a:p>
            <a:endParaRPr lang="en-US" sz="1100" dirty="0"/>
          </a:p>
          <a:p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2BA1EA-2194-09DA-3E19-FA5E1E4E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HV Enclosure Update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E5F82-30A9-AC65-CE23-CA829AEC20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E5EDD-DA0F-B3F4-0147-46D6EFB00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A0101-F4C1-661A-A5BF-DD30E559F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0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C01DE8-C933-3799-1B23-536AEC2B9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Installed Extractor Monitoring Toroid</a:t>
            </a:r>
          </a:p>
          <a:p>
            <a:r>
              <a:rPr lang="en-US" dirty="0"/>
              <a:t>Installed HV Enclosure Interface Panel</a:t>
            </a:r>
          </a:p>
          <a:p>
            <a:r>
              <a:rPr lang="en-US" dirty="0"/>
              <a:t>Loaned Extractor HV Power Supply to Jeff Simmons</a:t>
            </a:r>
          </a:p>
          <a:p>
            <a:pPr lvl="1"/>
            <a:r>
              <a:rPr lang="en-US" dirty="0"/>
              <a:t>Checking out spare Extractor Electronics</a:t>
            </a:r>
          </a:p>
          <a:p>
            <a:r>
              <a:rPr lang="en-US" dirty="0"/>
              <a:t>Wired HV Enclosure Door Interlocks</a:t>
            </a:r>
          </a:p>
          <a:p>
            <a:r>
              <a:rPr lang="en-US" dirty="0"/>
              <a:t>Still needed:</a:t>
            </a:r>
          </a:p>
          <a:p>
            <a:pPr lvl="1"/>
            <a:r>
              <a:rPr lang="en-US" dirty="0"/>
              <a:t>Fan to encourage air flow in HV Shell</a:t>
            </a:r>
          </a:p>
          <a:p>
            <a:pPr lvl="1"/>
            <a:r>
              <a:rPr lang="en-US" dirty="0"/>
              <a:t>HV Enclosure paneling for Source-side</a:t>
            </a:r>
          </a:p>
          <a:p>
            <a:pPr lvl="1"/>
            <a:r>
              <a:rPr lang="en-US" dirty="0"/>
              <a:t>Asking around for potential long-term 4-channel scope solution</a:t>
            </a:r>
          </a:p>
          <a:p>
            <a:pPr lvl="2"/>
            <a:r>
              <a:rPr lang="en-US" dirty="0"/>
              <a:t>4 channel, 100 MHz…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7F0ECD-8023-C556-D050-7E83796F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Developments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920AD-0627-A9EE-F583-52EC0CD117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8596-A9D2-43B5-2828-A69E17296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10742-9135-2D64-251B-60CFACEE2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3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88CBE5-BA9B-30A3-D31F-6348A9E0F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89" y="251752"/>
            <a:ext cx="8937856" cy="618306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C3475-27B3-70B9-B762-84F63A9C49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28493-DB89-B4C1-6274-F3A06946F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A65FB-34BB-EEA3-A500-CB4BEB52B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1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45BEAA-294C-D0CF-B969-C893B412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IPI Big Ticket Items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190A7-A6D0-C15F-DAB0-82837D28CA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61F39-2F64-99CC-B7A5-57B64033C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34E01-B26F-14C2-7C64-8BCB81322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C66365-0BED-D2FC-FCE4-D4DADC667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9" y="5053414"/>
            <a:ext cx="8993081" cy="1340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1D9212-0034-90C4-0F6D-AE5E19C52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69" y="2466697"/>
            <a:ext cx="5230831" cy="308262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C031EF-22A3-7C19-D894-9B607F922915}"/>
              </a:ext>
            </a:extLst>
          </p:cNvPr>
          <p:cNvCxnSpPr>
            <a:cxnSpLocks/>
          </p:cNvCxnSpPr>
          <p:nvPr/>
        </p:nvCxnSpPr>
        <p:spPr>
          <a:xfrm flipH="1">
            <a:off x="6012873" y="4008010"/>
            <a:ext cx="523965" cy="1653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0F98F3-3526-BE90-A65F-BEF9CB8EA152}"/>
              </a:ext>
            </a:extLst>
          </p:cNvPr>
          <p:cNvCxnSpPr>
            <a:cxnSpLocks/>
          </p:cNvCxnSpPr>
          <p:nvPr/>
        </p:nvCxnSpPr>
        <p:spPr>
          <a:xfrm>
            <a:off x="6689979" y="4082473"/>
            <a:ext cx="121839" cy="1335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67A018-4144-EBC6-75CF-14614962D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Electrical Contract / Cable Pull: </a:t>
            </a:r>
            <a:r>
              <a:rPr lang="en-US" sz="2000" dirty="0">
                <a:solidFill>
                  <a:srgbClr val="FF0000"/>
                </a:solidFill>
              </a:rPr>
              <a:t>$95k </a:t>
            </a:r>
            <a:r>
              <a:rPr lang="en-US" sz="2000" dirty="0"/>
              <a:t>(T&amp;M, not IDIQ…)</a:t>
            </a:r>
          </a:p>
          <a:p>
            <a:r>
              <a:rPr lang="en-US" sz="2000" dirty="0"/>
              <a:t>IPI LLRF Control Upgrade: $24.7k</a:t>
            </a:r>
          </a:p>
          <a:p>
            <a:r>
              <a:rPr lang="en-US" sz="2000" dirty="0"/>
              <a:t>Bend Dipole Vacuum Chambers: $25.6k</a:t>
            </a:r>
          </a:p>
          <a:p>
            <a:pPr lvl="1"/>
            <a:r>
              <a:rPr lang="en-US" sz="2000" dirty="0"/>
              <a:t>$12.8k each for D330 / D340</a:t>
            </a:r>
          </a:p>
          <a:p>
            <a:r>
              <a:rPr lang="en-US" sz="2200" dirty="0"/>
              <a:t>MEBT Girders / Stands: ~$25k?</a:t>
            </a:r>
          </a:p>
          <a:p>
            <a:r>
              <a:rPr lang="en-US" sz="2000" i="1" dirty="0">
                <a:solidFill>
                  <a:schemeClr val="bg2">
                    <a:lumMod val="65000"/>
                  </a:schemeClr>
                </a:solidFill>
              </a:rPr>
              <a:t>Anything else?</a:t>
            </a:r>
          </a:p>
          <a:p>
            <a:pPr lvl="1"/>
            <a:r>
              <a:rPr lang="en-US" sz="2000" i="1" dirty="0">
                <a:solidFill>
                  <a:schemeClr val="bg2">
                    <a:lumMod val="65000"/>
                  </a:schemeClr>
                </a:solidFill>
              </a:rPr>
              <a:t>Scanning Wire Replacement?</a:t>
            </a:r>
          </a:p>
          <a:p>
            <a:pPr lvl="1"/>
            <a:r>
              <a:rPr lang="en-US" sz="2000" i="1" dirty="0">
                <a:solidFill>
                  <a:schemeClr val="bg2">
                    <a:lumMod val="65000"/>
                  </a:schemeClr>
                </a:solidFill>
              </a:rPr>
              <a:t>LEBT Scraper Replacement?</a:t>
            </a:r>
          </a:p>
          <a:p>
            <a:pPr lvl="2"/>
            <a:r>
              <a:rPr lang="en-US" sz="1800" i="1" dirty="0">
                <a:solidFill>
                  <a:schemeClr val="bg2">
                    <a:lumMod val="65000"/>
                  </a:schemeClr>
                </a:solidFill>
              </a:rPr>
              <a:t>Scraper?</a:t>
            </a:r>
          </a:p>
          <a:p>
            <a:pPr lvl="2"/>
            <a:r>
              <a:rPr lang="en-US" sz="1800" i="1" dirty="0">
                <a:solidFill>
                  <a:schemeClr val="bg2">
                    <a:lumMod val="65000"/>
                  </a:schemeClr>
                </a:solidFill>
              </a:rPr>
              <a:t>Wires?</a:t>
            </a:r>
          </a:p>
          <a:p>
            <a:pPr lvl="2"/>
            <a:r>
              <a:rPr lang="en-US" sz="1800" i="1" dirty="0" err="1">
                <a:solidFill>
                  <a:schemeClr val="bg2">
                    <a:lumMod val="65000"/>
                  </a:schemeClr>
                </a:solidFill>
              </a:rPr>
              <a:t>Einzel</a:t>
            </a:r>
            <a:r>
              <a:rPr lang="en-US" sz="1800" i="1" dirty="0">
                <a:solidFill>
                  <a:schemeClr val="bg2">
                    <a:lumMod val="65000"/>
                  </a:schemeClr>
                </a:solidFill>
              </a:rPr>
              <a:t> Lens?</a:t>
            </a:r>
          </a:p>
          <a:p>
            <a:pPr lvl="1"/>
            <a:r>
              <a:rPr lang="en-US" sz="2000" i="1" dirty="0">
                <a:solidFill>
                  <a:schemeClr val="bg2">
                    <a:lumMod val="65000"/>
                  </a:schemeClr>
                </a:solidFill>
              </a:rPr>
              <a:t>RFQ Repair (~$100k)?</a:t>
            </a:r>
          </a:p>
          <a:p>
            <a:pPr lvl="1"/>
            <a:r>
              <a:rPr lang="en-US" sz="2000" i="1" dirty="0" err="1">
                <a:solidFill>
                  <a:schemeClr val="bg2">
                    <a:lumMod val="65000"/>
                  </a:schemeClr>
                </a:solidFill>
              </a:rPr>
              <a:t>Misc</a:t>
            </a:r>
            <a:r>
              <a:rPr lang="en-US" sz="2000" i="1" dirty="0">
                <a:solidFill>
                  <a:schemeClr val="bg2">
                    <a:lumMod val="65000"/>
                  </a:schemeClr>
                </a:solidFill>
              </a:rPr>
              <a:t> (Vacuum crosses, Welding, </a:t>
            </a:r>
            <a:r>
              <a:rPr lang="en-US" sz="2000" i="1" dirty="0" err="1">
                <a:solidFill>
                  <a:schemeClr val="bg2">
                    <a:lumMod val="65000"/>
                  </a:schemeClr>
                </a:solidFill>
              </a:rPr>
              <a:t>etc</a:t>
            </a:r>
            <a:r>
              <a:rPr lang="en-US" sz="2000" i="1" dirty="0">
                <a:solidFill>
                  <a:schemeClr val="bg2">
                    <a:lumMod val="65000"/>
                  </a:schemeClr>
                </a:solidFill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206328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9F7EBA-FB26-77BC-9E6F-3E2690A5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  <a:p>
            <a:pPr lvl="1"/>
            <a:r>
              <a:rPr lang="en-US" dirty="0"/>
              <a:t>Source Commissioning</a:t>
            </a:r>
          </a:p>
          <a:p>
            <a:r>
              <a:rPr lang="en-US" dirty="0"/>
              <a:t>PPD</a:t>
            </a:r>
          </a:p>
          <a:p>
            <a:pPr lvl="1"/>
            <a:r>
              <a:rPr lang="en-US" dirty="0"/>
              <a:t>T&amp;M Contract</a:t>
            </a:r>
          </a:p>
          <a:p>
            <a:r>
              <a:rPr lang="en-US" dirty="0"/>
              <a:t>Mechanical Support</a:t>
            </a:r>
          </a:p>
          <a:p>
            <a:pPr lvl="1"/>
            <a:r>
              <a:rPr lang="en-US" dirty="0"/>
              <a:t>Numerous engineering notes</a:t>
            </a:r>
          </a:p>
          <a:p>
            <a:r>
              <a:rPr lang="en-US" dirty="0"/>
              <a:t>Controls</a:t>
            </a:r>
          </a:p>
          <a:p>
            <a:pPr lvl="1"/>
            <a:r>
              <a:rPr lang="en-US" dirty="0"/>
              <a:t>EPICS Integration</a:t>
            </a:r>
          </a:p>
          <a:p>
            <a:pPr lvl="1"/>
            <a:r>
              <a:rPr lang="en-US" dirty="0"/>
              <a:t>IRM Installation</a:t>
            </a:r>
          </a:p>
          <a:p>
            <a:r>
              <a:rPr lang="en-US" dirty="0"/>
              <a:t>RF / EE Support / Instrumentation</a:t>
            </a:r>
          </a:p>
          <a:p>
            <a:pPr lvl="1"/>
            <a:r>
              <a:rPr lang="en-US" dirty="0"/>
              <a:t>RF Controls / Interlocks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D0C12-5EE0-00C8-A678-320E996D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112E2-5959-947F-7320-C5F5761F6F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878B5-6620-7DAD-3CF5-53215D160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4FA74-0B9B-E2E6-D8CE-61FF4F647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4624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35186</TotalTime>
  <Words>427</Words>
  <Application>Microsoft Office PowerPoint</Application>
  <PresentationFormat>On-screen Show (4:3)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PowerPoint Presentation</vt:lpstr>
      <vt:lpstr>Source HV Enclosure Update</vt:lpstr>
      <vt:lpstr>Latest Developments</vt:lpstr>
      <vt:lpstr>PowerPoint Presentation</vt:lpstr>
      <vt:lpstr>IPI Big Ticket Items</vt:lpstr>
      <vt:lpstr>Support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Edstrom, Jr</cp:lastModifiedBy>
  <cp:revision>681</cp:revision>
  <cp:lastPrinted>2014-01-20T19:40:21Z</cp:lastPrinted>
  <dcterms:created xsi:type="dcterms:W3CDTF">2020-08-18T18:58:22Z</dcterms:created>
  <dcterms:modified xsi:type="dcterms:W3CDTF">2023-04-14T16:42:45Z</dcterms:modified>
</cp:coreProperties>
</file>